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79" r:id="rId3"/>
    <p:sldId id="281" r:id="rId4"/>
    <p:sldId id="309" r:id="rId5"/>
    <p:sldId id="282" r:id="rId6"/>
    <p:sldId id="283" r:id="rId7"/>
    <p:sldId id="285" r:id="rId8"/>
    <p:sldId id="286" r:id="rId9"/>
    <p:sldId id="292" r:id="rId10"/>
    <p:sldId id="287" r:id="rId11"/>
    <p:sldId id="293" r:id="rId12"/>
    <p:sldId id="307" r:id="rId13"/>
    <p:sldId id="308" r:id="rId14"/>
    <p:sldId id="288" r:id="rId15"/>
    <p:sldId id="289" r:id="rId16"/>
    <p:sldId id="290" r:id="rId17"/>
    <p:sldId id="312" r:id="rId18"/>
    <p:sldId id="314" r:id="rId19"/>
    <p:sldId id="313" r:id="rId20"/>
    <p:sldId id="315" r:id="rId21"/>
    <p:sldId id="291" r:id="rId22"/>
    <p:sldId id="310" r:id="rId23"/>
    <p:sldId id="31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60"/>
  </p:normalViewPr>
  <p:slideViewPr>
    <p:cSldViewPr snapToGrid="0">
      <p:cViewPr varScale="1">
        <p:scale>
          <a:sx n="70" d="100"/>
          <a:sy n="70" d="100"/>
        </p:scale>
        <p:origin x="53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935D14-911E-4CBB-85E4-BBF0455887F5}" type="datetimeFigureOut">
              <a:rPr lang="en-US" smtClean="0"/>
              <a:t>11/15/2024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C359E8-9EE0-484C-BC1E-D32973AC10B4}" type="slidenum">
              <a:rPr lang="en-US" smtClean="0"/>
              <a:t>‹#›</a:t>
            </a:fld>
            <a:endParaRPr lang="en-US"/>
          </a:p>
        </p:txBody>
      </p:sp>
    </p:spTree>
    <p:extLst>
      <p:ext uri="{BB962C8B-B14F-4D97-AF65-F5344CB8AC3E}">
        <p14:creationId xmlns:p14="http://schemas.microsoft.com/office/powerpoint/2010/main" val="2740497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learn this in CSE 391!</a:t>
            </a:r>
          </a:p>
        </p:txBody>
      </p:sp>
      <p:sp>
        <p:nvSpPr>
          <p:cNvPr id="4" name="Slide Number Placeholder 3"/>
          <p:cNvSpPr>
            <a:spLocks noGrp="1"/>
          </p:cNvSpPr>
          <p:nvPr>
            <p:ph type="sldNum" sz="quarter" idx="5"/>
          </p:nvPr>
        </p:nvSpPr>
        <p:spPr/>
        <p:txBody>
          <a:bodyPr/>
          <a:lstStyle/>
          <a:p>
            <a:fld id="{22C359E8-9EE0-484C-BC1E-D32973AC10B4}" type="slidenum">
              <a:rPr lang="en-US" smtClean="0"/>
              <a:t>15</a:t>
            </a:fld>
            <a:endParaRPr lang="en-US"/>
          </a:p>
        </p:txBody>
      </p:sp>
    </p:spTree>
    <p:extLst>
      <p:ext uri="{BB962C8B-B14F-4D97-AF65-F5344CB8AC3E}">
        <p14:creationId xmlns:p14="http://schemas.microsoft.com/office/powerpoint/2010/main" val="2480626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F0C69659-8A45-40A4-8764-3DC8A412FC7B}"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03A8F-C225-4661-BCEC-0421C3F97CF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4462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F0C69659-8A45-40A4-8764-3DC8A412FC7B}" type="datetimeFigureOut">
              <a:rPr lang="en-US" smtClean="0"/>
              <a:t>11/15/2024</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2FD03A8F-C225-4661-BCEC-0421C3F97CF0}"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40271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3126934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C69659-8A45-40A4-8764-3DC8A412FC7B}"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03A8F-C225-4661-BCEC-0421C3F97CF0}" type="slidenum">
              <a:rPr lang="en-US" smtClean="0"/>
              <a:t>‹#›</a:t>
            </a:fld>
            <a:endParaRPr lang="en-US"/>
          </a:p>
        </p:txBody>
      </p:sp>
    </p:spTree>
    <p:extLst>
      <p:ext uri="{BB962C8B-B14F-4D97-AF65-F5344CB8AC3E}">
        <p14:creationId xmlns:p14="http://schemas.microsoft.com/office/powerpoint/2010/main" val="2873490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F0C69659-8A45-40A4-8764-3DC8A412FC7B}" type="datetimeFigureOut">
              <a:rPr lang="en-US" smtClean="0"/>
              <a:t>11/15/2024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D03A8F-C225-4661-BCEC-0421C3F97CF0}"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0168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C69659-8A45-40A4-8764-3DC8A412FC7B}" type="datetimeFigureOut">
              <a:rPr lang="en-US" smtClean="0"/>
              <a:t>11/15/2024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D03A8F-C225-4661-BCEC-0421C3F97CF0}" type="slidenum">
              <a:rPr lang="en-US" smtClean="0"/>
              <a:t>‹#›</a:t>
            </a:fld>
            <a:endParaRPr lang="en-US"/>
          </a:p>
        </p:txBody>
      </p:sp>
    </p:spTree>
    <p:extLst>
      <p:ext uri="{BB962C8B-B14F-4D97-AF65-F5344CB8AC3E}">
        <p14:creationId xmlns:p14="http://schemas.microsoft.com/office/powerpoint/2010/main" val="42471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C69659-8A45-40A4-8764-3DC8A412FC7B}" type="datetimeFigureOut">
              <a:rPr lang="en-US" smtClean="0"/>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03A8F-C225-4661-BCEC-0421C3F97CF0}"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207708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C69659-8A45-40A4-8764-3DC8A412FC7B}"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03A8F-C225-4661-BCEC-0421C3F97CF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411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69659-8A45-40A4-8764-3DC8A412FC7B}" type="datetimeFigureOut">
              <a:rPr lang="en-US" smtClean="0"/>
              <a:t>11/15/2024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D03A8F-C225-4661-BCEC-0421C3F97CF0}" type="slidenum">
              <a:rPr lang="en-US" smtClean="0"/>
              <a:t>‹#›</a:t>
            </a:fld>
            <a:endParaRPr lang="en-US"/>
          </a:p>
        </p:txBody>
      </p:sp>
    </p:spTree>
    <p:extLst>
      <p:ext uri="{BB962C8B-B14F-4D97-AF65-F5344CB8AC3E}">
        <p14:creationId xmlns:p14="http://schemas.microsoft.com/office/powerpoint/2010/main" val="3757095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C69659-8A45-40A4-8764-3DC8A412FC7B}" type="datetimeFigureOut">
              <a:rPr lang="en-US" smtClean="0"/>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03A8F-C225-4661-BCEC-0421C3F97CF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8994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F0C69659-8A45-40A4-8764-3DC8A412FC7B}" type="datetimeFigureOut">
              <a:rPr lang="en-US" smtClean="0"/>
              <a:t>11/15/2024</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2FD03A8F-C225-4661-BCEC-0421C3F97CF0}"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1317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F0C69659-8A45-40A4-8764-3DC8A412FC7B}" type="datetimeFigureOut">
              <a:rPr lang="en-US" smtClean="0"/>
              <a:t>11/15/2024</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FD03A8F-C225-4661-BCEC-0421C3F97CF0}"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578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585216" indent="-45720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7597A-7BA3-4512-B801-567176CB2DC8}"/>
              </a:ext>
            </a:extLst>
          </p:cNvPr>
          <p:cNvSpPr>
            <a:spLocks noGrp="1"/>
          </p:cNvSpPr>
          <p:nvPr>
            <p:ph type="ctrTitle"/>
          </p:nvPr>
        </p:nvSpPr>
        <p:spPr/>
        <p:txBody>
          <a:bodyPr>
            <a:normAutofit/>
          </a:bodyPr>
          <a:lstStyle/>
          <a:p>
            <a:r>
              <a:rPr lang="en-US" dirty="0"/>
              <a:t>Regular Expressions</a:t>
            </a:r>
          </a:p>
        </p:txBody>
      </p:sp>
      <p:sp>
        <p:nvSpPr>
          <p:cNvPr id="3" name="Subtitle 2">
            <a:extLst>
              <a:ext uri="{FF2B5EF4-FFF2-40B4-BE49-F238E27FC236}">
                <a16:creationId xmlns:a16="http://schemas.microsoft.com/office/drawing/2014/main" id="{0A80A24F-FEF5-4568-9883-050B30F9A21B}"/>
              </a:ext>
            </a:extLst>
          </p:cNvPr>
          <p:cNvSpPr>
            <a:spLocks noGrp="1"/>
          </p:cNvSpPr>
          <p:nvPr>
            <p:ph type="subTitle" idx="1"/>
          </p:nvPr>
        </p:nvSpPr>
        <p:spPr/>
        <p:txBody>
          <a:bodyPr/>
          <a:lstStyle/>
          <a:p>
            <a:r>
              <a:rPr lang="en-US" dirty="0"/>
              <a:t>CSE 311 Autumn 2024</a:t>
            </a:r>
          </a:p>
          <a:p>
            <a:r>
              <a:rPr lang="en-US" dirty="0"/>
              <a:t>Lecture 21</a:t>
            </a:r>
          </a:p>
        </p:txBody>
      </p:sp>
      <p:pic>
        <p:nvPicPr>
          <p:cNvPr id="4" name="Picture 2" descr="Regular Expressions">
            <a:extLst>
              <a:ext uri="{FF2B5EF4-FFF2-40B4-BE49-F238E27FC236}">
                <a16:creationId xmlns:a16="http://schemas.microsoft.com/office/drawing/2014/main" id="{2D6B27A6-06C7-4EAE-9B5B-9C9F29FCCD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1606" y="114867"/>
            <a:ext cx="4789394" cy="4845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744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8C71-0DAD-4C5E-A983-77B31F5946D2}"/>
              </a:ext>
            </a:extLst>
          </p:cNvPr>
          <p:cNvSpPr>
            <a:spLocks noGrp="1"/>
          </p:cNvSpPr>
          <p:nvPr>
            <p:ph type="title"/>
          </p:nvPr>
        </p:nvSpPr>
        <p:spPr/>
        <p:txBody>
          <a:bodyPr/>
          <a:lstStyle/>
          <a:p>
            <a:r>
              <a:rPr lang="en-US" dirty="0"/>
              <a:t>More 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8BF8B1-9F4F-40C9-B4B4-64BB0B523DE9}"/>
                  </a:ext>
                </a:extLst>
              </p:cNvPr>
              <p:cNvSpPr>
                <a:spLocks noGrp="1"/>
              </p:cNvSpPr>
              <p:nvPr>
                <p:ph idx="1"/>
              </p:nvPr>
            </p:nvSpPr>
            <p:spPr/>
            <p:txBody>
              <a:bodyPr/>
              <a:lstStyle/>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e>
                        </m:d>
                      </m:e>
                      <m:sup>
                        <m:r>
                          <a:rPr lang="en-US" b="0" i="1" smtClean="0">
                            <a:latin typeface="Cambria Math" panose="02040503050406030204" pitchFamily="18" charset="0"/>
                          </a:rPr>
                          <m:t>∗</m:t>
                        </m:r>
                      </m:sup>
                    </m:sSup>
                  </m:oMath>
                </a14:m>
                <a:endParaRPr lang="en-US" dirty="0"/>
              </a:p>
              <a:p>
                <a:pPr marL="0" indent="0">
                  <a:buNone/>
                </a:pPr>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oMath>
                </a14:m>
                <a:endParaRPr lang="en-US" dirty="0"/>
              </a:p>
              <a:p>
                <a:endParaRPr lang="en-US" dirty="0"/>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endParaRPr lang="en-US" dirty="0"/>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oMath>
                </a14:m>
                <a:endParaRPr lang="en-US" dirty="0"/>
              </a:p>
            </p:txBody>
          </p:sp>
        </mc:Choice>
        <mc:Fallback xmlns="">
          <p:sp>
            <p:nvSpPr>
              <p:cNvPr id="3" name="Content Placeholder 2">
                <a:extLst>
                  <a:ext uri="{FF2B5EF4-FFF2-40B4-BE49-F238E27FC236}">
                    <a16:creationId xmlns:a16="http://schemas.microsoft.com/office/drawing/2014/main" id="{098BF8B1-9F4F-40C9-B4B4-64BB0B523DE9}"/>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63221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8C71-0DAD-4C5E-A983-77B31F5946D2}"/>
              </a:ext>
            </a:extLst>
          </p:cNvPr>
          <p:cNvSpPr>
            <a:spLocks noGrp="1"/>
          </p:cNvSpPr>
          <p:nvPr>
            <p:ph type="title"/>
          </p:nvPr>
        </p:nvSpPr>
        <p:spPr/>
        <p:txBody>
          <a:bodyPr/>
          <a:lstStyle/>
          <a:p>
            <a:r>
              <a:rPr lang="en-US" dirty="0"/>
              <a:t>More 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8BF8B1-9F4F-40C9-B4B4-64BB0B523DE9}"/>
                  </a:ext>
                </a:extLst>
              </p:cNvPr>
              <p:cNvSpPr>
                <a:spLocks noGrp="1"/>
              </p:cNvSpPr>
              <p:nvPr>
                <p:ph idx="1"/>
              </p:nvPr>
            </p:nvSpPr>
            <p:spPr/>
            <p:txBody>
              <a:bodyPr/>
              <a:lstStyle/>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e>
                        </m:d>
                      </m:e>
                      <m:sup>
                        <m:r>
                          <a:rPr lang="en-US" b="0" i="1" smtClean="0">
                            <a:latin typeface="Cambria Math" panose="02040503050406030204" pitchFamily="18" charset="0"/>
                          </a:rPr>
                          <m:t>∗</m:t>
                        </m:r>
                      </m:sup>
                    </m:sSup>
                  </m:oMath>
                </a14:m>
                <a:endParaRPr lang="en-US" dirty="0"/>
              </a:p>
              <a:p>
                <a:pPr marL="0" indent="0">
                  <a:buNone/>
                </a:pPr>
                <a:r>
                  <a:rPr lang="en-US" dirty="0">
                    <a:solidFill>
                      <a:schemeClr val="accent3"/>
                    </a:solidFill>
                  </a:rPr>
                  <a:t>All binary strings</a:t>
                </a:r>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oMath>
                </a14:m>
                <a:endParaRPr lang="en-US" dirty="0"/>
              </a:p>
              <a:p>
                <a:r>
                  <a:rPr lang="en-US" dirty="0">
                    <a:solidFill>
                      <a:schemeClr val="accent3"/>
                    </a:solidFill>
                  </a:rPr>
                  <a:t>All binary strings with any 0’s coming before all 1’s</a:t>
                </a: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r>
                  <a:rPr lang="en-US" dirty="0">
                    <a:solidFill>
                      <a:schemeClr val="accent3"/>
                    </a:solidFill>
                  </a:rPr>
                  <a:t>This is all binary strings again. Not a “good” representation, but valid.</a:t>
                </a: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oMath>
                </a14:m>
                <a:endParaRPr lang="en-US" dirty="0"/>
              </a:p>
              <a:p>
                <a:r>
                  <a:rPr lang="en-US" dirty="0">
                    <a:solidFill>
                      <a:schemeClr val="accent3"/>
                    </a:solidFill>
                  </a:rPr>
                  <a:t>All binary strings where 0s and 1s come in pairs</a:t>
                </a:r>
              </a:p>
            </p:txBody>
          </p:sp>
        </mc:Choice>
        <mc:Fallback xmlns="">
          <p:sp>
            <p:nvSpPr>
              <p:cNvPr id="3" name="Content Placeholder 2">
                <a:extLst>
                  <a:ext uri="{FF2B5EF4-FFF2-40B4-BE49-F238E27FC236}">
                    <a16:creationId xmlns:a16="http://schemas.microsoft.com/office/drawing/2014/main" id="{098BF8B1-9F4F-40C9-B4B4-64BB0B523DE9}"/>
                  </a:ext>
                </a:extLst>
              </p:cNvPr>
              <p:cNvSpPr>
                <a:spLocks noGrp="1" noRot="1" noChangeAspect="1" noMove="1" noResize="1" noEditPoints="1" noAdjustHandles="1" noChangeArrowheads="1" noChangeShapeType="1" noTextEdit="1"/>
              </p:cNvSpPr>
              <p:nvPr>
                <p:ph idx="1"/>
              </p:nvPr>
            </p:nvSpPr>
            <p:spPr>
              <a:blipFill>
                <a:blip r:embed="rId2"/>
                <a:stretch>
                  <a:fillRect l="-1525"/>
                </a:stretch>
              </a:blipFill>
            </p:spPr>
            <p:txBody>
              <a:bodyPr/>
              <a:lstStyle/>
              <a:p>
                <a:r>
                  <a:rPr lang="en-US">
                    <a:noFill/>
                  </a:rPr>
                  <a:t> </a:t>
                </a:r>
              </a:p>
            </p:txBody>
          </p:sp>
        </mc:Fallback>
      </mc:AlternateContent>
    </p:spTree>
    <p:extLst>
      <p:ext uri="{BB962C8B-B14F-4D97-AF65-F5344CB8AC3E}">
        <p14:creationId xmlns:p14="http://schemas.microsoft.com/office/powerpoint/2010/main" val="3051950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DBB9-D19E-4768-926D-F4262603CE47}"/>
              </a:ext>
            </a:extLst>
          </p:cNvPr>
          <p:cNvSpPr>
            <a:spLocks noGrp="1"/>
          </p:cNvSpPr>
          <p:nvPr>
            <p:ph type="title"/>
          </p:nvPr>
        </p:nvSpPr>
        <p:spPr/>
        <p:txBody>
          <a:bodyPr/>
          <a:lstStyle/>
          <a:p>
            <a:r>
              <a:rPr lang="en-US" dirty="0"/>
              <a:t>More Practice</a:t>
            </a:r>
          </a:p>
        </p:txBody>
      </p:sp>
      <p:sp>
        <p:nvSpPr>
          <p:cNvPr id="3" name="Content Placeholder 2">
            <a:extLst>
              <a:ext uri="{FF2B5EF4-FFF2-40B4-BE49-F238E27FC236}">
                <a16:creationId xmlns:a16="http://schemas.microsoft.com/office/drawing/2014/main" id="{8F38C3A7-8F92-45CF-AB87-D81289C8BB28}"/>
              </a:ext>
            </a:extLst>
          </p:cNvPr>
          <p:cNvSpPr>
            <a:spLocks noGrp="1"/>
          </p:cNvSpPr>
          <p:nvPr>
            <p:ph idx="1"/>
          </p:nvPr>
        </p:nvSpPr>
        <p:spPr/>
        <p:txBody>
          <a:bodyPr/>
          <a:lstStyle/>
          <a:p>
            <a:r>
              <a:rPr lang="en-US" dirty="0"/>
              <a:t>You can also go the other way</a:t>
            </a:r>
          </a:p>
          <a:p>
            <a:r>
              <a:rPr lang="en-US" dirty="0"/>
              <a:t>Write a regular expression for “the set of all binary strings of odd length”</a:t>
            </a:r>
          </a:p>
          <a:p>
            <a:endParaRPr lang="en-US" dirty="0"/>
          </a:p>
          <a:p>
            <a:r>
              <a:rPr lang="en-US" dirty="0"/>
              <a:t>Write a regular expression for “the set of all binary strings with at most two ones”</a:t>
            </a:r>
          </a:p>
          <a:p>
            <a:endParaRPr lang="en-US" dirty="0"/>
          </a:p>
          <a:p>
            <a:r>
              <a:rPr lang="en-US" dirty="0"/>
              <a:t>Write a regular expression for “strings that don’t contain 00”</a:t>
            </a:r>
          </a:p>
        </p:txBody>
      </p:sp>
    </p:spTree>
    <p:extLst>
      <p:ext uri="{BB962C8B-B14F-4D97-AF65-F5344CB8AC3E}">
        <p14:creationId xmlns:p14="http://schemas.microsoft.com/office/powerpoint/2010/main" val="2513653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DBB9-D19E-4768-926D-F4262603CE47}"/>
              </a:ext>
            </a:extLst>
          </p:cNvPr>
          <p:cNvSpPr>
            <a:spLocks noGrp="1"/>
          </p:cNvSpPr>
          <p:nvPr>
            <p:ph type="title"/>
          </p:nvPr>
        </p:nvSpPr>
        <p:spPr/>
        <p:txBody>
          <a:bodyPr/>
          <a:lstStyle/>
          <a:p>
            <a:r>
              <a:rPr lang="en-US" dirty="0"/>
              <a:t>More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38C3A7-8F92-45CF-AB87-D81289C8BB28}"/>
                  </a:ext>
                </a:extLst>
              </p:cNvPr>
              <p:cNvSpPr>
                <a:spLocks noGrp="1"/>
              </p:cNvSpPr>
              <p:nvPr>
                <p:ph idx="1"/>
              </p:nvPr>
            </p:nvSpPr>
            <p:spPr/>
            <p:txBody>
              <a:bodyPr/>
              <a:lstStyle/>
              <a:p>
                <a:r>
                  <a:rPr lang="en-US" dirty="0"/>
                  <a:t>You can also go the other way</a:t>
                </a:r>
              </a:p>
              <a:p>
                <a:r>
                  <a:rPr lang="en-US" dirty="0"/>
                  <a:t>Write a regular expression for “the set of all binary strings of odd length”</a:t>
                </a:r>
              </a:p>
              <a:p>
                <a14:m>
                  <m:oMath xmlns:m="http://schemas.openxmlformats.org/officeDocument/2006/math">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0∪1</m:t>
                        </m:r>
                      </m:e>
                    </m:d>
                    <m:sSup>
                      <m:sSupPr>
                        <m:ctrlPr>
                          <a:rPr lang="en-US" b="0" i="1" smtClean="0">
                            <a:solidFill>
                              <a:schemeClr val="accent3"/>
                            </a:solidFill>
                            <a:latin typeface="Cambria Math" panose="02040503050406030204" pitchFamily="18" charset="0"/>
                          </a:rPr>
                        </m:ctrlPr>
                      </m:sSupPr>
                      <m:e>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00∪01∪10∪11</m:t>
                            </m:r>
                          </m:e>
                        </m:d>
                      </m:e>
                      <m:sup>
                        <m:r>
                          <a:rPr lang="en-US" b="0" i="1" smtClean="0">
                            <a:solidFill>
                              <a:schemeClr val="accent3"/>
                            </a:solidFill>
                            <a:latin typeface="Cambria Math" panose="02040503050406030204" pitchFamily="18" charset="0"/>
                          </a:rPr>
                          <m:t>∗</m:t>
                        </m:r>
                      </m:sup>
                    </m:sSup>
                  </m:oMath>
                </a14:m>
                <a:endParaRPr lang="en-US" dirty="0"/>
              </a:p>
              <a:p>
                <a:r>
                  <a:rPr lang="en-US" dirty="0"/>
                  <a:t>Write a regular expression for “the set of all binary strings with at most two ones”</a:t>
                </a:r>
              </a:p>
              <a:p>
                <a14:m>
                  <m:oMath xmlns:m="http://schemas.openxmlformats.org/officeDocument/2006/math">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0</m:t>
                        </m:r>
                      </m:e>
                      <m:sup>
                        <m:r>
                          <a:rPr lang="en-US" b="0" i="1" smtClean="0">
                            <a:solidFill>
                              <a:schemeClr val="accent3"/>
                            </a:solidFill>
                            <a:latin typeface="Cambria Math" panose="02040503050406030204" pitchFamily="18" charset="0"/>
                          </a:rPr>
                          <m:t>∗</m:t>
                        </m:r>
                      </m:sup>
                    </m:sSup>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1∪</m:t>
                        </m:r>
                        <m:r>
                          <a:rPr lang="en-US" b="0" i="1" smtClean="0">
                            <a:solidFill>
                              <a:schemeClr val="accent3"/>
                            </a:solidFill>
                            <a:latin typeface="Cambria Math" panose="02040503050406030204" pitchFamily="18" charset="0"/>
                          </a:rPr>
                          <m:t>𝜖</m:t>
                        </m:r>
                      </m:e>
                    </m:d>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0</m:t>
                        </m:r>
                      </m:e>
                      <m:sup>
                        <m:r>
                          <a:rPr lang="en-US" b="0" i="1" smtClean="0">
                            <a:solidFill>
                              <a:schemeClr val="accent3"/>
                            </a:solidFill>
                            <a:latin typeface="Cambria Math" panose="02040503050406030204" pitchFamily="18" charset="0"/>
                          </a:rPr>
                          <m:t>∗</m:t>
                        </m:r>
                      </m:sup>
                    </m:sSup>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1∪</m:t>
                        </m:r>
                        <m:r>
                          <a:rPr lang="en-US" b="0" i="1" smtClean="0">
                            <a:solidFill>
                              <a:schemeClr val="accent3"/>
                            </a:solidFill>
                            <a:latin typeface="Cambria Math" panose="02040503050406030204" pitchFamily="18" charset="0"/>
                          </a:rPr>
                          <m:t>𝜖</m:t>
                        </m:r>
                      </m:e>
                    </m:d>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0</m:t>
                        </m:r>
                      </m:e>
                      <m:sup>
                        <m:r>
                          <a:rPr lang="en-US" b="0" i="1" smtClean="0">
                            <a:solidFill>
                              <a:schemeClr val="accent3"/>
                            </a:solidFill>
                            <a:latin typeface="Cambria Math" panose="02040503050406030204" pitchFamily="18" charset="0"/>
                          </a:rPr>
                          <m:t>∗</m:t>
                        </m:r>
                      </m:sup>
                    </m:sSup>
                  </m:oMath>
                </a14:m>
                <a:endParaRPr lang="en-US" dirty="0"/>
              </a:p>
              <a:p>
                <a:r>
                  <a:rPr lang="en-US" dirty="0"/>
                  <a:t>Write a regular expression for “strings that don’t contain 00”</a:t>
                </a:r>
              </a:p>
              <a:p>
                <a14:m>
                  <m:oMath xmlns:m="http://schemas.openxmlformats.org/officeDocument/2006/math">
                    <m:sSup>
                      <m:sSupPr>
                        <m:ctrlPr>
                          <a:rPr lang="en-US" b="0" i="1" smtClean="0">
                            <a:solidFill>
                              <a:schemeClr val="accent3"/>
                            </a:solidFill>
                            <a:latin typeface="Cambria Math" panose="02040503050406030204" pitchFamily="18" charset="0"/>
                          </a:rPr>
                        </m:ctrlPr>
                      </m:sSupPr>
                      <m:e>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01∪1</m:t>
                            </m:r>
                          </m:e>
                        </m:d>
                      </m:e>
                      <m:sup>
                        <m:r>
                          <a:rPr lang="en-US" b="0" i="1" smtClean="0">
                            <a:solidFill>
                              <a:schemeClr val="accent3"/>
                            </a:solidFill>
                            <a:latin typeface="Cambria Math" panose="02040503050406030204" pitchFamily="18" charset="0"/>
                          </a:rPr>
                          <m:t>∗</m:t>
                        </m:r>
                      </m:sup>
                    </m:sSup>
                    <m:r>
                      <a:rPr lang="en-US" b="0" i="1" smtClean="0">
                        <a:solidFill>
                          <a:schemeClr val="accent3"/>
                        </a:solidFill>
                        <a:latin typeface="Cambria Math" panose="02040503050406030204" pitchFamily="18" charset="0"/>
                      </a:rPr>
                      <m:t>(0∪</m:t>
                    </m:r>
                    <m:r>
                      <a:rPr lang="en-US" b="0" i="1" smtClean="0">
                        <a:solidFill>
                          <a:schemeClr val="accent3"/>
                        </a:solidFill>
                        <a:latin typeface="Cambria Math" panose="02040503050406030204" pitchFamily="18" charset="0"/>
                      </a:rPr>
                      <m:t>𝜖</m:t>
                    </m:r>
                    <m:r>
                      <a:rPr lang="en-US" b="0" i="1" smtClean="0">
                        <a:solidFill>
                          <a:schemeClr val="accent3"/>
                        </a:solidFill>
                        <a:latin typeface="Cambria Math" panose="02040503050406030204" pitchFamily="18" charset="0"/>
                      </a:rPr>
                      <m:t>)</m:t>
                    </m:r>
                  </m:oMath>
                </a14:m>
                <a:r>
                  <a:rPr lang="en-US" dirty="0">
                    <a:solidFill>
                      <a:schemeClr val="accent3"/>
                    </a:solidFill>
                  </a:rPr>
                  <a:t>   (key idea: all 0s followed by 1 or end of the string)</a:t>
                </a:r>
              </a:p>
            </p:txBody>
          </p:sp>
        </mc:Choice>
        <mc:Fallback xmlns="">
          <p:sp>
            <p:nvSpPr>
              <p:cNvPr id="3" name="Content Placeholder 2">
                <a:extLst>
                  <a:ext uri="{FF2B5EF4-FFF2-40B4-BE49-F238E27FC236}">
                    <a16:creationId xmlns:a16="http://schemas.microsoft.com/office/drawing/2014/main" id="{8F38C3A7-8F92-45CF-AB87-D81289C8BB28}"/>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720200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25DDF-7A7C-484E-8979-A30BE7799C5D}"/>
              </a:ext>
            </a:extLst>
          </p:cNvPr>
          <p:cNvSpPr>
            <a:spLocks noGrp="1"/>
          </p:cNvSpPr>
          <p:nvPr>
            <p:ph type="title"/>
          </p:nvPr>
        </p:nvSpPr>
        <p:spPr/>
        <p:txBody>
          <a:bodyPr/>
          <a:lstStyle/>
          <a:p>
            <a:r>
              <a:rPr lang="en-US" dirty="0"/>
              <a:t>Practical Advice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0A93F71-09AC-4CCB-BFEB-CD7F1F1EFC5B}"/>
                  </a:ext>
                </a:extLst>
              </p:cNvPr>
              <p:cNvSpPr>
                <a:spLocks noGrp="1"/>
              </p:cNvSpPr>
              <p:nvPr>
                <p:ph idx="1"/>
              </p:nvPr>
            </p:nvSpPr>
            <p:spPr/>
            <p:txBody>
              <a:bodyPr/>
              <a:lstStyle/>
              <a:p>
                <a:r>
                  <a:rPr lang="en-US" dirty="0"/>
                  <a:t>Check </a:t>
                </a:r>
                <a14:m>
                  <m:oMath xmlns:m="http://schemas.openxmlformats.org/officeDocument/2006/math">
                    <m:r>
                      <a:rPr lang="en-US" b="0" i="1" smtClean="0">
                        <a:latin typeface="Cambria Math" panose="02040503050406030204" pitchFamily="18" charset="0"/>
                      </a:rPr>
                      <m:t>𝜀</m:t>
                    </m:r>
                  </m:oMath>
                </a14:m>
                <a:r>
                  <a:rPr lang="en-US" dirty="0"/>
                  <a:t> and </a:t>
                </a:r>
                <a14:m>
                  <m:oMath xmlns:m="http://schemas.openxmlformats.org/officeDocument/2006/math">
                    <m:r>
                      <a:rPr lang="en-US" b="0" i="1" smtClean="0">
                        <a:latin typeface="Cambria Math" panose="02040503050406030204" pitchFamily="18" charset="0"/>
                      </a:rPr>
                      <m:t>1</m:t>
                    </m:r>
                  </m:oMath>
                </a14:m>
                <a:r>
                  <a:rPr lang="en-US" dirty="0"/>
                  <a:t> character strings to make sure they’re excluded or included (easy to miss those edge cases). </a:t>
                </a:r>
              </a:p>
              <a:p>
                <a:r>
                  <a:rPr lang="en-US" dirty="0"/>
                  <a:t>If you can break into pieces, that usually helps.</a:t>
                </a:r>
              </a:p>
              <a:p>
                <a:r>
                  <a:rPr lang="en-US" dirty="0"/>
                  <a:t>“nots” are hard (there’s no “not” in standard regular expressions)</a:t>
                </a:r>
              </a:p>
              <a:p>
                <a:pPr lvl="1"/>
                <a:r>
                  <a:rPr lang="en-US" dirty="0"/>
                  <a:t>But you can negate things, usually by negating at a low-level. E.g. to have binary strings without </a:t>
                </a:r>
                <a14:m>
                  <m:oMath xmlns:m="http://schemas.openxmlformats.org/officeDocument/2006/math">
                    <m:r>
                      <a:rPr lang="en-US" b="0" i="1" smtClean="0">
                        <a:latin typeface="Cambria Math" panose="02040503050406030204" pitchFamily="18" charset="0"/>
                      </a:rPr>
                      <m:t>00</m:t>
                    </m:r>
                  </m:oMath>
                </a14:m>
                <a:r>
                  <a:rPr lang="en-US" dirty="0"/>
                  <a:t>, your building blocks are 1’s and 0’s followed by a 1</a:t>
                </a:r>
              </a:p>
              <a:p>
                <a:pPr lvl="1"/>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01∪1</m:t>
                            </m:r>
                          </m:e>
                        </m:d>
                      </m:e>
                      <m:sup>
                        <m:r>
                          <a:rPr lang="en-US" b="0" i="1" smtClean="0">
                            <a:latin typeface="Cambria Math" panose="02040503050406030204" pitchFamily="18" charset="0"/>
                          </a:rPr>
                          <m:t>∗</m:t>
                        </m:r>
                      </m:sup>
                    </m:sSup>
                    <m:r>
                      <a:rPr lang="en-US" b="0" i="1" smtClean="0">
                        <a:latin typeface="Cambria Math" panose="02040503050406030204" pitchFamily="18" charset="0"/>
                      </a:rPr>
                      <m:t>(0∪</m:t>
                    </m:r>
                    <m:r>
                      <a:rPr lang="en-US" b="0" i="1" smtClean="0">
                        <a:latin typeface="Cambria Math" panose="02040503050406030204" pitchFamily="18" charset="0"/>
                      </a:rPr>
                      <m:t>𝜀</m:t>
                    </m:r>
                    <m:r>
                      <a:rPr lang="en-US" b="0" i="1" smtClean="0">
                        <a:latin typeface="Cambria Math" panose="02040503050406030204" pitchFamily="18" charset="0"/>
                      </a:rPr>
                      <m:t>)</m:t>
                    </m:r>
                  </m:oMath>
                </a14:m>
                <a:r>
                  <a:rPr lang="en-US" dirty="0"/>
                  <a:t> then make adjustments for edge cases (like ending in </a:t>
                </a:r>
                <a14:m>
                  <m:oMath xmlns:m="http://schemas.openxmlformats.org/officeDocument/2006/math">
                    <m:r>
                      <a:rPr lang="en-US" b="0" i="1" smtClean="0">
                        <a:latin typeface="Cambria Math" panose="02040503050406030204" pitchFamily="18" charset="0"/>
                      </a:rPr>
                      <m:t>0</m:t>
                    </m:r>
                  </m:oMath>
                </a14:m>
                <a:r>
                  <a:rPr lang="en-US" dirty="0"/>
                  <a:t>)</a:t>
                </a:r>
              </a:p>
              <a:p>
                <a:r>
                  <a:rPr lang="en-US" dirty="0"/>
                  <a:t>Remember </a:t>
                </a:r>
                <a14:m>
                  <m:oMath xmlns:m="http://schemas.openxmlformats.org/officeDocument/2006/math">
                    <m:r>
                      <a:rPr lang="en-US" b="0" i="1" smtClean="0">
                        <a:latin typeface="Cambria Math" panose="02040503050406030204" pitchFamily="18" charset="0"/>
                      </a:rPr>
                      <m:t>∗</m:t>
                    </m:r>
                  </m:oMath>
                </a14:m>
                <a:r>
                  <a:rPr lang="en-US" dirty="0"/>
                  <a:t> allows for </a:t>
                </a:r>
                <a14:m>
                  <m:oMath xmlns:m="http://schemas.openxmlformats.org/officeDocument/2006/math">
                    <m:r>
                      <a:rPr lang="en-US" b="0" i="1" smtClean="0">
                        <a:latin typeface="Cambria Math" panose="02040503050406030204" pitchFamily="18" charset="0"/>
                      </a:rPr>
                      <m:t>0</m:t>
                    </m:r>
                  </m:oMath>
                </a14:m>
                <a:r>
                  <a:rPr lang="en-US" dirty="0"/>
                  <a:t> copies! To say “at least one copy” use </a:t>
                </a:r>
                <a14:m>
                  <m:oMath xmlns:m="http://schemas.openxmlformats.org/officeDocument/2006/math">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oMath>
                </a14:m>
                <a:r>
                  <a:rPr lang="en-US" dirty="0"/>
                  <a:t>.</a:t>
                </a:r>
              </a:p>
            </p:txBody>
          </p:sp>
        </mc:Choice>
        <mc:Fallback xmlns="">
          <p:sp>
            <p:nvSpPr>
              <p:cNvPr id="3" name="Content Placeholder 2">
                <a:extLst>
                  <a:ext uri="{FF2B5EF4-FFF2-40B4-BE49-F238E27FC236}">
                    <a16:creationId xmlns:a16="http://schemas.microsoft.com/office/drawing/2014/main" id="{B0A93F71-09AC-4CCB-BFEB-CD7F1F1EFC5B}"/>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110303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ACEE-95CD-4405-A13D-6BE11854AA33}"/>
              </a:ext>
            </a:extLst>
          </p:cNvPr>
          <p:cNvSpPr>
            <a:spLocks noGrp="1"/>
          </p:cNvSpPr>
          <p:nvPr>
            <p:ph type="title"/>
          </p:nvPr>
        </p:nvSpPr>
        <p:spPr/>
        <p:txBody>
          <a:bodyPr/>
          <a:lstStyle/>
          <a:p>
            <a:r>
              <a:rPr lang="en-US" dirty="0"/>
              <a:t>Regular Expressions In Practice</a:t>
            </a:r>
          </a:p>
        </p:txBody>
      </p:sp>
      <p:sp>
        <p:nvSpPr>
          <p:cNvPr id="3" name="Content Placeholder 2">
            <a:extLst>
              <a:ext uri="{FF2B5EF4-FFF2-40B4-BE49-F238E27FC236}">
                <a16:creationId xmlns:a16="http://schemas.microsoft.com/office/drawing/2014/main" id="{957A4C07-4ED2-4FDF-B2E4-B5CF77FD4756}"/>
              </a:ext>
            </a:extLst>
          </p:cNvPr>
          <p:cNvSpPr>
            <a:spLocks noGrp="1"/>
          </p:cNvSpPr>
          <p:nvPr>
            <p:ph idx="1"/>
          </p:nvPr>
        </p:nvSpPr>
        <p:spPr>
          <a:xfrm>
            <a:off x="575240" y="1277944"/>
            <a:ext cx="11187258" cy="5316780"/>
          </a:xfrm>
        </p:spPr>
        <p:txBody>
          <a:bodyPr>
            <a:normAutofit fontScale="62500" lnSpcReduction="20000"/>
          </a:bodyPr>
          <a:lstStyle/>
          <a:p>
            <a:r>
              <a:rPr lang="en-US" dirty="0"/>
              <a:t>EXTREMELY useful. Used to define valid “tokens” (like legal variable names or all known keywords when writing compilers/languages)</a:t>
            </a:r>
          </a:p>
          <a:p>
            <a:r>
              <a:rPr lang="en-US" dirty="0"/>
              <a:t>Used in </a:t>
            </a:r>
            <a:r>
              <a:rPr lang="en-US" dirty="0">
                <a:latin typeface="Courier New" panose="02070309020205020404" pitchFamily="49" charset="0"/>
                <a:cs typeface="Courier New" panose="02070309020205020404" pitchFamily="49" charset="0"/>
              </a:rPr>
              <a:t>grep </a:t>
            </a:r>
            <a:r>
              <a:rPr lang="en-US" dirty="0"/>
              <a:t>to actually search through documents.</a:t>
            </a:r>
          </a:p>
          <a:p>
            <a:pPr marL="0" indent="0">
              <a:lnSpc>
                <a:spcPct val="120000"/>
              </a:lnSpc>
              <a:spcBef>
                <a:spcPts val="0"/>
              </a:spcBef>
              <a:buNone/>
            </a:pPr>
            <a:r>
              <a:rPr lang="en-US" sz="2000" dirty="0">
                <a:latin typeface="Courier New" panose="02070309020205020404" pitchFamily="49" charset="0"/>
                <a:cs typeface="Courier New" panose="02070309020205020404" pitchFamily="49" charset="0"/>
              </a:rPr>
              <a:t>Pattern p = </a:t>
            </a:r>
            <a:r>
              <a:rPr lang="en-US" sz="2000" dirty="0" err="1">
                <a:latin typeface="Courier New" panose="02070309020205020404" pitchFamily="49" charset="0"/>
                <a:cs typeface="Courier New" panose="02070309020205020404" pitchFamily="49" charset="0"/>
              </a:rPr>
              <a:t>Pattern.compile</a:t>
            </a:r>
            <a:r>
              <a:rPr lang="en-US" sz="2000" dirty="0">
                <a:latin typeface="Courier New" panose="02070309020205020404" pitchFamily="49" charset="0"/>
                <a:cs typeface="Courier New" panose="02070309020205020404" pitchFamily="49" charset="0"/>
              </a:rPr>
              <a:t>("a*b"); </a:t>
            </a:r>
          </a:p>
          <a:p>
            <a:pPr marL="0" indent="0">
              <a:lnSpc>
                <a:spcPct val="120000"/>
              </a:lnSpc>
              <a:spcBef>
                <a:spcPts val="0"/>
              </a:spcBef>
              <a:buNone/>
            </a:pPr>
            <a:r>
              <a:rPr lang="en-US" sz="2000" dirty="0">
                <a:latin typeface="Courier New" panose="02070309020205020404" pitchFamily="49" charset="0"/>
                <a:cs typeface="Courier New" panose="02070309020205020404" pitchFamily="49" charset="0"/>
              </a:rPr>
              <a:t>Matcher m = </a:t>
            </a:r>
            <a:r>
              <a:rPr lang="en-US" sz="2000" dirty="0" err="1">
                <a:latin typeface="Courier New" panose="02070309020205020404" pitchFamily="49" charset="0"/>
                <a:cs typeface="Courier New" panose="02070309020205020404" pitchFamily="49" charset="0"/>
              </a:rPr>
              <a:t>p.matcher</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aaaaab</a:t>
            </a:r>
            <a:r>
              <a:rPr lang="en-US" sz="2000" dirty="0">
                <a:latin typeface="Courier New" panose="02070309020205020404" pitchFamily="49" charset="0"/>
                <a:cs typeface="Courier New" panose="02070309020205020404" pitchFamily="49" charset="0"/>
              </a:rPr>
              <a:t>"); </a:t>
            </a:r>
          </a:p>
          <a:p>
            <a:pPr marL="0" indent="0">
              <a:lnSpc>
                <a:spcPct val="120000"/>
              </a:lnSpc>
              <a:spcBef>
                <a:spcPts val="0"/>
              </a:spcBef>
              <a:buNone/>
            </a:pPr>
            <a:r>
              <a:rPr lang="en-US" sz="2000" dirty="0" err="1">
                <a:latin typeface="Courier New" panose="02070309020205020404" pitchFamily="49" charset="0"/>
                <a:cs typeface="Courier New" panose="02070309020205020404" pitchFamily="49" charset="0"/>
              </a:rPr>
              <a:t>boolean</a:t>
            </a:r>
            <a:r>
              <a:rPr lang="en-US" sz="2000" dirty="0">
                <a:latin typeface="Courier New" panose="02070309020205020404" pitchFamily="49" charset="0"/>
                <a:cs typeface="Courier New" panose="02070309020205020404" pitchFamily="49" charset="0"/>
              </a:rPr>
              <a:t> b = </a:t>
            </a:r>
            <a:r>
              <a:rPr lang="en-US" sz="2000" dirty="0" err="1">
                <a:latin typeface="Courier New" panose="02070309020205020404" pitchFamily="49" charset="0"/>
                <a:cs typeface="Courier New" panose="02070309020205020404" pitchFamily="49" charset="0"/>
              </a:rPr>
              <a:t>m.matches</a:t>
            </a:r>
            <a:r>
              <a:rPr lang="en-US" sz="2000" dirty="0">
                <a:latin typeface="Courier New" panose="02070309020205020404" pitchFamily="49" charset="0"/>
                <a:cs typeface="Courier New" panose="02070309020205020404" pitchFamily="49" charset="0"/>
              </a:rPr>
              <a:t>();</a:t>
            </a:r>
          </a:p>
          <a:p>
            <a:pPr marL="457200" lvl="1">
              <a:lnSpc>
                <a:spcPct val="120000"/>
              </a:lnSpc>
            </a:pP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start of string     </a:t>
            </a:r>
          </a:p>
          <a:p>
            <a:pPr marL="457200" lvl="1">
              <a:lnSpc>
                <a:spcPct val="120000"/>
              </a:lnSpc>
            </a:pP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end of string</a:t>
            </a:r>
            <a:endParaRPr lang="en-US" sz="2000" b="1" dirty="0">
              <a:latin typeface="Courier New" panose="02070309020205020404" pitchFamily="49" charset="0"/>
              <a:cs typeface="Courier New" panose="02070309020205020404" pitchFamily="49" charset="0"/>
            </a:endParaRPr>
          </a:p>
          <a:p>
            <a:pPr marL="457200" lvl="1">
              <a:lnSpc>
                <a:spcPct val="120000"/>
              </a:lnSpc>
            </a:pPr>
            <a:r>
              <a:rPr lang="en-US" sz="2000" b="1" dirty="0">
                <a:latin typeface="Courier New" panose="02070309020205020404" pitchFamily="49" charset="0"/>
                <a:cs typeface="Courier New" panose="02070309020205020404" pitchFamily="49" charset="0"/>
              </a:rPr>
              <a:t>[01]</a:t>
            </a:r>
            <a:r>
              <a:rPr lang="en-US" sz="2000" dirty="0">
                <a:latin typeface="Courier New" panose="02070309020205020404" pitchFamily="49" charset="0"/>
                <a:cs typeface="Courier New" panose="02070309020205020404" pitchFamily="49" charset="0"/>
              </a:rPr>
              <a:t>     a 0 or a 1     </a:t>
            </a:r>
          </a:p>
          <a:p>
            <a:pPr marL="457200" lvl="1">
              <a:lnSpc>
                <a:spcPct val="120000"/>
              </a:lnSpc>
            </a:pPr>
            <a:r>
              <a:rPr lang="en-US" sz="2000" b="1" dirty="0">
                <a:latin typeface="Courier New" panose="02070309020205020404" pitchFamily="49" charset="0"/>
                <a:cs typeface="Courier New" panose="02070309020205020404" pitchFamily="49" charset="0"/>
              </a:rPr>
              <a:t>[0-9]</a:t>
            </a:r>
            <a:r>
              <a:rPr lang="en-US" sz="2000" dirty="0">
                <a:latin typeface="Courier New" panose="02070309020205020404" pitchFamily="49" charset="0"/>
                <a:cs typeface="Courier New" panose="02070309020205020404" pitchFamily="49" charset="0"/>
              </a:rPr>
              <a:t>   any single digit       </a:t>
            </a:r>
          </a:p>
          <a:p>
            <a:pPr marL="457200" lvl="1">
              <a:lnSpc>
                <a:spcPct val="120000"/>
              </a:lnSpc>
            </a:pP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period    </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comma  </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minus</a:t>
            </a:r>
          </a:p>
          <a:p>
            <a:pPr marL="457200" lvl="1">
              <a:lnSpc>
                <a:spcPct val="120000"/>
              </a:lnSpc>
            </a:pPr>
            <a:r>
              <a:rPr lang="en-US" sz="2000" b="1"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          any single character</a:t>
            </a:r>
          </a:p>
          <a:p>
            <a:pPr marL="457200" lvl="1">
              <a:lnSpc>
                <a:spcPct val="120000"/>
              </a:lnSpc>
            </a:pPr>
            <a:r>
              <a:rPr lang="en-US" sz="2000" dirty="0">
                <a:latin typeface="Courier New" panose="02070309020205020404" pitchFamily="49" charset="0"/>
                <a:cs typeface="Courier New" panose="02070309020205020404" pitchFamily="49" charset="0"/>
              </a:rPr>
              <a:t>ab         a followed by b           (</a:t>
            </a:r>
            <a:r>
              <a:rPr lang="en-US" sz="2000" b="1" dirty="0">
                <a:latin typeface="Courier New" panose="02070309020205020404" pitchFamily="49" charset="0"/>
                <a:cs typeface="Courier New" panose="02070309020205020404" pitchFamily="49" charset="0"/>
              </a:rPr>
              <a:t>AB</a:t>
            </a:r>
            <a:r>
              <a:rPr lang="en-US" sz="2000" dirty="0">
                <a:latin typeface="Courier New" panose="02070309020205020404" pitchFamily="49" charset="0"/>
                <a:cs typeface="Courier New" panose="02070309020205020404" pitchFamily="49" charset="0"/>
              </a:rPr>
              <a:t>)</a:t>
            </a:r>
          </a:p>
          <a:p>
            <a:pPr marL="457200" lvl="1">
              <a:lnSpc>
                <a:spcPct val="120000"/>
              </a:lnSpc>
            </a:pP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a</a:t>
            </a:r>
            <a:r>
              <a:rPr lang="en-US" sz="2000" b="1" dirty="0" err="1">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b</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a or b 		          </a:t>
            </a:r>
            <a:r>
              <a:rPr lang="en-US" sz="2000" dirty="0">
                <a:latin typeface="Courier New" panose="02070309020205020404" pitchFamily="49" charset="0"/>
                <a:cs typeface="Courier New" panose="02070309020205020404" pitchFamily="49" charset="0"/>
                <a:sym typeface="Symbol" charset="0"/>
              </a:rPr>
              <a:t>(</a:t>
            </a:r>
            <a:r>
              <a:rPr lang="en-US" sz="2000" b="1" dirty="0">
                <a:latin typeface="Courier New" panose="02070309020205020404" pitchFamily="49" charset="0"/>
                <a:cs typeface="Courier New" panose="02070309020205020404" pitchFamily="49" charset="0"/>
                <a:sym typeface="Symbol" charset="0"/>
              </a:rPr>
              <a:t>A</a:t>
            </a:r>
            <a:r>
              <a:rPr lang="en-US" sz="2000" dirty="0">
                <a:latin typeface="Courier New" panose="02070309020205020404" pitchFamily="49" charset="0"/>
                <a:cs typeface="Courier New" panose="02070309020205020404" pitchFamily="49" charset="0"/>
                <a:sym typeface="Symbol" charset="0"/>
              </a:rPr>
              <a:t> </a:t>
            </a:r>
            <a:r>
              <a:rPr lang="en-US" sz="2000" b="1" dirty="0">
                <a:latin typeface="Courier New" panose="02070309020205020404" pitchFamily="49" charset="0"/>
                <a:cs typeface="Courier New" panose="02070309020205020404" pitchFamily="49" charset="0"/>
                <a:sym typeface="Symbol" charset="0"/>
              </a:rPr>
              <a:t> B</a:t>
            </a:r>
            <a:r>
              <a:rPr lang="en-US" sz="2000" dirty="0">
                <a:latin typeface="Courier New" panose="02070309020205020404" pitchFamily="49" charset="0"/>
                <a:cs typeface="Courier New" panose="02070309020205020404" pitchFamily="49" charset="0"/>
                <a:sym typeface="Symbol" charset="0"/>
              </a:rPr>
              <a:t>)</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zero or one of a          (</a:t>
            </a:r>
            <a:r>
              <a:rPr lang="en-US" sz="2000" b="1" dirty="0">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sym typeface="Symbol" charset="0"/>
              </a:rPr>
              <a:t>  </a:t>
            </a:r>
            <a:r>
              <a:rPr lang="en-US" sz="2000" b="1" dirty="0">
                <a:latin typeface="Courier New" panose="02070309020205020404" pitchFamily="49" charset="0"/>
                <a:cs typeface="Courier New" panose="02070309020205020404" pitchFamily="49" charset="0"/>
                <a:sym typeface="Symbol"/>
              </a:rPr>
              <a:t></a:t>
            </a:r>
            <a:r>
              <a:rPr lang="en-US" sz="2000" dirty="0">
                <a:latin typeface="Courier New" panose="02070309020205020404" pitchFamily="49" charset="0"/>
                <a:cs typeface="Courier New" panose="02070309020205020404" pitchFamily="49" charset="0"/>
                <a:sym typeface="Symbol" charset="0"/>
              </a:rPr>
              <a:t>)</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zero or more of a          	</a:t>
            </a:r>
            <a:r>
              <a:rPr lang="en-US" sz="2000" b="1" dirty="0">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rPr>
              <a:t>*</a:t>
            </a:r>
          </a:p>
          <a:p>
            <a:pPr marL="457200" lvl="1">
              <a:lnSpc>
                <a:spcPct val="120000"/>
              </a:lnSpc>
            </a:pPr>
            <a:r>
              <a:rPr lang="en-US" sz="2000" dirty="0">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one or more of a          	</a:t>
            </a:r>
            <a:r>
              <a:rPr lang="en-US" sz="2000" b="1" dirty="0">
                <a:latin typeface="Courier New" panose="02070309020205020404" pitchFamily="49" charset="0"/>
                <a:cs typeface="Courier New" panose="02070309020205020404" pitchFamily="49" charset="0"/>
              </a:rPr>
              <a:t>AA</a:t>
            </a:r>
            <a:r>
              <a:rPr lang="en-US" sz="2000" dirty="0">
                <a:latin typeface="Courier New" panose="02070309020205020404" pitchFamily="49" charset="0"/>
                <a:cs typeface="Courier New" panose="02070309020205020404" pitchFamily="49" charset="0"/>
              </a:rPr>
              <a:t>* </a:t>
            </a:r>
          </a:p>
          <a:p>
            <a:pPr>
              <a:lnSpc>
                <a:spcPct val="120000"/>
              </a:lnSpc>
            </a:pPr>
            <a:r>
              <a:rPr lang="en-US" sz="2000" dirty="0">
                <a:latin typeface="Courier New" panose="02070309020205020404" pitchFamily="49" charset="0"/>
                <a:cs typeface="Courier New" panose="02070309020205020404" pitchFamily="49" charset="0"/>
              </a:rPr>
              <a:t>e.g.   </a:t>
            </a:r>
            <a:r>
              <a:rPr lang="en-US" sz="2000" b="1" dirty="0">
                <a:latin typeface="Courier New" panose="02070309020205020404" pitchFamily="49" charset="0"/>
                <a:cs typeface="Courier New" panose="02070309020205020404" pitchFamily="49" charset="0"/>
              </a:rPr>
              <a:t>^[\-+]?[0-9]*(\.|\,)?[0-9]+$</a:t>
            </a:r>
            <a:r>
              <a:rPr lang="en-US" sz="2000" dirty="0">
                <a:latin typeface="Courier New" panose="02070309020205020404" pitchFamily="49" charset="0"/>
                <a:cs typeface="Courier New" panose="02070309020205020404" pitchFamily="49" charset="0"/>
              </a:rPr>
              <a:t>      </a:t>
            </a:r>
          </a:p>
          <a:p>
            <a:pPr>
              <a:lnSpc>
                <a:spcPct val="120000"/>
              </a:lnSpc>
              <a:buFont typeface="Arial" charset="0"/>
              <a:buNone/>
            </a:pPr>
            <a:r>
              <a:rPr lang="en-US" sz="2000" dirty="0">
                <a:latin typeface="Courier New" panose="02070309020205020404" pitchFamily="49" charset="0"/>
                <a:cs typeface="Courier New" panose="02070309020205020404" pitchFamily="49" charset="0"/>
              </a:rPr>
              <a:t>               General form of decimal number  e.g.  9.12  or -9,8 (Europe)</a:t>
            </a:r>
            <a:endParaRPr lang="en-US" sz="2000" b="1" dirty="0">
              <a:latin typeface="Courier New" panose="02070309020205020404" pitchFamily="49" charset="0"/>
              <a:cs typeface="Courier New" panose="02070309020205020404" pitchFamily="49" charset="0"/>
            </a:endParaRPr>
          </a:p>
          <a:p>
            <a:endParaRPr lang="en-US" dirty="0"/>
          </a:p>
        </p:txBody>
      </p:sp>
    </p:spTree>
    <p:extLst>
      <p:ext uri="{BB962C8B-B14F-4D97-AF65-F5344CB8AC3E}">
        <p14:creationId xmlns:p14="http://schemas.microsoft.com/office/powerpoint/2010/main" val="1691243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155D4-E6B5-4961-B522-150878E3F5EA}"/>
              </a:ext>
            </a:extLst>
          </p:cNvPr>
          <p:cNvSpPr>
            <a:spLocks noGrp="1"/>
          </p:cNvSpPr>
          <p:nvPr>
            <p:ph type="title"/>
          </p:nvPr>
        </p:nvSpPr>
        <p:spPr/>
        <p:txBody>
          <a:bodyPr/>
          <a:lstStyle/>
          <a:p>
            <a:r>
              <a:rPr lang="en-US" dirty="0"/>
              <a:t>Regular Expressions In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C425D76-7339-4228-94B4-EA76D9BAA4B0}"/>
                  </a:ext>
                </a:extLst>
              </p:cNvPr>
              <p:cNvSpPr>
                <a:spLocks noGrp="1"/>
              </p:cNvSpPr>
              <p:nvPr>
                <p:ph idx="1"/>
              </p:nvPr>
            </p:nvSpPr>
            <p:spPr/>
            <p:txBody>
              <a:bodyPr/>
              <a:lstStyle/>
              <a:p>
                <a:r>
                  <a:rPr lang="en-US" dirty="0"/>
                  <a:t>When you only have ASCII characters (say in a programming language)</a:t>
                </a:r>
              </a:p>
              <a:p>
                <a:r>
                  <a:rPr lang="en-US" dirty="0"/>
                  <a:t>| usually takes the place of </a:t>
                </a:r>
                <a14:m>
                  <m:oMath xmlns:m="http://schemas.openxmlformats.org/officeDocument/2006/math">
                    <m:r>
                      <a:rPr lang="en-US" b="0" i="1" smtClean="0">
                        <a:latin typeface="Cambria Math" panose="02040503050406030204" pitchFamily="18" charset="0"/>
                      </a:rPr>
                      <m:t>∪</m:t>
                    </m:r>
                  </m:oMath>
                </a14:m>
                <a:endParaRPr lang="en-US" dirty="0"/>
              </a:p>
              <a:p>
                <a:r>
                  <a:rPr lang="en-US" dirty="0"/>
                  <a:t>? (and perhaps creative rewriting) take the place of </a:t>
                </a:r>
                <a14:m>
                  <m:oMath xmlns:m="http://schemas.openxmlformats.org/officeDocument/2006/math">
                    <m:r>
                      <a:rPr lang="en-US" b="0" i="1" smtClean="0">
                        <a:latin typeface="Cambria Math" panose="02040503050406030204" pitchFamily="18" charset="0"/>
                      </a:rPr>
                      <m:t>𝜀</m:t>
                    </m:r>
                  </m:oMath>
                </a14:m>
                <a:r>
                  <a:rPr lang="en-US" dirty="0"/>
                  <a:t>.</a:t>
                </a:r>
              </a:p>
              <a:p>
                <a:endParaRPr lang="en-US" dirty="0"/>
              </a:p>
              <a:p>
                <a:r>
                  <a:rPr lang="en-US" dirty="0"/>
                  <a:t>E.g.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𝜀</m:t>
                        </m:r>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1∪10</m:t>
                            </m:r>
                          </m:e>
                        </m:d>
                      </m:e>
                      <m:sup>
                        <m:r>
                          <a:rPr lang="en-US" b="0" i="1" smtClean="0">
                            <a:latin typeface="Cambria Math" panose="02040503050406030204" pitchFamily="18" charset="0"/>
                          </a:rPr>
                          <m:t>∗</m:t>
                        </m:r>
                      </m:sup>
                    </m:sSup>
                  </m:oMath>
                </a14:m>
                <a:r>
                  <a:rPr lang="en-US" dirty="0"/>
                  <a:t> is </a:t>
                </a:r>
                <a:r>
                  <a:rPr lang="en-US" dirty="0">
                    <a:latin typeface="Courier New" panose="02070309020205020404" pitchFamily="49" charset="0"/>
                    <a:cs typeface="Courier New" panose="02070309020205020404" pitchFamily="49" charset="0"/>
                  </a:rPr>
                  <a:t>0?(1|10)*</a:t>
                </a:r>
              </a:p>
            </p:txBody>
          </p:sp>
        </mc:Choice>
        <mc:Fallback xmlns="">
          <p:sp>
            <p:nvSpPr>
              <p:cNvPr id="3" name="Content Placeholder 2">
                <a:extLst>
                  <a:ext uri="{FF2B5EF4-FFF2-40B4-BE49-F238E27FC236}">
                    <a16:creationId xmlns:a16="http://schemas.microsoft.com/office/drawing/2014/main" id="{0C425D76-7339-4228-94B4-EA76D9BAA4B0}"/>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991473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59E2B-0537-BFC1-1C9B-E456D7972112}"/>
              </a:ext>
            </a:extLst>
          </p:cNvPr>
          <p:cNvSpPr>
            <a:spLocks noGrp="1"/>
          </p:cNvSpPr>
          <p:nvPr>
            <p:ph type="title"/>
          </p:nvPr>
        </p:nvSpPr>
        <p:spPr/>
        <p:txBody>
          <a:bodyPr/>
          <a:lstStyle/>
          <a:p>
            <a:r>
              <a:rPr lang="en-US" dirty="0"/>
              <a:t>What </a:t>
            </a:r>
            <a:r>
              <a:rPr lang="en-US" b="1" dirty="0"/>
              <a:t>can’t</a:t>
            </a:r>
            <a:r>
              <a:rPr lang="en-US" dirty="0"/>
              <a:t> regular expressions do?</a:t>
            </a:r>
            <a:endParaRPr lang="en-US" b="1" dirty="0"/>
          </a:p>
        </p:txBody>
      </p:sp>
      <p:sp>
        <p:nvSpPr>
          <p:cNvPr id="3" name="Content Placeholder 2">
            <a:extLst>
              <a:ext uri="{FF2B5EF4-FFF2-40B4-BE49-F238E27FC236}">
                <a16:creationId xmlns:a16="http://schemas.microsoft.com/office/drawing/2014/main" id="{44EF9957-2555-96D5-C279-4812F9375A69}"/>
              </a:ext>
            </a:extLst>
          </p:cNvPr>
          <p:cNvSpPr>
            <a:spLocks noGrp="1"/>
          </p:cNvSpPr>
          <p:nvPr>
            <p:ph idx="1"/>
          </p:nvPr>
        </p:nvSpPr>
        <p:spPr/>
        <p:txBody>
          <a:bodyPr/>
          <a:lstStyle/>
          <a:p>
            <a:r>
              <a:rPr lang="en-US" dirty="0"/>
              <a:t>Can you write a regular expression for all binary palindromes?</a:t>
            </a:r>
          </a:p>
          <a:p>
            <a:endParaRPr lang="en-US" dirty="0"/>
          </a:p>
          <a:p>
            <a:endParaRPr lang="en-US" dirty="0"/>
          </a:p>
          <a:p>
            <a:r>
              <a:rPr lang="en-US" dirty="0"/>
              <a:t>Can you write a regular expression for all binary palindromes of length at most 100?</a:t>
            </a:r>
          </a:p>
          <a:p>
            <a:endParaRPr lang="en-US" dirty="0"/>
          </a:p>
        </p:txBody>
      </p:sp>
    </p:spTree>
    <p:extLst>
      <p:ext uri="{BB962C8B-B14F-4D97-AF65-F5344CB8AC3E}">
        <p14:creationId xmlns:p14="http://schemas.microsoft.com/office/powerpoint/2010/main" val="2601811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1D287-2ACB-2699-90CF-CAA7FE42E8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A00B4E-AF73-C6D2-CBBC-5130E082E0B0}"/>
              </a:ext>
            </a:extLst>
          </p:cNvPr>
          <p:cNvSpPr>
            <a:spLocks noGrp="1"/>
          </p:cNvSpPr>
          <p:nvPr>
            <p:ph type="title"/>
          </p:nvPr>
        </p:nvSpPr>
        <p:spPr/>
        <p:txBody>
          <a:bodyPr/>
          <a:lstStyle/>
          <a:p>
            <a:r>
              <a:rPr lang="en-US" dirty="0"/>
              <a:t>What </a:t>
            </a:r>
            <a:r>
              <a:rPr lang="en-US" b="1" dirty="0"/>
              <a:t>can’t</a:t>
            </a:r>
            <a:r>
              <a:rPr lang="en-US" dirty="0"/>
              <a:t> regular expressions do?</a:t>
            </a:r>
            <a:endParaRPr lang="en-US" b="1"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E80DCE2-7E3B-3916-3A44-7A9228282826}"/>
                  </a:ext>
                </a:extLst>
              </p:cNvPr>
              <p:cNvSpPr>
                <a:spLocks noGrp="1"/>
              </p:cNvSpPr>
              <p:nvPr>
                <p:ph idx="1"/>
              </p:nvPr>
            </p:nvSpPr>
            <p:spPr/>
            <p:txBody>
              <a:bodyPr/>
              <a:lstStyle/>
              <a:p>
                <a:r>
                  <a:rPr lang="en-US" dirty="0"/>
                  <a:t>Can you write a regular expression for all binary palindromes?</a:t>
                </a:r>
              </a:p>
              <a:p>
                <a:r>
                  <a:rPr lang="en-US" dirty="0">
                    <a:solidFill>
                      <a:schemeClr val="accent3"/>
                    </a:solidFill>
                  </a:rPr>
                  <a:t>No! There is no such regular expression (we’ll prove it in a few weeks).</a:t>
                </a:r>
              </a:p>
              <a:p>
                <a:endParaRPr lang="en-US" dirty="0"/>
              </a:p>
              <a:p>
                <a:r>
                  <a:rPr lang="en-US" dirty="0"/>
                  <a:t>Can you write a regular expression for all binary palindromes of length at most 100?</a:t>
                </a:r>
              </a:p>
              <a:p>
                <a:r>
                  <a:rPr lang="en-US" dirty="0">
                    <a:solidFill>
                      <a:schemeClr val="accent3"/>
                    </a:solidFill>
                  </a:rPr>
                  <a:t>Yes! It’ll probably take you a while to write it though…</a:t>
                </a:r>
              </a:p>
              <a:p>
                <a:pPr lvl="1"/>
                <a:r>
                  <a:rPr lang="en-US" dirty="0">
                    <a:solidFill>
                      <a:schemeClr val="accent3"/>
                    </a:solidFill>
                  </a:rPr>
                  <a:t>…there are a finite number of strings satisfying this description, just list them all and </a:t>
                </a:r>
                <a14:m>
                  <m:oMath xmlns:m="http://schemas.openxmlformats.org/officeDocument/2006/math">
                    <m:r>
                      <a:rPr lang="en-US" b="0" i="1" smtClean="0">
                        <a:solidFill>
                          <a:schemeClr val="accent3"/>
                        </a:solidFill>
                        <a:latin typeface="Cambria Math" panose="02040503050406030204" pitchFamily="18" charset="0"/>
                      </a:rPr>
                      <m:t>∪</m:t>
                    </m:r>
                  </m:oMath>
                </a14:m>
                <a:r>
                  <a:rPr lang="en-US" dirty="0">
                    <a:solidFill>
                      <a:schemeClr val="accent3"/>
                    </a:solidFill>
                  </a:rPr>
                  <a:t> them together. </a:t>
                </a:r>
              </a:p>
            </p:txBody>
          </p:sp>
        </mc:Choice>
        <mc:Fallback>
          <p:sp>
            <p:nvSpPr>
              <p:cNvPr id="3" name="Content Placeholder 2">
                <a:extLst>
                  <a:ext uri="{FF2B5EF4-FFF2-40B4-BE49-F238E27FC236}">
                    <a16:creationId xmlns:a16="http://schemas.microsoft.com/office/drawing/2014/main" id="{1E80DCE2-7E3B-3916-3A44-7A9228282826}"/>
                  </a:ext>
                </a:extLst>
              </p:cNvPr>
              <p:cNvSpPr>
                <a:spLocks noGrp="1" noRot="1" noChangeAspect="1" noMove="1" noResize="1" noEditPoints="1" noAdjustHandles="1" noChangeArrowheads="1" noChangeShapeType="1" noTextEdit="1"/>
              </p:cNvSpPr>
              <p:nvPr>
                <p:ph idx="1"/>
              </p:nvPr>
            </p:nvSpPr>
            <p:spPr>
              <a:blipFill>
                <a:blip r:embed="rId2"/>
                <a:stretch>
                  <a:fillRect l="-708" t="-2138" r="-1253"/>
                </a:stretch>
              </a:blipFill>
            </p:spPr>
            <p:txBody>
              <a:bodyPr/>
              <a:lstStyle/>
              <a:p>
                <a:r>
                  <a:rPr lang="en-US">
                    <a:noFill/>
                  </a:rPr>
                  <a:t> </a:t>
                </a:r>
              </a:p>
            </p:txBody>
          </p:sp>
        </mc:Fallback>
      </mc:AlternateContent>
    </p:spTree>
    <p:extLst>
      <p:ext uri="{BB962C8B-B14F-4D97-AF65-F5344CB8AC3E}">
        <p14:creationId xmlns:p14="http://schemas.microsoft.com/office/powerpoint/2010/main" val="1356410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EE5DD-E6C0-B01C-8711-26BAE38604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603EF3-8355-F3EA-5424-97E9C0B400BD}"/>
              </a:ext>
            </a:extLst>
          </p:cNvPr>
          <p:cNvSpPr>
            <a:spLocks noGrp="1"/>
          </p:cNvSpPr>
          <p:nvPr>
            <p:ph type="title"/>
          </p:nvPr>
        </p:nvSpPr>
        <p:spPr/>
        <p:txBody>
          <a:bodyPr/>
          <a:lstStyle/>
          <a:p>
            <a:r>
              <a:rPr lang="en-US" dirty="0"/>
              <a:t>What </a:t>
            </a:r>
            <a:r>
              <a:rPr lang="en-US" b="1" dirty="0"/>
              <a:t>can’t</a:t>
            </a:r>
            <a:r>
              <a:rPr lang="en-US" dirty="0"/>
              <a:t> regular expressions do?</a:t>
            </a:r>
            <a:endParaRPr lang="en-US" b="1"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910AC99-765E-C391-CF79-FF88B3F71B54}"/>
                  </a:ext>
                </a:extLst>
              </p:cNvPr>
              <p:cNvSpPr>
                <a:spLocks noGrp="1"/>
              </p:cNvSpPr>
              <p:nvPr>
                <p:ph idx="1"/>
              </p:nvPr>
            </p:nvSpPr>
            <p:spPr/>
            <p:txBody>
              <a:bodyPr/>
              <a:lstStyle/>
              <a:p>
                <a:r>
                  <a:rPr lang="en-US" dirty="0"/>
                  <a:t>Can you write a regular expression for all strings of the form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oMath>
                </a14:m>
                <a:r>
                  <a:rPr lang="en-US" dirty="0"/>
                  <a:t>?</a:t>
                </a:r>
              </a:p>
              <a:p>
                <a:pPr lvl="1"/>
                <a:r>
                  <a:rPr lang="en-US" dirty="0"/>
                  <a:t>i.e., same number of 0’s and 1’s, all 0’s coming first</a:t>
                </a:r>
              </a:p>
              <a:p>
                <a:endParaRPr lang="en-US" dirty="0"/>
              </a:p>
              <a:p>
                <a:endParaRPr lang="en-US" dirty="0"/>
              </a:p>
              <a:p>
                <a:r>
                  <a:rPr lang="en-US" dirty="0"/>
                  <a:t>Can you write a regular expression for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≤100</m:t>
                        </m:r>
                      </m:e>
                    </m:d>
                  </m:oMath>
                </a14:m>
                <a:endParaRPr lang="en-US" dirty="0"/>
              </a:p>
              <a:p>
                <a:pPr lvl="1"/>
                <a:r>
                  <a:rPr lang="en-US" dirty="0"/>
                  <a:t>i.e., same restrictions as above, but also only at most 200 characters total.</a:t>
                </a:r>
              </a:p>
              <a:p>
                <a:endParaRPr lang="en-US" dirty="0"/>
              </a:p>
            </p:txBody>
          </p:sp>
        </mc:Choice>
        <mc:Fallback>
          <p:sp>
            <p:nvSpPr>
              <p:cNvPr id="3" name="Content Placeholder 2">
                <a:extLst>
                  <a:ext uri="{FF2B5EF4-FFF2-40B4-BE49-F238E27FC236}">
                    <a16:creationId xmlns:a16="http://schemas.microsoft.com/office/drawing/2014/main" id="{6910AC99-765E-C391-CF79-FF88B3F71B54}"/>
                  </a:ext>
                </a:extLst>
              </p:cNvPr>
              <p:cNvSpPr>
                <a:spLocks noGrp="1" noRot="1" noChangeAspect="1" noMove="1" noResize="1" noEditPoints="1" noAdjustHandles="1" noChangeArrowheads="1" noChangeShapeType="1" noTextEdit="1"/>
              </p:cNvSpPr>
              <p:nvPr>
                <p:ph idx="1"/>
              </p:nvPr>
            </p:nvSpPr>
            <p:spPr>
              <a:blipFill>
                <a:blip r:embed="rId2"/>
                <a:stretch>
                  <a:fillRect l="-654" t="-2013"/>
                </a:stretch>
              </a:blipFill>
            </p:spPr>
            <p:txBody>
              <a:bodyPr/>
              <a:lstStyle/>
              <a:p>
                <a:r>
                  <a:rPr lang="en-US">
                    <a:noFill/>
                  </a:rPr>
                  <a:t> </a:t>
                </a:r>
              </a:p>
            </p:txBody>
          </p:sp>
        </mc:Fallback>
      </mc:AlternateContent>
    </p:spTree>
    <p:extLst>
      <p:ext uri="{BB962C8B-B14F-4D97-AF65-F5344CB8AC3E}">
        <p14:creationId xmlns:p14="http://schemas.microsoft.com/office/powerpoint/2010/main" val="2827112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E86DCB-9222-4041-891D-1A7E95F6D40D}"/>
              </a:ext>
            </a:extLst>
          </p:cNvPr>
          <p:cNvSpPr>
            <a:spLocks noGrp="1"/>
          </p:cNvSpPr>
          <p:nvPr>
            <p:ph type="title"/>
          </p:nvPr>
        </p:nvSpPr>
        <p:spPr/>
        <p:txBody>
          <a:bodyPr/>
          <a:lstStyle/>
          <a:p>
            <a:r>
              <a:rPr lang="en-US" dirty="0"/>
              <a:t>Part 3 of the course!</a:t>
            </a:r>
          </a:p>
        </p:txBody>
      </p:sp>
      <p:sp>
        <p:nvSpPr>
          <p:cNvPr id="5" name="Text Placeholder 4">
            <a:extLst>
              <a:ext uri="{FF2B5EF4-FFF2-40B4-BE49-F238E27FC236}">
                <a16:creationId xmlns:a16="http://schemas.microsoft.com/office/drawing/2014/main" id="{BB805564-88C6-4F33-8261-D8BCA4656B9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08571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AC842-9E08-3DB1-100C-005E4A5DA5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A9B14F-A0B1-D6C4-477F-DB2C76FAE0F2}"/>
              </a:ext>
            </a:extLst>
          </p:cNvPr>
          <p:cNvSpPr>
            <a:spLocks noGrp="1"/>
          </p:cNvSpPr>
          <p:nvPr>
            <p:ph type="title"/>
          </p:nvPr>
        </p:nvSpPr>
        <p:spPr/>
        <p:txBody>
          <a:bodyPr/>
          <a:lstStyle/>
          <a:p>
            <a:r>
              <a:rPr lang="en-US" dirty="0"/>
              <a:t>What </a:t>
            </a:r>
            <a:r>
              <a:rPr lang="en-US" b="1" dirty="0"/>
              <a:t>can’t</a:t>
            </a:r>
            <a:r>
              <a:rPr lang="en-US" dirty="0"/>
              <a:t> regular expressions do?</a:t>
            </a:r>
            <a:endParaRPr lang="en-US" b="1"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8C55B6C-E2ED-20F7-7DBF-EC7C54101F47}"/>
                  </a:ext>
                </a:extLst>
              </p:cNvPr>
              <p:cNvSpPr>
                <a:spLocks noGrp="1"/>
              </p:cNvSpPr>
              <p:nvPr>
                <p:ph idx="1"/>
              </p:nvPr>
            </p:nvSpPr>
            <p:spPr/>
            <p:txBody>
              <a:bodyPr/>
              <a:lstStyle/>
              <a:p>
                <a:r>
                  <a:rPr lang="en-US" dirty="0"/>
                  <a:t>Can you write a regular expression for all strings of the form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oMath>
                </a14:m>
                <a:r>
                  <a:rPr lang="en-US" dirty="0"/>
                  <a:t>?</a:t>
                </a:r>
              </a:p>
              <a:p>
                <a:pPr lvl="1"/>
                <a:r>
                  <a:rPr lang="en-US" dirty="0"/>
                  <a:t>i.e., same number of 0’s and 1’s, all 0’s coming first</a:t>
                </a:r>
              </a:p>
              <a:p>
                <a:r>
                  <a:rPr lang="en-US" dirty="0">
                    <a:solidFill>
                      <a:schemeClr val="accent3"/>
                    </a:solidFill>
                  </a:rPr>
                  <a:t>No! There is no such regular expression (we’ll prove it in a few weeks).</a:t>
                </a:r>
                <a:endParaRPr lang="en-US" dirty="0"/>
              </a:p>
              <a:p>
                <a:endParaRPr lang="en-US" dirty="0"/>
              </a:p>
              <a:p>
                <a:r>
                  <a:rPr lang="en-US" dirty="0"/>
                  <a:t>Can you write a regular expression for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≤100</m:t>
                        </m:r>
                      </m:e>
                    </m:d>
                  </m:oMath>
                </a14:m>
                <a:endParaRPr lang="en-US" dirty="0"/>
              </a:p>
              <a:p>
                <a:pPr lvl="1"/>
                <a:r>
                  <a:rPr lang="en-US" dirty="0"/>
                  <a:t>i.e., same restrictions as above, but also only at most 200 characters total.</a:t>
                </a:r>
              </a:p>
              <a:p>
                <a:r>
                  <a:rPr lang="en-US" dirty="0">
                    <a:solidFill>
                      <a:schemeClr val="accent3"/>
                    </a:solidFill>
                  </a:rPr>
                  <a:t>Yes! It’ll probably take you a while to write it though…</a:t>
                </a:r>
              </a:p>
              <a:p>
                <a:pPr lvl="1"/>
                <a:r>
                  <a:rPr lang="en-US" dirty="0">
                    <a:solidFill>
                      <a:schemeClr val="accent3"/>
                    </a:solidFill>
                  </a:rPr>
                  <a:t>…there are a finite number of strings satisfying this description, just list them all and </a:t>
                </a:r>
                <a14:m>
                  <m:oMath xmlns:m="http://schemas.openxmlformats.org/officeDocument/2006/math">
                    <m:r>
                      <a:rPr lang="en-US" b="0" i="1" smtClean="0">
                        <a:solidFill>
                          <a:schemeClr val="accent3"/>
                        </a:solidFill>
                        <a:latin typeface="Cambria Math" panose="02040503050406030204" pitchFamily="18" charset="0"/>
                      </a:rPr>
                      <m:t>∪</m:t>
                    </m:r>
                  </m:oMath>
                </a14:m>
                <a:r>
                  <a:rPr lang="en-US" dirty="0">
                    <a:solidFill>
                      <a:schemeClr val="accent3"/>
                    </a:solidFill>
                  </a:rPr>
                  <a:t> them together. </a:t>
                </a:r>
              </a:p>
              <a:p>
                <a:endParaRPr lang="en-US" dirty="0"/>
              </a:p>
            </p:txBody>
          </p:sp>
        </mc:Choice>
        <mc:Fallback>
          <p:sp>
            <p:nvSpPr>
              <p:cNvPr id="3" name="Content Placeholder 2">
                <a:extLst>
                  <a:ext uri="{FF2B5EF4-FFF2-40B4-BE49-F238E27FC236}">
                    <a16:creationId xmlns:a16="http://schemas.microsoft.com/office/drawing/2014/main" id="{E8C55B6C-E2ED-20F7-7DBF-EC7C54101F47}"/>
                  </a:ext>
                </a:extLst>
              </p:cNvPr>
              <p:cNvSpPr>
                <a:spLocks noGrp="1" noRot="1" noChangeAspect="1" noMove="1" noResize="1" noEditPoints="1" noAdjustHandles="1" noChangeArrowheads="1" noChangeShapeType="1" noTextEdit="1"/>
              </p:cNvSpPr>
              <p:nvPr>
                <p:ph idx="1"/>
              </p:nvPr>
            </p:nvSpPr>
            <p:spPr>
              <a:blipFill>
                <a:blip r:embed="rId2"/>
                <a:stretch>
                  <a:fillRect l="-654" t="-2013" r="-1253"/>
                </a:stretch>
              </a:blipFill>
            </p:spPr>
            <p:txBody>
              <a:bodyPr/>
              <a:lstStyle/>
              <a:p>
                <a:r>
                  <a:rPr lang="en-US">
                    <a:noFill/>
                  </a:rPr>
                  <a:t> </a:t>
                </a:r>
              </a:p>
            </p:txBody>
          </p:sp>
        </mc:Fallback>
      </mc:AlternateContent>
    </p:spTree>
    <p:extLst>
      <p:ext uri="{BB962C8B-B14F-4D97-AF65-F5344CB8AC3E}">
        <p14:creationId xmlns:p14="http://schemas.microsoft.com/office/powerpoint/2010/main" val="2558926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9F432-0E4C-4E52-BB57-253A822AA2C7}"/>
              </a:ext>
            </a:extLst>
          </p:cNvPr>
          <p:cNvSpPr>
            <a:spLocks noGrp="1"/>
          </p:cNvSpPr>
          <p:nvPr>
            <p:ph type="title"/>
          </p:nvPr>
        </p:nvSpPr>
        <p:spPr/>
        <p:txBody>
          <a:bodyPr/>
          <a:lstStyle/>
          <a:p>
            <a:r>
              <a:rPr lang="en-US" dirty="0"/>
              <a:t>A Vocabulary Note</a:t>
            </a:r>
          </a:p>
        </p:txBody>
      </p:sp>
      <p:sp>
        <p:nvSpPr>
          <p:cNvPr id="3" name="Content Placeholder 2">
            <a:extLst>
              <a:ext uri="{FF2B5EF4-FFF2-40B4-BE49-F238E27FC236}">
                <a16:creationId xmlns:a16="http://schemas.microsoft.com/office/drawing/2014/main" id="{E9D681E3-034E-48E9-AE56-8C16A0C11786}"/>
              </a:ext>
            </a:extLst>
          </p:cNvPr>
          <p:cNvSpPr>
            <a:spLocks noGrp="1"/>
          </p:cNvSpPr>
          <p:nvPr>
            <p:ph idx="1"/>
          </p:nvPr>
        </p:nvSpPr>
        <p:spPr/>
        <p:txBody>
          <a:bodyPr>
            <a:normAutofit lnSpcReduction="10000"/>
          </a:bodyPr>
          <a:lstStyle/>
          <a:p>
            <a:r>
              <a:rPr lang="en-US" dirty="0"/>
              <a:t>Not everything can be represented as a regular expression.</a:t>
            </a:r>
          </a:p>
          <a:p>
            <a:pPr lvl="1"/>
            <a:r>
              <a:rPr lang="en-US" dirty="0"/>
              <a:t>E.g. “the set of all palindromes” is not the language of any regular expression.</a:t>
            </a:r>
          </a:p>
          <a:p>
            <a:r>
              <a:rPr lang="en-US" dirty="0"/>
              <a:t>Some programming languages define features in their “regexes” that can’t be represented by our definition of regular expressions. </a:t>
            </a:r>
          </a:p>
          <a:p>
            <a:pPr lvl="1"/>
            <a:r>
              <a:rPr lang="en-US" dirty="0"/>
              <a:t>Things like “match this pattern, then have exactly that </a:t>
            </a:r>
            <a:r>
              <a:rPr lang="en-US" b="1" dirty="0"/>
              <a:t>substring </a:t>
            </a:r>
            <a:r>
              <a:rPr lang="en-US" dirty="0"/>
              <a:t>appear later.</a:t>
            </a:r>
          </a:p>
          <a:p>
            <a:r>
              <a:rPr lang="en-US" dirty="0"/>
              <a:t>So before you say “ah, you can’t do that with regular expressions, I learned it in 311!” you should make sure you know whether your language is calling a more powerful object “regular expressions”.</a:t>
            </a:r>
          </a:p>
          <a:p>
            <a:r>
              <a:rPr lang="en-US" dirty="0"/>
              <a:t>But the more “fancy features” beyond regular expressions you use, the slower the checking algorithms run, (and the harder it is to force the expressions to fit into the framework) so this is still very useful theory.</a:t>
            </a:r>
          </a:p>
        </p:txBody>
      </p:sp>
    </p:spTree>
    <p:extLst>
      <p:ext uri="{BB962C8B-B14F-4D97-AF65-F5344CB8AC3E}">
        <p14:creationId xmlns:p14="http://schemas.microsoft.com/office/powerpoint/2010/main" val="3513872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EE19C-1C36-2001-5E65-9B2C8CE6F1AE}"/>
              </a:ext>
            </a:extLst>
          </p:cNvPr>
          <p:cNvSpPr>
            <a:spLocks noGrp="1"/>
          </p:cNvSpPr>
          <p:nvPr>
            <p:ph type="title"/>
          </p:nvPr>
        </p:nvSpPr>
        <p:spPr/>
        <p:txBody>
          <a:bodyPr/>
          <a:lstStyle/>
          <a:p>
            <a:r>
              <a:rPr lang="en-US" dirty="0"/>
              <a:t>More Practice</a:t>
            </a:r>
          </a:p>
        </p:txBody>
      </p:sp>
      <p:sp>
        <p:nvSpPr>
          <p:cNvPr id="3" name="Content Placeholder 2">
            <a:extLst>
              <a:ext uri="{FF2B5EF4-FFF2-40B4-BE49-F238E27FC236}">
                <a16:creationId xmlns:a16="http://schemas.microsoft.com/office/drawing/2014/main" id="{7CB379D1-27DA-101C-E688-3D8E83B56507}"/>
              </a:ext>
            </a:extLst>
          </p:cNvPr>
          <p:cNvSpPr>
            <a:spLocks noGrp="1"/>
          </p:cNvSpPr>
          <p:nvPr>
            <p:ph idx="1"/>
          </p:nvPr>
        </p:nvSpPr>
        <p:spPr/>
        <p:txBody>
          <a:bodyPr/>
          <a:lstStyle/>
          <a:p>
            <a:r>
              <a:rPr lang="en-US" dirty="0"/>
              <a:t>All binary strings with a 1 in the third position. (index from 1)</a:t>
            </a:r>
          </a:p>
          <a:p>
            <a:endParaRPr lang="en-US" dirty="0"/>
          </a:p>
          <a:p>
            <a:r>
              <a:rPr lang="en-US" dirty="0"/>
              <a:t>All binary strings with a 1 in the third position from the end (with length at least three).</a:t>
            </a:r>
          </a:p>
          <a:p>
            <a:endParaRPr lang="en-US" dirty="0"/>
          </a:p>
          <a:p>
            <a:r>
              <a:rPr lang="en-US" dirty="0"/>
              <a:t>All binary strings with an even number of 0s or exactly one 1. </a:t>
            </a:r>
          </a:p>
        </p:txBody>
      </p:sp>
    </p:spTree>
    <p:extLst>
      <p:ext uri="{BB962C8B-B14F-4D97-AF65-F5344CB8AC3E}">
        <p14:creationId xmlns:p14="http://schemas.microsoft.com/office/powerpoint/2010/main" val="112901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E0FC1-9FDF-2E95-EE2A-8C25FA557B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8A812A-BCF1-BC85-EC55-457BC830B145}"/>
              </a:ext>
            </a:extLst>
          </p:cNvPr>
          <p:cNvSpPr>
            <a:spLocks noGrp="1"/>
          </p:cNvSpPr>
          <p:nvPr>
            <p:ph type="title"/>
          </p:nvPr>
        </p:nvSpPr>
        <p:spPr/>
        <p:txBody>
          <a:bodyPr/>
          <a:lstStyle/>
          <a:p>
            <a:r>
              <a:rPr lang="en-US" dirty="0"/>
              <a:t>More Practice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93F90B1-219C-2EE5-4E1B-5179C4F94E44}"/>
                  </a:ext>
                </a:extLst>
              </p:cNvPr>
              <p:cNvSpPr>
                <a:spLocks noGrp="1"/>
              </p:cNvSpPr>
              <p:nvPr>
                <p:ph idx="1"/>
              </p:nvPr>
            </p:nvSpPr>
            <p:spPr/>
            <p:txBody>
              <a:bodyPr/>
              <a:lstStyle/>
              <a:p>
                <a:r>
                  <a:rPr lang="en-US" dirty="0"/>
                  <a:t>All binary strings with a 1 in the third position. (index from 1)</a:t>
                </a:r>
              </a:p>
              <a:p>
                <a:r>
                  <a:rPr lang="en-US" dirty="0">
                    <a:solidFill>
                      <a:schemeClr val="accent2"/>
                    </a:solidFill>
                  </a:rPr>
                  <a:t>   </a:t>
                </a:r>
                <a14:m>
                  <m:oMath xmlns:m="http://schemas.openxmlformats.org/officeDocument/2006/math">
                    <m:d>
                      <m:dPr>
                        <m:ctrlPr>
                          <a:rPr lang="en-US" b="0" i="1" smtClean="0">
                            <a:solidFill>
                              <a:schemeClr val="accent2"/>
                            </a:solidFill>
                            <a:latin typeface="Cambria Math" panose="02040503050406030204" pitchFamily="18" charset="0"/>
                          </a:rPr>
                        </m:ctrlPr>
                      </m:dPr>
                      <m:e>
                        <m:r>
                          <a:rPr lang="en-US" b="0" i="1" smtClean="0">
                            <a:solidFill>
                              <a:schemeClr val="accent2"/>
                            </a:solidFill>
                            <a:latin typeface="Cambria Math" panose="02040503050406030204" pitchFamily="18" charset="0"/>
                          </a:rPr>
                          <m:t>0∪1</m:t>
                        </m:r>
                      </m:e>
                    </m:d>
                    <m:d>
                      <m:dPr>
                        <m:ctrlPr>
                          <a:rPr lang="en-US" b="0" i="1" smtClean="0">
                            <a:solidFill>
                              <a:schemeClr val="accent2"/>
                            </a:solidFill>
                            <a:latin typeface="Cambria Math" panose="02040503050406030204" pitchFamily="18" charset="0"/>
                          </a:rPr>
                        </m:ctrlPr>
                      </m:dPr>
                      <m:e>
                        <m:r>
                          <a:rPr lang="en-US" b="0" i="1" smtClean="0">
                            <a:solidFill>
                              <a:schemeClr val="accent2"/>
                            </a:solidFill>
                            <a:latin typeface="Cambria Math" panose="02040503050406030204" pitchFamily="18" charset="0"/>
                          </a:rPr>
                          <m:t>0∪1</m:t>
                        </m:r>
                      </m:e>
                    </m:d>
                    <m:r>
                      <a:rPr lang="en-US" b="0" i="1" smtClean="0">
                        <a:solidFill>
                          <a:schemeClr val="accent2"/>
                        </a:solidFill>
                        <a:latin typeface="Cambria Math" panose="02040503050406030204" pitchFamily="18" charset="0"/>
                      </a:rPr>
                      <m:t>1</m:t>
                    </m:r>
                    <m:sSup>
                      <m:sSupPr>
                        <m:ctrlPr>
                          <a:rPr lang="en-US" b="0" i="1" smtClean="0">
                            <a:solidFill>
                              <a:schemeClr val="accent2"/>
                            </a:solidFill>
                            <a:latin typeface="Cambria Math" panose="02040503050406030204" pitchFamily="18" charset="0"/>
                          </a:rPr>
                        </m:ctrlPr>
                      </m:sSupPr>
                      <m:e>
                        <m:d>
                          <m:dPr>
                            <m:ctrlPr>
                              <a:rPr lang="en-US" b="0" i="1" smtClean="0">
                                <a:solidFill>
                                  <a:schemeClr val="accent2"/>
                                </a:solidFill>
                                <a:latin typeface="Cambria Math" panose="02040503050406030204" pitchFamily="18" charset="0"/>
                              </a:rPr>
                            </m:ctrlPr>
                          </m:dPr>
                          <m:e>
                            <m:r>
                              <a:rPr lang="en-US" b="0" i="1" smtClean="0">
                                <a:solidFill>
                                  <a:schemeClr val="accent2"/>
                                </a:solidFill>
                                <a:latin typeface="Cambria Math" panose="02040503050406030204" pitchFamily="18" charset="0"/>
                              </a:rPr>
                              <m:t>0∪1</m:t>
                            </m:r>
                          </m:e>
                        </m:d>
                      </m:e>
                      <m:sup>
                        <m:r>
                          <a:rPr lang="en-US" b="0" i="1" smtClean="0">
                            <a:solidFill>
                              <a:schemeClr val="accent2"/>
                            </a:solidFill>
                            <a:latin typeface="Cambria Math" panose="02040503050406030204" pitchFamily="18" charset="0"/>
                          </a:rPr>
                          <m:t>∗</m:t>
                        </m:r>
                      </m:sup>
                    </m:sSup>
                  </m:oMath>
                </a14:m>
                <a:endParaRPr lang="en-US" dirty="0">
                  <a:solidFill>
                    <a:schemeClr val="accent2"/>
                  </a:solidFill>
                </a:endParaRPr>
              </a:p>
              <a:p>
                <a:r>
                  <a:rPr lang="en-US" dirty="0"/>
                  <a:t>All binary strings with a 1 in the third position from the end (with length at least three).</a:t>
                </a:r>
              </a:p>
              <a:p>
                <a14:m>
                  <m:oMath xmlns:m="http://schemas.openxmlformats.org/officeDocument/2006/math">
                    <m:sSup>
                      <m:sSupPr>
                        <m:ctrlPr>
                          <a:rPr lang="en-US" b="0" i="1" smtClean="0">
                            <a:solidFill>
                              <a:schemeClr val="accent2"/>
                            </a:solidFill>
                            <a:latin typeface="Cambria Math" panose="02040503050406030204" pitchFamily="18" charset="0"/>
                          </a:rPr>
                        </m:ctrlPr>
                      </m:sSupPr>
                      <m:e>
                        <m:d>
                          <m:dPr>
                            <m:ctrlPr>
                              <a:rPr lang="en-US" b="0" i="1" smtClean="0">
                                <a:solidFill>
                                  <a:schemeClr val="accent2"/>
                                </a:solidFill>
                                <a:latin typeface="Cambria Math" panose="02040503050406030204" pitchFamily="18" charset="0"/>
                              </a:rPr>
                            </m:ctrlPr>
                          </m:dPr>
                          <m:e>
                            <m:r>
                              <a:rPr lang="en-US" b="0" i="1" smtClean="0">
                                <a:solidFill>
                                  <a:schemeClr val="accent2"/>
                                </a:solidFill>
                                <a:latin typeface="Cambria Math" panose="02040503050406030204" pitchFamily="18" charset="0"/>
                              </a:rPr>
                              <m:t>0∪1</m:t>
                            </m:r>
                          </m:e>
                        </m:d>
                      </m:e>
                      <m:sup>
                        <m:r>
                          <a:rPr lang="en-US" b="0" i="1" smtClean="0">
                            <a:solidFill>
                              <a:schemeClr val="accent2"/>
                            </a:solidFill>
                            <a:latin typeface="Cambria Math" panose="02040503050406030204" pitchFamily="18" charset="0"/>
                          </a:rPr>
                          <m:t>∗</m:t>
                        </m:r>
                      </m:sup>
                    </m:sSup>
                    <m:r>
                      <a:rPr lang="en-US" b="0" i="1" smtClean="0">
                        <a:solidFill>
                          <a:schemeClr val="accent2"/>
                        </a:solidFill>
                        <a:latin typeface="Cambria Math" panose="02040503050406030204" pitchFamily="18" charset="0"/>
                      </a:rPr>
                      <m:t>1(0∪1)(0∪1)</m:t>
                    </m:r>
                  </m:oMath>
                </a14:m>
                <a:endParaRPr lang="en-US" dirty="0">
                  <a:solidFill>
                    <a:schemeClr val="accent2"/>
                  </a:solidFill>
                </a:endParaRPr>
              </a:p>
              <a:p>
                <a:r>
                  <a:rPr lang="en-US" dirty="0"/>
                  <a:t>All binary strings with an even number of 0s or exactly one 1. </a:t>
                </a:r>
              </a:p>
              <a:p>
                <a14:m>
                  <m:oMath xmlns:m="http://schemas.openxmlformats.org/officeDocument/2006/math">
                    <m:sSup>
                      <m:sSupPr>
                        <m:ctrlPr>
                          <a:rPr lang="en-US" b="0" i="1" smtClean="0">
                            <a:solidFill>
                              <a:schemeClr val="accent2"/>
                            </a:solidFill>
                            <a:latin typeface="Cambria Math" panose="02040503050406030204" pitchFamily="18" charset="0"/>
                          </a:rPr>
                        </m:ctrlPr>
                      </m:sSupPr>
                      <m:e>
                        <m:d>
                          <m:dPr>
                            <m:ctrlPr>
                              <a:rPr lang="en-US" b="0" i="1" smtClean="0">
                                <a:solidFill>
                                  <a:schemeClr val="accent2"/>
                                </a:solidFill>
                                <a:latin typeface="Cambria Math" panose="02040503050406030204" pitchFamily="18" charset="0"/>
                              </a:rPr>
                            </m:ctrlPr>
                          </m:dPr>
                          <m:e>
                            <m:sSup>
                              <m:sSupPr>
                                <m:ctrlPr>
                                  <a:rPr lang="en-US" b="0" i="1" smtClean="0">
                                    <a:solidFill>
                                      <a:schemeClr val="accent2"/>
                                    </a:solidFill>
                                    <a:latin typeface="Cambria Math" panose="02040503050406030204" pitchFamily="18" charset="0"/>
                                  </a:rPr>
                                </m:ctrlPr>
                              </m:sSupPr>
                              <m:e>
                                <m:r>
                                  <a:rPr lang="en-US" b="0" i="1" smtClean="0">
                                    <a:solidFill>
                                      <a:schemeClr val="accent2"/>
                                    </a:solidFill>
                                    <a:latin typeface="Cambria Math" panose="02040503050406030204" pitchFamily="18" charset="0"/>
                                  </a:rPr>
                                  <m:t>1</m:t>
                                </m:r>
                              </m:e>
                              <m:sup>
                                <m:r>
                                  <a:rPr lang="en-US" b="0" i="1" smtClean="0">
                                    <a:solidFill>
                                      <a:schemeClr val="accent2"/>
                                    </a:solidFill>
                                    <a:latin typeface="Cambria Math" panose="02040503050406030204" pitchFamily="18" charset="0"/>
                                  </a:rPr>
                                  <m:t>∗</m:t>
                                </m:r>
                              </m:sup>
                            </m:sSup>
                            <m:sSup>
                              <m:sSupPr>
                                <m:ctrlPr>
                                  <a:rPr lang="en-US" b="0" i="1" smtClean="0">
                                    <a:solidFill>
                                      <a:schemeClr val="accent2"/>
                                    </a:solidFill>
                                    <a:latin typeface="Cambria Math" panose="02040503050406030204" pitchFamily="18" charset="0"/>
                                  </a:rPr>
                                </m:ctrlPr>
                              </m:sSupPr>
                              <m:e>
                                <m:r>
                                  <a:rPr lang="en-US" b="0" i="1" smtClean="0">
                                    <a:solidFill>
                                      <a:schemeClr val="accent2"/>
                                    </a:solidFill>
                                    <a:latin typeface="Cambria Math" panose="02040503050406030204" pitchFamily="18" charset="0"/>
                                  </a:rPr>
                                  <m:t>01</m:t>
                                </m:r>
                              </m:e>
                              <m:sup>
                                <m:r>
                                  <a:rPr lang="en-US" b="0" i="1" smtClean="0">
                                    <a:solidFill>
                                      <a:schemeClr val="accent2"/>
                                    </a:solidFill>
                                    <a:latin typeface="Cambria Math" panose="02040503050406030204" pitchFamily="18" charset="0"/>
                                  </a:rPr>
                                  <m:t>∗</m:t>
                                </m:r>
                              </m:sup>
                            </m:sSup>
                            <m:sSup>
                              <m:sSupPr>
                                <m:ctrlPr>
                                  <a:rPr lang="en-US" b="0" i="1" smtClean="0">
                                    <a:solidFill>
                                      <a:schemeClr val="accent2"/>
                                    </a:solidFill>
                                    <a:latin typeface="Cambria Math" panose="02040503050406030204" pitchFamily="18" charset="0"/>
                                  </a:rPr>
                                </m:ctrlPr>
                              </m:sSupPr>
                              <m:e>
                                <m:r>
                                  <a:rPr lang="en-US" b="0" i="1" smtClean="0">
                                    <a:solidFill>
                                      <a:schemeClr val="accent2"/>
                                    </a:solidFill>
                                    <a:latin typeface="Cambria Math" panose="02040503050406030204" pitchFamily="18" charset="0"/>
                                  </a:rPr>
                                  <m:t>01</m:t>
                                </m:r>
                              </m:e>
                              <m:sup>
                                <m:r>
                                  <a:rPr lang="en-US" b="0" i="1" smtClean="0">
                                    <a:solidFill>
                                      <a:schemeClr val="accent2"/>
                                    </a:solidFill>
                                    <a:latin typeface="Cambria Math" panose="02040503050406030204" pitchFamily="18" charset="0"/>
                                  </a:rPr>
                                  <m:t>∗</m:t>
                                </m:r>
                              </m:sup>
                            </m:sSup>
                          </m:e>
                        </m:d>
                      </m:e>
                      <m:sup>
                        <m:r>
                          <a:rPr lang="en-US" b="0" i="1" smtClean="0">
                            <a:solidFill>
                              <a:schemeClr val="accent2"/>
                            </a:solidFill>
                            <a:latin typeface="Cambria Math" panose="02040503050406030204" pitchFamily="18" charset="0"/>
                          </a:rPr>
                          <m:t>∗</m:t>
                        </m:r>
                      </m:sup>
                    </m:sSup>
                    <m:r>
                      <a:rPr lang="en-US" b="0" i="1" smtClean="0">
                        <a:solidFill>
                          <a:schemeClr val="accent2"/>
                        </a:solidFill>
                        <a:latin typeface="Cambria Math" panose="02040503050406030204" pitchFamily="18" charset="0"/>
                      </a:rPr>
                      <m:t>∪(</m:t>
                    </m:r>
                    <m:sSup>
                      <m:sSupPr>
                        <m:ctrlPr>
                          <a:rPr lang="en-US" b="0" i="1" smtClean="0">
                            <a:solidFill>
                              <a:schemeClr val="accent2"/>
                            </a:solidFill>
                            <a:latin typeface="Cambria Math" panose="02040503050406030204" pitchFamily="18" charset="0"/>
                          </a:rPr>
                        </m:ctrlPr>
                      </m:sSupPr>
                      <m:e>
                        <m:r>
                          <a:rPr lang="en-US" b="0" i="1" smtClean="0">
                            <a:solidFill>
                              <a:schemeClr val="accent2"/>
                            </a:solidFill>
                            <a:latin typeface="Cambria Math" panose="02040503050406030204" pitchFamily="18" charset="0"/>
                          </a:rPr>
                          <m:t>0</m:t>
                        </m:r>
                      </m:e>
                      <m:sup>
                        <m:r>
                          <a:rPr lang="en-US" b="0" i="1" smtClean="0">
                            <a:solidFill>
                              <a:schemeClr val="accent2"/>
                            </a:solidFill>
                            <a:latin typeface="Cambria Math" panose="02040503050406030204" pitchFamily="18" charset="0"/>
                          </a:rPr>
                          <m:t>∗</m:t>
                        </m:r>
                      </m:sup>
                    </m:sSup>
                    <m:sSup>
                      <m:sSupPr>
                        <m:ctrlPr>
                          <a:rPr lang="en-US" b="0" i="1" smtClean="0">
                            <a:solidFill>
                              <a:schemeClr val="accent2"/>
                            </a:solidFill>
                            <a:latin typeface="Cambria Math" panose="02040503050406030204" pitchFamily="18" charset="0"/>
                          </a:rPr>
                        </m:ctrlPr>
                      </m:sSupPr>
                      <m:e>
                        <m:r>
                          <a:rPr lang="en-US" b="0" i="1" smtClean="0">
                            <a:solidFill>
                              <a:schemeClr val="accent2"/>
                            </a:solidFill>
                            <a:latin typeface="Cambria Math" panose="02040503050406030204" pitchFamily="18" charset="0"/>
                          </a:rPr>
                          <m:t>10</m:t>
                        </m:r>
                      </m:e>
                      <m:sup>
                        <m:r>
                          <a:rPr lang="en-US" b="0" i="1" smtClean="0">
                            <a:solidFill>
                              <a:schemeClr val="accent2"/>
                            </a:solidFill>
                            <a:latin typeface="Cambria Math" panose="02040503050406030204" pitchFamily="18" charset="0"/>
                          </a:rPr>
                          <m:t>∗</m:t>
                        </m:r>
                      </m:sup>
                    </m:sSup>
                    <m:r>
                      <a:rPr lang="en-US" b="0" i="1" smtClean="0">
                        <a:solidFill>
                          <a:schemeClr val="accent2"/>
                        </a:solidFill>
                        <a:latin typeface="Cambria Math" panose="02040503050406030204" pitchFamily="18" charset="0"/>
                      </a:rPr>
                      <m:t>)</m:t>
                    </m:r>
                  </m:oMath>
                </a14:m>
                <a:endParaRPr lang="en-US" dirty="0"/>
              </a:p>
              <a:p>
                <a:pPr lvl="1"/>
                <a:r>
                  <a:rPr lang="en-US" dirty="0">
                    <a:solidFill>
                      <a:schemeClr val="accent3"/>
                    </a:solidFill>
                  </a:rPr>
                  <a:t>Sometimes you can write two regular expressions and just </a:t>
                </a:r>
                <a14:m>
                  <m:oMath xmlns:m="http://schemas.openxmlformats.org/officeDocument/2006/math">
                    <m:r>
                      <a:rPr lang="en-US" b="0" i="1" smtClean="0">
                        <a:solidFill>
                          <a:schemeClr val="accent3"/>
                        </a:solidFill>
                        <a:latin typeface="Cambria Math" panose="02040503050406030204" pitchFamily="18" charset="0"/>
                      </a:rPr>
                      <m:t>∪</m:t>
                    </m:r>
                  </m:oMath>
                </a14:m>
                <a:r>
                  <a:rPr lang="en-US" dirty="0">
                    <a:solidFill>
                      <a:schemeClr val="accent3"/>
                    </a:solidFill>
                  </a:rPr>
                  <a:t> together.</a:t>
                </a:r>
              </a:p>
            </p:txBody>
          </p:sp>
        </mc:Choice>
        <mc:Fallback>
          <p:sp>
            <p:nvSpPr>
              <p:cNvPr id="3" name="Content Placeholder 2">
                <a:extLst>
                  <a:ext uri="{FF2B5EF4-FFF2-40B4-BE49-F238E27FC236}">
                    <a16:creationId xmlns:a16="http://schemas.microsoft.com/office/drawing/2014/main" id="{793F90B1-219C-2EE5-4E1B-5179C4F94E44}"/>
                  </a:ext>
                </a:extLst>
              </p:cNvPr>
              <p:cNvSpPr>
                <a:spLocks noGrp="1" noRot="1" noChangeAspect="1" noMove="1" noResize="1" noEditPoints="1" noAdjustHandles="1" noChangeArrowheads="1" noChangeShapeType="1" noTextEdit="1"/>
              </p:cNvSpPr>
              <p:nvPr>
                <p:ph idx="1"/>
              </p:nvPr>
            </p:nvSpPr>
            <p:spPr>
              <a:blipFill>
                <a:blip r:embed="rId2"/>
                <a:stretch>
                  <a:fillRect l="-708" t="-2138" r="-1035"/>
                </a:stretch>
              </a:blipFill>
            </p:spPr>
            <p:txBody>
              <a:bodyPr/>
              <a:lstStyle/>
              <a:p>
                <a:r>
                  <a:rPr lang="en-US">
                    <a:noFill/>
                  </a:rPr>
                  <a:t> </a:t>
                </a:r>
              </a:p>
            </p:txBody>
          </p:sp>
        </mc:Fallback>
      </mc:AlternateContent>
    </p:spTree>
    <p:extLst>
      <p:ext uri="{BB962C8B-B14F-4D97-AF65-F5344CB8AC3E}">
        <p14:creationId xmlns:p14="http://schemas.microsoft.com/office/powerpoint/2010/main" val="3388952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6F588-9C57-4A2B-9092-C642D880CB8D}"/>
              </a:ext>
            </a:extLst>
          </p:cNvPr>
          <p:cNvSpPr>
            <a:spLocks noGrp="1"/>
          </p:cNvSpPr>
          <p:nvPr>
            <p:ph type="title"/>
          </p:nvPr>
        </p:nvSpPr>
        <p:spPr/>
        <p:txBody>
          <a:bodyPr/>
          <a:lstStyle/>
          <a:p>
            <a:r>
              <a:rPr lang="en-US" dirty="0"/>
              <a:t>Course Outline</a:t>
            </a:r>
          </a:p>
        </p:txBody>
      </p:sp>
      <p:sp>
        <p:nvSpPr>
          <p:cNvPr id="3" name="Content Placeholder 2">
            <a:extLst>
              <a:ext uri="{FF2B5EF4-FFF2-40B4-BE49-F238E27FC236}">
                <a16:creationId xmlns:a16="http://schemas.microsoft.com/office/drawing/2014/main" id="{40C0BD4F-5D41-4C46-B192-05809687A625}"/>
              </a:ext>
            </a:extLst>
          </p:cNvPr>
          <p:cNvSpPr>
            <a:spLocks noGrp="1"/>
          </p:cNvSpPr>
          <p:nvPr>
            <p:ph idx="1"/>
          </p:nvPr>
        </p:nvSpPr>
        <p:spPr>
          <a:xfrm>
            <a:off x="575240" y="1457556"/>
            <a:ext cx="11187258" cy="5137168"/>
          </a:xfrm>
        </p:spPr>
        <p:txBody>
          <a:bodyPr>
            <a:normAutofit/>
          </a:bodyPr>
          <a:lstStyle/>
          <a:p>
            <a:r>
              <a:rPr lang="en-US" dirty="0"/>
              <a:t>Symbolic Logic (training wheels) </a:t>
            </a:r>
          </a:p>
          <a:p>
            <a:pPr lvl="1"/>
            <a:r>
              <a:rPr lang="en-US" dirty="0"/>
              <a:t>Just make arguments in mechanical ways.</a:t>
            </a:r>
          </a:p>
          <a:p>
            <a:r>
              <a:rPr lang="en-US" dirty="0"/>
              <a:t>Set Theory/Number Theory (bike in your backyard)</a:t>
            </a:r>
          </a:p>
          <a:p>
            <a:r>
              <a:rPr lang="en-US" dirty="0"/>
              <a:t>Models of computation (biking in your neighborhood)</a:t>
            </a:r>
          </a:p>
          <a:p>
            <a:pPr lvl="1"/>
            <a:r>
              <a:rPr lang="en-US" dirty="0"/>
              <a:t>Still make and communicate rigorous arguments</a:t>
            </a:r>
          </a:p>
          <a:p>
            <a:pPr lvl="1"/>
            <a:r>
              <a:rPr lang="en-US" dirty="0"/>
              <a:t>But now with objects you haven’t used before.</a:t>
            </a:r>
          </a:p>
          <a:p>
            <a:pPr lvl="2"/>
            <a:r>
              <a:rPr lang="en-US" dirty="0"/>
              <a:t>A first taste of how we can argue rigorously about computers.</a:t>
            </a:r>
          </a:p>
          <a:p>
            <a:pPr lvl="1"/>
            <a:r>
              <a:rPr lang="en-US" dirty="0"/>
              <a:t>First: regular expressions and context free grammars – understand these “simpler computers”</a:t>
            </a:r>
          </a:p>
          <a:p>
            <a:pPr lvl="1"/>
            <a:r>
              <a:rPr lang="en-US" dirty="0"/>
              <a:t>Soon: what these simple computers can do</a:t>
            </a:r>
            <a:br>
              <a:rPr lang="en-US" dirty="0"/>
            </a:br>
            <a:r>
              <a:rPr lang="en-US" dirty="0"/>
              <a:t>Then: what simple computers can’t do.</a:t>
            </a:r>
          </a:p>
          <a:p>
            <a:pPr lvl="1"/>
            <a:r>
              <a:rPr lang="en-US" dirty="0"/>
              <a:t>Last week: A problem our computers cannot solve.</a:t>
            </a:r>
          </a:p>
        </p:txBody>
      </p:sp>
    </p:spTree>
    <p:extLst>
      <p:ext uri="{BB962C8B-B14F-4D97-AF65-F5344CB8AC3E}">
        <p14:creationId xmlns:p14="http://schemas.microsoft.com/office/powerpoint/2010/main" val="2855593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6A88E-9064-4B3F-8EDD-29BCA1DEE518}"/>
              </a:ext>
            </a:extLst>
          </p:cNvPr>
          <p:cNvSpPr>
            <a:spLocks noGrp="1"/>
          </p:cNvSpPr>
          <p:nvPr>
            <p:ph type="title"/>
          </p:nvPr>
        </p:nvSpPr>
        <p:spPr/>
        <p:txBody>
          <a:bodyPr/>
          <a:lstStyle/>
          <a:p>
            <a:r>
              <a:rPr lang="en-US" dirty="0"/>
              <a:t>The next two weeks</a:t>
            </a:r>
          </a:p>
        </p:txBody>
      </p:sp>
      <p:sp>
        <p:nvSpPr>
          <p:cNvPr id="3" name="Content Placeholder 2">
            <a:extLst>
              <a:ext uri="{FF2B5EF4-FFF2-40B4-BE49-F238E27FC236}">
                <a16:creationId xmlns:a16="http://schemas.microsoft.com/office/drawing/2014/main" id="{C7D2DD42-ACB1-458F-94C4-C143ACA720DC}"/>
              </a:ext>
            </a:extLst>
          </p:cNvPr>
          <p:cNvSpPr>
            <a:spLocks noGrp="1"/>
          </p:cNvSpPr>
          <p:nvPr>
            <p:ph idx="1"/>
          </p:nvPr>
        </p:nvSpPr>
        <p:spPr/>
        <p:txBody>
          <a:bodyPr/>
          <a:lstStyle/>
          <a:p>
            <a:r>
              <a:rPr lang="en-US" dirty="0"/>
              <a:t>What are we learning?</a:t>
            </a:r>
          </a:p>
          <a:p>
            <a:r>
              <a:rPr lang="en-US" dirty="0"/>
              <a:t>Today/Monday: some theory that’s useful for computer scientists</a:t>
            </a:r>
          </a:p>
          <a:p>
            <a:pPr lvl="1"/>
            <a:r>
              <a:rPr lang="en-US" dirty="0"/>
              <a:t>The topics for this weeks are key parts of building compilers, we’ll use that as motivation—no details on compilers, but hopefully enough that you’ll find it interesting.</a:t>
            </a:r>
          </a:p>
          <a:p>
            <a:pPr lvl="1"/>
            <a:r>
              <a:rPr lang="en-US" dirty="0"/>
              <a:t>They ALSO can be thought of as “underpowered computers.” </a:t>
            </a:r>
          </a:p>
          <a:p>
            <a:pPr lvl="1"/>
            <a:r>
              <a:rPr lang="en-US" dirty="0"/>
              <a:t>We’ll use them to build up to proving what computers can and can’t do. </a:t>
            </a:r>
          </a:p>
          <a:p>
            <a:r>
              <a:rPr lang="en-US" dirty="0"/>
              <a:t>Next week: Tiny computers! (what can they do/what can’t they do?)</a:t>
            </a:r>
          </a:p>
        </p:txBody>
      </p:sp>
    </p:spTree>
    <p:extLst>
      <p:ext uri="{BB962C8B-B14F-4D97-AF65-F5344CB8AC3E}">
        <p14:creationId xmlns:p14="http://schemas.microsoft.com/office/powerpoint/2010/main" val="1130866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B6A349-2563-424D-9F4E-D23CC86C92CC}"/>
              </a:ext>
            </a:extLst>
          </p:cNvPr>
          <p:cNvSpPr>
            <a:spLocks noGrp="1"/>
          </p:cNvSpPr>
          <p:nvPr>
            <p:ph type="title"/>
          </p:nvPr>
        </p:nvSpPr>
        <p:spPr/>
        <p:txBody>
          <a:bodyPr/>
          <a:lstStyle/>
          <a:p>
            <a:r>
              <a:rPr lang="en-US" dirty="0"/>
              <a:t>Regular Expressions</a:t>
            </a:r>
          </a:p>
        </p:txBody>
      </p:sp>
      <p:sp>
        <p:nvSpPr>
          <p:cNvPr id="6" name="Content Placeholder 5">
            <a:extLst>
              <a:ext uri="{FF2B5EF4-FFF2-40B4-BE49-F238E27FC236}">
                <a16:creationId xmlns:a16="http://schemas.microsoft.com/office/drawing/2014/main" id="{D5389B45-7EE1-4ED0-A0C9-0EA3C2F4EFD8}"/>
              </a:ext>
            </a:extLst>
          </p:cNvPr>
          <p:cNvSpPr>
            <a:spLocks noGrp="1"/>
          </p:cNvSpPr>
          <p:nvPr>
            <p:ph idx="1"/>
          </p:nvPr>
        </p:nvSpPr>
        <p:spPr/>
        <p:txBody>
          <a:bodyPr/>
          <a:lstStyle/>
          <a:p>
            <a:r>
              <a:rPr lang="en-US" dirty="0"/>
              <a:t>I have a giant text document. And I want to find all the email addresses inside. What does an email address look like?</a:t>
            </a:r>
          </a:p>
          <a:p>
            <a:endParaRPr lang="en-US" dirty="0"/>
          </a:p>
          <a:p>
            <a:r>
              <a:rPr lang="en-US" dirty="0"/>
              <a:t>[some letters and numbers] @ [more letters] . [com, net, or </a:t>
            </a:r>
            <a:r>
              <a:rPr lang="en-US" dirty="0" err="1"/>
              <a:t>edu</a:t>
            </a:r>
            <a:r>
              <a:rPr lang="en-US" dirty="0"/>
              <a:t>]</a:t>
            </a:r>
          </a:p>
          <a:p>
            <a:endParaRPr lang="en-US" dirty="0"/>
          </a:p>
          <a:p>
            <a:r>
              <a:rPr lang="en-US" dirty="0"/>
              <a:t>We want to ctrl-f for a </a:t>
            </a:r>
            <a:r>
              <a:rPr lang="en-US" b="1" dirty="0"/>
              <a:t>pattern of strings </a:t>
            </a:r>
            <a:r>
              <a:rPr lang="en-US" dirty="0"/>
              <a:t>rather than a single string</a:t>
            </a:r>
            <a:endParaRPr lang="en-US" b="1" dirty="0"/>
          </a:p>
        </p:txBody>
      </p:sp>
    </p:spTree>
    <p:extLst>
      <p:ext uri="{BB962C8B-B14F-4D97-AF65-F5344CB8AC3E}">
        <p14:creationId xmlns:p14="http://schemas.microsoft.com/office/powerpoint/2010/main" val="2638772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B7F5B-849A-40DB-9B20-3610F5C77EB1}"/>
              </a:ext>
            </a:extLst>
          </p:cNvPr>
          <p:cNvSpPr>
            <a:spLocks noGrp="1"/>
          </p:cNvSpPr>
          <p:nvPr>
            <p:ph type="title"/>
          </p:nvPr>
        </p:nvSpPr>
        <p:spPr/>
        <p:txBody>
          <a:bodyPr/>
          <a:lstStyle/>
          <a:p>
            <a:r>
              <a:rPr lang="en-US" dirty="0"/>
              <a:t>Languages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E605176-6DCB-4B11-AD8D-C6E17506A439}"/>
                  </a:ext>
                </a:extLst>
              </p:cNvPr>
              <p:cNvSpPr>
                <a:spLocks noGrp="1"/>
              </p:cNvSpPr>
              <p:nvPr>
                <p:ph idx="1"/>
              </p:nvPr>
            </p:nvSpPr>
            <p:spPr/>
            <p:txBody>
              <a:bodyPr/>
              <a:lstStyle/>
              <a:p>
                <a:r>
                  <a:rPr lang="en-US" dirty="0"/>
                  <a:t>A set of strings is called a </a:t>
                </a:r>
                <a:r>
                  <a:rPr lang="en-US" b="1" dirty="0"/>
                  <a:t>language.</a:t>
                </a:r>
              </a:p>
              <a:p>
                <a:endParaRPr lang="en-US" b="1" dirty="0"/>
              </a:p>
              <a:p>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 is a language</a:t>
                </a:r>
              </a:p>
              <a:p>
                <a:r>
                  <a:rPr lang="en-US" dirty="0"/>
                  <a:t>“the set of all binary strings of even length” is a language.</a:t>
                </a:r>
              </a:p>
              <a:p>
                <a:r>
                  <a:rPr lang="en-US" dirty="0"/>
                  <a:t>“the set of all palindromes” is a language.</a:t>
                </a:r>
              </a:p>
              <a:p>
                <a:r>
                  <a:rPr lang="en-US" dirty="0"/>
                  <a:t>“the set of all English words” is a language.</a:t>
                </a:r>
              </a:p>
              <a:p>
                <a:r>
                  <a:rPr lang="en-US" dirty="0"/>
                  <a:t>“the set of all strings matching a given </a:t>
                </a:r>
                <a:r>
                  <a:rPr lang="en-US" b="1" dirty="0"/>
                  <a:t>pattern</a:t>
                </a:r>
                <a:r>
                  <a:rPr lang="en-US" dirty="0"/>
                  <a:t>” is a language.</a:t>
                </a:r>
                <a:endParaRPr lang="en-US" b="1" dirty="0"/>
              </a:p>
            </p:txBody>
          </p:sp>
        </mc:Choice>
        <mc:Fallback xmlns="">
          <p:sp>
            <p:nvSpPr>
              <p:cNvPr id="3" name="Content Placeholder 2">
                <a:extLst>
                  <a:ext uri="{FF2B5EF4-FFF2-40B4-BE49-F238E27FC236}">
                    <a16:creationId xmlns:a16="http://schemas.microsoft.com/office/drawing/2014/main" id="{5E605176-6DCB-4B11-AD8D-C6E17506A439}"/>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652290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00C3D-F1C0-4363-86F4-DE08F10FAD57}"/>
              </a:ext>
            </a:extLst>
          </p:cNvPr>
          <p:cNvSpPr>
            <a:spLocks noGrp="1"/>
          </p:cNvSpPr>
          <p:nvPr>
            <p:ph type="title"/>
          </p:nvPr>
        </p:nvSpPr>
        <p:spPr/>
        <p:txBody>
          <a:bodyPr/>
          <a:lstStyle/>
          <a:p>
            <a:r>
              <a:rPr lang="en-US" dirty="0"/>
              <a:t>Regular Expressions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5064CD-2B2C-4D92-96EF-96C66DA9578E}"/>
                  </a:ext>
                </a:extLst>
              </p:cNvPr>
              <p:cNvSpPr>
                <a:spLocks noGrp="1"/>
              </p:cNvSpPr>
              <p:nvPr>
                <p:ph idx="1"/>
              </p:nvPr>
            </p:nvSpPr>
            <p:spPr/>
            <p:txBody>
              <a:bodyPr>
                <a:normAutofit lnSpcReduction="10000"/>
              </a:bodyPr>
              <a:lstStyle/>
              <a:p>
                <a:pPr lvl="1"/>
                <a:r>
                  <a:rPr lang="en-US" b="0" dirty="0">
                    <a:latin typeface="Cambria Math" panose="02040503050406030204" pitchFamily="18" charset="0"/>
                  </a:rPr>
                  <a:t>Basis:</a:t>
                </a:r>
              </a:p>
              <a:p>
                <a:pPr lvl="1"/>
                <a14:m>
                  <m:oMath xmlns:m="http://schemas.openxmlformats.org/officeDocument/2006/math">
                    <m:r>
                      <a:rPr lang="en-US" b="0" i="1" smtClean="0">
                        <a:latin typeface="Cambria Math" panose="02040503050406030204" pitchFamily="18" charset="0"/>
                      </a:rPr>
                      <m:t>𝜀</m:t>
                    </m:r>
                  </m:oMath>
                </a14:m>
                <a:r>
                  <a:rPr lang="en-US" dirty="0"/>
                  <a:t> is a regular expression. The empty string itself matches the pattern (and nothing else does).</a:t>
                </a:r>
              </a:p>
              <a:p>
                <a:pPr lvl="1"/>
                <a14:m>
                  <m:oMath xmlns:m="http://schemas.openxmlformats.org/officeDocument/2006/math">
                    <m:r>
                      <a:rPr lang="en-US" b="0" i="1" smtClean="0">
                        <a:latin typeface="Cambria Math" panose="02040503050406030204" pitchFamily="18" charset="0"/>
                      </a:rPr>
                      <m:t>∅</m:t>
                    </m:r>
                  </m:oMath>
                </a14:m>
                <a:r>
                  <a:rPr lang="en-US" dirty="0"/>
                  <a:t> is a regular expression. No strings match this pattern. </a:t>
                </a:r>
              </a:p>
              <a:p>
                <a:pPr lvl="1"/>
                <a14:m>
                  <m:oMath xmlns:m="http://schemas.openxmlformats.org/officeDocument/2006/math">
                    <m:r>
                      <a:rPr lang="en-US" b="0" i="1" smtClean="0">
                        <a:latin typeface="Cambria Math" panose="02040503050406030204" pitchFamily="18" charset="0"/>
                      </a:rPr>
                      <m:t>𝑎</m:t>
                    </m:r>
                  </m:oMath>
                </a14:m>
                <a:r>
                  <a:rPr lang="en-US" dirty="0"/>
                  <a:t> is a regular expression, for any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m:rPr>
                        <m:sty m:val="p"/>
                      </m:rPr>
                      <a:rPr lang="en-US" b="0" i="0" smtClean="0">
                        <a:latin typeface="Cambria Math" panose="02040503050406030204" pitchFamily="18" charset="0"/>
                      </a:rPr>
                      <m:t>Σ</m:t>
                    </m:r>
                  </m:oMath>
                </a14:m>
                <a:r>
                  <a:rPr lang="en-US" dirty="0"/>
                  <a:t> (i.e. any character). The character itself matching this pattern. </a:t>
                </a:r>
              </a:p>
              <a:p>
                <a:pPr lvl="1"/>
                <a14:m>
                  <m:oMath xmlns:m="http://schemas.openxmlformats.org/officeDocument/2006/math">
                    <m:r>
                      <m:rPr>
                        <m:sty m:val="p"/>
                      </m:rPr>
                      <a:rPr lang="en-US" i="0" dirty="0" smtClean="0">
                        <a:latin typeface="Cambria Math" panose="02040503050406030204" pitchFamily="18" charset="0"/>
                      </a:rPr>
                      <m:t>Recursive</m:t>
                    </m:r>
                    <m:r>
                      <a:rPr lang="en-US" b="0" i="0" dirty="0" smtClean="0">
                        <a:latin typeface="Cambria Math" panose="02040503050406030204" pitchFamily="18" charset="0"/>
                      </a:rPr>
                      <m:t> </m:t>
                    </m:r>
                  </m:oMath>
                </a14:m>
                <a:r>
                  <a:rPr lang="en-US" dirty="0"/>
                  <a:t> </a:t>
                </a:r>
              </a:p>
              <a:p>
                <a:pPr lvl="1"/>
                <a:r>
                  <a:rPr lang="en-US" dirty="0"/>
                  <a:t>If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are regular expressions then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t> is a regular expression</a:t>
                </a:r>
              </a:p>
              <a:p>
                <a:pPr lvl="1"/>
                <a:r>
                  <a:rPr lang="en-US" dirty="0"/>
                  <a:t>   matched by any string that matches </a:t>
                </a:r>
                <a14:m>
                  <m:oMath xmlns:m="http://schemas.openxmlformats.org/officeDocument/2006/math">
                    <m:r>
                      <a:rPr lang="en-US" b="0" i="1" smtClean="0">
                        <a:latin typeface="Cambria Math" panose="02040503050406030204" pitchFamily="18" charset="0"/>
                      </a:rPr>
                      <m:t>𝐴</m:t>
                    </m:r>
                  </m:oMath>
                </a14:m>
                <a:r>
                  <a:rPr lang="en-US" dirty="0"/>
                  <a:t> or that matches </a:t>
                </a:r>
                <a14:m>
                  <m:oMath xmlns:m="http://schemas.openxmlformats.org/officeDocument/2006/math">
                    <m:r>
                      <a:rPr lang="en-US" b="0" i="1" smtClean="0">
                        <a:latin typeface="Cambria Math" panose="02040503050406030204" pitchFamily="18" charset="0"/>
                      </a:rPr>
                      <m:t>𝐵</m:t>
                    </m:r>
                  </m:oMath>
                </a14:m>
                <a:r>
                  <a:rPr lang="en-US" dirty="0"/>
                  <a:t> [or both]).</a:t>
                </a:r>
              </a:p>
              <a:p>
                <a:pPr lvl="1"/>
                <a:r>
                  <a:rPr lang="en-US" dirty="0"/>
                  <a:t>If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are regular expressions then </a:t>
                </a:r>
                <a14:m>
                  <m:oMath xmlns:m="http://schemas.openxmlformats.org/officeDocument/2006/math">
                    <m:r>
                      <a:rPr lang="en-US" b="0" i="1" smtClean="0">
                        <a:latin typeface="Cambria Math" panose="02040503050406030204" pitchFamily="18" charset="0"/>
                      </a:rPr>
                      <m:t>𝐴𝐵</m:t>
                    </m:r>
                  </m:oMath>
                </a14:m>
                <a:r>
                  <a:rPr lang="en-US" dirty="0"/>
                  <a:t> is a regular expression.</a:t>
                </a:r>
              </a:p>
              <a:p>
                <a:pPr lvl="1"/>
                <a:r>
                  <a:rPr lang="en-US" dirty="0"/>
                  <a:t>   matched by any string </a:t>
                </a:r>
                <a14:m>
                  <m:oMath xmlns:m="http://schemas.openxmlformats.org/officeDocument/2006/math">
                    <m:r>
                      <a:rPr lang="en-US" b="0" i="1" smtClean="0">
                        <a:latin typeface="Cambria Math" panose="02040503050406030204" pitchFamily="18" charset="0"/>
                      </a:rPr>
                      <m:t>𝑥</m:t>
                    </m:r>
                  </m:oMath>
                </a14:m>
                <a:r>
                  <a:rPr lang="en-US" dirty="0"/>
                  <a:t> such that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𝑦𝑧</m:t>
                    </m:r>
                  </m:oMath>
                </a14:m>
                <a:r>
                  <a:rPr lang="en-US" dirty="0"/>
                  <a:t>, </a:t>
                </a:r>
                <a14:m>
                  <m:oMath xmlns:m="http://schemas.openxmlformats.org/officeDocument/2006/math">
                    <m:r>
                      <a:rPr lang="en-US" b="0" i="1" smtClean="0">
                        <a:latin typeface="Cambria Math" panose="02040503050406030204" pitchFamily="18" charset="0"/>
                      </a:rPr>
                      <m:t>𝑦</m:t>
                    </m:r>
                  </m:oMath>
                </a14:m>
                <a:r>
                  <a:rPr lang="en-US" dirty="0"/>
                  <a:t> matches </a:t>
                </a:r>
                <a14:m>
                  <m:oMath xmlns:m="http://schemas.openxmlformats.org/officeDocument/2006/math">
                    <m:r>
                      <a:rPr lang="en-US" b="0" i="1" smtClean="0">
                        <a:latin typeface="Cambria Math" panose="02040503050406030204" pitchFamily="18" charset="0"/>
                      </a:rPr>
                      <m:t>𝐴</m:t>
                    </m:r>
                  </m:oMath>
                </a14:m>
                <a:r>
                  <a:rPr lang="en-US" dirty="0"/>
                  <a:t> and </a:t>
                </a:r>
                <a14:m>
                  <m:oMath xmlns:m="http://schemas.openxmlformats.org/officeDocument/2006/math">
                    <m:r>
                      <a:rPr lang="en-US" b="0" i="1" smtClean="0">
                        <a:latin typeface="Cambria Math" panose="02040503050406030204" pitchFamily="18" charset="0"/>
                      </a:rPr>
                      <m:t>𝑧</m:t>
                    </m:r>
                  </m:oMath>
                </a14:m>
                <a:r>
                  <a:rPr lang="en-US" dirty="0"/>
                  <a:t> matches </a:t>
                </a:r>
                <a14:m>
                  <m:oMath xmlns:m="http://schemas.openxmlformats.org/officeDocument/2006/math">
                    <m:r>
                      <a:rPr lang="en-US" b="0" i="1" smtClean="0">
                        <a:latin typeface="Cambria Math" panose="02040503050406030204" pitchFamily="18" charset="0"/>
                      </a:rPr>
                      <m:t>𝐵</m:t>
                    </m:r>
                  </m:oMath>
                </a14:m>
                <a:r>
                  <a:rPr lang="en-US" dirty="0"/>
                  <a:t>.</a:t>
                </a:r>
              </a:p>
              <a:p>
                <a:pPr lvl="1"/>
                <a:r>
                  <a:rPr lang="en-US" dirty="0"/>
                  <a:t>If </a:t>
                </a:r>
                <a14:m>
                  <m:oMath xmlns:m="http://schemas.openxmlformats.org/officeDocument/2006/math">
                    <m:r>
                      <a:rPr lang="en-US" b="0" i="1" smtClean="0">
                        <a:latin typeface="Cambria Math" panose="02040503050406030204" pitchFamily="18" charset="0"/>
                      </a:rPr>
                      <m:t>𝐴</m:t>
                    </m:r>
                  </m:oMath>
                </a14:m>
                <a:r>
                  <a:rPr lang="en-US" dirty="0"/>
                  <a:t> is a regular expression, then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oMath>
                </a14:m>
                <a:r>
                  <a:rPr lang="en-US" dirty="0"/>
                  <a:t> is a regular expression.</a:t>
                </a:r>
              </a:p>
              <a:p>
                <a:pPr lvl="1"/>
                <a:r>
                  <a:rPr lang="en-US" dirty="0"/>
                  <a:t>   matched by any string that can be divided into </a:t>
                </a:r>
                <a14:m>
                  <m:oMath xmlns:m="http://schemas.openxmlformats.org/officeDocument/2006/math">
                    <m:r>
                      <a:rPr lang="en-US" b="0" i="1" smtClean="0">
                        <a:latin typeface="Cambria Math" panose="02040503050406030204" pitchFamily="18" charset="0"/>
                      </a:rPr>
                      <m:t>0</m:t>
                    </m:r>
                  </m:oMath>
                </a14:m>
                <a:r>
                  <a:rPr lang="en-US" dirty="0"/>
                  <a:t> or more strings that match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4B5064CD-2B2C-4D92-96EF-96C66DA9578E}"/>
                  </a:ext>
                </a:extLst>
              </p:cNvPr>
              <p:cNvSpPr>
                <a:spLocks noGrp="1" noRot="1" noChangeAspect="1" noMove="1" noResize="1" noEditPoints="1" noAdjustHandles="1" noChangeArrowheads="1" noChangeShapeType="1" noTextEdit="1"/>
              </p:cNvSpPr>
              <p:nvPr>
                <p:ph idx="1"/>
              </p:nvPr>
            </p:nvSpPr>
            <p:spPr>
              <a:blipFill>
                <a:blip r:embed="rId2"/>
                <a:stretch>
                  <a:fillRect l="-109" t="-2516"/>
                </a:stretch>
              </a:blipFill>
            </p:spPr>
            <p:txBody>
              <a:bodyPr/>
              <a:lstStyle/>
              <a:p>
                <a:r>
                  <a:rPr lang="en-US">
                    <a:noFill/>
                  </a:rPr>
                  <a:t> </a:t>
                </a:r>
              </a:p>
            </p:txBody>
          </p:sp>
        </mc:Fallback>
      </mc:AlternateContent>
    </p:spTree>
    <p:extLst>
      <p:ext uri="{BB962C8B-B14F-4D97-AF65-F5344CB8AC3E}">
        <p14:creationId xmlns:p14="http://schemas.microsoft.com/office/powerpoint/2010/main" val="368209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1043A-3125-4AE0-9EBA-F86523576893}"/>
              </a:ext>
            </a:extLst>
          </p:cNvPr>
          <p:cNvSpPr>
            <a:spLocks noGrp="1"/>
          </p:cNvSpPr>
          <p:nvPr>
            <p:ph type="title"/>
          </p:nvPr>
        </p:nvSpPr>
        <p:spPr/>
        <p:txBody>
          <a:bodyPr/>
          <a:lstStyle/>
          <a:p>
            <a:r>
              <a:rPr lang="en-US" dirty="0"/>
              <a:t>Regular Expressions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F61876A-A748-465B-A261-0A8454B90076}"/>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𝑏𝑐</m:t>
                    </m:r>
                    <m:r>
                      <a:rPr lang="en-US" b="0" i="1" smtClean="0">
                        <a:latin typeface="Cambria Math" panose="02040503050406030204" pitchFamily="18" charset="0"/>
                      </a:rPr>
                      <m:t>)</m:t>
                    </m:r>
                  </m:oMath>
                </a14:m>
                <a:endParaRPr lang="en-US" dirty="0"/>
              </a:p>
              <a:p>
                <a:r>
                  <a:rPr lang="en-US" dirty="0"/>
                  <a:t> </a:t>
                </a:r>
              </a:p>
              <a:p>
                <a14:m>
                  <m:oMath xmlns:m="http://schemas.openxmlformats.org/officeDocument/2006/math">
                    <m:r>
                      <a:rPr lang="en-US" b="0" i="1" smtClean="0">
                        <a:latin typeface="Cambria Math" panose="02040503050406030204" pitchFamily="18" charset="0"/>
                      </a:rPr>
                      <m:t>0</m:t>
                    </m:r>
                    <m:d>
                      <m:dPr>
                        <m:ctrlPr>
                          <a:rPr lang="en-US" b="0" i="1" smtClean="0">
                            <a:latin typeface="Cambria Math" panose="02040503050406030204" pitchFamily="18" charset="0"/>
                          </a:rPr>
                        </m:ctrlPr>
                      </m:dPr>
                      <m:e>
                        <m:r>
                          <a:rPr lang="en-US" b="0" i="1" smtClean="0">
                            <a:latin typeface="Cambria Math" panose="02040503050406030204" pitchFamily="18" charset="0"/>
                          </a:rPr>
                          <m:t>0∪1</m:t>
                        </m:r>
                      </m:e>
                    </m:d>
                    <m:r>
                      <a:rPr lang="en-US" b="0" i="1" smtClean="0">
                        <a:latin typeface="Cambria Math" panose="02040503050406030204" pitchFamily="18" charset="0"/>
                      </a:rPr>
                      <m:t>1</m:t>
                    </m:r>
                  </m:oMath>
                </a14:m>
                <a:endParaRPr lang="en-US" dirty="0"/>
              </a:p>
              <a:p>
                <a:r>
                  <a:rPr lang="en-US" dirty="0"/>
                  <a:t> </a:t>
                </a:r>
                <a:br>
                  <a:rPr lang="en-US" dirty="0"/>
                </a:br>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oMath>
                </a14:m>
                <a:endParaRPr lang="en-US" dirty="0"/>
              </a:p>
              <a:p>
                <a:r>
                  <a:rPr lang="en-US" dirty="0"/>
                  <a:t> </a:t>
                </a: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r>
                  <a:rPr lang="en-US" dirty="0"/>
                  <a:t> </a:t>
                </a:r>
              </a:p>
            </p:txBody>
          </p:sp>
        </mc:Choice>
        <mc:Fallback xmlns="">
          <p:sp>
            <p:nvSpPr>
              <p:cNvPr id="3" name="Content Placeholder 2">
                <a:extLst>
                  <a:ext uri="{FF2B5EF4-FFF2-40B4-BE49-F238E27FC236}">
                    <a16:creationId xmlns:a16="http://schemas.microsoft.com/office/drawing/2014/main" id="{CF61876A-A748-465B-A261-0A8454B90076}"/>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31170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1043A-3125-4AE0-9EBA-F86523576893}"/>
              </a:ext>
            </a:extLst>
          </p:cNvPr>
          <p:cNvSpPr>
            <a:spLocks noGrp="1"/>
          </p:cNvSpPr>
          <p:nvPr>
            <p:ph type="title"/>
          </p:nvPr>
        </p:nvSpPr>
        <p:spPr/>
        <p:txBody>
          <a:bodyPr/>
          <a:lstStyle/>
          <a:p>
            <a:r>
              <a:rPr lang="en-US" dirty="0"/>
              <a:t>Regular Expressions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F61876A-A748-465B-A261-0A8454B90076}"/>
                  </a:ext>
                </a:extLst>
              </p:cNvPr>
              <p:cNvSpPr>
                <a:spLocks noGrp="1"/>
              </p:cNvSpPr>
              <p:nvPr>
                <p:ph idx="1"/>
              </p:nvPr>
            </p:nvSpPr>
            <p:spPr/>
            <p:txBody>
              <a:bodyPr>
                <a:normAutofit lnSpcReduction="10000"/>
              </a:bodyPr>
              <a:lstStyle/>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𝑏𝑐</m:t>
                    </m:r>
                    <m:r>
                      <a:rPr lang="en-US" b="0" i="1" smtClean="0">
                        <a:latin typeface="Cambria Math" panose="02040503050406030204" pitchFamily="18" charset="0"/>
                      </a:rPr>
                      <m:t>)</m:t>
                    </m:r>
                  </m:oMath>
                </a14:m>
                <a:endParaRPr lang="en-US" dirty="0"/>
              </a:p>
              <a:p>
                <a:r>
                  <a:rPr lang="en-US" dirty="0">
                    <a:solidFill>
                      <a:schemeClr val="accent3"/>
                    </a:solidFill>
                  </a:rPr>
                  <a:t>Corresponds to </a:t>
                </a:r>
                <a14:m>
                  <m:oMath xmlns:m="http://schemas.openxmlformats.org/officeDocument/2006/math">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𝑎</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𝑏𝑐</m:t>
                    </m:r>
                    <m:r>
                      <a:rPr lang="en-US" b="0" i="1" smtClean="0">
                        <a:solidFill>
                          <a:schemeClr val="accent3"/>
                        </a:solidFill>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0</m:t>
                    </m:r>
                    <m:d>
                      <m:dPr>
                        <m:ctrlPr>
                          <a:rPr lang="en-US" b="0" i="1" smtClean="0">
                            <a:latin typeface="Cambria Math" panose="02040503050406030204" pitchFamily="18" charset="0"/>
                          </a:rPr>
                        </m:ctrlPr>
                      </m:dPr>
                      <m:e>
                        <m:r>
                          <a:rPr lang="en-US" b="0" i="1" smtClean="0">
                            <a:latin typeface="Cambria Math" panose="02040503050406030204" pitchFamily="18" charset="0"/>
                          </a:rPr>
                          <m:t>0∪1</m:t>
                        </m:r>
                      </m:e>
                    </m:d>
                    <m:r>
                      <a:rPr lang="en-US" b="0" i="1" smtClean="0">
                        <a:latin typeface="Cambria Math" panose="02040503050406030204" pitchFamily="18" charset="0"/>
                      </a:rPr>
                      <m:t>1</m:t>
                    </m:r>
                  </m:oMath>
                </a14:m>
                <a:endParaRPr lang="en-US" dirty="0"/>
              </a:p>
              <a:p>
                <a:r>
                  <a:rPr lang="en-US" dirty="0">
                    <a:solidFill>
                      <a:schemeClr val="accent3"/>
                    </a:solidFill>
                  </a:rPr>
                  <a:t>Corresponds to </a:t>
                </a:r>
                <a14:m>
                  <m:oMath xmlns:m="http://schemas.openxmlformats.org/officeDocument/2006/math">
                    <m:r>
                      <a:rPr lang="en-US" b="0" i="1" smtClean="0">
                        <a:solidFill>
                          <a:schemeClr val="accent3"/>
                        </a:solidFill>
                        <a:latin typeface="Cambria Math" panose="02040503050406030204" pitchFamily="18" charset="0"/>
                      </a:rPr>
                      <m:t>{001, 011}</m:t>
                    </m:r>
                  </m:oMath>
                </a14:m>
                <a:r>
                  <a:rPr lang="en-US" dirty="0">
                    <a:solidFill>
                      <a:schemeClr val="accent3"/>
                    </a:solidFill>
                  </a:rPr>
                  <a:t> </a:t>
                </a:r>
              </a:p>
              <a:p>
                <a:r>
                  <a:rPr lang="en-US" dirty="0">
                    <a:solidFill>
                      <a:schemeClr val="accent3"/>
                    </a:solidFill>
                  </a:rPr>
                  <a:t>all length three strings that start with a 0 and end in a 1.</a:t>
                </a:r>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oMath>
                </a14:m>
                <a:endParaRPr lang="en-US" dirty="0"/>
              </a:p>
              <a:p>
                <a:r>
                  <a:rPr lang="en-US" dirty="0">
                    <a:solidFill>
                      <a:schemeClr val="accent3"/>
                    </a:solidFill>
                  </a:rPr>
                  <a:t>Corresponds to </a:t>
                </a:r>
                <a14:m>
                  <m:oMath xmlns:m="http://schemas.openxmlformats.org/officeDocument/2006/math">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𝜀</m:t>
                    </m:r>
                    <m:r>
                      <a:rPr lang="en-US" b="0" i="1" smtClean="0">
                        <a:solidFill>
                          <a:schemeClr val="accent3"/>
                        </a:solidFill>
                        <a:latin typeface="Cambria Math" panose="02040503050406030204" pitchFamily="18" charset="0"/>
                      </a:rPr>
                      <m:t>,0,00,000,0000,…}</m:t>
                    </m:r>
                  </m:oMath>
                </a14:m>
                <a:endParaRPr lang="en-US" dirty="0">
                  <a:solidFill>
                    <a:schemeClr val="accent3"/>
                  </a:solidFill>
                </a:endParaRP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r>
                  <a:rPr lang="en-US" dirty="0">
                    <a:solidFill>
                      <a:schemeClr val="accent3"/>
                    </a:solidFill>
                  </a:rPr>
                  <a:t>Corresponds to the set of all binary strings.</a:t>
                </a:r>
              </a:p>
            </p:txBody>
          </p:sp>
        </mc:Choice>
        <mc:Fallback xmlns="">
          <p:sp>
            <p:nvSpPr>
              <p:cNvPr id="3" name="Content Placeholder 2">
                <a:extLst>
                  <a:ext uri="{FF2B5EF4-FFF2-40B4-BE49-F238E27FC236}">
                    <a16:creationId xmlns:a16="http://schemas.microsoft.com/office/drawing/2014/main" id="{CF61876A-A748-465B-A261-0A8454B90076}"/>
                  </a:ext>
                </a:extLst>
              </p:cNvPr>
              <p:cNvSpPr>
                <a:spLocks noGrp="1" noRot="1" noChangeAspect="1" noMove="1" noResize="1" noEditPoints="1" noAdjustHandles="1" noChangeArrowheads="1" noChangeShapeType="1" noTextEdit="1"/>
              </p:cNvSpPr>
              <p:nvPr>
                <p:ph idx="1"/>
              </p:nvPr>
            </p:nvSpPr>
            <p:spPr>
              <a:blipFill>
                <a:blip r:embed="rId2"/>
                <a:stretch>
                  <a:fillRect l="-654" b="-1635"/>
                </a:stretch>
              </a:blipFill>
            </p:spPr>
            <p:txBody>
              <a:bodyPr/>
              <a:lstStyle/>
              <a:p>
                <a:r>
                  <a:rPr lang="en-US">
                    <a:noFill/>
                  </a:rPr>
                  <a:t> </a:t>
                </a:r>
              </a:p>
            </p:txBody>
          </p:sp>
        </mc:Fallback>
      </mc:AlternateContent>
    </p:spTree>
    <p:extLst>
      <p:ext uri="{BB962C8B-B14F-4D97-AF65-F5344CB8AC3E}">
        <p14:creationId xmlns:p14="http://schemas.microsoft.com/office/powerpoint/2010/main" val="29979995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6BA7A1FE-736A-48A3-846A-B53BDD0DBBA6}" vid="{10AF989D-615E-4933-A809-2B6668B0A6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311_template</Template>
  <TotalTime>2495</TotalTime>
  <Words>1714</Words>
  <Application>Microsoft Office PowerPoint</Application>
  <PresentationFormat>Widescreen</PresentationFormat>
  <Paragraphs>180</Paragraphs>
  <Slides>23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Aptos</vt:lpstr>
      <vt:lpstr>Arial</vt:lpstr>
      <vt:lpstr>Cambria Math</vt:lpstr>
      <vt:lpstr>Courier New</vt:lpstr>
      <vt:lpstr>Segoe UI</vt:lpstr>
      <vt:lpstr>Segoe UI Light</vt:lpstr>
      <vt:lpstr>Segoe UI Semilight</vt:lpstr>
      <vt:lpstr>Tw Cen MT</vt:lpstr>
      <vt:lpstr>Wingdings 3</vt:lpstr>
      <vt:lpstr>Integral</vt:lpstr>
      <vt:lpstr>Regular Expressions</vt:lpstr>
      <vt:lpstr>Part 3 of the course!</vt:lpstr>
      <vt:lpstr>Course Outline</vt:lpstr>
      <vt:lpstr>The next two weeks</vt:lpstr>
      <vt:lpstr>Regular Expressions</vt:lpstr>
      <vt:lpstr>Languages </vt:lpstr>
      <vt:lpstr>Regular Expressions</vt:lpstr>
      <vt:lpstr>Regular Expressions</vt:lpstr>
      <vt:lpstr>Regular Expressions</vt:lpstr>
      <vt:lpstr>More Examples</vt:lpstr>
      <vt:lpstr>More Examples</vt:lpstr>
      <vt:lpstr>More Practice</vt:lpstr>
      <vt:lpstr>More Practice</vt:lpstr>
      <vt:lpstr>Practical Advice</vt:lpstr>
      <vt:lpstr>Regular Expressions In Practice</vt:lpstr>
      <vt:lpstr>Regular Expressions In Practice</vt:lpstr>
      <vt:lpstr>What can’t regular expressions do?</vt:lpstr>
      <vt:lpstr>What can’t regular expressions do?</vt:lpstr>
      <vt:lpstr>What can’t regular expressions do?</vt:lpstr>
      <vt:lpstr>What can’t regular expressions do?</vt:lpstr>
      <vt:lpstr>A Vocabulary Note</vt:lpstr>
      <vt:lpstr>More Practice</vt:lpstr>
      <vt:lpstr>More Practice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Robert Weber</cp:lastModifiedBy>
  <cp:revision>47</cp:revision>
  <cp:lastPrinted>2024-11-15T19:53:05Z</cp:lastPrinted>
  <dcterms:created xsi:type="dcterms:W3CDTF">2020-11-13T00:25:39Z</dcterms:created>
  <dcterms:modified xsi:type="dcterms:W3CDTF">2024-11-15T19:56:17Z</dcterms:modified>
</cp:coreProperties>
</file>