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328" r:id="rId3"/>
    <p:sldId id="314" r:id="rId4"/>
    <p:sldId id="315" r:id="rId5"/>
    <p:sldId id="316" r:id="rId6"/>
    <p:sldId id="317" r:id="rId7"/>
    <p:sldId id="312" r:id="rId8"/>
    <p:sldId id="309" r:id="rId9"/>
    <p:sldId id="310" r:id="rId10"/>
    <p:sldId id="326" r:id="rId11"/>
    <p:sldId id="327" r:id="rId12"/>
    <p:sldId id="324" r:id="rId13"/>
    <p:sldId id="272" r:id="rId14"/>
    <p:sldId id="313" r:id="rId15"/>
    <p:sldId id="262" r:id="rId16"/>
    <p:sldId id="295" r:id="rId17"/>
    <p:sldId id="269" r:id="rId18"/>
    <p:sldId id="318" r:id="rId19"/>
    <p:sldId id="294" r:id="rId20"/>
    <p:sldId id="319" r:id="rId21"/>
    <p:sldId id="293" r:id="rId22"/>
    <p:sldId id="323" r:id="rId23"/>
    <p:sldId id="320" r:id="rId24"/>
    <p:sldId id="298" r:id="rId25"/>
    <p:sldId id="299" r:id="rId26"/>
    <p:sldId id="300" r:id="rId27"/>
    <p:sldId id="279" r:id="rId28"/>
    <p:sldId id="281" r:id="rId29"/>
    <p:sldId id="321" r:id="rId30"/>
    <p:sldId id="304" r:id="rId31"/>
    <p:sldId id="305" r:id="rId32"/>
    <p:sldId id="306" r:id="rId33"/>
    <p:sldId id="30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521-5613-461B-A9B5-F8BF51B2FAF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6649-0B85-43A4-8CEA-70D449A72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13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B8D5-C2BB-47A7-B0FD-9B1E0F013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  <a:br>
              <a:rPr lang="en-US" dirty="0"/>
            </a:br>
            <a:r>
              <a:rPr lang="en-US" dirty="0"/>
              <a:t>and Regular Expressions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06A9-1063-410F-90CA-650034EC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/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following recursively-defined set?</a:t>
                </a: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blipFill>
                <a:blip r:embed="rId2"/>
                <a:stretch>
                  <a:fillRect l="-104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400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sz="2400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</a:t>
                </a:r>
                <a:r>
                  <a:rPr lang="en-US" sz="2200" b="0" dirty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609C-0DB0-F3AF-DA00-C1DEAB94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73CF5-04A1-B423-E5C6-EE8692196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starting to schedule the alternate exam; you’ll hear from us this week if you’ve filled out the form.</a:t>
            </a:r>
          </a:p>
          <a:p>
            <a:r>
              <a:rPr lang="en-US" dirty="0"/>
              <a:t>Section tomorrow is going to be midterm review</a:t>
            </a:r>
          </a:p>
          <a:p>
            <a:pPr lvl="1"/>
            <a:r>
              <a:rPr lang="en-US" dirty="0"/>
              <a:t>We’re also trying to schedule a separate review session, announcement coming when the logistics are set.</a:t>
            </a:r>
          </a:p>
          <a:p>
            <a:r>
              <a:rPr lang="en-US" dirty="0"/>
              <a:t>No lecture on Monday (Veteran’s Day)</a:t>
            </a:r>
          </a:p>
          <a:p>
            <a:pPr lvl="1"/>
            <a:r>
              <a:rPr lang="en-US" dirty="0"/>
              <a:t>Most (maybe all?) Monday OH will be cancelled or moved.</a:t>
            </a:r>
          </a:p>
          <a:p>
            <a:pPr lvl="1"/>
            <a:r>
              <a:rPr lang="en-US" dirty="0"/>
              <a:t>CC20 (releases Friday) due next Friday (Nov 15)</a:t>
            </a:r>
          </a:p>
          <a:p>
            <a:r>
              <a:rPr lang="en-US" dirty="0"/>
              <a:t>No HW released tonight! We want you to study instead.</a:t>
            </a:r>
          </a:p>
          <a:p>
            <a:pPr lvl="1"/>
            <a:r>
              <a:rPr lang="en-US" dirty="0"/>
              <a:t>HW7 will come out after the </a:t>
            </a:r>
            <a:r>
              <a:rPr lang="en-US"/>
              <a:t>midterm.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0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BC299-DF6B-4B7E-90C1-89DB20AD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088B-CDBD-4138-9919-0F8C2B35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4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7F7-5E74-46FD-94F5-5F2B6E2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inductive step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a recursively-defined set:</a:t>
                </a:r>
              </a:p>
              <a:p>
                <a:r>
                  <a:rPr lang="en-US" b="1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What does the inductive step look like?</a:t>
                </a:r>
              </a:p>
              <a:p>
                <a:r>
                  <a:rPr lang="en-US" dirty="0"/>
                  <a:t>Well there’s two recursive rules, so we have two things to show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9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6DB4-ECFC-4150-A11B-2BE985E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IS (you still need the other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covered by the base case. By the exclusion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 all cases,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  <a:blipFill>
                <a:blip r:embed="rId2"/>
                <a:stretch>
                  <a:fillRect l="-532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8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7D1-657E-4507-839D-8483E3C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recursively-defined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won’t do structural induction.</a:t>
                </a:r>
              </a:p>
              <a:p>
                <a:r>
                  <a:rPr lang="en-US" dirty="0"/>
                  <a:t>You can do weak or strong induction though.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“for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“size”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&lt;something&gt; is true”</a:t>
                </a:r>
              </a:p>
              <a:p>
                <a:r>
                  <a:rPr lang="en-US" dirty="0"/>
                  <a:t>To prove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…” you need to start with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your IS.</a:t>
                </a:r>
              </a:p>
              <a:p>
                <a:r>
                  <a:rPr lang="en-US" dirty="0"/>
                  <a:t>You CAN’T start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“build up” to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 isn’t arbitrary.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3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86DCB-9222-4041-891D-1A7E95F6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of the course!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05564-88C6-4F33-8261-D8BCA4656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F588-9C57-4A2B-9092-C642D880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BD4F-5D41-4C46-B192-05809687A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57556"/>
            <a:ext cx="11187258" cy="5137168"/>
          </a:xfrm>
        </p:spPr>
        <p:txBody>
          <a:bodyPr>
            <a:normAutofit/>
          </a:bodyPr>
          <a:lstStyle/>
          <a:p>
            <a:r>
              <a:rPr lang="en-US" dirty="0"/>
              <a:t>Symbolic Logic (training wheels) </a:t>
            </a:r>
          </a:p>
          <a:p>
            <a:pPr lvl="1"/>
            <a:r>
              <a:rPr lang="en-US" dirty="0"/>
              <a:t>Just make arguments in mechanical ways.</a:t>
            </a:r>
          </a:p>
          <a:p>
            <a:r>
              <a:rPr lang="en-US" dirty="0"/>
              <a:t>Set Theory/Number Theory (bike in your backyard)</a:t>
            </a:r>
          </a:p>
          <a:p>
            <a:r>
              <a:rPr lang="en-US" dirty="0"/>
              <a:t>Models of computation (biking in your neighborhood)</a:t>
            </a:r>
          </a:p>
          <a:p>
            <a:pPr lvl="1"/>
            <a:r>
              <a:rPr lang="en-US" dirty="0"/>
              <a:t>Still make and communicate rigorous arguments</a:t>
            </a:r>
          </a:p>
          <a:p>
            <a:pPr lvl="1"/>
            <a:r>
              <a:rPr lang="en-US" dirty="0"/>
              <a:t>But now with objects you haven’t used before.</a:t>
            </a:r>
          </a:p>
          <a:p>
            <a:pPr lvl="2"/>
            <a:r>
              <a:rPr lang="en-US" dirty="0"/>
              <a:t>A first taste of how we can argue rigorously about computers.</a:t>
            </a:r>
          </a:p>
          <a:p>
            <a:pPr lvl="1"/>
            <a:r>
              <a:rPr lang="en-US" dirty="0"/>
              <a:t>First up: regular expressions, context free grammars, automata – understand these “simpler computers”</a:t>
            </a:r>
          </a:p>
          <a:p>
            <a:pPr lvl="1"/>
            <a:r>
              <a:rPr lang="en-US" dirty="0"/>
              <a:t>Soon: what these simple computers can do</a:t>
            </a:r>
            <a:br>
              <a:rPr lang="en-US" dirty="0"/>
            </a:br>
            <a:r>
              <a:rPr lang="en-US" dirty="0"/>
              <a:t>Then: what simple computers can’t do.</a:t>
            </a:r>
          </a:p>
          <a:p>
            <a:pPr lvl="1"/>
            <a:r>
              <a:rPr lang="en-US" dirty="0"/>
              <a:t>Last week: A problem our computers cannot solve.</a:t>
            </a:r>
          </a:p>
        </p:txBody>
      </p:sp>
    </p:spTree>
    <p:extLst>
      <p:ext uri="{BB962C8B-B14F-4D97-AF65-F5344CB8AC3E}">
        <p14:creationId xmlns:p14="http://schemas.microsoft.com/office/powerpoint/2010/main" val="2855593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1637-6ADD-4F06-A9CE-0350C020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D434A-D4AB-432B-B911-86CE059F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Yes,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Yes,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 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253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4129</TotalTime>
  <Words>3690</Words>
  <Application>Microsoft Office PowerPoint</Application>
  <PresentationFormat>Widescreen</PresentationFormat>
  <Paragraphs>316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 and Regular Expressions </vt:lpstr>
      <vt:lpstr>A few logistics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Structural Induction Template</vt:lpstr>
      <vt:lpstr>Structural Induction on Strings</vt:lpstr>
      <vt:lpstr>Strings</vt:lpstr>
      <vt:lpstr>Functions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Why all those arbitraries?</vt:lpstr>
      <vt:lpstr>A few last comments</vt:lpstr>
      <vt:lpstr>What does the inductive step look like?</vt:lpstr>
      <vt:lpstr>Just the IS (you still need the other steps)</vt:lpstr>
      <vt:lpstr>If you don’t have a recursively-defined set</vt:lpstr>
      <vt:lpstr>Part 3 of the course!</vt:lpstr>
      <vt:lpstr>Course Outline</vt:lpstr>
      <vt:lpstr>Extra Practice</vt:lpstr>
      <vt:lpstr>Induction: Hats!</vt:lpstr>
      <vt:lpstr>Induction: Hats!</vt:lpstr>
      <vt:lpstr>Induction: Hats!</vt:lpstr>
      <vt:lpstr>Induction: Hats!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 and Regular Expressions</dc:title>
  <dc:creator>rtweber2</dc:creator>
  <cp:lastModifiedBy>Robert Weber</cp:lastModifiedBy>
  <cp:revision>62</cp:revision>
  <cp:lastPrinted>2024-11-05T21:23:20Z</cp:lastPrinted>
  <dcterms:created xsi:type="dcterms:W3CDTF">2020-11-12T19:07:56Z</dcterms:created>
  <dcterms:modified xsi:type="dcterms:W3CDTF">2024-11-06T20:57:37Z</dcterms:modified>
</cp:coreProperties>
</file>