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82" r:id="rId3"/>
    <p:sldId id="258" r:id="rId4"/>
    <p:sldId id="260" r:id="rId5"/>
    <p:sldId id="283" r:id="rId6"/>
    <p:sldId id="284" r:id="rId7"/>
    <p:sldId id="264" r:id="rId8"/>
    <p:sldId id="265" r:id="rId9"/>
    <p:sldId id="292" r:id="rId10"/>
    <p:sldId id="268" r:id="rId11"/>
    <p:sldId id="291" r:id="rId12"/>
    <p:sldId id="272" r:id="rId13"/>
    <p:sldId id="288" r:id="rId14"/>
    <p:sldId id="289" r:id="rId15"/>
    <p:sldId id="278" r:id="rId16"/>
    <p:sldId id="279" r:id="rId17"/>
    <p:sldId id="261" r:id="rId18"/>
    <p:sldId id="262" r:id="rId19"/>
    <p:sldId id="263" r:id="rId20"/>
    <p:sldId id="277" r:id="rId21"/>
    <p:sldId id="297" r:id="rId22"/>
    <p:sldId id="314" r:id="rId23"/>
    <p:sldId id="298" r:id="rId24"/>
    <p:sldId id="299" r:id="rId25"/>
    <p:sldId id="308" r:id="rId26"/>
    <p:sldId id="312" r:id="rId27"/>
    <p:sldId id="309" r:id="rId28"/>
    <p:sldId id="310" r:id="rId29"/>
    <p:sldId id="311" r:id="rId30"/>
    <p:sldId id="313" r:id="rId31"/>
    <p:sldId id="296" r:id="rId32"/>
    <p:sldId id="294" r:id="rId33"/>
    <p:sldId id="295" r:id="rId34"/>
    <p:sldId id="29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 varScale="1">
        <p:scale>
          <a:sx n="74" d="100"/>
          <a:sy n="74" d="100"/>
        </p:scale>
        <p:origin x="2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D774A-3848-4392-BFD4-0CA8DAD5258D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24AEC-EEDD-4008-8239-BD4077623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what happens to all integers if you change it to 5 in S (answer: nothing. Many different possible recursive definitions)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6F40F-2F12-4361-BED6-21687C5272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9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BB4A3B2-68BC-4C22-8050-03291D32687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39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8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41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86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2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382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61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6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972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78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94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BB4A3B2-68BC-4C22-8050-03291D32687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72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21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552F-CE0D-42A3-A027-9783C92894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085480-9376-4153-B6C3-A909ABAA82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24</a:t>
            </a:r>
          </a:p>
          <a:p>
            <a:r>
              <a:rPr lang="en-US" dirty="0"/>
              <a:t>Lecture 18</a:t>
            </a:r>
          </a:p>
        </p:txBody>
      </p:sp>
      <p:pic>
        <p:nvPicPr>
          <p:cNvPr id="5" name="Picture 2" descr="Image result for xkcd recursion">
            <a:extLst>
              <a:ext uri="{FF2B5EF4-FFF2-40B4-BE49-F238E27FC236}">
                <a16:creationId xmlns:a16="http://schemas.microsoft.com/office/drawing/2014/main" id="{906F2C12-31CD-420F-B23D-DCCC55619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82" y="1673592"/>
            <a:ext cx="7048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57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312F-E552-44C8-BD0C-58947C16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.” 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Cases: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6=2⋅3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3|6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(6)</m:t>
                    </m:r>
                  </m:oMath>
                </a14:m>
                <a:r>
                  <a:rPr lang="en-US" dirty="0"/>
                  <a:t> holds.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15=5⋅3</m:t>
                    </m:r>
                  </m:oMath>
                </a14:m>
                <a:r>
                  <a:rPr lang="en-US" dirty="0"/>
                  <a:t>, so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3|15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(15)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gives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conclude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/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blipFill>
                <a:blip r:embed="rId3"/>
                <a:stretch>
                  <a:fillRect l="-1345" t="-3670" b="-119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304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312F-E552-44C8-BD0C-58947C16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.” 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Cases: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6=2⋅3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3|6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(6)</m:t>
                    </m:r>
                  </m:oMath>
                </a14:m>
                <a:r>
                  <a:rPr lang="en-US" dirty="0"/>
                  <a:t> holds.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15=5⋅3</m:t>
                    </m:r>
                  </m:oMath>
                </a14:m>
                <a:r>
                  <a:rPr lang="en-US" dirty="0"/>
                  <a:t>, so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3|15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(15)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By IH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3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So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Adding the equations,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integers,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divides. This gives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conclude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/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blipFill>
                <a:blip r:embed="rId3"/>
                <a:stretch>
                  <a:fillRect l="-1345" t="-3670" b="-119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2919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96B3-8330-4917-9D40-B9EBB799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Template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ED872-6083-4BDB-940C-F44C5BEE1B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State that you will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that your proof is by structural induction.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[Do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the basis step of defining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]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[Do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listed as already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in the recursive rules].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holds for the “new elements.” </a:t>
                </a:r>
              </a:p>
              <a:p>
                <a:pPr lvl="1"/>
                <a:r>
                  <a:rPr lang="en-US" dirty="0"/>
                  <a:t>[You will need a separate step for every element created by the recursive rules].</a:t>
                </a:r>
              </a:p>
              <a:p>
                <a:r>
                  <a:rPr lang="en-US" dirty="0"/>
                  <a:t>5. Therefore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ED872-6083-4BDB-940C-F44C5BEE1B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004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F6F8-4F30-4463-B550-0B4AB2E5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minute! Why can we do this?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283B5F-EC62-2D6E-4651-75850696D02D}"/>
              </a:ext>
            </a:extLst>
          </p:cNvPr>
          <p:cNvSpPr/>
          <p:nvPr/>
        </p:nvSpPr>
        <p:spPr>
          <a:xfrm>
            <a:off x="1330775" y="2097497"/>
            <a:ext cx="4152902" cy="374267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2A48044-05DF-2D51-7A4E-7C8AD1C1A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855" y="1518577"/>
            <a:ext cx="642257" cy="7243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3D74D02-5199-EB33-F1F6-ACDA691B9885}"/>
              </a:ext>
            </a:extLst>
          </p:cNvPr>
          <p:cNvSpPr txBox="1">
            <a:spLocks/>
          </p:cNvSpPr>
          <p:nvPr/>
        </p:nvSpPr>
        <p:spPr>
          <a:xfrm>
            <a:off x="2579913" y="249827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9366FF6-DA9B-F4D7-512E-ECACAD635FFE}"/>
              </a:ext>
            </a:extLst>
          </p:cNvPr>
          <p:cNvSpPr txBox="1">
            <a:spLocks/>
          </p:cNvSpPr>
          <p:nvPr/>
        </p:nvSpPr>
        <p:spPr>
          <a:xfrm flipH="1">
            <a:off x="3799112" y="249827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15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A0EBBF-1E83-E553-A72C-9AAE948B91A7}"/>
              </a:ext>
            </a:extLst>
          </p:cNvPr>
          <p:cNvSpPr txBox="1">
            <a:spLocks/>
          </p:cNvSpPr>
          <p:nvPr/>
        </p:nvSpPr>
        <p:spPr>
          <a:xfrm>
            <a:off x="1937656" y="3244779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12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8B622A2-5149-AFA2-7131-0F2812758942}"/>
              </a:ext>
            </a:extLst>
          </p:cNvPr>
          <p:cNvSpPr txBox="1">
            <a:spLocks/>
          </p:cNvSpPr>
          <p:nvPr/>
        </p:nvSpPr>
        <p:spPr>
          <a:xfrm flipH="1">
            <a:off x="3086098" y="3222590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21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BBFAFD29-B743-BB3A-808F-0CD38940125F}"/>
              </a:ext>
            </a:extLst>
          </p:cNvPr>
          <p:cNvSpPr txBox="1">
            <a:spLocks/>
          </p:cNvSpPr>
          <p:nvPr/>
        </p:nvSpPr>
        <p:spPr>
          <a:xfrm flipH="1">
            <a:off x="4234540" y="3222589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30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3835BCA-BCDE-BDA5-B24F-C8A74D86B6CA}"/>
              </a:ext>
            </a:extLst>
          </p:cNvPr>
          <p:cNvSpPr txBox="1">
            <a:spLocks/>
          </p:cNvSpPr>
          <p:nvPr/>
        </p:nvSpPr>
        <p:spPr>
          <a:xfrm>
            <a:off x="2098217" y="413615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18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37369D8C-B01D-223F-AD7F-89893B127F33}"/>
              </a:ext>
            </a:extLst>
          </p:cNvPr>
          <p:cNvSpPr txBox="1">
            <a:spLocks/>
          </p:cNvSpPr>
          <p:nvPr/>
        </p:nvSpPr>
        <p:spPr>
          <a:xfrm>
            <a:off x="3842654" y="413615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27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1370F5FC-B1DA-4FA6-25A8-8131F259D298}"/>
              </a:ext>
            </a:extLst>
          </p:cNvPr>
          <p:cNvSpPr txBox="1">
            <a:spLocks/>
          </p:cNvSpPr>
          <p:nvPr/>
        </p:nvSpPr>
        <p:spPr>
          <a:xfrm>
            <a:off x="3086098" y="4764580"/>
            <a:ext cx="1148442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24…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47D427-EFBB-5E8B-B2B9-979BF70CAB54}"/>
                  </a:ext>
                </a:extLst>
              </p:cNvPr>
              <p:cNvSpPr txBox="1"/>
              <p:nvPr/>
            </p:nvSpPr>
            <p:spPr>
              <a:xfrm>
                <a:off x="6064680" y="1743554"/>
                <a:ext cx="5294566" cy="8309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Basis: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Recursive: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47D427-EFBB-5E8B-B2B9-979BF70CA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680" y="1743554"/>
                <a:ext cx="5294566" cy="830997"/>
              </a:xfrm>
              <a:prstGeom prst="rect">
                <a:avLst/>
              </a:prstGeom>
              <a:blipFill>
                <a:blip r:embed="rId2"/>
                <a:stretch>
                  <a:fillRect l="-1724" t="-4348" b="-1594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66767030-D7E6-3590-5BFF-915FD8C953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95308" y="2723526"/>
                <a:ext cx="5657852" cy="3513988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/>
                  <a:t>We proved:</a:t>
                </a:r>
              </a:p>
              <a:p>
                <a:r>
                  <a:rPr lang="en-US" sz="2400" dirty="0"/>
                  <a:t>Base Case: P(6) and P(15)</a:t>
                </a:r>
              </a:p>
              <a:p>
                <a:r>
                  <a:rPr lang="en-US" sz="2400" dirty="0"/>
                  <a:t>IH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IS: If P(x) and P(y), then P(</a:t>
                </a:r>
                <a:r>
                  <a:rPr lang="en-US" sz="2400" dirty="0" err="1"/>
                  <a:t>x+y</a:t>
                </a:r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66767030-D7E6-3590-5BFF-915FD8C95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308" y="2723526"/>
                <a:ext cx="5657852" cy="3513988"/>
              </a:xfrm>
              <a:prstGeom prst="rect">
                <a:avLst/>
              </a:prstGeom>
              <a:blipFill>
                <a:blip r:embed="rId3"/>
                <a:stretch>
                  <a:fillRect l="-861" t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412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F6F8-4F30-4463-B550-0B4AB2E5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Weak Induction is a special case of Structural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283B5F-EC62-2D6E-4651-75850696D02D}"/>
              </a:ext>
            </a:extLst>
          </p:cNvPr>
          <p:cNvSpPr/>
          <p:nvPr/>
        </p:nvSpPr>
        <p:spPr>
          <a:xfrm>
            <a:off x="1330775" y="2097497"/>
            <a:ext cx="4152902" cy="374267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82A48044-05DF-2D51-7A4E-7C8AD1C1A7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56855" y="1518577"/>
                <a:ext cx="642257" cy="72431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82A48044-05DF-2D51-7A4E-7C8AD1C1A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56855" y="1518577"/>
                <a:ext cx="642257" cy="72431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3D74D02-5199-EB33-F1F6-ACDA691B9885}"/>
              </a:ext>
            </a:extLst>
          </p:cNvPr>
          <p:cNvSpPr txBox="1">
            <a:spLocks/>
          </p:cNvSpPr>
          <p:nvPr/>
        </p:nvSpPr>
        <p:spPr>
          <a:xfrm>
            <a:off x="3086098" y="2483526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9366FF6-DA9B-F4D7-512E-ECACAD635FFE}"/>
              </a:ext>
            </a:extLst>
          </p:cNvPr>
          <p:cNvSpPr txBox="1">
            <a:spLocks/>
          </p:cNvSpPr>
          <p:nvPr/>
        </p:nvSpPr>
        <p:spPr>
          <a:xfrm flipH="1">
            <a:off x="4065812" y="2472524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A0EBBF-1E83-E553-A72C-9AAE948B91A7}"/>
              </a:ext>
            </a:extLst>
          </p:cNvPr>
          <p:cNvSpPr txBox="1">
            <a:spLocks/>
          </p:cNvSpPr>
          <p:nvPr/>
        </p:nvSpPr>
        <p:spPr>
          <a:xfrm>
            <a:off x="1937656" y="3244779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8B622A2-5149-AFA2-7131-0F2812758942}"/>
              </a:ext>
            </a:extLst>
          </p:cNvPr>
          <p:cNvSpPr txBox="1">
            <a:spLocks/>
          </p:cNvSpPr>
          <p:nvPr/>
        </p:nvSpPr>
        <p:spPr>
          <a:xfrm flipH="1">
            <a:off x="3086098" y="3222590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BBFAFD29-B743-BB3A-808F-0CD38940125F}"/>
              </a:ext>
            </a:extLst>
          </p:cNvPr>
          <p:cNvSpPr txBox="1">
            <a:spLocks/>
          </p:cNvSpPr>
          <p:nvPr/>
        </p:nvSpPr>
        <p:spPr>
          <a:xfrm flipH="1">
            <a:off x="4234540" y="3222589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3835BCA-BCDE-BDA5-B24F-C8A74D86B6CA}"/>
              </a:ext>
            </a:extLst>
          </p:cNvPr>
          <p:cNvSpPr txBox="1">
            <a:spLocks/>
          </p:cNvSpPr>
          <p:nvPr/>
        </p:nvSpPr>
        <p:spPr>
          <a:xfrm>
            <a:off x="2098217" y="413615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37369D8C-B01D-223F-AD7F-89893B127F33}"/>
              </a:ext>
            </a:extLst>
          </p:cNvPr>
          <p:cNvSpPr txBox="1">
            <a:spLocks/>
          </p:cNvSpPr>
          <p:nvPr/>
        </p:nvSpPr>
        <p:spPr>
          <a:xfrm>
            <a:off x="3842654" y="413615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7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1370F5FC-B1DA-4FA6-25A8-8131F259D298}"/>
              </a:ext>
            </a:extLst>
          </p:cNvPr>
          <p:cNvSpPr txBox="1">
            <a:spLocks/>
          </p:cNvSpPr>
          <p:nvPr/>
        </p:nvSpPr>
        <p:spPr>
          <a:xfrm>
            <a:off x="3086098" y="4764580"/>
            <a:ext cx="1148442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8…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47D427-EFBB-5E8B-B2B9-979BF70CAB54}"/>
                  </a:ext>
                </a:extLst>
              </p:cNvPr>
              <p:cNvSpPr txBox="1"/>
              <p:nvPr/>
            </p:nvSpPr>
            <p:spPr>
              <a:xfrm>
                <a:off x="6556592" y="1743554"/>
                <a:ext cx="4726451" cy="8309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Basis: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400" b="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Recursive: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+1∈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47D427-EFBB-5E8B-B2B9-979BF70CA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592" y="1743554"/>
                <a:ext cx="4726451" cy="830997"/>
              </a:xfrm>
              <a:prstGeom prst="rect">
                <a:avLst/>
              </a:prstGeom>
              <a:blipFill>
                <a:blip r:embed="rId3"/>
                <a:stretch>
                  <a:fillRect l="-1931" t="-4348" r="-644" b="-1594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66767030-D7E6-3590-5BFF-915FD8C953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85858" y="2723526"/>
                <a:ext cx="4414158" cy="3513988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/>
                  <a:t>We proved:</a:t>
                </a:r>
              </a:p>
              <a:p>
                <a:r>
                  <a:rPr lang="en-US" sz="2400" dirty="0"/>
                  <a:t>Base Case: P(0)</a:t>
                </a:r>
              </a:p>
              <a:p>
                <a:r>
                  <a:rPr lang="en-US" sz="2400" dirty="0"/>
                  <a:t>IH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IS: If P(k), then P(k+1)</a:t>
                </a:r>
              </a:p>
            </p:txBody>
          </p:sp>
        </mc:Choice>
        <mc:Fallback xmlns=""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66767030-D7E6-3590-5BFF-915FD8C95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858" y="2723526"/>
                <a:ext cx="4414158" cy="3513988"/>
              </a:xfrm>
              <a:prstGeom prst="rect">
                <a:avLst/>
              </a:prstGeom>
              <a:blipFill>
                <a:blip r:embed="rId4"/>
                <a:stretch>
                  <a:fillRect l="-1105" t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A67143D-F345-730B-CE69-1F6683DDE086}"/>
              </a:ext>
            </a:extLst>
          </p:cNvPr>
          <p:cNvSpPr txBox="1">
            <a:spLocks/>
          </p:cNvSpPr>
          <p:nvPr/>
        </p:nvSpPr>
        <p:spPr>
          <a:xfrm>
            <a:off x="2167618" y="2492834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599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F6F8-4F30-4463-B550-0B4AB2E5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minute! Why can we do this?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FDA1D-9E31-447A-A7B0-969F581C46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Think of each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as requiring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“applications of a rule” to get in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𝑏𝑎𝑠𝑒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𝑐𝑎𝑠𝑒𝑠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𝑏𝑎𝑠𝑒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𝑐𝑎𝑠𝑒𝑠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𝑎𝑝𝑝𝑙𝑖𝑐𝑎𝑡𝑖𝑜𝑛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𝑎𝑝𝑝𝑙𝑖𝑐𝑎𝑡𝑖𝑜𝑛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𝑜𝑛𝑒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𝑎𝑝𝑝𝑙𝑖𝑐𝑎𝑡𝑖𝑜𝑛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𝑡𝑤𝑜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𝑎𝑝𝑝𝑙𝑖𝑐𝑎𝑡𝑖𝑜𝑛𝑠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𝑡𝑤𝑜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𝑎𝑝𝑝𝑙𝑖𝑐𝑎𝑡𝑖𝑜𝑛𝑠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It’s the same principle as regular induction. You’re just inducting on “how many steps did we need to get this element?”</a:t>
                </a:r>
              </a:p>
              <a:p>
                <a:r>
                  <a:rPr lang="en-US" dirty="0"/>
                  <a:t>You’re still only assuming the IH about a domino you’ve knocked over.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FDA1D-9E31-447A-A7B0-969F581C4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063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2DB3-C72E-4C92-BB52-02BCC164D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minute! Why can we do this?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1694FA-80BC-4672-B2A7-6E7E2AFBEB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building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“step-by-step”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={6,15}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12,21,30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={18,24,27,36,42,45,60}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can always of the form “suppose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” and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We use the structural induction phrasing assuming our reader knows how induction works and so don’t phrase it explicitly in this form.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1694FA-80BC-4672-B2A7-6E7E2AFBEB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350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8DE94-8535-407D-B3B8-8F954BFFD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7B5FA-1410-439B-BFFB-4A7B5FA360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Why these recursive definitions? </a:t>
                </a:r>
              </a:p>
              <a:p>
                <a:r>
                  <a:rPr lang="en-US" dirty="0"/>
                  <a:t>They’re the basis for regular expressions, which we’ll introduce next week. Answer questions like “how do you search for anything that looks like an email address”</a:t>
                </a:r>
              </a:p>
              <a:p>
                <a:endParaRPr lang="en-US" dirty="0"/>
              </a:p>
              <a:p>
                <a:r>
                  <a:rPr lang="en-US" dirty="0"/>
                  <a:t>First, we need to talk about strings.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will be an </a:t>
                </a:r>
                <a:r>
                  <a:rPr lang="en-US" b="1" dirty="0"/>
                  <a:t>alphabet </a:t>
                </a:r>
                <a:r>
                  <a:rPr lang="en-US" dirty="0"/>
                  <a:t>the set of all the letters you can use in words.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the set of all </a:t>
                </a:r>
                <a:r>
                  <a:rPr lang="en-US" b="1" dirty="0"/>
                  <a:t>words </a:t>
                </a:r>
                <a:r>
                  <a:rPr lang="en-US" dirty="0"/>
                  <a:t>all the strings you can build off of the letters.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7B5FA-1410-439B-BFFB-4A7B5FA36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618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C537F-54D3-46B1-9883-DAEA334E5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“the empty string”</a:t>
                </a:r>
              </a:p>
              <a:p>
                <a:r>
                  <a:rPr lang="en-US" dirty="0"/>
                  <a:t>The string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characters –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“” in Java (</a:t>
                </a:r>
                <a:r>
                  <a:rPr lang="en-US" dirty="0"/>
                  <a:t>not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null!)</a:t>
                </a:r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means the string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with the character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appended.</a:t>
                </a:r>
              </a:p>
              <a:p>
                <a:r>
                  <a:rPr lang="en-US" dirty="0"/>
                  <a:t>You’ll also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 to mean “concatenate” i.e. + in Java)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495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0BF5-2AD0-4632-BFEB-1179C19C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dirty="0"/>
                  <a:t>Since strings are defined recursively, most functions on strings are as well.</a:t>
                </a:r>
              </a:p>
              <a:p>
                <a:r>
                  <a:rPr lang="en-US" sz="2400" dirty="0"/>
                  <a:t>Length: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)=0; 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sz="2400" dirty="0"/>
                  <a:t>)=</a:t>
                </a:r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)+1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Reversal: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𝑤𝑎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Concatenation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Number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’s in a string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𝑤𝑐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  <a:blipFill>
                <a:blip r:embed="rId2"/>
                <a:stretch>
                  <a:fillRect l="-1089" t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78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24DB3-BDB6-4F32-9D0F-7E3520BE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Big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F552A-28C2-4860-B7A3-8496000C8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464360" cy="48455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 far: We used induction to prove a statement over the natural numbers.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7030A0"/>
                </a:solidFill>
              </a:rPr>
              <a:t>“Prove that P(n) holds for all natural numbers n.”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Next goal: In CS, we deal with Strings, Lists, Trees, and other recursively defined sets. Would like to prove statements over these sets.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7030A0"/>
                </a:solidFill>
              </a:rPr>
              <a:t>“Prove that P(T) holds for all trees T.”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	“Prove that P(x) holds for all strings x.”</a:t>
            </a:r>
          </a:p>
        </p:txBody>
      </p:sp>
    </p:spTree>
    <p:extLst>
      <p:ext uri="{BB962C8B-B14F-4D97-AF65-F5344CB8AC3E}">
        <p14:creationId xmlns:p14="http://schemas.microsoft.com/office/powerpoint/2010/main" val="4202947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0BF5-2AD0-4632-BFEB-1179C19C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dirty="0"/>
                  <a:t>Since strings are defined recursively, most functions on strings are as well.</a:t>
                </a:r>
              </a:p>
              <a:p>
                <a:r>
                  <a:rPr lang="en-US" sz="2400" dirty="0"/>
                  <a:t>Length: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)=0; 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sz="2400" dirty="0"/>
                  <a:t>)=</a:t>
                </a:r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)+1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Reversal: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𝑤𝑎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Concatenation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Number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’s in a string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𝑤𝑐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  <a:blipFill>
                <a:blip r:embed="rId2"/>
                <a:stretch>
                  <a:fillRect l="-1089" t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666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42E5-6943-4596-9B81-0D3966EA0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string 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567A5-CF28-4ABE-8C0A-7B4C4C8D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You’ll do a string-based induction proof on the concept check. We’ll do another one next week in lecture. It’s got a lot of details that are worth going through slowly.</a:t>
            </a:r>
          </a:p>
          <a:p>
            <a:r>
              <a:rPr lang="en-US" dirty="0"/>
              <a:t>Let’s do a different set—trees! </a:t>
            </a:r>
          </a:p>
        </p:txBody>
      </p:sp>
    </p:spTree>
    <p:extLst>
      <p:ext uri="{BB962C8B-B14F-4D97-AF65-F5344CB8AC3E}">
        <p14:creationId xmlns:p14="http://schemas.microsoft.com/office/powerpoint/2010/main" val="1751030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D53ED1-A290-477E-9176-44B0BC47E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D6FCDF-03CB-42E9-95C7-C69CBF6B9A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49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D8BE-6374-4ACD-BBD7-2EBEAB3D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Structural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Binary Trees are another common source of structural induction.</a:t>
                </a:r>
              </a:p>
              <a:p>
                <a:endParaRPr lang="en-US" dirty="0"/>
              </a:p>
              <a:p>
                <a:r>
                  <a:rPr lang="en-US" dirty="0"/>
                  <a:t>Basis: A single node is a rooted binary tree.</a:t>
                </a:r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rooted binary trees with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then a tree rooted at a new node, with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binary tree.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8076D2E-CCDB-4879-827A-2387B02B1BD5}"/>
              </a:ext>
            </a:extLst>
          </p:cNvPr>
          <p:cNvSpPr/>
          <p:nvPr/>
        </p:nvSpPr>
        <p:spPr>
          <a:xfrm>
            <a:off x="7705725" y="269557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70A0CD-E5DE-4E8B-BBC3-EA22C14162AE}"/>
              </a:ext>
            </a:extLst>
          </p:cNvPr>
          <p:cNvGrpSpPr/>
          <p:nvPr/>
        </p:nvGrpSpPr>
        <p:grpSpPr>
          <a:xfrm>
            <a:off x="813275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F574AA-78FD-4A74-987A-063B927F15AE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D287A4-3F97-4548-9109-AE2DB687ECB8}"/>
              </a:ext>
            </a:extLst>
          </p:cNvPr>
          <p:cNvGrpSpPr/>
          <p:nvPr/>
        </p:nvGrpSpPr>
        <p:grpSpPr>
          <a:xfrm>
            <a:off x="2401570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6BB51E7-71A5-4DA5-B180-3BBB93E5E6EF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2BFBA48-9767-48B9-9443-91737293F321}"/>
              </a:ext>
            </a:extLst>
          </p:cNvPr>
          <p:cNvSpPr/>
          <p:nvPr/>
        </p:nvSpPr>
        <p:spPr>
          <a:xfrm>
            <a:off x="2011045" y="4134894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C7A5DC-B92F-4D05-9A9D-4665C55BCED4}"/>
              </a:ext>
            </a:extLst>
          </p:cNvPr>
          <p:cNvCxnSpPr>
            <a:stCxn id="15" idx="4"/>
            <a:endCxn id="6" idx="0"/>
          </p:cNvCxnSpPr>
          <p:nvPr/>
        </p:nvCxnSpPr>
        <p:spPr>
          <a:xfrm flipH="1">
            <a:off x="1263333" y="4353969"/>
            <a:ext cx="857250" cy="4663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077385-55AA-4065-8AC4-6E4BD9562C29}"/>
              </a:ext>
            </a:extLst>
          </p:cNvPr>
          <p:cNvCxnSpPr>
            <a:cxnSpLocks/>
            <a:stCxn id="15" idx="4"/>
            <a:endCxn id="12" idx="0"/>
          </p:cNvCxnSpPr>
          <p:nvPr/>
        </p:nvCxnSpPr>
        <p:spPr>
          <a:xfrm>
            <a:off x="2120583" y="4353969"/>
            <a:ext cx="731044" cy="46631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99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F732-34B8-439B-80AB-6F289ADA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07FA-482D-417F-AE42-9DC2AD6D5D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size(    )=1</a:t>
                </a:r>
              </a:p>
              <a:p>
                <a:pPr marL="0" indent="0">
                  <a:buNone/>
                </a:pPr>
                <a:r>
                  <a:rPr lang="en-US" dirty="0"/>
                  <a:t>size(              ) =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 +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+ 1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height(   ) = 0</a:t>
                </a:r>
              </a:p>
              <a:p>
                <a:pPr marL="0" indent="0">
                  <a:buNone/>
                </a:pPr>
                <a:r>
                  <a:rPr lang="en-US" dirty="0"/>
                  <a:t>height(             ) = 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</m:oMath>
                </a14:m>
                <a:r>
                  <a:rPr lang="en-US" dirty="0"/>
                  <a:t>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),height(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07FA-482D-417F-AE42-9DC2AD6D5D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9B31C4E-ECB9-4061-B562-EA7ECFBD9C62}"/>
              </a:ext>
            </a:extLst>
          </p:cNvPr>
          <p:cNvGrpSpPr/>
          <p:nvPr/>
        </p:nvGrpSpPr>
        <p:grpSpPr>
          <a:xfrm>
            <a:off x="1341119" y="2072415"/>
            <a:ext cx="1290003" cy="955266"/>
            <a:chOff x="813275" y="4134894"/>
            <a:chExt cx="2488408" cy="197126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F85DE41-C402-406E-87D7-A5D5218264DB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l="-1000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E55E968-DDC1-4118-B146-E8E23A240956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5BC7A4-CAB8-4D3E-8426-CDA6658082B3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125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CB76118-BC8A-406F-BD5C-5CDCDCCF6AC2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48D67C6-812A-4439-9929-B6CD550C298F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9029859-5E16-4EBE-8FC2-9A5C84E8113B}"/>
                </a:ext>
              </a:extLst>
            </p:cNvPr>
            <p:cNvCxnSpPr>
              <a:stCxn id="10" idx="4"/>
              <a:endCxn id="6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5CF390-4F99-4D8A-9B66-FE9A3EB4513E}"/>
                </a:ext>
              </a:extLst>
            </p:cNvPr>
            <p:cNvCxnSpPr>
              <a:cxnSpLocks/>
              <a:stCxn id="10" idx="4"/>
              <a:endCxn id="8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09BA80-5CB4-479A-B22F-3C4125BA066C}"/>
              </a:ext>
            </a:extLst>
          </p:cNvPr>
          <p:cNvGrpSpPr/>
          <p:nvPr/>
        </p:nvGrpSpPr>
        <p:grpSpPr>
          <a:xfrm>
            <a:off x="1650543" y="4916510"/>
            <a:ext cx="1290003" cy="955266"/>
            <a:chOff x="813275" y="4134894"/>
            <a:chExt cx="2488408" cy="197126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8A77D87-7A9C-4FC1-BD8C-723B7C45A23D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5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DCE6F00-A4AE-412E-9D3A-C5AB4DB919CA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9F919F1-6AAC-49F6-B5A5-4DC2F379721B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6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552259C-B5EE-436D-B87F-92D19C58959F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58BD755-8F0F-426C-8CCC-DC7218A821CC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21C5B7F-78DB-46C5-AEA1-099633BAA496}"/>
                </a:ext>
              </a:extLst>
            </p:cNvPr>
            <p:cNvCxnSpPr>
              <a:stCxn id="17" idx="4"/>
              <a:endCxn id="23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9F7FEB-61DA-4C55-9522-12CB21B719EF}"/>
                </a:ext>
              </a:extLst>
            </p:cNvPr>
            <p:cNvCxnSpPr>
              <a:cxnSpLocks/>
              <a:stCxn id="17" idx="4"/>
              <a:endCxn id="20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91EA014F-6003-4AB7-8E3D-410A97166C8D}"/>
              </a:ext>
            </a:extLst>
          </p:cNvPr>
          <p:cNvSpPr/>
          <p:nvPr/>
        </p:nvSpPr>
        <p:spPr>
          <a:xfrm>
            <a:off x="1725739" y="439954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D37143-962E-4222-827F-EA5330AFA747}"/>
              </a:ext>
            </a:extLst>
          </p:cNvPr>
          <p:cNvSpPr/>
          <p:nvPr/>
        </p:nvSpPr>
        <p:spPr>
          <a:xfrm>
            <a:off x="1356524" y="1598693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18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D8BE-6374-4ACD-BBD7-2EBEAB3D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814605" cy="4845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Basis: A single node is a rooted binary tree.</a:t>
                </a:r>
              </a:p>
              <a:p>
                <a:endParaRPr lang="en-US" dirty="0"/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rooted binary trees with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then a tree rooted at a new node, with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binary tree.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814605" cy="4845504"/>
              </a:xfrm>
              <a:blipFill>
                <a:blip r:embed="rId2"/>
                <a:stretch>
                  <a:fillRect l="-250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8076D2E-CCDB-4879-827A-2387B02B1BD5}"/>
              </a:ext>
            </a:extLst>
          </p:cNvPr>
          <p:cNvSpPr/>
          <p:nvPr/>
        </p:nvSpPr>
        <p:spPr>
          <a:xfrm>
            <a:off x="703737" y="207042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70A0CD-E5DE-4E8B-BBC3-EA22C14162AE}"/>
              </a:ext>
            </a:extLst>
          </p:cNvPr>
          <p:cNvGrpSpPr/>
          <p:nvPr/>
        </p:nvGrpSpPr>
        <p:grpSpPr>
          <a:xfrm>
            <a:off x="813275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F574AA-78FD-4A74-987A-063B927F15AE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D287A4-3F97-4548-9109-AE2DB687ECB8}"/>
              </a:ext>
            </a:extLst>
          </p:cNvPr>
          <p:cNvGrpSpPr/>
          <p:nvPr/>
        </p:nvGrpSpPr>
        <p:grpSpPr>
          <a:xfrm>
            <a:off x="2401570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6BB51E7-71A5-4DA5-B180-3BBB93E5E6EF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2BFBA48-9767-48B9-9443-91737293F321}"/>
              </a:ext>
            </a:extLst>
          </p:cNvPr>
          <p:cNvSpPr/>
          <p:nvPr/>
        </p:nvSpPr>
        <p:spPr>
          <a:xfrm>
            <a:off x="2011045" y="4134894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C7A5DC-B92F-4D05-9A9D-4665C55BCED4}"/>
              </a:ext>
            </a:extLst>
          </p:cNvPr>
          <p:cNvCxnSpPr>
            <a:stCxn id="15" idx="4"/>
            <a:endCxn id="6" idx="0"/>
          </p:cNvCxnSpPr>
          <p:nvPr/>
        </p:nvCxnSpPr>
        <p:spPr>
          <a:xfrm flipH="1">
            <a:off x="1263333" y="4353969"/>
            <a:ext cx="857250" cy="4663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077385-55AA-4065-8AC4-6E4BD9562C29}"/>
              </a:ext>
            </a:extLst>
          </p:cNvPr>
          <p:cNvCxnSpPr>
            <a:cxnSpLocks/>
            <a:stCxn id="15" idx="4"/>
            <a:endCxn id="12" idx="0"/>
          </p:cNvCxnSpPr>
          <p:nvPr/>
        </p:nvCxnSpPr>
        <p:spPr>
          <a:xfrm>
            <a:off x="2120583" y="4353969"/>
            <a:ext cx="731044" cy="46631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B1B5420-4EC8-48F4-97BA-1F66AA3000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8624" y="1179274"/>
                <a:ext cx="4355897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 fontScale="925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size(    )=1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size(              ) = 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 +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+ 1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height(   ) = 0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height(             ) = 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⁡(</m:t>
                    </m:r>
                  </m:oMath>
                </a14:m>
                <a:r>
                  <a:rPr lang="en-US" dirty="0"/>
                  <a:t>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),height(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B1B5420-4EC8-48F4-97BA-1F66AA300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624" y="1179274"/>
                <a:ext cx="4355897" cy="4845504"/>
              </a:xfrm>
              <a:prstGeom prst="rect">
                <a:avLst/>
              </a:prstGeom>
              <a:blipFill>
                <a:blip r:embed="rId5"/>
                <a:stretch>
                  <a:fillRect l="-3641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441AC50-2EA9-4CED-BA85-A00CBB10F52C}"/>
              </a:ext>
            </a:extLst>
          </p:cNvPr>
          <p:cNvGrpSpPr/>
          <p:nvPr/>
        </p:nvGrpSpPr>
        <p:grpSpPr>
          <a:xfrm>
            <a:off x="8247095" y="1751665"/>
            <a:ext cx="1290003" cy="955266"/>
            <a:chOff x="813275" y="4134894"/>
            <a:chExt cx="2488408" cy="197126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69F9AF1-EAAE-4B41-B42C-C8BA9A80D4EF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Isosceles Triangle 25">
                    <a:extLst>
                      <a:ext uri="{FF2B5EF4-FFF2-40B4-BE49-F238E27FC236}">
                        <a16:creationId xmlns:a16="http://schemas.microsoft.com/office/drawing/2014/main" id="{ADCF06F8-2E2E-46A4-966F-3F2E6CCA768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6"/>
                    <a:stretch>
                      <a:fillRect l="-1000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BB837A0-B0DC-4AED-9C1E-FF12DAFDA797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34EF205-AE4D-4B13-8650-A1CC8AFD3AD8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Isosceles Triangle 23">
                    <a:extLst>
                      <a:ext uri="{FF2B5EF4-FFF2-40B4-BE49-F238E27FC236}">
                        <a16:creationId xmlns:a16="http://schemas.microsoft.com/office/drawing/2014/main" id="{210C5C97-DA3E-4F8B-ACDF-FE303DAE0BC0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7"/>
                    <a:stretch>
                      <a:fillRect l="-1125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63D71D3-771D-493D-A332-5F5DC155E80A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2C8D61E-AF1F-47E8-85A5-138C99F33114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52D238B-E151-40ED-BB37-AEB31958518A}"/>
                </a:ext>
              </a:extLst>
            </p:cNvPr>
            <p:cNvCxnSpPr>
              <a:stCxn id="21" idx="4"/>
              <a:endCxn id="27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7B90FF5-AD97-41F2-ADF2-3D0F4D55C5E3}"/>
                </a:ext>
              </a:extLst>
            </p:cNvPr>
            <p:cNvCxnSpPr>
              <a:cxnSpLocks/>
              <a:stCxn id="21" idx="4"/>
              <a:endCxn id="24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F90A5B-77FB-4A72-8AB3-3C67D092EEF6}"/>
              </a:ext>
            </a:extLst>
          </p:cNvPr>
          <p:cNvGrpSpPr/>
          <p:nvPr/>
        </p:nvGrpSpPr>
        <p:grpSpPr>
          <a:xfrm>
            <a:off x="8552069" y="4296565"/>
            <a:ext cx="1290003" cy="955266"/>
            <a:chOff x="813275" y="4134894"/>
            <a:chExt cx="2488408" cy="197126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9A9BF02-E391-4702-870A-AD50D81C4E0C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Isosceles Triangle 35">
                    <a:extLst>
                      <a:ext uri="{FF2B5EF4-FFF2-40B4-BE49-F238E27FC236}">
                        <a16:creationId xmlns:a16="http://schemas.microsoft.com/office/drawing/2014/main" id="{11A2CBAE-2D5C-4761-91CB-A1A203DF08FB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8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89846F8F-58BF-4DAF-8464-5B072F793163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29F6AA2-67B4-4164-AB21-380214A9EEF3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B0D1AD40-B9B9-4731-97BA-4B08DE0AB78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9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A52BB53-3200-49A1-B450-E081615C667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42CDF57-36C4-47E6-9949-AE4F8F3BD162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31C2EA-6727-489B-B03F-6D03EAF77B39}"/>
                </a:ext>
              </a:extLst>
            </p:cNvPr>
            <p:cNvCxnSpPr>
              <a:stCxn id="31" idx="4"/>
              <a:endCxn id="37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D92E80C-7B74-4F39-91FC-B292CA17FE53}"/>
                </a:ext>
              </a:extLst>
            </p:cNvPr>
            <p:cNvCxnSpPr>
              <a:cxnSpLocks/>
              <a:stCxn id="31" idx="4"/>
              <a:endCxn id="34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23DF3798-BF54-4C34-8E8B-1137582ABA2E}"/>
              </a:ext>
            </a:extLst>
          </p:cNvPr>
          <p:cNvSpPr/>
          <p:nvPr/>
        </p:nvSpPr>
        <p:spPr>
          <a:xfrm>
            <a:off x="8624903" y="3951628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1BF8D8F-1808-47CB-9A96-C99A0BFC6832}"/>
              </a:ext>
            </a:extLst>
          </p:cNvPr>
          <p:cNvSpPr/>
          <p:nvPr/>
        </p:nvSpPr>
        <p:spPr>
          <a:xfrm>
            <a:off x="8262500" y="1277943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56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B8C23-CE85-4B48-A280-53966B603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484383-58BB-4A7C-8F13-DC01B88629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to show that trees of a certain height can’t have too many nodes. Specifically our claim is this: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For all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size(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Take a moment to absorb this formula, then we’ll do induction!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484383-58BB-4A7C-8F13-DC01B88629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309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be “size(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−1“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  </m:t>
                    </m:r>
                  </m:oMath>
                </a14:m>
                <a:r>
                  <a:rPr lang="en-US" dirty="0"/>
                  <a:t> . 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)=1 and height(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= 0, so 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)=1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≤2−1=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/>
                  <a:t> hold for arbitrary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be the tree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Inductive step: Figure out, (1) what we must show (2) a formula for height and a formula for size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70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A3AF6D2-4253-489D-93AB-2891D4325B4B}"/>
              </a:ext>
            </a:extLst>
          </p:cNvPr>
          <p:cNvSpPr/>
          <p:nvPr/>
        </p:nvSpPr>
        <p:spPr>
          <a:xfrm>
            <a:off x="3626759" y="2557236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656ECF5-3B71-41ED-B958-548621FF1662}"/>
              </a:ext>
            </a:extLst>
          </p:cNvPr>
          <p:cNvGrpSpPr/>
          <p:nvPr/>
        </p:nvGrpSpPr>
        <p:grpSpPr>
          <a:xfrm>
            <a:off x="4053796" y="4007077"/>
            <a:ext cx="1290003" cy="955266"/>
            <a:chOff x="813275" y="4134894"/>
            <a:chExt cx="2488408" cy="19712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987632-46C3-40FC-9047-91C69412BEF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24C4DF-85E7-4D65-BF9B-B27702A0B81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108DEE-BB6B-4CF9-A5D1-34D913292BD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250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A5FC40-8BE9-49DF-924E-CEC07685441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E6883C-D3B2-4159-9651-A216171DE83B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191FFC-AC15-4967-84E4-30C8B723DC6D}"/>
                </a:ext>
              </a:extLst>
            </p:cNvPr>
            <p:cNvCxnSpPr>
              <a:stCxn id="9" idx="4"/>
              <a:endCxn id="1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517D4D-5683-47B2-8093-6B23BB1922E8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5647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Binary Trees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be “size(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−1“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           . </a:t>
                </a:r>
              </a:p>
              <a:p>
                <a:endParaRPr lang="en-US" dirty="0"/>
              </a:p>
              <a:p>
                <a:r>
                  <a:rPr lang="en-US" dirty="0"/>
                  <a:t>height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</m:oMath>
                </a14:m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)+size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holds, and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  <a:blipFill>
                <a:blip r:embed="rId2"/>
                <a:stretch>
                  <a:fillRect l="-1289" t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656ECF5-3B71-41ED-B958-548621FF1662}"/>
              </a:ext>
            </a:extLst>
          </p:cNvPr>
          <p:cNvGrpSpPr/>
          <p:nvPr/>
        </p:nvGrpSpPr>
        <p:grpSpPr>
          <a:xfrm>
            <a:off x="833274" y="2134119"/>
            <a:ext cx="1290003" cy="955266"/>
            <a:chOff x="813275" y="4134894"/>
            <a:chExt cx="2488408" cy="19712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987632-46C3-40FC-9047-91C69412BEF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24C4DF-85E7-4D65-BF9B-B27702A0B81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108DEE-BB6B-4CF9-A5D1-34D913292BD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25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A5FC40-8BE9-49DF-924E-CEC07685441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E6883C-D3B2-4159-9651-A216171DE83B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191FFC-AC15-4967-84E4-30C8B723DC6D}"/>
                </a:ext>
              </a:extLst>
            </p:cNvPr>
            <p:cNvCxnSpPr>
              <a:stCxn id="9" idx="4"/>
              <a:endCxn id="1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517D4D-5683-47B2-8093-6B23BB1922E8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5167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Binary Trees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be “size(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−1“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           . </a:t>
                </a:r>
              </a:p>
              <a:p>
                <a:endParaRPr lang="en-US" dirty="0"/>
              </a:p>
              <a:p>
                <a:r>
                  <a:rPr lang="en-US" dirty="0"/>
                  <a:t>height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</m:oMath>
                </a14:m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)+size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=1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)+size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(by IH)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 (cancel 1’s)</a:t>
                </a:r>
              </a:p>
              <a:p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taller than subtrees)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holds, and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  <a:blipFill>
                <a:blip r:embed="rId2"/>
                <a:stretch>
                  <a:fillRect l="-1186" t="-2013" r="-1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656ECF5-3B71-41ED-B958-548621FF1662}"/>
              </a:ext>
            </a:extLst>
          </p:cNvPr>
          <p:cNvGrpSpPr/>
          <p:nvPr/>
        </p:nvGrpSpPr>
        <p:grpSpPr>
          <a:xfrm>
            <a:off x="690399" y="2191269"/>
            <a:ext cx="1290003" cy="955266"/>
            <a:chOff x="813275" y="4134894"/>
            <a:chExt cx="2488408" cy="19712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987632-46C3-40FC-9047-91C69412BEF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24C4DF-85E7-4D65-BF9B-B27702A0B81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108DEE-BB6B-4CF9-A5D1-34D913292BD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25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A5FC40-8BE9-49DF-924E-CEC07685441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E6883C-D3B2-4159-9651-A216171DE83B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191FFC-AC15-4967-84E4-30C8B723DC6D}"/>
                </a:ext>
              </a:extLst>
            </p:cNvPr>
            <p:cNvCxnSpPr>
              <a:stCxn id="9" idx="4"/>
              <a:endCxn id="1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517D4D-5683-47B2-8093-6B23BB1922E8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584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DDC4-A357-4960-9C86-33E225E1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as follows:</a:t>
                </a:r>
              </a:p>
              <a:p>
                <a:r>
                  <a:rPr lang="en-US" dirty="0"/>
                  <a:t>Basis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Exclusion Rule: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from the basis step (alone) or a finite number of recursive steps starting from a basis step.</a:t>
                </a:r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615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713EFC-C325-49C8-B05B-19C6F98D2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Strings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962E6C-6197-4EB6-AD8F-6FB05AEE88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606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Inductive Hypothesis</a:t>
                </a:r>
              </a:p>
              <a:p>
                <a:r>
                  <a:rPr lang="en-US" dirty="0"/>
                  <a:t>Inductive Step: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545" t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559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545" t="-3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404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string. 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Therefore,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545" t="-3413" b="-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395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string. </a:t>
                </a:r>
              </a:p>
              <a:p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xwa</a:t>
                </a:r>
                <a:r>
                  <a:rPr lang="en-US" dirty="0"/>
                  <a:t>) 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</a:t>
                </a:r>
                <a:r>
                  <a:rPr lang="en-US" dirty="0"/>
                  <a:t>)+1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            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(w) + 1 (by IH)</a:t>
                </a:r>
              </a:p>
              <a:p>
                <a:r>
                  <a:rPr lang="en-US" dirty="0"/>
                  <a:t>            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wa</a:t>
                </a:r>
                <a:r>
                  <a:rPr lang="en-US" dirty="0"/>
                  <a:t>)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Therefore,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272" t="-2781"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86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BB3B-A37A-48BF-8223-2A6352FDB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8EAC5-4B98-4B07-A8D9-9971679FA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always list the Basis and Recursive parts of the definition.</a:t>
            </a:r>
          </a:p>
          <a:p>
            <a:r>
              <a:rPr lang="en-US" dirty="0"/>
              <a:t>Starting…now…we’re going to be lazy and skip writing the “exclusion” rule. It’s still part of the definition.</a:t>
            </a:r>
          </a:p>
        </p:txBody>
      </p:sp>
    </p:spTree>
    <p:extLst>
      <p:ext uri="{BB962C8B-B14F-4D97-AF65-F5344CB8AC3E}">
        <p14:creationId xmlns:p14="http://schemas.microsoft.com/office/powerpoint/2010/main" val="2079870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DDC4-A357-4960-9C86-33E225E1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All Natural Numbers</a:t>
                </a: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100" dirty="0"/>
              </a:p>
              <a:p>
                <a:r>
                  <a:rPr lang="en-US" dirty="0"/>
                  <a:t>All Integers</a:t>
                </a: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100" dirty="0"/>
              </a:p>
              <a:p>
                <a:r>
                  <a:rPr lang="en-US" dirty="0"/>
                  <a:t>Integer coordinates in the 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0,0)∈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1)∈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592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D6CEE-E1F2-4D5E-90BC-4078A83F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FE450-F16B-4D99-A7E4-2E4CAE51D4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Q1: What is this set?</a:t>
                </a: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Q2: Write a recursive definition for the set of powers of 3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{1,3,9,27,…}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</a:t>
                </a:r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FE450-F16B-4D99-A7E4-2E4CAE51D4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906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8384F-4894-4E12-A529-8995F793E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67BA8-E56D-40A7-9052-4B1E7B304D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Every element is built up recursively…</a:t>
                </a:r>
              </a:p>
              <a:p>
                <a:r>
                  <a:rPr lang="en-US" dirty="0"/>
                  <a:t>So to show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base case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Show for an arbitrary element of the set,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holds for that element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holds for everything you can make out of it.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67BA8-E56D-40A7-9052-4B1E7B304D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047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A3B54-99CD-439A-9EC6-67C7F67B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B8D11D-FAAB-40FC-90F4-E6F1570850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be:</a:t>
                </a:r>
                <a:br>
                  <a:rPr lang="en-US" dirty="0"/>
                </a:br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Show that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B8D11D-FAAB-40FC-90F4-E6F1570850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8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312F-E552-44C8-BD0C-58947C16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.” 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Cases: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Inductive Hypothesis:</a:t>
                </a:r>
              </a:p>
              <a:p>
                <a:r>
                  <a:rPr lang="en-US" dirty="0"/>
                  <a:t>Inductive Step: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conclude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/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blipFill>
                <a:blip r:embed="rId3"/>
                <a:stretch>
                  <a:fillRect l="-1345" t="-3670" b="-119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1600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973</TotalTime>
  <Words>3223</Words>
  <Application>Microsoft Office PowerPoint</Application>
  <PresentationFormat>Widescreen</PresentationFormat>
  <Paragraphs>295</Paragraphs>
  <Slides>34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Structural Induction</vt:lpstr>
      <vt:lpstr>Induction Big Picture</vt:lpstr>
      <vt:lpstr>Recursive Definition of Sets</vt:lpstr>
      <vt:lpstr>Recursive Definitions of Sets</vt:lpstr>
      <vt:lpstr>Recursive Definitions of Sets</vt:lpstr>
      <vt:lpstr>Recursive Definitions of Sets</vt:lpstr>
      <vt:lpstr>Structural Induction</vt:lpstr>
      <vt:lpstr>Structural Induction Example</vt:lpstr>
      <vt:lpstr>Structural Induction</vt:lpstr>
      <vt:lpstr>Structural Induction</vt:lpstr>
      <vt:lpstr>Structural Induction</vt:lpstr>
      <vt:lpstr>Structural Induction Template</vt:lpstr>
      <vt:lpstr>Wait a minute! Why can we do this?</vt:lpstr>
      <vt:lpstr>Weak Induction is a special case of Structural</vt:lpstr>
      <vt:lpstr>Wait a minute! Why can we do this?</vt:lpstr>
      <vt:lpstr>Wait a minute! Why can we do this?</vt:lpstr>
      <vt:lpstr>Strings</vt:lpstr>
      <vt:lpstr>Strings</vt:lpstr>
      <vt:lpstr>Functions on Strings</vt:lpstr>
      <vt:lpstr>Functions on Strings</vt:lpstr>
      <vt:lpstr>A string proof</vt:lpstr>
      <vt:lpstr>Trees!</vt:lpstr>
      <vt:lpstr>More Structural Sets</vt:lpstr>
      <vt:lpstr>Functions on Binary Trees</vt:lpstr>
      <vt:lpstr>Binary Trees</vt:lpstr>
      <vt:lpstr>Claim</vt:lpstr>
      <vt:lpstr>Structural Induction on Binary Trees</vt:lpstr>
      <vt:lpstr>Structural Induction on Binary Trees (cont.)</vt:lpstr>
      <vt:lpstr>Structural Induction on Binary Trees (cont.)</vt:lpstr>
      <vt:lpstr>Structural Induction on Strings</vt:lpstr>
      <vt:lpstr>Claim for all x,y∈Σ^∗  len(x⋅y)=len(x) + len(y).</vt:lpstr>
      <vt:lpstr>Claim for all x,y∈Σ^∗  len(x⋅y)=len(x) + len(y).</vt:lpstr>
      <vt:lpstr>Claim for all x,y∈Σ^∗  len(x⋅y)=len(x) + len(y).</vt:lpstr>
      <vt:lpstr>Claim for all x,y∈Σ^∗  len(x⋅y)=len(x) + len(y).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Induction</dc:title>
  <dc:creator>Robert Weber</dc:creator>
  <cp:lastModifiedBy>Robert Weber</cp:lastModifiedBy>
  <cp:revision>47</cp:revision>
  <cp:lastPrinted>2024-11-04T20:53:42Z</cp:lastPrinted>
  <dcterms:created xsi:type="dcterms:W3CDTF">2020-11-08T19:06:15Z</dcterms:created>
  <dcterms:modified xsi:type="dcterms:W3CDTF">2024-11-04T20:55:15Z</dcterms:modified>
</cp:coreProperties>
</file>