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402" r:id="rId3"/>
    <p:sldId id="348" r:id="rId4"/>
    <p:sldId id="410" r:id="rId5"/>
    <p:sldId id="403" r:id="rId6"/>
    <p:sldId id="404" r:id="rId7"/>
    <p:sldId id="380" r:id="rId8"/>
    <p:sldId id="378" r:id="rId9"/>
    <p:sldId id="405" r:id="rId10"/>
    <p:sldId id="406" r:id="rId11"/>
    <p:sldId id="287" r:id="rId12"/>
    <p:sldId id="288" r:id="rId13"/>
    <p:sldId id="289" r:id="rId14"/>
    <p:sldId id="285" r:id="rId15"/>
    <p:sldId id="286" r:id="rId16"/>
    <p:sldId id="407" r:id="rId17"/>
    <p:sldId id="350" r:id="rId18"/>
    <p:sldId id="351" r:id="rId19"/>
    <p:sldId id="352" r:id="rId20"/>
    <p:sldId id="353" r:id="rId21"/>
    <p:sldId id="354" r:id="rId22"/>
    <p:sldId id="396" r:id="rId23"/>
    <p:sldId id="397" r:id="rId24"/>
    <p:sldId id="398" r:id="rId25"/>
    <p:sldId id="399" r:id="rId26"/>
    <p:sldId id="400" r:id="rId27"/>
    <p:sldId id="401" r:id="rId28"/>
    <p:sldId id="389" r:id="rId29"/>
    <p:sldId id="305" r:id="rId30"/>
    <p:sldId id="306" r:id="rId31"/>
    <p:sldId id="385" r:id="rId32"/>
    <p:sldId id="258" r:id="rId33"/>
    <p:sldId id="408" r:id="rId34"/>
    <p:sldId id="260" r:id="rId35"/>
    <p:sldId id="261" r:id="rId36"/>
    <p:sldId id="262" r:id="rId37"/>
    <p:sldId id="263" r:id="rId38"/>
    <p:sldId id="301" r:id="rId39"/>
    <p:sldId id="302" r:id="rId40"/>
    <p:sldId id="409" r:id="rId41"/>
    <p:sldId id="303" r:id="rId42"/>
    <p:sldId id="384" r:id="rId43"/>
    <p:sldId id="388" r:id="rId44"/>
    <p:sldId id="339" r:id="rId45"/>
    <p:sldId id="340" r:id="rId46"/>
    <p:sldId id="342" r:id="rId47"/>
    <p:sldId id="343" r:id="rId48"/>
    <p:sldId id="355" r:id="rId49"/>
    <p:sldId id="356" r:id="rId50"/>
    <p:sldId id="357" r:id="rId51"/>
    <p:sldId id="345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6" r:id="rId60"/>
    <p:sldId id="367" r:id="rId61"/>
    <p:sldId id="376" r:id="rId62"/>
    <p:sldId id="377" r:id="rId63"/>
    <p:sldId id="323" r:id="rId64"/>
    <p:sldId id="381" r:id="rId65"/>
    <p:sldId id="307" r:id="rId66"/>
    <p:sldId id="308" r:id="rId67"/>
    <p:sldId id="310" r:id="rId68"/>
    <p:sldId id="312" r:id="rId69"/>
    <p:sldId id="290" r:id="rId70"/>
    <p:sldId id="387" r:id="rId71"/>
    <p:sldId id="295" r:id="rId72"/>
    <p:sldId id="296" r:id="rId73"/>
    <p:sldId id="297" r:id="rId74"/>
    <p:sldId id="298" r:id="rId75"/>
    <p:sldId id="299" r:id="rId76"/>
    <p:sldId id="300" r:id="rId77"/>
    <p:sldId id="39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1265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-1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with 26, 7</a:t>
            </a:r>
            <a:br>
              <a:rPr lang="en-US" dirty="0"/>
            </a:br>
            <a:r>
              <a:rPr lang="en-US" dirty="0"/>
              <a:t>26, =3*7 R 5</a:t>
            </a:r>
            <a:br>
              <a:rPr lang="en-US" dirty="0"/>
            </a:br>
            <a:r>
              <a:rPr lang="en-US" dirty="0"/>
              <a:t>7 = 1*5 R2</a:t>
            </a:r>
            <a:br>
              <a:rPr lang="en-US" dirty="0"/>
            </a:br>
            <a:r>
              <a:rPr lang="en-US" dirty="0"/>
              <a:t>5 = 2*2 R 1</a:t>
            </a:r>
            <a:br>
              <a:rPr lang="en-US" dirty="0"/>
            </a:br>
            <a:r>
              <a:rPr lang="en-US" dirty="0"/>
              <a:t>2 = 2*1 R 0</a:t>
            </a:r>
            <a:br>
              <a:rPr lang="en-US"/>
            </a:br>
            <a:r>
              <a:rPr lang="en-US"/>
              <a:t>1, 0 </a:t>
            </a:r>
            <a:br>
              <a:rPr lang="en-US"/>
            </a:br>
            <a:r>
              <a:rPr lang="en-US"/>
              <a:t>return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12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1=5 −2⋅2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=5−2(7−5⋅1)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=3⋅5−2⋅7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=3⋅(26−3⋅7)−2⋅7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3⋅26−11⋅7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−11</a:t>
                </a:r>
                <a:r>
                  <a:rPr lang="en-US" sz="1200" dirty="0"/>
                  <a:t> is a multiplicative inverse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7</a:t>
                </a:r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15</a:t>
                </a:r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^2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0FF-766D-4D47-8C9A-8C85ECD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A803-8410-4758-89FD-EAD0BECA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last thoughts from Monday</a:t>
            </a:r>
            <a:br>
              <a:rPr lang="en-US" dirty="0"/>
            </a:br>
            <a:r>
              <a:rPr lang="en-US" dirty="0"/>
              <a:t>How does RSA work, though?</a:t>
            </a:r>
          </a:p>
        </p:txBody>
      </p:sp>
    </p:spTree>
    <p:extLst>
      <p:ext uri="{BB962C8B-B14F-4D97-AF65-F5344CB8AC3E}">
        <p14:creationId xmlns:p14="http://schemas.microsoft.com/office/powerpoint/2010/main" val="366965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D1BDE-F929-4229-83B3-531D5F0E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BFE3-756E-48F2-83C7-4A8167A3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4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Number Theory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don’t expect you to fully absorb the content in this section of the slides.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some definitions (these we do expect you to understand!)</a:t>
            </a:r>
          </a:p>
          <a:p>
            <a:r>
              <a:rPr lang="en-US" dirty="0"/>
              <a:t>2. Introduce an algorithm (that you’ll practice in section tomorrow)</a:t>
            </a:r>
          </a:p>
          <a:p>
            <a:r>
              <a:rPr lang="en-US" dirty="0"/>
              <a:t>3. See that number theory results can make code faster in unexpected ways.</a:t>
            </a:r>
          </a:p>
          <a:p>
            <a:r>
              <a:rPr lang="en-US" dirty="0"/>
              <a:t>4. See a bit of code analysis (a preview of 332).</a:t>
            </a:r>
          </a:p>
          <a:p>
            <a:r>
              <a:rPr lang="en-US" dirty="0"/>
              <a:t>5.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6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We’ll discuss that in the optional video.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3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2182-8E25-E635-D8B6-86608822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use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0ADD-E060-AFE9-E818-7A7664FB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  <a:p>
            <a:r>
              <a:rPr lang="en-US" dirty="0"/>
              <a:t>- proofs by contradiction are harder to read and write, so they tend to be a second or third attempt.</a:t>
            </a:r>
          </a:p>
          <a:p>
            <a:r>
              <a:rPr lang="en-US" dirty="0"/>
              <a:t>- they are more flexible, and can prove a wide variety of statements.</a:t>
            </a:r>
          </a:p>
          <a:p>
            <a:endParaRPr lang="en-US" dirty="0"/>
          </a:p>
          <a:p>
            <a:r>
              <a:rPr lang="en-US" dirty="0"/>
              <a:t>So don’t reach for it </a:t>
            </a:r>
            <a:r>
              <a:rPr lang="en-US" i="1" dirty="0"/>
              <a:t>first, </a:t>
            </a:r>
            <a:r>
              <a:rPr lang="en-US" dirty="0"/>
              <a:t>but also don’t reach for it never!</a:t>
            </a:r>
          </a:p>
        </p:txBody>
      </p:sp>
    </p:spTree>
    <p:extLst>
      <p:ext uri="{BB962C8B-B14F-4D97-AF65-F5344CB8AC3E}">
        <p14:creationId xmlns:p14="http://schemas.microsoft.com/office/powerpoint/2010/main" val="174188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=3⋅5−2⋅7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26−3⋅7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−2⋅7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53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That fact? You can prove it in the extra credit problem on a future homework.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Extended Euclidian Algorithm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20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484</TotalTime>
  <Words>5749</Words>
  <Application>Microsoft Office PowerPoint</Application>
  <PresentationFormat>Widescreen</PresentationFormat>
  <Paragraphs>593</Paragraphs>
  <Slides>77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Wrap-up Number Theory</vt:lpstr>
      <vt:lpstr>Today</vt:lpstr>
      <vt:lpstr>What’s the difference?</vt:lpstr>
      <vt:lpstr>When do we use proof by contradiction</vt:lpstr>
      <vt:lpstr>Extra Practice</vt:lpstr>
      <vt:lpstr>Just the Skeleton</vt:lpstr>
      <vt:lpstr>Just the Skeleton</vt:lpstr>
      <vt:lpstr>Just the Skeleton</vt:lpstr>
      <vt:lpstr>Just the Skeleton</vt:lpstr>
      <vt:lpstr>Small Techniques</vt:lpstr>
      <vt:lpstr>Proof By Cases</vt:lpstr>
      <vt:lpstr>Proof By Cases</vt:lpstr>
      <vt:lpstr>Proof By Cases</vt:lpstr>
      <vt:lpstr>Exists proofs</vt:lpstr>
      <vt:lpstr>Proof By [Counter]Example</vt:lpstr>
      <vt:lpstr>Skeleton of an Exists Proof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Number Theory Wrap-up</vt:lpstr>
      <vt:lpstr>Plan For Number Theory Wrap up</vt:lpstr>
      <vt:lpstr>GCD and LCM</vt:lpstr>
      <vt:lpstr>Try a few values…</vt:lpstr>
      <vt:lpstr>How do you calculate a gcd?</vt:lpstr>
      <vt:lpstr>PowerPoint Presentation</vt:lpstr>
      <vt:lpstr>GCD facts</vt:lpstr>
      <vt:lpstr>So…what’s it good for?</vt:lpstr>
      <vt:lpstr>Bézout’s Theorem</vt:lpstr>
      <vt:lpstr>So…what’s it good for?</vt:lpstr>
      <vt:lpstr>Ok…how am I supposed to find s,t?</vt:lpstr>
      <vt:lpstr>Try it</vt:lpstr>
      <vt:lpstr>Finding the inverse…</vt:lpstr>
      <vt:lpstr>Finding the inverse…</vt:lpstr>
      <vt:lpstr>Try it</vt:lpstr>
      <vt:lpstr>RSA Encryption</vt:lpstr>
      <vt:lpstr>Key Steps in RSA</vt:lpstr>
      <vt:lpstr>Framing Device</vt:lpstr>
      <vt:lpstr>Framing Device</vt:lpstr>
      <vt:lpstr>Framing Device</vt:lpstr>
      <vt:lpstr>Framing Device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  <vt:lpstr>Another Extended Euclidian Algorithm Example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GCD and LCM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Robert Weber</cp:lastModifiedBy>
  <cp:revision>22</cp:revision>
  <cp:lastPrinted>2024-01-29T21:01:49Z</cp:lastPrinted>
  <dcterms:created xsi:type="dcterms:W3CDTF">2023-02-08T16:35:01Z</dcterms:created>
  <dcterms:modified xsi:type="dcterms:W3CDTF">2024-10-23T20:11:06Z</dcterms:modified>
</cp:coreProperties>
</file>