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handoutMasterIdLst>
    <p:handoutMasterId r:id="rId34"/>
  </p:handoutMasterIdLst>
  <p:sldIdLst>
    <p:sldId id="256" r:id="rId2"/>
    <p:sldId id="398" r:id="rId3"/>
    <p:sldId id="392" r:id="rId4"/>
    <p:sldId id="388" r:id="rId5"/>
    <p:sldId id="382" r:id="rId6"/>
    <p:sldId id="346" r:id="rId7"/>
    <p:sldId id="376" r:id="rId8"/>
    <p:sldId id="347" r:id="rId9"/>
    <p:sldId id="349" r:id="rId10"/>
    <p:sldId id="350" r:id="rId11"/>
    <p:sldId id="394" r:id="rId12"/>
    <p:sldId id="395" r:id="rId13"/>
    <p:sldId id="371" r:id="rId14"/>
    <p:sldId id="351" r:id="rId15"/>
    <p:sldId id="348" r:id="rId16"/>
    <p:sldId id="352" r:id="rId17"/>
    <p:sldId id="353" r:id="rId18"/>
    <p:sldId id="354" r:id="rId19"/>
    <p:sldId id="372" r:id="rId20"/>
    <p:sldId id="397" r:id="rId21"/>
    <p:sldId id="377" r:id="rId22"/>
    <p:sldId id="380" r:id="rId23"/>
    <p:sldId id="378" r:id="rId24"/>
    <p:sldId id="381" r:id="rId25"/>
    <p:sldId id="399" r:id="rId26"/>
    <p:sldId id="287" r:id="rId27"/>
    <p:sldId id="288" r:id="rId28"/>
    <p:sldId id="289" r:id="rId29"/>
    <p:sldId id="285" r:id="rId30"/>
    <p:sldId id="286" r:id="rId31"/>
    <p:sldId id="301" r:id="rId3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846D4F-E6D8-4ED9-A711-006F75B2056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2D7864-3044-4C47-8E02-2AB448996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6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915D28-8959-4A45-BD6D-833F2DC91FA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8D411D0-507B-467D-8A4A-41650A2E7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1D0-507B-467D-8A4A-41650A2E74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2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2C5E99-D3ED-4A50-8E99-32784F204D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2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7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4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67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0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5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2C5E99-D3ED-4A50-8E99-32784F204D9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21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0B71-F1AF-48AE-8CA9-E2777B71B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E2BD1-6614-42B6-807E-89CA2DEE7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2024</a:t>
            </a:r>
          </a:p>
          <a:p>
            <a:r>
              <a:rPr lang="en-US" dirty="0"/>
              <a:t>Lecture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/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Warm-up: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Show “if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even.”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blipFill>
                <a:blip r:embed="rId2"/>
                <a:stretch>
                  <a:fillRect l="-176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31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  <a:blipFill>
                <a:blip r:embed="rId3"/>
                <a:stretch>
                  <a:fillRect l="-545" t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100BA9C-F277-4AA4-B098-E127204253E1}"/>
              </a:ext>
            </a:extLst>
          </p:cNvPr>
          <p:cNvSpPr/>
          <p:nvPr/>
        </p:nvSpPr>
        <p:spPr>
          <a:xfrm>
            <a:off x="3544597" y="3829801"/>
            <a:ext cx="5434811" cy="1564342"/>
          </a:xfrm>
          <a:prstGeom prst="wedgeRectCallout">
            <a:avLst>
              <a:gd name="adj1" fmla="val -39831"/>
              <a:gd name="adj2" fmla="val -74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Fancy mathematician speak for </a:t>
            </a:r>
            <a:br>
              <a:rPr lang="en-US" sz="2400" dirty="0"/>
            </a:br>
            <a:r>
              <a:rPr lang="en-US" sz="2400" dirty="0"/>
              <a:t>“It looks like I’m choosing more specific values, but it’s ok for me to do that---they’re really still arbitrary”</a:t>
            </a:r>
          </a:p>
        </p:txBody>
      </p:sp>
    </p:spTree>
    <p:extLst>
      <p:ext uri="{BB962C8B-B14F-4D97-AF65-F5344CB8AC3E}">
        <p14:creationId xmlns:p14="http://schemas.microsoft.com/office/powerpoint/2010/main" val="40595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AF00-1B84-403D-A109-05EC197D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I say without loss of generality?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692DA3-47D7-4A05-9934-4D75F76377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claim you’re trying to prove is fully general still. What you’re doing looks like a new assumption but isn’t. (Here: the variables are still arbitrary)</a:t>
                </a:r>
              </a:p>
              <a:p>
                <a:r>
                  <a:rPr lang="en-US" dirty="0"/>
                  <a:t>Here: we’d just divide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by their common factors (i.e., put the fraction in lowest-terms) and continue the proof.</a:t>
                </a:r>
              </a:p>
              <a:p>
                <a:r>
                  <a:rPr lang="en-US" dirty="0"/>
                  <a:t>Another common example: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integers; without loss of generality,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(one of them must be bigger, just give the bigger one the name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Only use if your reader will immediately agree that you can still prove the claim! If you’re worried, tell the reader how to get those values (here,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as the reduced fraction, and continue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as variables).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692DA3-47D7-4A05-9934-4D75F76377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80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  <a:blipFill>
                <a:blip r:embed="rId2"/>
                <a:stretch>
                  <a:fillRect l="-1089" t="-217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71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By the fact above,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even, i.e. 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Squaring both sides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/>
                  <a:t>Substituting into our original equation, we have: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(by definition of even). Applying the fact above again,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even. </a:t>
                </a:r>
              </a:p>
              <a:p>
                <a:r>
                  <a:rPr lang="en-US" dirty="0"/>
                  <a:t>But if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are even, they have a common factor of 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But we said the fraction was in lowest terms.</a:t>
                </a:r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  <a:blipFill>
                <a:blip r:embed="rId2"/>
                <a:stretch>
                  <a:fillRect l="-980" t="-1835" b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78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F8F4-5C2C-4326-8D8D-CADF5EAE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51B28-7CB2-47B0-87AB-B9733AEF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in the world did we know how to do that?</a:t>
            </a:r>
          </a:p>
          <a:p>
            <a:endParaRPr lang="en-US" dirty="0"/>
          </a:p>
          <a:p>
            <a:r>
              <a:rPr lang="en-US" dirty="0"/>
              <a:t>In real life…lots of attempts that didn’t work. </a:t>
            </a:r>
          </a:p>
          <a:p>
            <a:r>
              <a:rPr lang="en-US" dirty="0"/>
              <a:t>Be very careful with proof by contradiction – without a clear target, you can easily end up in a loop of trying random things and getting nowhere.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2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398B-366F-4F09-9999-A727922B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F120-A3FC-4FC6-ABF5-DE47593E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60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What’s the difference between proof by contrapositive and proof by contradiction?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953317"/>
                  </p:ext>
                </p:extLst>
              </p:nvPr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10465" r="-648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2941" r="-648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802130"/>
                  </p:ext>
                </p:extLst>
              </p:nvPr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888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B719-0738-4AE2-AABF-860213B5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There are infinitely many primes.</a:t>
            </a:r>
          </a:p>
          <a:p>
            <a:r>
              <a:rPr lang="en-US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221148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8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5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But every prime was supposed to be on the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 A contradiction!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r>
                  <a:rPr lang="en-US" dirty="0"/>
                  <a:t>   Some prime on the list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That’s a contradiction!</a:t>
                </a:r>
              </a:p>
              <a:p>
                <a:r>
                  <a:rPr lang="en-US" dirty="0"/>
                  <a:t>In either case we have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3019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17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E8FC-D776-4BC0-8341-BE1DCCAC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a direct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 and suppose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Taking the positive square-root of each side,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….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9DB787-4C70-4BC6-A552-731AD9D6C939}"/>
              </a:ext>
            </a:extLst>
          </p:cNvPr>
          <p:cNvSpPr/>
          <p:nvPr/>
        </p:nvSpPr>
        <p:spPr>
          <a:xfrm>
            <a:off x="5943600" y="3771900"/>
            <a:ext cx="4238625" cy="141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Taking a square root of a variable is tricky! It’s hard to do algebra on.</a:t>
            </a:r>
          </a:p>
        </p:txBody>
      </p:sp>
    </p:spTree>
    <p:extLst>
      <p:ext uri="{BB962C8B-B14F-4D97-AF65-F5344CB8AC3E}">
        <p14:creationId xmlns:p14="http://schemas.microsoft.com/office/powerpoint/2010/main" val="1704100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1931CF-493F-4379-BFD7-6B28F696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AC4537-FF72-4095-B689-59ECB4407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50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33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Suppose for the sake of contradiction,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contradiction, so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390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Suppose, for the sake of contradiction, that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contradiction! So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20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115FB-4C32-2F0C-2A2A-11909D429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Techniques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2E9E1-F3D5-93AA-9B9B-87761A5C2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6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prime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need two different arguments – one for 2 and one for all the other primes…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BF03-C489-45EC-8758-D4CA95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prime number</a:t>
                </a:r>
              </a:p>
              <a:p>
                <a:r>
                  <a:rPr lang="en-US" dirty="0"/>
                  <a:t>We divide into two cases.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this is the definitions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sz="2800" dirty="0"/>
                  <a:t>Case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odd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odd,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Squaring, we get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as well,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odd by definition. </a:t>
                </a:r>
              </a:p>
              <a:p>
                <a:r>
                  <a:rPr lang="en-US" dirty="0"/>
                  <a:t>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met the condition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odd, so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229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your in.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2864634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Exists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claim that for all integers,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b="0" dirty="0"/>
                  <a:t>Want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𝐸𝑣𝑒𝑛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^2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6=3⋅2</m:t>
                    </m:r>
                  </m:oMath>
                </a14:m>
                <a:r>
                  <a:rPr lang="en-US" dirty="0"/>
                  <a:t>),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does not divide 36 (as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dirty="0"/>
                  <a:t>%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8=4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74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654C-BEF4-4864-ADE7-B3BA8062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We argue by contrapositive.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be an arbitrary integer and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is odd.</a:t>
                </a:r>
              </a:p>
              <a:p>
                <a:r>
                  <a:rPr lang="en-US" sz="2400" dirty="0"/>
                  <a:t>By definition of odd,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Squaring both sides,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Rearranging,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2400" dirty="0"/>
                  <a:t>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we thus get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meets the definition of odd (being 2 times an integer plus one), as required. 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was arbitrary, we have that for every odd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,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odd, which is the contrapositive of our original claim.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013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656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EA1-9CA7-4561-9380-6D3A1EC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[Counter]Example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6DF8-3250-4146-9336-D0D6E828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prove an existential statement (or disprove a universal statement), provide an example, and demonstrate that it is the needed example.</a:t>
            </a:r>
          </a:p>
          <a:p>
            <a:endParaRPr lang="en-US" dirty="0"/>
          </a:p>
          <a:p>
            <a:r>
              <a:rPr lang="en-US" dirty="0"/>
              <a:t>You don’t have to explain where it came from! (In fact, you </a:t>
            </a:r>
            <a:r>
              <a:rPr lang="en-US" b="1" dirty="0"/>
              <a:t>shouldn’t)</a:t>
            </a:r>
          </a:p>
          <a:p>
            <a:r>
              <a:rPr lang="en-US" dirty="0"/>
              <a:t>Computer scientists and mathematicians like to keep an air of mystery around our proofs.</a:t>
            </a:r>
          </a:p>
          <a:p>
            <a:pPr lvl="1"/>
            <a:r>
              <a:rPr lang="en-US" dirty="0"/>
              <a:t>(or more charitably, we want to focus on just enough to believe the claim) </a:t>
            </a:r>
          </a:p>
        </p:txBody>
      </p:sp>
    </p:spTree>
    <p:extLst>
      <p:ext uri="{BB962C8B-B14F-4D97-AF65-F5344CB8AC3E}">
        <p14:creationId xmlns:p14="http://schemas.microsoft.com/office/powerpoint/2010/main" val="3759508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6DFD-FEE1-4264-82E1-643A76B6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of an Exists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[the value that will work]</a:t>
                </a:r>
              </a:p>
              <a:p>
                <a:r>
                  <a:rPr lang="en-US" dirty="0"/>
                  <a:t>[Show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true.]</a:t>
                </a:r>
              </a:p>
              <a:p>
                <a:r>
                  <a:rPr lang="en-US" dirty="0"/>
                  <a:t>So [value] is the desired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You’ll probably need some “scratch work” to determine what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to. That might not end up in the final proof!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45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56B-297B-482C-B0E1-C671C5B5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might want to </a:t>
            </a:r>
            <a:br>
              <a:rPr lang="en-US" dirty="0"/>
            </a:br>
            <a:r>
              <a:rPr lang="en-US" dirty="0"/>
              <a:t>use proof by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538F-B099-4638-BD1E-BBE86A63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r>
              <a:rPr lang="en-US" dirty="0"/>
              <a:t>1. The hypothesis of the implication you’re proving has a “not” in it (that you think is making things difficult)</a:t>
            </a:r>
          </a:p>
          <a:p>
            <a:r>
              <a:rPr lang="en-US" dirty="0"/>
              <a:t>2. The target of the implication you’re proving has an “or” or “not” in it.</a:t>
            </a:r>
          </a:p>
          <a:p>
            <a:r>
              <a:rPr lang="en-US" dirty="0"/>
              <a:t>3. There’s a step that is difficult forward, but easy backwards</a:t>
            </a:r>
          </a:p>
          <a:p>
            <a:pPr lvl="1"/>
            <a:r>
              <a:rPr lang="en-US" dirty="0"/>
              <a:t>e.g., taking a square-root forward, squaring backwards.</a:t>
            </a:r>
          </a:p>
          <a:p>
            <a:r>
              <a:rPr lang="en-US" dirty="0"/>
              <a:t>4. You get halfway through the proof and you can’t “get ahold of” what you’re trying to show.</a:t>
            </a:r>
          </a:p>
          <a:p>
            <a:pPr lvl="1"/>
            <a:r>
              <a:rPr lang="en-US" dirty="0"/>
              <a:t>e.g., you’re working with a “not equal” instead of an “equals” or “every thing doesn’t have this property” instead of “some thing does have that property”</a:t>
            </a:r>
          </a:p>
          <a:p>
            <a:pPr lvl="1"/>
            <a:r>
              <a:rPr lang="en-US" sz="2800" dirty="0"/>
              <a:t>All of these are reasons you </a:t>
            </a:r>
            <a:r>
              <a:rPr lang="en-US" sz="2800" b="1" dirty="0"/>
              <a:t>might </a:t>
            </a:r>
            <a:r>
              <a:rPr lang="en-US" sz="2800" dirty="0"/>
              <a:t>want contrapositive. Sometimes you just have to try and see what happens!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658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1931CF-493F-4379-BFD7-6B28F696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AC4537-FF72-4095-B689-59ECB4407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15ABE-8410-4F34-A429-1D54FBE0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 negation of your claim.</a:t>
                </a:r>
              </a:p>
              <a:p>
                <a:r>
                  <a:rPr lang="en-US" dirty="0"/>
                  <a:t>Show that you can derive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 </a:t>
                </a:r>
                <a:r>
                  <a:rPr lang="en-US" dirty="0"/>
                  <a:t>(i.e.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 )</a:t>
                </a:r>
              </a:p>
              <a:p>
                <a:endParaRPr lang="en-US" dirty="0"/>
              </a:p>
              <a:p>
                <a:r>
                  <a:rPr lang="en-US" dirty="0"/>
                  <a:t>A correct proof shows that the implication is true.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False.</a:t>
                </a:r>
              </a:p>
              <a:p>
                <a:r>
                  <a:rPr lang="en-US" dirty="0"/>
                  <a:t>So 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6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Suppose, for the sake of contradiction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a contradiction! So we must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80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A5980CC-5516-DFD7-E601-988681188C4C}"/>
              </a:ext>
            </a:extLst>
          </p:cNvPr>
          <p:cNvGrpSpPr/>
          <p:nvPr/>
        </p:nvGrpSpPr>
        <p:grpSpPr>
          <a:xfrm>
            <a:off x="1670601" y="4170608"/>
            <a:ext cx="8984096" cy="16132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6C1713C-607D-D7FE-12FD-3B6F9A6763D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real number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rational if (and only if) there exist integers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407" b="-30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04BA77-912F-A287-E6F1-A50EEBD52B96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Rational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7">
                <a:extLst>
                  <a:ext uri="{FF2B5EF4-FFF2-40B4-BE49-F238E27FC236}">
                    <a16:creationId xmlns:a16="http://schemas.microsoft.com/office/drawing/2014/main" id="{1D66D37C-1732-9057-7516-144F23D58015}"/>
                  </a:ext>
                </a:extLst>
              </p:cNvPr>
              <p:cNvSpPr/>
              <p:nvPr/>
            </p:nvSpPr>
            <p:spPr>
              <a:xfrm>
                <a:off x="1670601" y="6087685"/>
                <a:ext cx="10091897" cy="507039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 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den>
                    </m:f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)∧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>
          <p:sp>
            <p:nvSpPr>
              <p:cNvPr id="7" name="Rounded Rectangle 7">
                <a:extLst>
                  <a:ext uri="{FF2B5EF4-FFF2-40B4-BE49-F238E27FC236}">
                    <a16:creationId xmlns:a16="http://schemas.microsoft.com/office/drawing/2014/main" id="{1D66D37C-1732-9057-7516-144F23D58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601" y="6087685"/>
                <a:ext cx="10091897" cy="507039"/>
              </a:xfrm>
              <a:prstGeom prst="roundRect">
                <a:avLst/>
              </a:prstGeom>
              <a:blipFill>
                <a:blip r:embed="rId4"/>
                <a:stretch>
                  <a:fillRect t="-96739" b="-146739"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92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F1CAF-1D3A-42B9-BE57-1ACDE58BE807}"/>
              </a:ext>
            </a:extLst>
          </p:cNvPr>
          <p:cNvSpPr/>
          <p:nvPr/>
        </p:nvSpPr>
        <p:spPr>
          <a:xfrm rot="1752271">
            <a:off x="3334871" y="4729757"/>
            <a:ext cx="3279584" cy="1030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don’t have a fixed target.</a:t>
            </a:r>
          </a:p>
          <a:p>
            <a:pPr algn="ctr"/>
            <a:r>
              <a:rPr lang="en-US" dirty="0"/>
              <a:t>That can make this proof harder.</a:t>
            </a:r>
          </a:p>
        </p:txBody>
      </p:sp>
    </p:spTree>
    <p:extLst>
      <p:ext uri="{BB962C8B-B14F-4D97-AF65-F5344CB8AC3E}">
        <p14:creationId xmlns:p14="http://schemas.microsoft.com/office/powerpoint/2010/main" val="33617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11-sets-numbers</Template>
  <TotalTime>4474</TotalTime>
  <Words>2264</Words>
  <Application>Microsoft Office PowerPoint</Application>
  <PresentationFormat>Widescreen</PresentationFormat>
  <Paragraphs>228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Proof by Contradiction</vt:lpstr>
      <vt:lpstr>Trying a direct proof</vt:lpstr>
      <vt:lpstr>Proving by contrapositive</vt:lpstr>
      <vt:lpstr>Signs you might want to  use proof by contrapositive</vt:lpstr>
      <vt:lpstr>Proof by Contradiction</vt:lpstr>
      <vt:lpstr>Proof By Contradiction</vt:lpstr>
      <vt:lpstr>Proof By Contradiction Skeleton</vt:lpstr>
      <vt:lpstr>Proof By Contradiction</vt:lpstr>
      <vt:lpstr>Proof By Contradiction</vt:lpstr>
      <vt:lpstr>Proof By Contradiction</vt:lpstr>
      <vt:lpstr>When can I say without loss of generality?</vt:lpstr>
      <vt:lpstr>Proof By Contradiction</vt:lpstr>
      <vt:lpstr>Proof By Contradiction</vt:lpstr>
      <vt:lpstr>Proof By Contradiction</vt:lpstr>
      <vt:lpstr>What’s the difference?</vt:lpstr>
      <vt:lpstr>Another Proof By Contradiction</vt:lpstr>
      <vt:lpstr>Another Proof By Contradiction</vt:lpstr>
      <vt:lpstr>Another Proof By Contradiction</vt:lpstr>
      <vt:lpstr>Another Proof By Contradiction</vt:lpstr>
      <vt:lpstr>Extra Practice</vt:lpstr>
      <vt:lpstr>Just the Skeleton</vt:lpstr>
      <vt:lpstr>Just the Skeleton</vt:lpstr>
      <vt:lpstr>Just the Skeleton</vt:lpstr>
      <vt:lpstr>Just the Skeleton</vt:lpstr>
      <vt:lpstr>Small Techniques</vt:lpstr>
      <vt:lpstr>Proof By Cases</vt:lpstr>
      <vt:lpstr>Proof By Cases</vt:lpstr>
      <vt:lpstr>Proof By Cases</vt:lpstr>
      <vt:lpstr>Exists proofs</vt:lpstr>
      <vt:lpstr>Proof By [Counter]Example</vt:lpstr>
      <vt:lpstr>Skeleton of an Exists Proof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32</cp:revision>
  <cp:lastPrinted>2024-10-21T16:08:37Z</cp:lastPrinted>
  <dcterms:created xsi:type="dcterms:W3CDTF">2022-02-07T16:20:21Z</dcterms:created>
  <dcterms:modified xsi:type="dcterms:W3CDTF">2024-10-21T18:06:35Z</dcterms:modified>
</cp:coreProperties>
</file>