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386" r:id="rId3"/>
    <p:sldId id="38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378" r:id="rId13"/>
    <p:sldId id="379" r:id="rId14"/>
    <p:sldId id="267" r:id="rId15"/>
    <p:sldId id="388" r:id="rId16"/>
    <p:sldId id="389" r:id="rId17"/>
    <p:sldId id="380" r:id="rId18"/>
    <p:sldId id="381" r:id="rId19"/>
    <p:sldId id="391" r:id="rId20"/>
    <p:sldId id="382" r:id="rId21"/>
    <p:sldId id="287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83" r:id="rId33"/>
    <p:sldId id="339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30" r:id="rId45"/>
    <p:sldId id="340" r:id="rId46"/>
    <p:sldId id="341" r:id="rId47"/>
    <p:sldId id="342" r:id="rId48"/>
    <p:sldId id="343" r:id="rId49"/>
    <p:sldId id="390" r:id="rId50"/>
    <p:sldId id="384" r:id="rId51"/>
    <p:sldId id="385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35F00-01B8-40F2-8F17-80B6AF362D5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85789-AF2E-43FB-B511-2BFB6FB2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8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FB237E3-9A20-448E-8151-A265FDAB1EF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54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8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37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53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7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15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94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3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2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2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5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01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FB237E3-9A20-448E-8151-A265FDAB1EF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44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ean_(proof_assistant)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20.png"/><Relationship Id="rId2" Type="http://schemas.openxmlformats.org/officeDocument/2006/relationships/image" Target="../media/image4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80.png"/><Relationship Id="rId4" Type="http://schemas.openxmlformats.org/officeDocument/2006/relationships/image" Target="../media/image4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700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700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120.png"/><Relationship Id="rId18" Type="http://schemas.openxmlformats.org/officeDocument/2006/relationships/image" Target="../media/image170.png"/><Relationship Id="rId3" Type="http://schemas.openxmlformats.org/officeDocument/2006/relationships/image" Target="../media/image190.png"/><Relationship Id="rId7" Type="http://schemas.openxmlformats.org/officeDocument/2006/relationships/image" Target="../media/image6100.png"/><Relationship Id="rId12" Type="http://schemas.openxmlformats.org/officeDocument/2006/relationships/image" Target="../media/image1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11" Type="http://schemas.openxmlformats.org/officeDocument/2006/relationships/image" Target="../media/image1000.png"/><Relationship Id="rId5" Type="http://schemas.openxmlformats.org/officeDocument/2006/relationships/image" Target="../media/image4100.png"/><Relationship Id="rId15" Type="http://schemas.openxmlformats.org/officeDocument/2006/relationships/image" Target="../media/image1400.png"/><Relationship Id="rId10" Type="http://schemas.openxmlformats.org/officeDocument/2006/relationships/image" Target="../media/image91.png"/><Relationship Id="rId19" Type="http://schemas.openxmlformats.org/officeDocument/2006/relationships/image" Target="../media/image18.png"/><Relationship Id="rId4" Type="http://schemas.openxmlformats.org/officeDocument/2006/relationships/image" Target="../media/image3100.png"/><Relationship Id="rId9" Type="http://schemas.openxmlformats.org/officeDocument/2006/relationships/image" Target="../media/image80.png"/><Relationship Id="rId14" Type="http://schemas.openxmlformats.org/officeDocument/2006/relationships/image" Target="../media/image13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10" Type="http://schemas.openxmlformats.org/officeDocument/2006/relationships/image" Target="../media/image260.png"/><Relationship Id="rId19" Type="http://schemas.openxmlformats.org/officeDocument/2006/relationships/image" Target="../media/image352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Relationship Id="rId14" Type="http://schemas.openxmlformats.org/officeDocument/2006/relationships/image" Target="../media/image30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71.png"/><Relationship Id="rId18" Type="http://schemas.openxmlformats.org/officeDocument/2006/relationships/image" Target="../media/image322.png"/><Relationship Id="rId3" Type="http://schemas.openxmlformats.org/officeDocument/2006/relationships/image" Target="../media/image190.png"/><Relationship Id="rId21" Type="http://schemas.openxmlformats.org/officeDocument/2006/relationships/image" Target="../media/image352.png"/><Relationship Id="rId7" Type="http://schemas.openxmlformats.org/officeDocument/2006/relationships/image" Target="../media/image211.png"/><Relationship Id="rId12" Type="http://schemas.openxmlformats.org/officeDocument/2006/relationships/image" Target="../media/image260.png"/><Relationship Id="rId17" Type="http://schemas.openxmlformats.org/officeDocument/2006/relationships/image" Target="../media/image3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1.png"/><Relationship Id="rId20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51.png"/><Relationship Id="rId5" Type="http://schemas.openxmlformats.org/officeDocument/2006/relationships/image" Target="../media/image371.png"/><Relationship Id="rId15" Type="http://schemas.openxmlformats.org/officeDocument/2006/relationships/image" Target="../media/image290.png"/><Relationship Id="rId10" Type="http://schemas.openxmlformats.org/officeDocument/2006/relationships/image" Target="../media/image240.png"/><Relationship Id="rId19" Type="http://schemas.openxmlformats.org/officeDocument/2006/relationships/image" Target="../media/image332.png"/><Relationship Id="rId4" Type="http://schemas.openxmlformats.org/officeDocument/2006/relationships/image" Target="../media/image361.png"/><Relationship Id="rId9" Type="http://schemas.openxmlformats.org/officeDocument/2006/relationships/image" Target="../media/image230.png"/><Relationship Id="rId14" Type="http://schemas.openxmlformats.org/officeDocument/2006/relationships/image" Target="../media/image28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18" Type="http://schemas.openxmlformats.org/officeDocument/2006/relationships/image" Target="../media/image381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18" Type="http://schemas.openxmlformats.org/officeDocument/2006/relationships/image" Target="../media/image392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3" Type="http://schemas.openxmlformats.org/officeDocument/2006/relationships/image" Target="../media/image412.png"/><Relationship Id="rId21" Type="http://schemas.openxmlformats.org/officeDocument/2006/relationships/image" Target="../media/image432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2" Type="http://schemas.openxmlformats.org/officeDocument/2006/relationships/image" Target="../media/image401.png"/><Relationship Id="rId16" Type="http://schemas.openxmlformats.org/officeDocument/2006/relationships/image" Target="../media/image322.png"/><Relationship Id="rId20" Type="http://schemas.openxmlformats.org/officeDocument/2006/relationships/image" Target="../media/image4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10" Type="http://schemas.openxmlformats.org/officeDocument/2006/relationships/image" Target="../media/image260.png"/><Relationship Id="rId19" Type="http://schemas.openxmlformats.org/officeDocument/2006/relationships/image" Target="../media/image352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Relationship Id="rId14" Type="http://schemas.openxmlformats.org/officeDocument/2006/relationships/image" Target="../media/image301.png"/><Relationship Id="rId22" Type="http://schemas.openxmlformats.org/officeDocument/2006/relationships/image" Target="../media/image44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3" Type="http://schemas.openxmlformats.org/officeDocument/2006/relationships/image" Target="../media/image463.png"/><Relationship Id="rId7" Type="http://schemas.openxmlformats.org/officeDocument/2006/relationships/image" Target="../media/image501.png"/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5" Type="http://schemas.openxmlformats.org/officeDocument/2006/relationships/image" Target="../media/image482.png"/><Relationship Id="rId10" Type="http://schemas.openxmlformats.org/officeDocument/2006/relationships/image" Target="../media/image5300.png"/><Relationship Id="rId4" Type="http://schemas.openxmlformats.org/officeDocument/2006/relationships/image" Target="../media/image473.png"/><Relationship Id="rId9" Type="http://schemas.openxmlformats.org/officeDocument/2006/relationships/image" Target="../media/image52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550.png"/><Relationship Id="rId7" Type="http://schemas.openxmlformats.org/officeDocument/2006/relationships/image" Target="../media/image590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0.png"/><Relationship Id="rId10" Type="http://schemas.openxmlformats.org/officeDocument/2006/relationships/image" Target="../media/image6200.png"/><Relationship Id="rId4" Type="http://schemas.openxmlformats.org/officeDocument/2006/relationships/image" Target="../media/image560.png"/><Relationship Id="rId9" Type="http://schemas.openxmlformats.org/officeDocument/2006/relationships/image" Target="../media/image611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A168-EA45-4A1E-BB88-752E8BB93C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Inference Proof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26FBB-DD53-41A8-BC89-04F3FD0774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Fall </a:t>
            </a:r>
            <a:r>
              <a:rPr lang="en-US" dirty="0" smtClean="0"/>
              <a:t>24</a:t>
            </a:r>
            <a:endParaRPr lang="en-US" dirty="0"/>
          </a:p>
          <a:p>
            <a:r>
              <a:rPr lang="en-US"/>
              <a:t>Lecture </a:t>
            </a:r>
            <a:r>
              <a:rPr lang="en-US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8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keep going. </a:t>
            </a:r>
          </a:p>
          <a:p>
            <a:r>
              <a:rPr lang="en-US" dirty="0"/>
              <a:t>I know “If it is raining then I have my umbrella” and “I do not have my umbrella” </a:t>
            </a:r>
          </a:p>
          <a:p>
            <a:r>
              <a:rPr lang="en-US" dirty="0"/>
              <a:t>I can conclude…</a:t>
            </a:r>
          </a:p>
          <a:p>
            <a:endParaRPr lang="en-US" dirty="0"/>
          </a:p>
          <a:p>
            <a:r>
              <a:rPr lang="en-US" dirty="0"/>
              <a:t>What’s the general form?</a:t>
            </a:r>
          </a:p>
          <a:p>
            <a:r>
              <a:rPr lang="en-US" dirty="0"/>
              <a:t>How do you think the proof will go?</a:t>
            </a:r>
          </a:p>
          <a:p>
            <a:pPr lvl="1"/>
            <a:r>
              <a:rPr lang="en-US" dirty="0"/>
              <a:t>If you had to convince a friend of this claim in English, how would you do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9254" y="2905780"/>
            <a:ext cx="339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It is not raining!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5491" y="4110182"/>
                <a:ext cx="345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[(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)∧¬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]→¬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1" y="4110182"/>
                <a:ext cx="3454400" cy="461665"/>
              </a:xfrm>
              <a:prstGeom prst="rect">
                <a:avLst/>
              </a:prstGeom>
              <a:blipFill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1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we want to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try to prove it. Our goal is to list facts until our goal becomes a fact.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number our facts, and put a justification for each new one.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blipFill>
                <a:blip r:embed="rId2"/>
                <a:stretch>
                  <a:fillRect l="-1106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21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8999"/>
                <a:ext cx="2916105" cy="2880361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8999"/>
                <a:ext cx="2916105" cy="288036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75292" y="3428999"/>
            <a:ext cx="6387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Contrapositive of 1.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on 3,2.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we want to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try to prove it. Our goal is to list facts until our goal becomes a fact.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number our facts, and put a justification for each new one.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blipFill>
                <a:blip r:embed="rId3"/>
                <a:stretch>
                  <a:fillRect l="-1106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6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/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Give an argument to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FB5D357-87A0-4D2A-B7FE-62DCB035C771}"/>
              </a:ext>
            </a:extLst>
          </p:cNvPr>
          <p:cNvSpPr/>
          <p:nvPr/>
        </p:nvSpPr>
        <p:spPr>
          <a:xfrm>
            <a:off x="7092848" y="4509819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Help me adjust my explanation!</a:t>
            </a:r>
          </a:p>
        </p:txBody>
      </p:sp>
    </p:spTree>
    <p:extLst>
      <p:ext uri="{BB962C8B-B14F-4D97-AF65-F5344CB8AC3E}">
        <p14:creationId xmlns:p14="http://schemas.microsoft.com/office/powerpoint/2010/main" val="1899858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/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Give an argument to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blipFill>
                <a:blip r:embed="rId4"/>
                <a:stretch>
                  <a:fillRect l="-3589" t="-1852" b="-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05018" y="2466109"/>
            <a:ext cx="3389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1,3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Contrapositive of 2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5,4</a:t>
            </a:r>
          </a:p>
        </p:txBody>
      </p:sp>
    </p:spTree>
    <p:extLst>
      <p:ext uri="{BB962C8B-B14F-4D97-AF65-F5344CB8AC3E}">
        <p14:creationId xmlns:p14="http://schemas.microsoft.com/office/powerpoint/2010/main" val="2887809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8CE4-D793-453E-AF4D-B9DC1621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was abstract!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0C4C0-D1AE-4ABA-B4E4-926378CF6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that instead someone had said:</a:t>
            </a:r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dirty="0"/>
              <a:t>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, then we go down the else-branch</a:t>
            </a:r>
          </a:p>
          <a:p>
            <a:r>
              <a:rPr lang="en-US" dirty="0"/>
              <a:t>If the input list is non-empty, then we don’t go down the else-branch.</a:t>
            </a:r>
          </a:p>
          <a:p>
            <a:r>
              <a:rPr lang="en-US" dirty="0"/>
              <a:t>This test uses a non-empty list as input.</a:t>
            </a:r>
          </a:p>
          <a:p>
            <a:endParaRPr lang="en-US" dirty="0"/>
          </a:p>
          <a:p>
            <a:r>
              <a:rPr lang="en-US" dirty="0"/>
              <a:t>Can you conclude anything? </a:t>
            </a:r>
          </a:p>
        </p:txBody>
      </p:sp>
    </p:spTree>
    <p:extLst>
      <p:ext uri="{BB962C8B-B14F-4D97-AF65-F5344CB8AC3E}">
        <p14:creationId xmlns:p14="http://schemas.microsoft.com/office/powerpoint/2010/main" val="4286665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80F2-0B37-4E93-8D7C-E3C0C03B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So…why do the abstract proof?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4B4B1-2D4B-48FE-B73E-211D16165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to practice…</a:t>
            </a:r>
          </a:p>
          <a:p>
            <a:r>
              <a:rPr lang="en-US" dirty="0"/>
              <a:t>Though sometimes it’s helpful to make things abstract.</a:t>
            </a:r>
          </a:p>
          <a:p>
            <a:endParaRPr lang="en-US" dirty="0"/>
          </a:p>
          <a:p>
            <a:r>
              <a:rPr lang="en-US" dirty="0"/>
              <a:t>The more general you make a claim…</a:t>
            </a:r>
          </a:p>
          <a:p>
            <a:pPr lvl="1"/>
            <a:r>
              <a:rPr lang="en-US" dirty="0"/>
              <a:t>The more abstract it is, and therefore more difficult to understand on the surface…</a:t>
            </a:r>
          </a:p>
          <a:p>
            <a:pPr lvl="1"/>
            <a:r>
              <a:rPr lang="en-US" dirty="0"/>
              <a:t>But the more different contexts it can be used in.</a:t>
            </a:r>
          </a:p>
        </p:txBody>
      </p:sp>
    </p:spTree>
    <p:extLst>
      <p:ext uri="{BB962C8B-B14F-4D97-AF65-F5344CB8AC3E}">
        <p14:creationId xmlns:p14="http://schemas.microsoft.com/office/powerpoint/2010/main" val="3047327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Inference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3505501"/>
          </a:xfrm>
        </p:spPr>
        <p:txBody>
          <a:bodyPr/>
          <a:lstStyle/>
          <a:p>
            <a:r>
              <a:rPr lang="en-US" dirty="0"/>
              <a:t>We need a couple more inference rules.</a:t>
            </a:r>
          </a:p>
          <a:p>
            <a:r>
              <a:rPr lang="en-US" dirty="0"/>
              <a:t>These rules set us up to get facts in exactly the right form to apply the really useful rules.</a:t>
            </a:r>
          </a:p>
          <a:p>
            <a:r>
              <a:rPr lang="en-US" dirty="0"/>
              <a:t>A lot like commutativity and associativity in the propositional logic rules.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77574" y="3756968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/>
          <p:cNvSpPr/>
          <p:nvPr/>
        </p:nvSpPr>
        <p:spPr>
          <a:xfrm>
            <a:off x="752486" y="412139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458622" y="3776111"/>
            <a:ext cx="7733379" cy="1116810"/>
            <a:chOff x="554138" y="824345"/>
            <a:chExt cx="2498952" cy="1116810"/>
          </a:xfrm>
        </p:grpSpPr>
        <p:grpSp>
          <p:nvGrpSpPr>
            <p:cNvPr id="33" name="Group 32"/>
            <p:cNvGrpSpPr/>
            <p:nvPr/>
          </p:nvGrpSpPr>
          <p:grpSpPr>
            <a:xfrm>
              <a:off x="714212" y="824345"/>
              <a:ext cx="2338878" cy="1055255"/>
              <a:chOff x="904712" y="2373745"/>
              <a:chExt cx="2338878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 know the fact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904712" y="2967335"/>
                    <a:ext cx="233887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  I can conclude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is a fact and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is a fact </a:t>
                    </a:r>
                    <a:r>
                      <a:rPr lang="en-US" sz="2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separately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4712" y="2967335"/>
                    <a:ext cx="2338878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Connector 36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54138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38" y="1417935"/>
                  <a:ext cx="441488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701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Inference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total, we have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and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, one to create the connector, and one to remove it.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None of these rules are surprising, but they are useful.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11762" y="2232957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/>
          <p:cNvSpPr/>
          <p:nvPr/>
        </p:nvSpPr>
        <p:spPr>
          <a:xfrm>
            <a:off x="1586674" y="2597388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45796" y="3736489"/>
            <a:ext cx="2235200" cy="1116810"/>
            <a:chOff x="714212" y="824345"/>
            <a:chExt cx="2235200" cy="1116810"/>
          </a:xfrm>
        </p:grpSpPr>
        <p:grpSp>
          <p:nvGrpSpPr>
            <p:cNvPr id="12" name="Group 11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8528924" y="2185050"/>
            <a:ext cx="2235200" cy="1116810"/>
            <a:chOff x="714212" y="824345"/>
            <a:chExt cx="2235200" cy="1116810"/>
          </a:xfrm>
        </p:grpSpPr>
        <p:grpSp>
          <p:nvGrpSpPr>
            <p:cNvPr id="19" name="Group 18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/>
          <p:cNvSpPr/>
          <p:nvPr/>
        </p:nvSpPr>
        <p:spPr>
          <a:xfrm>
            <a:off x="6903836" y="2549481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462958" y="3688582"/>
            <a:ext cx="2235200" cy="1116810"/>
            <a:chOff x="714212" y="824345"/>
            <a:chExt cx="2235200" cy="1116810"/>
          </a:xfrm>
        </p:grpSpPr>
        <p:grpSp>
          <p:nvGrpSpPr>
            <p:cNvPr id="26" name="Group 2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795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A4098B-AD26-4588-BD03-C6C5A494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Proof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05A237-DD6B-4369-A315-A40E1D7C2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7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8A63-B46A-4D32-B59E-A8A1F5BC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Return to Training Wheels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51F5-660C-482F-9531-845A76DB7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about 1.5 lectures, we’re going to study “inference proofs”</a:t>
            </a:r>
          </a:p>
          <a:p>
            <a:r>
              <a:rPr lang="en-US" dirty="0"/>
              <a:t>The rules for these proofs are</a:t>
            </a:r>
          </a:p>
          <a:p>
            <a:r>
              <a:rPr lang="en-US" dirty="0"/>
              <a:t>1. Strict enough that computers can check them (there are </a:t>
            </a:r>
            <a:r>
              <a:rPr lang="en-US" dirty="0">
                <a:hlinkClick r:id="rId2"/>
              </a:rPr>
              <a:t>languages designed to do that!</a:t>
            </a:r>
            <a:r>
              <a:rPr lang="en-US" dirty="0"/>
              <a:t>)</a:t>
            </a:r>
          </a:p>
          <a:p>
            <a:r>
              <a:rPr lang="en-US" dirty="0"/>
              <a:t>2. More general than the simplification rules we’ve seen so far.</a:t>
            </a:r>
          </a:p>
          <a:p>
            <a:pPr lvl="1"/>
            <a:r>
              <a:rPr lang="en-US" dirty="0"/>
              <a:t>You’ll still use the simplification rules!</a:t>
            </a:r>
          </a:p>
          <a:p>
            <a:pPr lvl="1"/>
            <a:r>
              <a:rPr lang="en-US" dirty="0"/>
              <a:t>But you’ll find we can prove more things (at least without significant difficulty).</a:t>
            </a:r>
          </a:p>
          <a:p>
            <a:r>
              <a:rPr lang="en-US" dirty="0"/>
              <a:t>3. More similar to the proofs we spend most of the quarter writing.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15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66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We’ve been implicitly using another “rule” in our English proofs, the direct proof rule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proof “given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conclude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blipFill>
                <a:blip r:embed="rId2"/>
                <a:stretch>
                  <a:fillRect l="-17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1072541" y="2751503"/>
            <a:ext cx="4776407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227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793-6D53-4C95-8BA6-51A02933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Inference Rules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DF9E7D-C6B0-4539-8E3B-DFE9D030B642}"/>
              </a:ext>
            </a:extLst>
          </p:cNvPr>
          <p:cNvGrpSpPr/>
          <p:nvPr/>
        </p:nvGrpSpPr>
        <p:grpSpPr>
          <a:xfrm>
            <a:off x="2046989" y="1340328"/>
            <a:ext cx="2235200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F4DE3D-6E19-4D7B-B867-D01EC7A3B67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4AED393-5EE3-4A2E-BBCA-7153E25B77C2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2C7DD0-F3EB-4938-B98F-E5ED0AA8C2B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B9DD2C1-1E4A-44FA-8EAC-DFACC07055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E212DA4-D93C-42B7-B9C5-D987F61F6A3C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B39910-33E3-47DA-8D70-4145532471A9}"/>
              </a:ext>
            </a:extLst>
          </p:cNvPr>
          <p:cNvSpPr/>
          <p:nvPr/>
        </p:nvSpPr>
        <p:spPr>
          <a:xfrm>
            <a:off x="421901" y="170475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F0EABD-37B1-43C3-9369-67CFB77C16E0}"/>
              </a:ext>
            </a:extLst>
          </p:cNvPr>
          <p:cNvGrpSpPr/>
          <p:nvPr/>
        </p:nvGrpSpPr>
        <p:grpSpPr>
          <a:xfrm>
            <a:off x="1981023" y="2843860"/>
            <a:ext cx="2235200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DF0589-F2BD-43B8-882E-D0C330FFC78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0CE7356-0F60-41BF-9CFC-22224C38C1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07C953D-C5CD-42A8-A038-ED96E10A85F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BC53D5-0FF2-4BFB-87EB-4C5EE5C883B7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993C81-DB76-4D8D-8B8B-6C6933232775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/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0106BC8-0D4D-46CF-BFF2-D3EAD38906F4}"/>
              </a:ext>
            </a:extLst>
          </p:cNvPr>
          <p:cNvGrpSpPr/>
          <p:nvPr/>
        </p:nvGrpSpPr>
        <p:grpSpPr>
          <a:xfrm>
            <a:off x="2046989" y="4050898"/>
            <a:ext cx="2235200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38B953-D92B-482C-86B9-AFA5B0DFEF8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9ED4A66-1621-4CB2-A3A0-0B98DCFFD0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7C8854-9A5A-4328-A820-9B636B727C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B60318-3A4E-404A-A067-0BE46049DF4E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DD6D42-B067-4D35-9422-EBA2D8CEBF85}"/>
              </a:ext>
            </a:extLst>
          </p:cNvPr>
          <p:cNvSpPr/>
          <p:nvPr/>
        </p:nvSpPr>
        <p:spPr>
          <a:xfrm>
            <a:off x="421901" y="441532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AF9221-6CFF-43C3-9CB0-959DF7D33ED3}"/>
              </a:ext>
            </a:extLst>
          </p:cNvPr>
          <p:cNvGrpSpPr/>
          <p:nvPr/>
        </p:nvGrpSpPr>
        <p:grpSpPr>
          <a:xfrm>
            <a:off x="1981023" y="5554430"/>
            <a:ext cx="2235200" cy="1116810"/>
            <a:chOff x="714212" y="824345"/>
            <a:chExt cx="223520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CEDE1-A029-420E-9A6C-89F1FF2424D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82AC7E-4C4D-4788-A206-284303E21F3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8D2F6C0-30E2-4F11-8258-28BC2B22E52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8F68CDD-C81F-48C5-B38D-111758F0CCE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9315A5-3F72-4ED0-BA47-4017E234512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/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2E81C36-0FCA-4B1C-B359-B2E91943E284}"/>
              </a:ext>
            </a:extLst>
          </p:cNvPr>
          <p:cNvGrpSpPr/>
          <p:nvPr/>
        </p:nvGrpSpPr>
        <p:grpSpPr>
          <a:xfrm>
            <a:off x="8228330" y="1613626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1C03558-0C53-45BC-962E-1895E3D45F55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8700118-7773-4762-85E2-6AA4050945C9}"/>
                    </a:ext>
                  </a:extLst>
                </p:cNvPr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76C6D3-1BBF-4AA0-AB5A-E6CF0F301B0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11256CB7-A972-4FA7-BD63-24A12AFC0EEB}"/>
              </a:ext>
            </a:extLst>
          </p:cNvPr>
          <p:cNvSpPr/>
          <p:nvPr/>
        </p:nvSpPr>
        <p:spPr>
          <a:xfrm>
            <a:off x="6679218" y="1796251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9514B8-FCEC-4E8A-B035-E006DD765364}"/>
              </a:ext>
            </a:extLst>
          </p:cNvPr>
          <p:cNvGrpSpPr/>
          <p:nvPr/>
        </p:nvGrpSpPr>
        <p:grpSpPr>
          <a:xfrm>
            <a:off x="8304306" y="3036969"/>
            <a:ext cx="2235200" cy="1116810"/>
            <a:chOff x="714212" y="824345"/>
            <a:chExt cx="2235200" cy="11168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E791264-D16E-4AC4-97CE-23DF28C3778C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57E90D-8147-438E-BCD0-FD12FD589B0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72D9A73-1289-40F4-997E-FFD6417304D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F8164D1F-210B-49F4-9E68-95AD23973860}"/>
              </a:ext>
            </a:extLst>
          </p:cNvPr>
          <p:cNvSpPr/>
          <p:nvPr/>
        </p:nvSpPr>
        <p:spPr>
          <a:xfrm>
            <a:off x="6679218" y="3267801"/>
            <a:ext cx="1571203" cy="649493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8355CD-3D62-4913-B00E-2A7C525597C9}"/>
              </a:ext>
            </a:extLst>
          </p:cNvPr>
          <p:cNvSpPr txBox="1"/>
          <p:nvPr/>
        </p:nvSpPr>
        <p:spPr>
          <a:xfrm>
            <a:off x="6781800" y="4644488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 still use all the propositional logic equivalences too!</a:t>
            </a:r>
          </a:p>
        </p:txBody>
      </p:sp>
    </p:spTree>
    <p:extLst>
      <p:ext uri="{BB962C8B-B14F-4D97-AF65-F5344CB8AC3E}">
        <p14:creationId xmlns:p14="http://schemas.microsoft.com/office/powerpoint/2010/main" val="2151437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6688"/>
          </a:xfrm>
        </p:spPr>
        <p:txBody>
          <a:bodyPr/>
          <a:lstStyle/>
          <a:p>
            <a:r>
              <a:rPr lang="en-US" dirty="0"/>
              <a:t>We’ve been implicitly using another “rule” today, the direct proof rule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proof “given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conclude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blipFill>
                <a:blip r:embed="rId2"/>
                <a:stretch>
                  <a:fillRect l="-17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1072541" y="2751503"/>
            <a:ext cx="4776407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rule…</a:t>
                </a:r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starting right now.</a:t>
                </a:r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017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C597-A5CD-49D4-B9F9-AE1BEAC0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argue…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ECB9-7E5F-4E2E-8020-AFFC9518C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you have a piece of code.</a:t>
            </a:r>
          </a:p>
          <a:p>
            <a:r>
              <a:rPr lang="en-US" dirty="0"/>
              <a:t>And you think </a:t>
            </a:r>
            <a:r>
              <a:rPr lang="en-US" b="1" dirty="0"/>
              <a:t>if </a:t>
            </a:r>
            <a:r>
              <a:rPr lang="en-US" dirty="0"/>
              <a:t>the code gets null input </a:t>
            </a:r>
            <a:r>
              <a:rPr lang="en-US" b="1" dirty="0"/>
              <a:t>then </a:t>
            </a:r>
            <a:r>
              <a:rPr lang="en-US" dirty="0"/>
              <a:t>a </a:t>
            </a:r>
            <a:r>
              <a:rPr lang="en-US" dirty="0" err="1"/>
              <a:t>nullPointerExecption</a:t>
            </a:r>
            <a:r>
              <a:rPr lang="en-US" dirty="0"/>
              <a:t> will be thrown.</a:t>
            </a:r>
          </a:p>
          <a:p>
            <a:r>
              <a:rPr lang="en-US" dirty="0"/>
              <a:t>How would you convince your friend?</a:t>
            </a:r>
          </a:p>
          <a:p>
            <a:endParaRPr lang="en-US" dirty="0"/>
          </a:p>
          <a:p>
            <a:r>
              <a:rPr lang="en-US" dirty="0"/>
              <a:t>You’d probably trace the code, assuming you would get null input. </a:t>
            </a:r>
          </a:p>
          <a:p>
            <a:r>
              <a:rPr lang="en-US" dirty="0"/>
              <a:t>The code was your </a:t>
            </a:r>
            <a:r>
              <a:rPr lang="en-US" b="1" dirty="0"/>
              <a:t>given</a:t>
            </a:r>
          </a:p>
          <a:p>
            <a:r>
              <a:rPr lang="en-US" b="1" dirty="0"/>
              <a:t>The null input is an assumption  </a:t>
            </a:r>
          </a:p>
        </p:txBody>
      </p:sp>
    </p:spTree>
    <p:extLst>
      <p:ext uri="{BB962C8B-B14F-4D97-AF65-F5344CB8AC3E}">
        <p14:creationId xmlns:p14="http://schemas.microsoft.com/office/powerpoint/2010/main" val="4050730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7329-095E-4534-802C-58095E20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3CA8B-4A4F-453B-97FD-CBC7EF65B5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you convince someone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true given some surrounding context/some surrounding givens?</a:t>
                </a:r>
              </a:p>
              <a:p>
                <a:endParaRPr lang="en-US" dirty="0"/>
              </a:p>
              <a:p>
                <a:r>
                  <a:rPr lang="en-US" dirty="0"/>
                  <a:t>You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true (you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And then you’ll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must also be true.</a:t>
                </a:r>
              </a:p>
              <a:p>
                <a:pPr lvl="1"/>
                <a:r>
                  <a:rPr lang="en-US" dirty="0"/>
                  <a:t>Just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the Given information.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3CA8B-4A4F-453B-97FD-CBC7EF65B5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544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proof “assume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conclude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blipFill>
                <a:blip r:embed="rId2"/>
                <a:stretch>
                  <a:fillRect l="-17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1072541" y="2751503"/>
            <a:ext cx="4776407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rule…starting today!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815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50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 ????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26E45-6B84-4395-9F63-2029E86F038B}"/>
              </a:ext>
            </a:extLst>
          </p:cNvPr>
          <p:cNvSpPr/>
          <p:nvPr/>
        </p:nvSpPr>
        <p:spPr>
          <a:xfrm>
            <a:off x="4591050" y="2228850"/>
            <a:ext cx="733425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Proofs are supposed to be lists of facts. 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of these “facts” aren’t really facts…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499740F-6577-4DA0-A877-AF57699C7A02}"/>
              </a:ext>
            </a:extLst>
          </p:cNvPr>
          <p:cNvSpPr/>
          <p:nvPr/>
        </p:nvSpPr>
        <p:spPr>
          <a:xfrm>
            <a:off x="7493127" y="4772025"/>
            <a:ext cx="155448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/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facts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isn’t known generally. It was assumed for the purpose of 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blipFill>
                <a:blip r:embed="rId5"/>
                <a:stretch>
                  <a:fillRect t="-373" b="-634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CA8AE56-6632-40B2-B4C5-E0CC87367D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05384"/>
                <a:ext cx="11187259" cy="101466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 lnSpcReduction="10000"/>
              </a:bodyPr>
              <a:lstStyle>
                <a:lvl1pPr algn="l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4400" kern="1200" cap="none" spc="1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defRPr>
                </a:lvl1pPr>
              </a:lstStyle>
              <a:p>
                <a:r>
                  <a:rPr lang="en-US" dirty="0"/>
                  <a:t>Given: ((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CA8AE56-6632-40B2-B4C5-E0CC87367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05384"/>
                <a:ext cx="11187259" cy="1014667"/>
              </a:xfrm>
              <a:prstGeom prst="rect">
                <a:avLst/>
              </a:prstGeom>
              <a:blipFill>
                <a:blip r:embed="rId6"/>
                <a:stretch>
                  <a:fillRect l="-1906" t="-24551" b="-2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060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 ????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26E45-6B84-4395-9F63-2029E86F038B}"/>
              </a:ext>
            </a:extLst>
          </p:cNvPr>
          <p:cNvSpPr/>
          <p:nvPr/>
        </p:nvSpPr>
        <p:spPr>
          <a:xfrm>
            <a:off x="4591050" y="2228850"/>
            <a:ext cx="733425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Proofs are supposed to be lists of facts. 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of these “facts” aren’t really facts…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499740F-6577-4DA0-A877-AF57699C7A02}"/>
              </a:ext>
            </a:extLst>
          </p:cNvPr>
          <p:cNvSpPr/>
          <p:nvPr/>
        </p:nvSpPr>
        <p:spPr>
          <a:xfrm>
            <a:off x="7493127" y="4772025"/>
            <a:ext cx="155448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/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facts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isn’t known generally. It was assumed for the purpose of 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blipFill>
                <a:blip r:embed="rId5"/>
                <a:stretch>
                  <a:fillRect t="-373" b="-634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499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 corrected version of the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.1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b="0" dirty="0"/>
                  <a:t>   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4.2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4.3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 Assumption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4.1,2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4.2,3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565ECE-F54F-4721-80D7-61A8CF863DDD}"/>
              </a:ext>
            </a:extLst>
          </p:cNvPr>
          <p:cNvSpPr/>
          <p:nvPr/>
        </p:nvSpPr>
        <p:spPr>
          <a:xfrm>
            <a:off x="7115175" y="2353225"/>
            <a:ext cx="4647323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introducing an assumption to prove an implication: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Indent, and change numbering.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10C786-0A37-4604-A1C8-19763B57A9E1}"/>
              </a:ext>
            </a:extLst>
          </p:cNvPr>
          <p:cNvSpPr/>
          <p:nvPr/>
        </p:nvSpPr>
        <p:spPr>
          <a:xfrm>
            <a:off x="8048625" y="4176121"/>
            <a:ext cx="3815785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reached your conclusion, use the Direct Proof Rule to observe the implication is a fact.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/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conclusion is an unconditional fact (doesn’t depend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so it goes back up a level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blipFill>
                <a:blip r:embed="rId5"/>
                <a:stretch>
                  <a:fillRect t="-19000" b="-33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64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1776-A246-475F-945B-2D51B1BD6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Return to Training Wheels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A76D2-A4C6-49C9-8D4F-9A8D657BD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claims and proofs are quite abstract!</a:t>
            </a:r>
          </a:p>
          <a:p>
            <a:r>
              <a:rPr lang="en-US" dirty="0"/>
              <a:t>Why spend time here?</a:t>
            </a:r>
          </a:p>
          <a:p>
            <a:r>
              <a:rPr lang="en-US" dirty="0"/>
              <a:t>Some computer scientists use the fully formal (computer-checkable) version of the rules.</a:t>
            </a:r>
          </a:p>
          <a:p>
            <a:pPr lvl="1"/>
            <a:r>
              <a:rPr lang="en-US" dirty="0"/>
              <a:t>Our PL group here contains experts in these topics!</a:t>
            </a:r>
          </a:p>
          <a:p>
            <a:r>
              <a:rPr lang="en-US" dirty="0"/>
              <a:t>We want your takeaways to be</a:t>
            </a:r>
          </a:p>
          <a:p>
            <a:pPr lvl="1"/>
            <a:r>
              <a:rPr lang="en-US" dirty="0"/>
              <a:t>In principle, any proof we write in this class could be made fully formal and checked.</a:t>
            </a:r>
          </a:p>
          <a:p>
            <a:pPr lvl="1"/>
            <a:r>
              <a:rPr lang="en-US" dirty="0"/>
              <a:t>But it can be a lot of work, so we usually think and communicate in English. We’re people after all!</a:t>
            </a:r>
          </a:p>
        </p:txBody>
      </p:sp>
    </p:spTree>
    <p:extLst>
      <p:ext uri="{BB962C8B-B14F-4D97-AF65-F5344CB8AC3E}">
        <p14:creationId xmlns:p14="http://schemas.microsoft.com/office/powerpoint/2010/main" val="1836603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F0EDA9D3-BF78-446B-93CB-5BB1E189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18" y="123296"/>
            <a:ext cx="7092186" cy="34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46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/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4.1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4.2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4.3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4.4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4.5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/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(3,4.1)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(2, 4.2)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Commutativity (1)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(4.4, 4.3)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blipFill>
                <a:blip r:embed="rId4"/>
                <a:stretch>
                  <a:fillRect l="-3148" t="-1534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833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72216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Be careful! Logical inference rules can only be applied to </a:t>
                </a:r>
                <a:r>
                  <a:rPr lang="en-US" b="1" dirty="0"/>
                  <a:t>entire</a:t>
                </a:r>
                <a:r>
                  <a:rPr lang="en-US" dirty="0"/>
                  <a:t> facts. They cannot be applied to portions of a statement </a:t>
                </a:r>
                <a:r>
                  <a:rPr lang="en-US" dirty="0" smtClean="0"/>
                  <a:t>(our </a:t>
                </a:r>
                <a:r>
                  <a:rPr lang="en-US" dirty="0"/>
                  <a:t>propositional </a:t>
                </a:r>
                <a:r>
                  <a:rPr lang="en-US" dirty="0" smtClean="0"/>
                  <a:t>equivalences could apply to subexpressions). </a:t>
                </a:r>
                <a:r>
                  <a:rPr lang="en-US" dirty="0"/>
                  <a:t>Why </a:t>
                </a:r>
                <a:r>
                  <a:rPr lang="en-US" dirty="0" smtClean="0"/>
                  <a:t>not for inference rules?</a:t>
                </a:r>
                <a:endParaRPr lang="en-US" dirty="0"/>
              </a:p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Can 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? 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72216" cy="4845504"/>
              </a:xfrm>
              <a:blipFill>
                <a:blip r:embed="rId2"/>
                <a:stretch>
                  <a:fillRect l="-691" t="-2138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(2)</a:t>
                </a:r>
                <a:endParaRPr lang="en-US" sz="3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3,4.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blipFill>
                <a:blip r:embed="rId3"/>
                <a:stretch>
                  <a:fillRect l="-2847" t="-310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007522" y="3559273"/>
            <a:ext cx="2235200" cy="1116810"/>
            <a:chOff x="714212" y="824345"/>
            <a:chExt cx="2235200" cy="1116810"/>
          </a:xfrm>
        </p:grpSpPr>
        <p:grpSp>
          <p:nvGrpSpPr>
            <p:cNvPr id="6" name="Group 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Connector 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blipFill>
                <a:blip r:embed="rId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729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E4D80D-DBC5-4598-8329-C5469076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275454" cy="590415"/>
          </a:xfrm>
        </p:spPr>
        <p:txBody>
          <a:bodyPr/>
          <a:lstStyle/>
          <a:p>
            <a:r>
              <a:rPr lang="en-US" dirty="0"/>
              <a:t>Inference Proofs in Predicate Logic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74C2C-2C30-4944-B26B-3F116376B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7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03B428B-6B05-4536-850B-DE541D795952}"/>
              </a:ext>
            </a:extLst>
          </p:cNvPr>
          <p:cNvSpPr txBox="1">
            <a:spLocks/>
          </p:cNvSpPr>
          <p:nvPr/>
        </p:nvSpPr>
        <p:spPr>
          <a:xfrm>
            <a:off x="1004742" y="5574622"/>
            <a:ext cx="11187258" cy="621617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Let’s see a good example, then come back to those “arbitrary” and “fresh”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1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6342365" y="2666314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709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21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36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846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/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/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1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3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2,4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blipFill>
                <a:blip r:embed="rId5"/>
                <a:stretch>
                  <a:fillRect l="-2894" t="-2506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FB13B57-19C1-4CF5-B4FC-F829E2B6BFA7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D0CDE9-DFD5-4FFF-BA8B-709327D9EEC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F3AE6EF-BA58-4179-8518-1298D203129D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ED4752C1-6BD6-477D-9085-C510FAE5F9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ED4752C1-6BD6-477D-9085-C510FAE5F9A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5725FF1-FFB1-401C-B275-B622826DB4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5725FF1-FFB1-401C-B275-B622826DB4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51A1F9E7-CD6A-454E-A5A6-787FA84C68A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10AA49F-CC56-4219-B3D8-DA4851CA3144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10AA49F-CC56-4219-B3D8-DA4851CA31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9">
                  <a:extLst>
                    <a:ext uri="{FF2B5EF4-FFF2-40B4-BE49-F238E27FC236}">
                      <a16:creationId xmlns:a16="http://schemas.microsoft.com/office/drawing/2014/main" id="{80A285F5-ED29-40E8-B599-1E5216310B63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ounded Rectangle 9">
                  <a:extLst>
                    <a:ext uri="{FF2B5EF4-FFF2-40B4-BE49-F238E27FC236}">
                      <a16:creationId xmlns:a16="http://schemas.microsoft.com/office/drawing/2014/main" id="{80A285F5-ED29-40E8-B599-1E5216310B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DB17BA-4B69-43F8-B746-C00BCE429158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1FDDF86-EF82-45B0-B0B4-358B4544310D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420150-9D8F-4363-AE11-F154E01DEA2D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420150-9D8F-4363-AE11-F154E01DEA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FDDF91B-E755-4F4F-9BE5-0A831C643C46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FDDF91B-E755-4F4F-9BE5-0A831C643C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715E2EE-A286-4A93-96A0-244561516A89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98173B5-5BBC-4302-BB8D-B03A1C6B5C0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98173B5-5BBC-4302-BB8D-B03A1C6B5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16">
                <a:extLst>
                  <a:ext uri="{FF2B5EF4-FFF2-40B4-BE49-F238E27FC236}">
                    <a16:creationId xmlns:a16="http://schemas.microsoft.com/office/drawing/2014/main" id="{7ED4AD7D-FB8E-438B-AD08-66011379C6B7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4" name="Rounded Rectangle 16">
                <a:extLst>
                  <a:ext uri="{FF2B5EF4-FFF2-40B4-BE49-F238E27FC236}">
                    <a16:creationId xmlns:a16="http://schemas.microsoft.com/office/drawing/2014/main" id="{7ED4AD7D-FB8E-438B-AD08-66011379C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BEEC1452-78AA-42B3-BFA2-B7D9880687D0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7135A50-6D38-4A54-A888-9DD6BD0BA03B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43944E5-B54F-43F3-B864-9C91FF93F2BB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302AFFB-E73A-41F8-BAA8-FA0BC6564E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302AFFB-E73A-41F8-BAA8-FA0BC6564E2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94723EEC-8CF3-4EB2-B333-A3AB6BFEDA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94723EEC-8CF3-4EB2-B333-A3AB6BFEDA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8DCD1B6-D9AC-46AE-B02F-3814002D21D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47D966D-CC42-44A0-B9BC-085C35EC683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47D966D-CC42-44A0-B9BC-085C35EC68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3">
                  <a:extLst>
                    <a:ext uri="{FF2B5EF4-FFF2-40B4-BE49-F238E27FC236}">
                      <a16:creationId xmlns:a16="http://schemas.microsoft.com/office/drawing/2014/main" id="{E11F2CE3-A615-4228-885C-B7BBB0845E84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ounded Rectangle 23">
                  <a:extLst>
                    <a:ext uri="{FF2B5EF4-FFF2-40B4-BE49-F238E27FC236}">
                      <a16:creationId xmlns:a16="http://schemas.microsoft.com/office/drawing/2014/main" id="{E11F2CE3-A615-4228-885C-B7BBB0845E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7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4809CB-C394-4A4E-BC14-57EEC6B0D5F8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AF0E5A1-FE6E-4FD7-9DA0-99CACEB3A2D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052DF1C-C77C-44E1-9C49-C7566C4B3A2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052DF1C-C77C-44E1-9C49-C7566C4B3A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07F659E-34FA-48F0-B6D9-DA4B5AF8060C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07F659E-34FA-48F0-B6D9-DA4B5AF806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B680D37-BC33-4496-A168-6D8FABA21673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57A7CAE-51A5-4DC7-A589-03D054F909A4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57A7CAE-51A5-4DC7-A589-03D054F90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0">
                <a:extLst>
                  <a:ext uri="{FF2B5EF4-FFF2-40B4-BE49-F238E27FC236}">
                    <a16:creationId xmlns:a16="http://schemas.microsoft.com/office/drawing/2014/main" id="{B4C8E55B-0E2F-4BF8-A727-AF7424D71E8C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9" name="Rounded Rectangle 30">
                <a:extLst>
                  <a:ext uri="{FF2B5EF4-FFF2-40B4-BE49-F238E27FC236}">
                    <a16:creationId xmlns:a16="http://schemas.microsoft.com/office/drawing/2014/main" id="{B4C8E55B-0E2F-4BF8-A727-AF7424D71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2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453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/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“arbitrary”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“just” a variable in our domain.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 doesn’t depend on any other variables and wasn’t introduced with other information.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 l="-283" t="-1463" r="-1063" b="-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303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/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“fresh”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new symbol (there isn’t another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somewhere else in our proof).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53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way of thinking of proofs:</a:t>
            </a:r>
          </a:p>
          <a:p>
            <a:endParaRPr lang="en-US" dirty="0"/>
          </a:p>
          <a:p>
            <a:r>
              <a:rPr lang="en-US" dirty="0"/>
              <a:t>Here’s one way to get an iron-clad guarantee:</a:t>
            </a:r>
          </a:p>
          <a:p>
            <a:r>
              <a:rPr lang="en-US" dirty="0"/>
              <a:t>1. Write down all the facts we know.</a:t>
            </a:r>
          </a:p>
          <a:p>
            <a:r>
              <a:rPr lang="en-US" dirty="0"/>
              <a:t>2. Combine the things we know to derive new facts.</a:t>
            </a:r>
          </a:p>
          <a:p>
            <a:r>
              <a:rPr lang="en-US" dirty="0"/>
              <a:t>3. Continue until what we want to show is a fact.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78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E13D-F4B1-4644-A2F0-2613E13C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Given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(1)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(2)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  <a:blipFill>
                <a:blip r:embed="rId3"/>
                <a:stretch>
                  <a:fillRect l="-7588" t="-6020" r="-5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D198328-B98D-4E09-95AF-9E44AADFB9C3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946DF20-AAAB-4ABC-8FF6-4BACC461CFD5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F4225C8-B86F-4A84-B93F-92A655F253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A0AF2852-68E8-41AE-806A-52FC1A55B9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A0AF2852-68E8-41AE-806A-52FC1A55B9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B87BF271-2964-4DE8-91B4-B8043F466B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B87BF271-2964-4DE8-91B4-B8043F466BE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DE65F4F0-668B-4CB1-8D2B-B5E9874B5000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7191E8-96BB-431F-B905-967074B145A7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7191E8-96BB-431F-B905-967074B145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9">
                  <a:extLst>
                    <a:ext uri="{FF2B5EF4-FFF2-40B4-BE49-F238E27FC236}">
                      <a16:creationId xmlns:a16="http://schemas.microsoft.com/office/drawing/2014/main" id="{2232D2E9-E717-43A5-913D-BD3D7616C900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ounded Rectangle 9">
                  <a:extLst>
                    <a:ext uri="{FF2B5EF4-FFF2-40B4-BE49-F238E27FC236}">
                      <a16:creationId xmlns:a16="http://schemas.microsoft.com/office/drawing/2014/main" id="{2232D2E9-E717-43A5-913D-BD3D7616C9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A89F16-AA44-45F5-A0BB-2D1D550BF6D6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B99F2F6-A5C6-4637-991F-AEDF95C8369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C65FB53-F9F2-43F9-B96E-2B562D2559F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C65FB53-F9F2-43F9-B96E-2B562D2559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3182D9-50BD-45E0-895E-932CC629AE7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3182D9-50BD-45E0-895E-932CC629AE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E5F2F25-791D-4BA7-AE6E-EC05ED228A2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B07AE0-8864-4C2A-94B9-8C1DAB6983A7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B07AE0-8864-4C2A-94B9-8C1DAB6983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6">
                <a:extLst>
                  <a:ext uri="{FF2B5EF4-FFF2-40B4-BE49-F238E27FC236}">
                    <a16:creationId xmlns:a16="http://schemas.microsoft.com/office/drawing/2014/main" id="{575EDED1-2C3A-4E04-8E01-089BF2F6D9FD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9" name="Rounded Rectangle 16">
                <a:extLst>
                  <a:ext uri="{FF2B5EF4-FFF2-40B4-BE49-F238E27FC236}">
                    <a16:creationId xmlns:a16="http://schemas.microsoft.com/office/drawing/2014/main" id="{575EDED1-2C3A-4E04-8E01-089BF2F6D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972E096-06FB-4D29-A3DD-CCFC89FCF700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BDDC4A3-1A3D-4AD5-B822-BC9BA6E7F13A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F679A4A-486B-4DAC-A094-CAD79A0B12D8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BDBAC70C-0C1A-4361-BA58-EA7800D0C0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BDBAC70C-0C1A-4361-BA58-EA7800D0C0A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C7022F0A-66F6-4229-9B6F-F48D884A15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C7022F0A-66F6-4229-9B6F-F48D884A15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2AB4307-0E63-4364-9856-CDFF1066C54A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976FA6D-5C4C-49B2-BEFF-6A84869C8AE3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976FA6D-5C4C-49B2-BEFF-6A84869C8A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23">
                  <a:extLst>
                    <a:ext uri="{FF2B5EF4-FFF2-40B4-BE49-F238E27FC236}">
                      <a16:creationId xmlns:a16="http://schemas.microsoft.com/office/drawing/2014/main" id="{93DF1451-B08D-4D1B-9FE5-E5A993FC4794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Rounded Rectangle 23">
                  <a:extLst>
                    <a:ext uri="{FF2B5EF4-FFF2-40B4-BE49-F238E27FC236}">
                      <a16:creationId xmlns:a16="http://schemas.microsoft.com/office/drawing/2014/main" id="{93DF1451-B08D-4D1B-9FE5-E5A993FC47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4A7730-E230-4A08-99F0-A1FA237DCA38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5FA7F0F-0954-4F3C-94C8-C6FA27025FF5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306BB04-B6DA-468E-91C9-D84E793AF97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306BB04-B6DA-468E-91C9-D84E793AF9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539027E-69B6-4CA7-8456-E7EC07422EA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539027E-69B6-4CA7-8456-E7EC07422E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92BDBF5-D8B8-4EEA-8912-1B50DEC097B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54C4B0F-D06A-4641-8120-446025EC41D4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54C4B0F-D06A-4641-8120-446025EC4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0">
                <a:extLst>
                  <a:ext uri="{FF2B5EF4-FFF2-40B4-BE49-F238E27FC236}">
                    <a16:creationId xmlns:a16="http://schemas.microsoft.com/office/drawing/2014/main" id="{71A8D23E-C151-4CC1-BEE3-73C8F38BC9E5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4" name="Rounded Rectangle 30">
                <a:extLst>
                  <a:ext uri="{FF2B5EF4-FFF2-40B4-BE49-F238E27FC236}">
                    <a16:creationId xmlns:a16="http://schemas.microsoft.com/office/drawing/2014/main" id="{71A8D23E-C151-4CC1-BEE3-73C8F38BC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/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proof is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definitely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wrong.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“is a prime number”)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blipFill>
                <a:blip r:embed="rId20"/>
                <a:stretch>
                  <a:fillRect l="-1992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/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Can we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blipFill>
                <a:blip r:embed="rId21"/>
                <a:stretch>
                  <a:fillRect l="-106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/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wasn’t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arbitrary.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knew something about it – it’s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exists to make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true.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blipFill>
                <a:blip r:embed="rId22"/>
                <a:stretch>
                  <a:fillRect l="-1793" t="-7051" r="-2306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8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35" grpId="0"/>
      <p:bldP spid="3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can trust a variable to be </a:t>
                </a:r>
                <a:r>
                  <a:rPr lang="en-US" b="1" dirty="0"/>
                  <a:t>arbitrary</a:t>
                </a:r>
                <a:r>
                  <a:rPr lang="en-US" dirty="0"/>
                  <a:t> if you introduce it as such.</a:t>
                </a:r>
              </a:p>
              <a:p>
                <a:r>
                  <a:rPr lang="en-US" dirty="0"/>
                  <a:t>If you eliminated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 to create a variable, that variable is arbitrary. Otherwise it’s not arbitrary – it depends on something.</a:t>
                </a:r>
              </a:p>
              <a:p>
                <a:endParaRPr lang="en-US" dirty="0"/>
              </a:p>
              <a:p>
                <a:r>
                  <a:rPr lang="en-US" b="0" dirty="0"/>
                  <a:t>You can trust a variable to be </a:t>
                </a:r>
                <a:r>
                  <a:rPr lang="en-US" b="1" dirty="0"/>
                  <a:t>fresh </a:t>
                </a:r>
                <a:r>
                  <a:rPr lang="en-US" dirty="0"/>
                  <a:t>if the variable doesn’t appear anywhere else (i.e. just use a new letter)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708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DCDC82F-CE5E-4B47-94B3-A1B277AD0B0E}"/>
              </a:ext>
            </a:extLst>
          </p:cNvPr>
          <p:cNvGrpSpPr/>
          <p:nvPr/>
        </p:nvGrpSpPr>
        <p:grpSpPr>
          <a:xfrm>
            <a:off x="2473042" y="1588417"/>
            <a:ext cx="3027299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8478C7-8B74-40DF-BBF2-4B1F6F8B76F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85" t="-9333" r="-913" b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D88263D-4551-446E-94C1-A4651F4A822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/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EF9BCDA-BCBA-41DE-9379-B61AFEC74C75}"/>
              </a:ext>
            </a:extLst>
          </p:cNvPr>
          <p:cNvGrpSpPr/>
          <p:nvPr/>
        </p:nvGrpSpPr>
        <p:grpSpPr>
          <a:xfrm>
            <a:off x="7790204" y="1540510"/>
            <a:ext cx="3286027" cy="1116810"/>
            <a:chOff x="714212" y="824345"/>
            <a:chExt cx="234252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2C9E58E-5455-4DEE-AEA3-511DD720F7BA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41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0223268-4683-46CA-9FC7-B91055A5CA22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/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616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are no similar concerns with these two rules.</a:t>
                </a:r>
              </a:p>
              <a:p>
                <a:r>
                  <a:rPr lang="en-US" dirty="0"/>
                  <a:t>Want to reuse a variable when you 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∀?</m:t>
                    </m:r>
                  </m:oMath>
                </a14:m>
                <a:r>
                  <a:rPr lang="en-US" dirty="0"/>
                  <a:t> Go ahead.</a:t>
                </a:r>
              </a:p>
              <a:p>
                <a:r>
                  <a:rPr lang="en-US" dirty="0"/>
                  <a:t>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that depends on many other variables, and want to 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Also not a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654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E584233-5458-440B-9FD9-08E02B901CB1}"/>
              </a:ext>
            </a:extLst>
          </p:cNvPr>
          <p:cNvGrpSpPr/>
          <p:nvPr/>
        </p:nvGrpSpPr>
        <p:grpSpPr>
          <a:xfrm>
            <a:off x="1041245" y="1514679"/>
            <a:ext cx="4586421" cy="1453116"/>
            <a:chOff x="1025203" y="3277355"/>
            <a:chExt cx="4586421" cy="145311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79AACE4-CEC8-4BB5-9047-BBB404ECEB1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D2F9640-9233-40D0-B90C-5C6F5A3F24E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318EC282-5E9E-4B9F-A637-C2582D210C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318EC282-5E9E-4B9F-A637-C2582D210CF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B30C271-8AA3-47D8-AF32-08E2B57E8E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B30C271-8AA3-47D8-AF32-08E2B57E8E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2678179-82A0-4DE2-90AA-4F84C871747C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5BD539E-AB31-4AA1-80A9-65ED6A9AD5DB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5BD539E-AB31-4AA1-80A9-65ED6A9AD5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9">
                  <a:extLst>
                    <a:ext uri="{FF2B5EF4-FFF2-40B4-BE49-F238E27FC236}">
                      <a16:creationId xmlns:a16="http://schemas.microsoft.com/office/drawing/2014/main" id="{19AD9337-681A-49D8-ACEC-04957B0F1FB0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0" name="Rounded Rectangle 9">
                  <a:extLst>
                    <a:ext uri="{FF2B5EF4-FFF2-40B4-BE49-F238E27FC236}">
                      <a16:creationId xmlns:a16="http://schemas.microsoft.com/office/drawing/2014/main" id="{19AD9337-681A-49D8-ACEC-04957B0F1F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07C925-644E-4486-A57E-29E9021E54C5}"/>
              </a:ext>
            </a:extLst>
          </p:cNvPr>
          <p:cNvGrpSpPr/>
          <p:nvPr/>
        </p:nvGrpSpPr>
        <p:grpSpPr>
          <a:xfrm>
            <a:off x="7983495" y="1449068"/>
            <a:ext cx="2925136" cy="1083206"/>
            <a:chOff x="714212" y="824345"/>
            <a:chExt cx="2235200" cy="10832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3E8A62-42BD-4FA7-A895-19A5C57DBDD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E0619C4-1165-4EAA-9F53-8E629A60BB6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E0619C4-1165-4EAA-9F53-8E629A60BB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09" t="-51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5193459-D4EF-4172-AC0C-A8D9BED9719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5193459-D4EF-4172-AC0C-A8D9BED971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71301C9-EDAB-41DD-8E1F-FEF54CA1E16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D691DE5-4373-4DAB-A923-5453CE289ABC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D691DE5-4373-4DAB-A923-5453CE28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23">
                <a:extLst>
                  <a:ext uri="{FF2B5EF4-FFF2-40B4-BE49-F238E27FC236}">
                    <a16:creationId xmlns:a16="http://schemas.microsoft.com/office/drawing/2014/main" id="{92641766-9AD6-4294-A4D5-24986618EFEE}"/>
                  </a:ext>
                </a:extLst>
              </p:cNvPr>
              <p:cNvSpPr/>
              <p:nvPr/>
            </p:nvSpPr>
            <p:spPr>
              <a:xfrm>
                <a:off x="6358407" y="1813499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Rounded Rectangle 23">
                <a:extLst>
                  <a:ext uri="{FF2B5EF4-FFF2-40B4-BE49-F238E27FC236}">
                    <a16:creationId xmlns:a16="http://schemas.microsoft.com/office/drawing/2014/main" id="{92641766-9AD6-4294-A4D5-24986618EF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407" y="1813499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64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077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1.3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arbitrary.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4148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74AA766-45F5-42C8-AA81-EB998B1C2448}"/>
              </a:ext>
            </a:extLst>
          </p:cNvPr>
          <p:cNvSpPr txBox="1"/>
          <p:nvPr/>
        </p:nvSpPr>
        <p:spPr>
          <a:xfrm>
            <a:off x="7295641" y="3598922"/>
            <a:ext cx="4679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is not required to have “variable is arbitrary” as a step before using it. But many people (including Robbie) find it helpful.</a:t>
            </a:r>
          </a:p>
        </p:txBody>
      </p:sp>
    </p:spTree>
    <p:extLst>
      <p:ext uri="{BB962C8B-B14F-4D97-AF65-F5344CB8AC3E}">
        <p14:creationId xmlns:p14="http://schemas.microsoft.com/office/powerpoint/2010/main" val="21494977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/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We claim that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blipFill>
                <a:blip r:embed="rId4"/>
                <a:stretch>
                  <a:fillRect l="-672" t="-328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7618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Greater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/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single number! The variable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You can’t get rid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while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still around.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It’s probably something like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blipFill>
                <a:blip r:embed="rId4"/>
                <a:stretch>
                  <a:fillRect l="-1136" t="-4405" r="-568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9284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E1BA-1FF6-4978-A589-A6903999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</p:spPr>
            <p:txBody>
              <a:bodyPr/>
              <a:lstStyle/>
              <a:p>
                <a:r>
                  <a:rPr lang="en-US" dirty="0"/>
                  <a:t>There’s one other “hidden” requirement to introduce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“No other variable in the statement can depend on the variable to be generalized”</a:t>
                </a:r>
              </a:p>
              <a:p>
                <a:endParaRPr lang="en-US" dirty="0"/>
              </a:p>
              <a:p>
                <a:r>
                  <a:rPr lang="en-US" dirty="0"/>
                  <a:t>Think of it like this --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probably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that example.</a:t>
                </a:r>
              </a:p>
              <a:p>
                <a:r>
                  <a:rPr lang="en-US" dirty="0"/>
                  <a:t>You wouldn’t have generalized from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There’s still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you’d have replaced all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’s.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in a statement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introduced.</a:t>
                </a:r>
              </a:p>
              <a:p>
                <a:r>
                  <a:rPr lang="en-US" dirty="0"/>
                  <a:t>This issue is much clearer in English proofs, which we’ll start next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  <a:blipFill>
                <a:blip r:embed="rId2"/>
                <a:stretch>
                  <a:fillRect l="-685" t="-2138" r="-173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8253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C83802-4799-499E-92E6-77104DF8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7A337-9101-4AFE-A83B-0F2128F4A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1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know “If it is raining, then I have my umbrella”</a:t>
            </a:r>
          </a:p>
          <a:p>
            <a:r>
              <a:rPr lang="en-US" dirty="0"/>
              <a:t>And “It is raining”</a:t>
            </a:r>
          </a:p>
          <a:p>
            <a:r>
              <a:rPr lang="en-US" dirty="0"/>
              <a:t>You should conclude….</a:t>
            </a:r>
          </a:p>
          <a:p>
            <a:endParaRPr lang="en-US" dirty="0"/>
          </a:p>
          <a:p>
            <a:r>
              <a:rPr lang="en-US" dirty="0"/>
              <a:t>For whatever you conclude, convert the statement to propositional logic – will your statement hold for any propositions, or is it specific to raining and umbrellas?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781" y="2530764"/>
            <a:ext cx="339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 have my umbrella!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5126182"/>
                <a:ext cx="94118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 can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Or said another way: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→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126182"/>
                <a:ext cx="9411855" cy="954107"/>
              </a:xfrm>
              <a:prstGeom prst="rect">
                <a:avLst/>
              </a:prstGeom>
              <a:blipFill>
                <a:blip r:embed="rId3"/>
                <a:stretch>
                  <a:fillRect l="-1295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8895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blipFill>
                <a:blip r:embed="rId3"/>
                <a:stretch>
                  <a:fillRect l="-2935" t="-14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(1,2)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(3,5)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(6)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(4,7)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blipFill>
                <a:blip r:embed="rId4"/>
                <a:stretch>
                  <a:fillRect l="-2492" t="-1403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01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inference from the last slide is always valid.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Has only True rows in its truth table (it’s a tautology)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27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 – a formal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2973178" cy="48455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2973178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7231" y="1463857"/>
                <a:ext cx="471413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¬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∧¬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F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F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231" y="1463857"/>
                <a:ext cx="4714130" cy="5262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229600" y="1463857"/>
            <a:ext cx="33846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Law of Implication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Distributivity</a:t>
            </a: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Law of Implication</a:t>
            </a:r>
          </a:p>
          <a:p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DeMorgan’s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Law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Domination</a:t>
            </a:r>
          </a:p>
        </p:txBody>
      </p:sp>
    </p:spTree>
    <p:extLst>
      <p:ext uri="{BB962C8B-B14F-4D97-AF65-F5344CB8AC3E}">
        <p14:creationId xmlns:p14="http://schemas.microsoft.com/office/powerpoint/2010/main" val="358160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inference from the last slide is always valid.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We use that inference A LOT</a:t>
                </a:r>
              </a:p>
              <a:p>
                <a:pPr marL="0" indent="0">
                  <a:buNone/>
                </a:pPr>
                <a:r>
                  <a:rPr lang="en-US" dirty="0"/>
                  <a:t> So often people gave it a name (“Modus Ponens”) </a:t>
                </a:r>
              </a:p>
              <a:p>
                <a:pPr marL="0" indent="0">
                  <a:buNone/>
                </a:pPr>
                <a:r>
                  <a:rPr lang="en-US" dirty="0"/>
                  <a:t> So often…we don’t have time to repeat that 12 line proof EVERY TIME.</a:t>
                </a:r>
              </a:p>
              <a:p>
                <a:pPr marL="0" indent="0">
                  <a:buNone/>
                </a:pPr>
                <a:r>
                  <a:rPr lang="en-US" dirty="0"/>
                  <a:t> Let’s make this another law we can apply in a single step.</a:t>
                </a:r>
              </a:p>
              <a:p>
                <a:pPr marL="0" indent="0">
                  <a:buNone/>
                </a:pPr>
                <a:r>
                  <a:rPr lang="en-US" dirty="0"/>
                  <a:t>    Just like refactoring a method in code.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2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– Laws of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</p:spPr>
            <p:txBody>
              <a:bodyPr/>
              <a:lstStyle/>
              <a:p>
                <a:r>
                  <a:rPr lang="en-US" dirty="0"/>
                  <a:t>We’re using the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→“</m:t>
                    </m:r>
                  </m:oMath>
                </a14:m>
                <a:r>
                  <a:rPr lang="en-US" dirty="0"/>
                  <a:t> symbol A LOT.</a:t>
                </a:r>
              </a:p>
              <a:p>
                <a:r>
                  <a:rPr lang="en-US" dirty="0"/>
                  <a:t>Too much</a:t>
                </a:r>
              </a:p>
              <a:p>
                <a:endParaRPr lang="en-US" dirty="0"/>
              </a:p>
              <a:p>
                <a:r>
                  <a:rPr lang="en-US" dirty="0"/>
                  <a:t>Some new notation to make our lives easier.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  <a:blipFill>
                <a:blip r:embed="rId2"/>
                <a:stretch>
                  <a:fillRect l="-654" t="-4545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25519" y="3779982"/>
            <a:ext cx="5570481" cy="1089101"/>
            <a:chOff x="525519" y="3779982"/>
            <a:chExt cx="5570481" cy="1089101"/>
          </a:xfrm>
        </p:grpSpPr>
        <p:grpSp>
          <p:nvGrpSpPr>
            <p:cNvPr id="9" name="Group 8"/>
            <p:cNvGrpSpPr/>
            <p:nvPr/>
          </p:nvGrpSpPr>
          <p:grpSpPr>
            <a:xfrm>
              <a:off x="571049" y="3779982"/>
              <a:ext cx="5524951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If we know </a:t>
                    </a:r>
                    <a:r>
                      <a:rPr lang="en-US" sz="2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both</a:t>
                    </a:r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and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We can conclude any (or all) of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𝐷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003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Connector 11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6983390" y="3779982"/>
            <a:ext cx="2283696" cy="1094907"/>
            <a:chOff x="6983390" y="3779982"/>
            <a:chExt cx="2283696" cy="1094907"/>
          </a:xfrm>
        </p:grpSpPr>
        <p:grpSp>
          <p:nvGrpSpPr>
            <p:cNvPr id="5" name="Group 4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Connector 7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means “therefore” – I knew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therefore I can conclude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blipFill>
                <a:blip r:embed="rId9"/>
                <a:stretch>
                  <a:fillRect l="-1042" t="-9333" r="-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432811" y="5561667"/>
            <a:ext cx="2283696" cy="1094907"/>
            <a:chOff x="6983390" y="3779982"/>
            <a:chExt cx="2283696" cy="1094907"/>
          </a:xfrm>
        </p:grpSpPr>
        <p:grpSp>
          <p:nvGrpSpPr>
            <p:cNvPr id="20" name="Group 19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Connector 23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Ponens, i.e.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), in our new notation.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blipFill>
                <a:blip r:embed="rId13"/>
                <a:stretch>
                  <a:fillRect l="-1682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702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428</TotalTime>
  <Words>3119</Words>
  <Application>Microsoft Office PowerPoint</Application>
  <PresentationFormat>Widescreen</PresentationFormat>
  <Paragraphs>660</Paragraphs>
  <Slides>51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Inference Proof</vt:lpstr>
      <vt:lpstr>A Brief Return to Training Wheels</vt:lpstr>
      <vt:lpstr>A Brief Return to Training Wheels</vt:lpstr>
      <vt:lpstr>Inference Proofs</vt:lpstr>
      <vt:lpstr>Drawing Conclusions</vt:lpstr>
      <vt:lpstr>Modus Ponens</vt:lpstr>
      <vt:lpstr>Modus Ponens – a formal proof</vt:lpstr>
      <vt:lpstr>Modus Ponens</vt:lpstr>
      <vt:lpstr>Notation – Laws of Inference</vt:lpstr>
      <vt:lpstr>Another Proof</vt:lpstr>
      <vt:lpstr>A proof!</vt:lpstr>
      <vt:lpstr>A proof!</vt:lpstr>
      <vt:lpstr>Try it yourselves</vt:lpstr>
      <vt:lpstr>Try it yourselves</vt:lpstr>
      <vt:lpstr>That was abstract!</vt:lpstr>
      <vt:lpstr>So…why do the abstract proof?</vt:lpstr>
      <vt:lpstr>More Inference Rules</vt:lpstr>
      <vt:lpstr>More Inference Rules</vt:lpstr>
      <vt:lpstr>Direct Proof Rule</vt:lpstr>
      <vt:lpstr>The Direct Proof Rule</vt:lpstr>
      <vt:lpstr>Inference Rules</vt:lpstr>
      <vt:lpstr>The Direct Proof Rule</vt:lpstr>
      <vt:lpstr>How would you argue…</vt:lpstr>
      <vt:lpstr>In general</vt:lpstr>
      <vt:lpstr>The Direct Proof Rule</vt:lpstr>
      <vt:lpstr>Given: ((p→q)∧(q→r))  Show: (p→r)</vt:lpstr>
      <vt:lpstr>PowerPoint Presentation</vt:lpstr>
      <vt:lpstr>Given: ((p→q)∧(q→r))  Show: (p→r)</vt:lpstr>
      <vt:lpstr>Given: ((p→q)∧(q→r))  Show: (p→r)</vt:lpstr>
      <vt:lpstr>Try it!</vt:lpstr>
      <vt:lpstr>Try it!</vt:lpstr>
      <vt:lpstr>Caution</vt:lpstr>
      <vt:lpstr>Inference Proofs in Predicate Logic</vt:lpstr>
      <vt:lpstr>Proofs with Quantifiers</vt:lpstr>
      <vt:lpstr>Proof Using Quantifiers</vt:lpstr>
      <vt:lpstr>Proof Using Quantifiers</vt:lpstr>
      <vt:lpstr>Proof Using Quantifiers</vt:lpstr>
      <vt:lpstr>Proofs with Quantifiers</vt:lpstr>
      <vt:lpstr>Proofs with Quantifiers</vt:lpstr>
      <vt:lpstr>Fresh and Arbitrary</vt:lpstr>
      <vt:lpstr>Fresh and Arbitrary</vt:lpstr>
      <vt:lpstr>Fresh and Arbitrary</vt:lpstr>
      <vt:lpstr>Arbitrary</vt:lpstr>
      <vt:lpstr>Arbitrary</vt:lpstr>
      <vt:lpstr>Arbitrary</vt:lpstr>
      <vt:lpstr>Find The Bug</vt:lpstr>
      <vt:lpstr>Find The Bug</vt:lpstr>
      <vt:lpstr>Bug Found</vt:lpstr>
      <vt:lpstr>Extra Practice</vt:lpstr>
      <vt:lpstr>One more Proof</vt:lpstr>
      <vt:lpstr>One more Proof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13</cp:revision>
  <cp:lastPrinted>2023-10-13T23:50:31Z</cp:lastPrinted>
  <dcterms:created xsi:type="dcterms:W3CDTF">2023-10-12T18:41:23Z</dcterms:created>
  <dcterms:modified xsi:type="dcterms:W3CDTF">2024-10-09T18:30:17Z</dcterms:modified>
</cp:coreProperties>
</file>