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264" r:id="rId13"/>
    <p:sldId id="538" r:id="rId14"/>
    <p:sldId id="519" r:id="rId15"/>
    <p:sldId id="543" r:id="rId16"/>
    <p:sldId id="539" r:id="rId17"/>
    <p:sldId id="583" r:id="rId18"/>
    <p:sldId id="585" r:id="rId19"/>
    <p:sldId id="546" r:id="rId20"/>
    <p:sldId id="551" r:id="rId21"/>
    <p:sldId id="547" r:id="rId22"/>
    <p:sldId id="549" r:id="rId23"/>
    <p:sldId id="584" r:id="rId24"/>
    <p:sldId id="586" r:id="rId25"/>
    <p:sldId id="587" r:id="rId26"/>
    <p:sldId id="588" r:id="rId27"/>
    <p:sldId id="589" r:id="rId28"/>
    <p:sldId id="590" r:id="rId29"/>
    <p:sldId id="554" r:id="rId30"/>
    <p:sldId id="556" r:id="rId31"/>
    <p:sldId id="591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9966FF"/>
    <a:srgbClr val="E5E5FF"/>
    <a:srgbClr val="CCCC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72133" autoAdjust="0"/>
  </p:normalViewPr>
  <p:slideViewPr>
    <p:cSldViewPr snapToGrid="0" showGuides="1">
      <p:cViewPr varScale="1">
        <p:scale>
          <a:sx n="48" d="100"/>
          <a:sy n="48" d="100"/>
        </p:scale>
        <p:origin x="1296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E13C32-3B51-4432-98BE-5FC74CF3EA1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7678CA-2F54-44BE-A511-97BAA829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4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96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08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58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1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0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This isn’t the “real” definition of integer---it relies on real numbers! Which we haven’t defined (go visit the math department)</a:t>
                </a:r>
              </a:p>
              <a:p>
                <a:pPr marL="37271" lvl="1"/>
                <a:r>
                  <a:rPr lang="en-US" dirty="0"/>
                  <a:t>For our purposes, there’s no need to dig deeper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0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2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>
                    <a:highlight>
                      <a:srgbClr val="CCCCFF"/>
                    </a:highlight>
                  </a:rPr>
                  <a:t>Definition</a:t>
                </a:r>
                <a:r>
                  <a:rPr lang="en-US" dirty="0"/>
                  <a:t>: </a:t>
                </a:r>
              </a:p>
              <a:p>
                <a:pPr marL="37271" lvl="1"/>
                <a:r>
                  <a:rPr lang="en-US" dirty="0"/>
                  <a:t>A </a:t>
                </a:r>
                <a:r>
                  <a:rPr lang="en-US" b="1" dirty="0">
                    <a:solidFill>
                      <a:srgbClr val="4C3282"/>
                    </a:solidFill>
                  </a:rPr>
                  <a:t>theorem</a:t>
                </a:r>
                <a:r>
                  <a:rPr lang="en-US" dirty="0"/>
                  <a:t> is a statement that can be shown to be true.</a:t>
                </a:r>
              </a:p>
              <a:p>
                <a:pPr marL="37271" lvl="1"/>
                <a:endParaRPr lang="en-US" dirty="0"/>
              </a:p>
              <a:p>
                <a:pPr marL="37271" lvl="1"/>
                <a:r>
                  <a:rPr lang="en-US" dirty="0"/>
                  <a:t>A </a:t>
                </a:r>
                <a:r>
                  <a:rPr lang="en-US" b="1" dirty="0">
                    <a:solidFill>
                      <a:srgbClr val="4C3282"/>
                    </a:solidFill>
                  </a:rPr>
                  <a:t>proof</a:t>
                </a:r>
                <a:r>
                  <a:rPr lang="en-US" dirty="0"/>
                  <a:t> is a valid argument that establishes a statement to be true.</a:t>
                </a:r>
              </a:p>
              <a:p>
                <a:pPr marL="37271"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4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We’ll be proving </a:t>
                </a:r>
                <a:r>
                  <a:rPr lang="en-US" b="1" dirty="0"/>
                  <a:t>claims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8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This isn’t the “real” definition of integer---it relies on real numbers! Which we haven’t defined (go visit the math department)</a:t>
                </a:r>
              </a:p>
              <a:p>
                <a:pPr marL="37271" lvl="1"/>
                <a:r>
                  <a:rPr lang="en-US" dirty="0"/>
                  <a:t>For our purposes, there’s no need to dig deeper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6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Direct proof is one strategy for proving statements of the form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Q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33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7271" lvl="1"/>
                <a:r>
                  <a:rPr lang="en-US" dirty="0"/>
                  <a:t>Have a 5 minute discussion on this</a:t>
                </a:r>
              </a:p>
              <a:p>
                <a:pPr marL="37271" lvl="1"/>
                <a:r>
                  <a:rPr lang="en-US" b="1" dirty="0"/>
                  <a:t>Intuition: is this true?</a:t>
                </a:r>
              </a:p>
              <a:p>
                <a:pPr marL="37271" lvl="1"/>
                <a:r>
                  <a:rPr lang="en-US" b="1" dirty="0"/>
                  <a:t>Write out scratchwork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also an integer.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dirty="0">
                    <a:solidFill>
                      <a:srgbClr val="4C3282"/>
                    </a:solidFill>
                  </a:rPr>
                </a:br>
                <a:r>
                  <a:rPr lang="en-US" dirty="0">
                    <a:solidFill>
                      <a:srgbClr val="4C3282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</a:rPr>
                  <a:t> is even.</a:t>
                </a:r>
              </a:p>
              <a:p>
                <a:endParaRPr lang="en-US" dirty="0">
                  <a:solidFill>
                    <a:srgbClr val="4C3282"/>
                  </a:solidFill>
                </a:endParaRPr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4C3282"/>
                    </a:solidFill>
                  </a:rPr>
                  <a:t>Let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be an arbitrary integer. Suppose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 Then by definition of even, there exists some integer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such that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𝑥=2𝑘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. Squaring both sides, we see that: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𝑥^2=(2𝑘)^2=4𝑘^2=2⋅2𝑘^2</a:t>
                </a:r>
                <a:endParaRPr lang="en-US" sz="1200" b="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Because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an integer,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2𝑘^2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also an integer. So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two times an integer.  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So by definition of even,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</a:t>
                </a:r>
                <a:r>
                  <a:rPr lang="en-US" sz="1200" baseline="0" dirty="0">
                    <a:solidFill>
                      <a:srgbClr val="4C3282"/>
                    </a:solidFill>
                  </a:rPr>
                  <a:t> </a:t>
                </a:r>
                <a:r>
                  <a:rPr lang="en-US" sz="1200" dirty="0">
                    <a:solidFill>
                      <a:srgbClr val="4C3282"/>
                    </a:solidFill>
                  </a:rPr>
                  <a:t>even.</a:t>
                </a: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4C3282"/>
                    </a:solidFill>
                  </a:rPr>
                  <a:t> Since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was an arbitrary integer, we can conclude that for all integers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, if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  </a:t>
                </a:r>
                <a:br>
                  <a:rPr lang="en-US" sz="1200" dirty="0">
                    <a:solidFill>
                      <a:srgbClr val="4C3282"/>
                    </a:solidFill>
                  </a:rPr>
                </a:br>
                <a:r>
                  <a:rPr lang="en-US" sz="1200" dirty="0">
                    <a:solidFill>
                      <a:srgbClr val="4C3282"/>
                    </a:solidFill>
                  </a:rPr>
                  <a:t> then </a:t>
                </a:r>
                <a:r>
                  <a:rPr lang="en-US" sz="1200" b="0" i="0">
                    <a:solidFill>
                      <a:srgbClr val="4C3282"/>
                    </a:solidFill>
                    <a:latin typeface="Cambria Math" panose="02040503050406030204" pitchFamily="18" charset="0"/>
                  </a:rPr>
                  <a:t>𝑥^2</a:t>
                </a:r>
                <a:r>
                  <a:rPr lang="en-US" sz="1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rgbClr val="4C3282"/>
                    </a:solidFill>
                  </a:rPr>
                  <a:t>Run through with a number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880140-73E7-49E1-964A-3FAC671F9CE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3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8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0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375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2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9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10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76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3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3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0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0140-73E7-49E1-964A-3FAC671F9CE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6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880140-73E7-49E1-964A-3FAC671F9CE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1819DB-58D5-4D54-A286-76A3E17B16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32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svg"/><Relationship Id="rId18" Type="http://schemas.openxmlformats.org/officeDocument/2006/relationships/image" Target="../media/image29.png"/><Relationship Id="rId3" Type="http://schemas.openxmlformats.org/officeDocument/2006/relationships/image" Target="../media/image17.svg"/><Relationship Id="rId21" Type="http://schemas.openxmlformats.org/officeDocument/2006/relationships/image" Target="../media/image32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13.sv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431.png"/><Relationship Id="rId5" Type="http://schemas.openxmlformats.org/officeDocument/2006/relationships/image" Target="../media/image19.svg"/><Relationship Id="rId15" Type="http://schemas.openxmlformats.org/officeDocument/2006/relationships/image" Target="../media/image7.svg"/><Relationship Id="rId23" Type="http://schemas.openxmlformats.org/officeDocument/2006/relationships/image" Target="../media/image421.png"/><Relationship Id="rId10" Type="http://schemas.openxmlformats.org/officeDocument/2006/relationships/image" Target="../media/image24.png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7.png"/><Relationship Id="rId2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46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230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71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261.png"/><Relationship Id="rId2" Type="http://schemas.openxmlformats.org/officeDocument/2006/relationships/image" Target="../media/image4.png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240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23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svg"/><Relationship Id="rId18" Type="http://schemas.openxmlformats.org/officeDocument/2006/relationships/image" Target="../media/image29.png"/><Relationship Id="rId3" Type="http://schemas.openxmlformats.org/officeDocument/2006/relationships/image" Target="../media/image17.svg"/><Relationship Id="rId21" Type="http://schemas.openxmlformats.org/officeDocument/2006/relationships/image" Target="../media/image32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13.sv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7.svg"/><Relationship Id="rId23" Type="http://schemas.openxmlformats.org/officeDocument/2006/relationships/image" Target="../media/image412.png"/><Relationship Id="rId10" Type="http://schemas.openxmlformats.org/officeDocument/2006/relationships/image" Target="../media/image24.png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7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Quantifier Negation and </a:t>
            </a:r>
            <a:br>
              <a:rPr lang="en-US" dirty="0"/>
            </a:br>
            <a:r>
              <a:rPr lang="en-US" dirty="0"/>
              <a:t>Direct Proof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</a:t>
            </a:r>
            <a:r>
              <a:rPr lang="en-US"/>
              <a:t>: Autumn </a:t>
            </a:r>
            <a:r>
              <a:rPr lang="en-US" dirty="0"/>
              <a:t>24</a:t>
            </a:r>
            <a:br>
              <a:rPr lang="en-US" dirty="0"/>
            </a:br>
            <a:r>
              <a:rPr lang="en-US" dirty="0"/>
              <a:t>Lecture 7</a:t>
            </a:r>
          </a:p>
        </p:txBody>
      </p:sp>
      <p:pic>
        <p:nvPicPr>
          <p:cNvPr id="4" name="Picture 2" descr="Spongebob Squarepants Prove It GIF - Spongebob Squarepants Spongebob Prove It GIFs">
            <a:extLst>
              <a:ext uri="{FF2B5EF4-FFF2-40B4-BE49-F238E27FC236}">
                <a16:creationId xmlns:a16="http://schemas.microsoft.com/office/drawing/2014/main" id="{DF8DD8C0-4384-F2AD-C93F-A2A0A683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23" y="1500877"/>
            <a:ext cx="4368116" cy="290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A4F873-33E4-4000-965A-05A8E2BD57C6}"/>
              </a:ext>
            </a:extLst>
          </p:cNvPr>
          <p:cNvSpPr txBox="1"/>
          <p:nvPr/>
        </p:nvSpPr>
        <p:spPr>
          <a:xfrm>
            <a:off x="243401" y="6295545"/>
            <a:ext cx="5216685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slides adapted from Anjali Agarwal</a:t>
            </a:r>
          </a:p>
        </p:txBody>
      </p:sp>
    </p:spTree>
    <p:extLst>
      <p:ext uri="{BB962C8B-B14F-4D97-AF65-F5344CB8AC3E}">
        <p14:creationId xmlns:p14="http://schemas.microsoft.com/office/powerpoint/2010/main" val="244497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23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24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9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Theorems and Proofs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3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Theorems and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4407540"/>
            <a:ext cx="11187258" cy="2088793"/>
          </a:xfrm>
        </p:spPr>
        <p:txBody>
          <a:bodyPr>
            <a:normAutofit/>
          </a:bodyPr>
          <a:lstStyle/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You’ll also see 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“claim” (the statement we’re about to prove)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“lemma” (small theorem, used to prove a bigger theorem)</a:t>
            </a:r>
          </a:p>
          <a:p>
            <a:pPr marL="36576" lvl="1">
              <a:lnSpc>
                <a:spcPct val="100000"/>
              </a:lnSpc>
              <a:buClrTx/>
            </a:pPr>
            <a:r>
              <a:rPr lang="en-US" sz="2800" dirty="0"/>
              <a:t>“corollary” (small theorem, proven using a bigger theorem)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0ED527-63BB-4D35-9F4C-D636D046B6E7}"/>
              </a:ext>
            </a:extLst>
          </p:cNvPr>
          <p:cNvSpPr/>
          <p:nvPr/>
        </p:nvSpPr>
        <p:spPr>
          <a:xfrm>
            <a:off x="659358" y="1505291"/>
            <a:ext cx="7768500" cy="114599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Theorem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 A statement that has been proven to be true.</a:t>
            </a:r>
            <a:endParaRPr lang="en-US" sz="28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4B16E-50D5-4545-9A45-299B3127D3EA}"/>
              </a:ext>
            </a:extLst>
          </p:cNvPr>
          <p:cNvSpPr/>
          <p:nvPr/>
        </p:nvSpPr>
        <p:spPr>
          <a:xfrm>
            <a:off x="659358" y="3060712"/>
            <a:ext cx="7768500" cy="114599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Proof: A valid argument that establishes a statement to be true.</a:t>
            </a:r>
            <a:endParaRPr lang="en-US" sz="28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6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Theorems and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783EDF-E60E-42A9-911C-2E93A496C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spcBef>
                    <a:spcPts val="1200"/>
                  </a:spcBef>
                  <a:buClrTx/>
                </a:pPr>
                <a:r>
                  <a:rPr lang="en-US" sz="2800" dirty="0"/>
                  <a:t>Examples of theorems include…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Given a right triangle with side lengths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and hypotenuse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There are infinitely many prime numbers.</a:t>
                </a:r>
              </a:p>
              <a:p>
                <a:pPr marL="493776" lvl="1" indent="-457200">
                  <a:lnSpc>
                    <a:spcPct val="100000"/>
                  </a:lnSpc>
                  <a:spcBef>
                    <a:spcPts val="120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There exists a problem that cannot be solved by a program.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783EDF-E60E-42A9-911C-2E93A496C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98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5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74FBA-9AB2-4EDE-B31A-514D41A4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basic starting point to be able to prove things.</a:t>
            </a:r>
          </a:p>
          <a:p>
            <a:r>
              <a:rPr lang="en-US" dirty="0"/>
              <a:t>Objects to work with.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</a:t>
            </a:r>
            <a:r>
              <a:rPr lang="en-US" b="1" dirty="0"/>
              <a:t>definitions</a:t>
            </a:r>
            <a:r>
              <a:rPr lang="en-US" dirty="0"/>
              <a:t> to analyze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217DE-00EA-44E6-B361-F8FC53631627}"/>
              </a:ext>
            </a:extLst>
          </p:cNvPr>
          <p:cNvSpPr/>
          <p:nvPr/>
        </p:nvSpPr>
        <p:spPr>
          <a:xfrm>
            <a:off x="1111751" y="2506652"/>
            <a:ext cx="9019011" cy="82202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 </a:t>
            </a:r>
            <a:r>
              <a:rPr lang="en-US" sz="2800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integer: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is any real number with no fractional part.</a:t>
            </a:r>
            <a:endParaRPr lang="en-US" sz="2800" b="1" u="sn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85942-8A2C-4DDC-B743-FCDE15B8325D}"/>
              </a:ext>
            </a:extLst>
          </p:cNvPr>
          <p:cNvGrpSpPr/>
          <p:nvPr/>
        </p:nvGrpSpPr>
        <p:grpSpPr>
          <a:xfrm>
            <a:off x="113738" y="4371474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Even(x)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even 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211" r="-1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64825-BF77-4E1D-A11D-8B2419EF2B6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B30C93-2A72-40D6-9D66-05CF7576DD09}"/>
              </a:ext>
            </a:extLst>
          </p:cNvPr>
          <p:cNvGrpSpPr/>
          <p:nvPr/>
        </p:nvGrpSpPr>
        <p:grpSpPr>
          <a:xfrm>
            <a:off x="6168868" y="4371473"/>
            <a:ext cx="57739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Odd(x)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odd </a:t>
                  </a:r>
                  <a:b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</a:b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F21742-EFDD-435A-9F9C-29C43A7A4E6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603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32A5-E8FF-46FC-9347-A1BF176F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Definitions are fundamental. Our goal is to communicate precisely. </a:t>
                </a:r>
              </a:p>
              <a:p>
                <a:r>
                  <a:rPr lang="en-US" dirty="0"/>
                  <a:t>When you come across an edge case, a definition is the way to solve it.</a:t>
                </a:r>
              </a:p>
              <a:p>
                <a:pPr lvl="1"/>
                <a:r>
                  <a:rPr lang="en-US" dirty="0"/>
                  <a:t>Is -4 even?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(−4=2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dirty="0"/>
                  <a:t>), so yes it is!</a:t>
                </a:r>
              </a:p>
              <a:p>
                <a:pPr lvl="1"/>
                <a:r>
                  <a:rPr lang="en-US" dirty="0"/>
                  <a:t>We go to the definition. Not your gut feeling about what feels right.</a:t>
                </a:r>
              </a:p>
              <a:p>
                <a:r>
                  <a:rPr lang="en-US" dirty="0"/>
                  <a:t>How do we know something is true? Usually we verify the definition!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464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32A5-E8FF-46FC-9347-A1BF176F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921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do we know something is true? Usually we verify the definition!</a:t>
                </a:r>
              </a:p>
              <a:p>
                <a:r>
                  <a:rPr lang="en-US" dirty="0"/>
                  <a:t>In other resources (textbooks, Wikipedia, etc.)</a:t>
                </a:r>
              </a:p>
              <a:p>
                <a:r>
                  <a:rPr lang="en-US" dirty="0"/>
                  <a:t>You will see things that look like this:</a:t>
                </a:r>
              </a:p>
              <a:p>
                <a:r>
                  <a:rPr lang="en-US" b="1" dirty="0"/>
                  <a:t>Definition</a:t>
                </a:r>
                <a:r>
                  <a:rPr lang="en-US" dirty="0"/>
                  <a:t>: An integer, x, is 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Notice it says “if” not “if and only if.”</a:t>
                </a:r>
              </a:p>
              <a:p>
                <a:r>
                  <a:rPr lang="en-US" dirty="0"/>
                  <a:t>A definition is </a:t>
                </a:r>
                <a:r>
                  <a:rPr lang="en-US" b="1" dirty="0"/>
                  <a:t>always</a:t>
                </a:r>
                <a:r>
                  <a:rPr lang="en-US" dirty="0"/>
                  <a:t> an if and only if. The word “definition” has the “only if” direction in it.</a:t>
                </a:r>
              </a:p>
              <a:p>
                <a:r>
                  <a:rPr lang="en-US" dirty="0"/>
                  <a:t>I really wish people didn’t do this. I wish they explicitly said “if and only if” but some people insist that “definition” implies the “only if” direction. Otherwise it’s a “sufficient condition” not a “definition”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A4DD6-1BC4-4DDD-8730-2B211950F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92178"/>
              </a:xfrm>
              <a:blipFill>
                <a:blip r:embed="rId2"/>
                <a:stretch>
                  <a:fillRect l="-708" t="-1959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223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Strategy: Direct Proof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Direct proof is one strategy for proving statements of the form 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623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800" dirty="0">
                    <a:solidFill>
                      <a:schemeClr val="tx1"/>
                    </a:solidFill>
                  </a:rPr>
                  <a:t>: “For all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even.”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What’s the claim in logic?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How would we prove this claim?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We’ll see how to prove it formally in a minute; for now, just try to convince each other this statement is true.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14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910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AFC6-50BC-4890-B840-0600A5EF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 “arbitrary” variable is one that </a:t>
                </a:r>
              </a:p>
              <a:p>
                <a:pPr lvl="1"/>
                <a:r>
                  <a:rPr lang="en-US" dirty="0"/>
                  <a:t>is part of the domain of discourse (or some sub-domain you pick). </a:t>
                </a:r>
              </a:p>
              <a:p>
                <a:pPr lvl="1"/>
                <a:r>
                  <a:rPr lang="en-US" dirty="0"/>
                  <a:t>You know </a:t>
                </a:r>
                <a:r>
                  <a:rPr lang="en-US" b="1" dirty="0"/>
                  <a:t>nothing </a:t>
                </a:r>
                <a:r>
                  <a:rPr lang="en-US" dirty="0"/>
                  <a:t>else about.</a:t>
                </a:r>
              </a:p>
              <a:p>
                <a:r>
                  <a:rPr lang="en-US" dirty="0"/>
                  <a:t>EVERY element of the domain could be plugged into that arbitrary variable. And everything else you say in the proof will follow.</a:t>
                </a:r>
              </a:p>
              <a:p>
                <a:r>
                  <a:rPr lang="en-US" dirty="0"/>
                  <a:t>An arbitrary variable is exactly what you need to convince us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you want to prove a for-all you must explicitly tell us the variable is arbitrary when it is introduced. </a:t>
                </a:r>
              </a:p>
              <a:p>
                <a:pPr lvl="1"/>
                <a:r>
                  <a:rPr lang="en-US" dirty="0"/>
                  <a:t>Your reader doesn’t know what you’re doing otherwise.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91D6B-3783-474A-9DED-6539BCF40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342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097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E52A-4C0B-4134-B363-3A47F6AE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Well….what does it mean to be even?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do we need to end up?</a:t>
                </a:r>
              </a:p>
              <a:p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0137F-8995-422B-B8E4-9D5FDBED8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0DEF3B9-12AC-4574-A608-3713997FA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3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038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824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283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C092-8807-E983-C807-3215496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First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Prove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“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even.”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Proof: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arbitrary integer. 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By definition of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Squaring both sides, we see that: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Because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also an integer.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two times an integer.</a:t>
                </a:r>
              </a:p>
              <a:p>
                <a:r>
                  <a:rPr lang="en-US" sz="2400" dirty="0"/>
                  <a:t>Which is exactly the definition of even,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even.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was an arbitrary integer, we conclude that for all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also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48693-8F19-E8FC-E402-8E2AD312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881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/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US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Definitions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95998E8-32E2-E31C-6DFA-06DB9767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97" y="116683"/>
                <a:ext cx="3111156" cy="863911"/>
              </a:xfrm>
              <a:prstGeom prst="roundRect">
                <a:avLst/>
              </a:prstGeom>
              <a:blipFill>
                <a:blip r:embed="rId4"/>
                <a:stretch>
                  <a:fillRect l="-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768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be an arbitrary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Then by definition of even, there exists some integer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Squaring both sides, we see that: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4C3282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also an integer. 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two times an integer.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4C3282"/>
                    </a:solidFill>
                  </a:rPr>
                  <a:t>So 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Tw Cen MT" panose="020B0602020104020603" pitchFamily="34" charset="0"/>
                  <a:buNone/>
                </a:pPr>
                <a:r>
                  <a:rPr lang="en-US" sz="2200" dirty="0">
                    <a:solidFill>
                      <a:srgbClr val="4C3282"/>
                    </a:solidFill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was an arbitrary integer, we can conclude </a:t>
                </a:r>
                <a:br>
                  <a:rPr lang="en-US" sz="2200" dirty="0">
                    <a:solidFill>
                      <a:srgbClr val="4C3282"/>
                    </a:solidFill>
                  </a:rPr>
                </a:br>
                <a:r>
                  <a:rPr lang="en-US" sz="2200" dirty="0">
                    <a:solidFill>
                      <a:srgbClr val="4C3282"/>
                    </a:solidFill>
                  </a:rPr>
                  <a:t> that for all integers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is even.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7643F1-691D-3DBF-5E36-9C6B8648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79" y="1210792"/>
                <a:ext cx="6180082" cy="5732341"/>
              </a:xfrm>
              <a:prstGeom prst="rect">
                <a:avLst/>
              </a:prstGeom>
              <a:blipFill>
                <a:blip r:embed="rId3"/>
                <a:stretch>
                  <a:fillRect l="-789" t="-106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2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8C6FE9-44C5-2148-CA72-305A5E084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90" y="1233801"/>
                <a:ext cx="5295839" cy="506713"/>
              </a:xfrm>
              <a:prstGeom prst="rect">
                <a:avLst/>
              </a:prstGeom>
              <a:blipFill>
                <a:blip r:embed="rId4"/>
                <a:stretch>
                  <a:fillRect l="-1611" t="-595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C8909-F94F-7E8F-480F-2B0FB3DA39AF}"/>
              </a:ext>
            </a:extLst>
          </p:cNvPr>
          <p:cNvSpPr txBox="1">
            <a:spLocks/>
          </p:cNvSpPr>
          <p:nvPr/>
        </p:nvSpPr>
        <p:spPr>
          <a:xfrm>
            <a:off x="677190" y="1784656"/>
            <a:ext cx="5295839" cy="68107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Assume the left side of the implication.</a:t>
            </a:r>
          </a:p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6BE456-D3A9-CE93-1360-AC8F7C547572}"/>
              </a:ext>
            </a:extLst>
          </p:cNvPr>
          <p:cNvSpPr txBox="1">
            <a:spLocks/>
          </p:cNvSpPr>
          <p:nvPr/>
        </p:nvSpPr>
        <p:spPr>
          <a:xfrm>
            <a:off x="677189" y="2369561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Unroll the predicate definitions.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F0D72-00EF-2D09-D57A-C2A81A36D7D8}"/>
              </a:ext>
            </a:extLst>
          </p:cNvPr>
          <p:cNvSpPr txBox="1">
            <a:spLocks/>
          </p:cNvSpPr>
          <p:nvPr/>
        </p:nvSpPr>
        <p:spPr>
          <a:xfrm>
            <a:off x="677189" y="3257780"/>
            <a:ext cx="5295839" cy="4890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Manipulate towards the goal.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CF1B74-A3FD-5C6E-EEB6-8AEBC8F2DEA4}"/>
              </a:ext>
            </a:extLst>
          </p:cNvPr>
          <p:cNvSpPr txBox="1">
            <a:spLocks/>
          </p:cNvSpPr>
          <p:nvPr/>
        </p:nvSpPr>
        <p:spPr>
          <a:xfrm>
            <a:off x="575238" y="3968278"/>
            <a:ext cx="5295839" cy="125461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endParaRPr lang="en-US" sz="2200" dirty="0"/>
          </a:p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Reroll definitions into the right side of the implication.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B8B45A-570B-C8DE-F499-9CD6B6973D3F}"/>
              </a:ext>
            </a:extLst>
          </p:cNvPr>
          <p:cNvSpPr txBox="1">
            <a:spLocks/>
          </p:cNvSpPr>
          <p:nvPr/>
        </p:nvSpPr>
        <p:spPr>
          <a:xfrm>
            <a:off x="575239" y="5960425"/>
            <a:ext cx="5295839" cy="6810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lvl="1">
              <a:lnSpc>
                <a:spcPct val="100000"/>
              </a:lnSpc>
              <a:buClrTx/>
            </a:pPr>
            <a:r>
              <a:rPr lang="en-US" sz="2200" dirty="0"/>
              <a:t>Conclude that you have proved the claim.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/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>
                    <a:solidFill>
                      <a:srgbClr val="4C3282"/>
                    </a:solidFill>
                  </a:rPr>
                  <a:t>Prove: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Even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solidFill>
                      <a:srgbClr val="4C32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55C15B-4B3D-B1EE-02FC-6881CB84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8" y="401499"/>
                <a:ext cx="4953525" cy="599010"/>
              </a:xfrm>
              <a:prstGeom prst="rect">
                <a:avLst/>
              </a:prstGeom>
              <a:blipFill>
                <a:blip r:embed="rId5"/>
                <a:stretch>
                  <a:fillRect l="-1474" b="-6000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 Proof Steps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These are the usual steps. We’ll see different outlines in the future!!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Introduction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quantifier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Assume the left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Core of the proof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Unroll the predicate definitions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Manipulate towards the goal (using creativity, algebra, etc.)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Reroll definitions into the right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Conclude that you have proved the claim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003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74FBA-9AB2-4EDE-B31A-514D41A4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basic starting point to be able to prove things.</a:t>
            </a:r>
          </a:p>
          <a:p>
            <a:r>
              <a:rPr lang="en-US" dirty="0"/>
              <a:t>Objects to work with.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</a:t>
            </a:r>
            <a:r>
              <a:rPr lang="en-US" b="1" dirty="0"/>
              <a:t>definitions</a:t>
            </a:r>
            <a:r>
              <a:rPr lang="en-US" dirty="0"/>
              <a:t> to analyze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217DE-00EA-44E6-B361-F8FC53631627}"/>
              </a:ext>
            </a:extLst>
          </p:cNvPr>
          <p:cNvSpPr/>
          <p:nvPr/>
        </p:nvSpPr>
        <p:spPr>
          <a:xfrm>
            <a:off x="1111751" y="2506652"/>
            <a:ext cx="9019011" cy="82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 </a:t>
            </a:r>
            <a:r>
              <a:rPr lang="en-US" sz="2800" u="sng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integer:</a:t>
            </a:r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is any real number with no fractional part.</a:t>
            </a:r>
            <a:endParaRPr lang="en-US" sz="2800" b="1" u="sng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85942-8A2C-4DDC-B743-FCDE15B8325D}"/>
              </a:ext>
            </a:extLst>
          </p:cNvPr>
          <p:cNvGrpSpPr/>
          <p:nvPr/>
        </p:nvGrpSpPr>
        <p:grpSpPr>
          <a:xfrm>
            <a:off x="113738" y="4371474"/>
            <a:ext cx="5773945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Even(x)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even 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554DD2F-5316-4C18-B120-842BC6A44C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05" r="-168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64825-BF77-4E1D-A11D-8B2419EF2B6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B30C93-2A72-40D6-9D66-05CF7576DD09}"/>
              </a:ext>
            </a:extLst>
          </p:cNvPr>
          <p:cNvGrpSpPr/>
          <p:nvPr/>
        </p:nvGrpSpPr>
        <p:grpSpPr>
          <a:xfrm>
            <a:off x="6168868" y="4371473"/>
            <a:ext cx="5773945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Odd(x)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:= An integer,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odd </a:t>
                  </a:r>
                  <a:b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</a:b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and only if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F3514-2793-4589-B171-373727C4B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F21742-EFDD-435A-9F9C-29C43A7A4E6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37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every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23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24480</TotalTime>
  <Words>2967</Words>
  <Application>Microsoft Office PowerPoint</Application>
  <PresentationFormat>Widescreen</PresentationFormat>
  <Paragraphs>370</Paragraphs>
  <Slides>31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Quantifier Negation and  Direct Proof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Negation</vt:lpstr>
      <vt:lpstr>More Translation</vt:lpstr>
      <vt:lpstr>Theorems and Proofs</vt:lpstr>
      <vt:lpstr>Theorems and Proofs</vt:lpstr>
      <vt:lpstr>Theorems and Proofs</vt:lpstr>
      <vt:lpstr>Integer</vt:lpstr>
      <vt:lpstr>A word on definitions</vt:lpstr>
      <vt:lpstr>A word on definitions</vt:lpstr>
      <vt:lpstr>Proof Strategy: Direct Proof</vt:lpstr>
      <vt:lpstr>Direct Proof</vt:lpstr>
      <vt:lpstr>Our First Direct Proof</vt:lpstr>
      <vt:lpstr>Our First Direct Proof</vt:lpstr>
      <vt:lpstr>Arbitrary</vt:lpstr>
      <vt:lpstr>Our First Direct Proof</vt:lpstr>
      <vt:lpstr>Now What?</vt:lpstr>
      <vt:lpstr>Our First Direct Proof</vt:lpstr>
      <vt:lpstr>Our First Direct Proof</vt:lpstr>
      <vt:lpstr>Our First Direct Proof</vt:lpstr>
      <vt:lpstr>Direct Proof Template</vt:lpstr>
      <vt:lpstr>Direct Proof Steps </vt:lpstr>
      <vt:lpstr>Integer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Logic</dc:title>
  <dc:creator>rtweber2</dc:creator>
  <cp:lastModifiedBy>cse-loaner</cp:lastModifiedBy>
  <cp:revision>142</cp:revision>
  <cp:lastPrinted>2024-10-09T00:12:12Z</cp:lastPrinted>
  <dcterms:created xsi:type="dcterms:W3CDTF">2020-07-07T00:40:35Z</dcterms:created>
  <dcterms:modified xsi:type="dcterms:W3CDTF">2024-10-09T19:30:44Z</dcterms:modified>
</cp:coreProperties>
</file>