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406" r:id="rId3"/>
    <p:sldId id="410" r:id="rId4"/>
    <p:sldId id="269" r:id="rId5"/>
    <p:sldId id="270" r:id="rId6"/>
    <p:sldId id="312" r:id="rId7"/>
    <p:sldId id="271" r:id="rId8"/>
    <p:sldId id="272" r:id="rId9"/>
    <p:sldId id="273" r:id="rId10"/>
    <p:sldId id="274" r:id="rId11"/>
    <p:sldId id="277" r:id="rId12"/>
    <p:sldId id="275" r:id="rId13"/>
    <p:sldId id="278" r:id="rId14"/>
    <p:sldId id="279" r:id="rId15"/>
    <p:sldId id="280" r:id="rId16"/>
    <p:sldId id="281" r:id="rId17"/>
    <p:sldId id="282" r:id="rId18"/>
    <p:sldId id="286" r:id="rId19"/>
    <p:sldId id="283" r:id="rId20"/>
    <p:sldId id="284" r:id="rId21"/>
    <p:sldId id="313" r:id="rId22"/>
    <p:sldId id="315" r:id="rId23"/>
    <p:sldId id="285" r:id="rId24"/>
    <p:sldId id="386" r:id="rId25"/>
    <p:sldId id="318" r:id="rId26"/>
    <p:sldId id="324" r:id="rId27"/>
    <p:sldId id="325" r:id="rId28"/>
    <p:sldId id="413" r:id="rId29"/>
    <p:sldId id="414" r:id="rId30"/>
    <p:sldId id="4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CE67-86FB-4A15-89B8-4C7C5806D156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3537-6126-413F-AAB9-22235B2D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21:22:2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23039,'-95'16'-16895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6:08:47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81 102,'0'12,"-5"150,-12 44,6 253,-12-338,11-27,12-94</inkml:trace>
  <inkml:trace contextRef="#ctx0" brushRef="#br0" timeOffset="1758.63">109 68,'0'0,"0"0,0 0,0 0,0 0,0 0,0 0,0 0,0 0,0 0,0 0,0 0,0 0,0 0,0 0,1 0,82 0,-71-5,76-2,134-1,-122-6,-79 9,0 2,1 0,0 1,0 1,17 2,101-6,65 3,-82-4,74-1,-160 7,-1 1,1 1,35 8,28 2,38-14,60 42,-82-18,42 6,-131-22,35 15,-11 14,-44-29</inkml:trace>
  <inkml:trace contextRef="#ctx0" brushRef="#br0" timeOffset="2363.76">2705 365,'23'23,"-16"-15,0 0,-1 1,-1 0,0 0,0 0,0 1,-1 0,-1 0,1 0,-2 0,1 0,-2 1,1 3,5 91,0-45,6-4,-19-27,-9 47,-8-13,19-52,4-10</inkml:trace>
  <inkml:trace contextRef="#ctx0" brushRef="#br0" timeOffset="2991.2">2467 149,'86'69,"47"42,-106-87,-22-21</inkml:trace>
  <inkml:trace contextRef="#ctx0" brushRef="#br0" timeOffset="5565.73">2808 763,'0'0,"0"0,0 0,0 0,0 0,0 0,0 0,0 0,0 0,0 0,-2 9,-20 49,17-47,0 1,0-1,1 1,1 0,0 0,1 0,0 0,0 9,1-15,-1 0,1 0,-1 0,0 0,-1-1,1 1,-1 0,0-1,-1 0,1 0,-4 4,-71 62,18-31,-41 10,-27-3,107-40,0-2,0 0,-1-1,1-1,-5-1,-95 1,11 1,-39 2,6 8,15-25,-78 5,-72-26,118 19,-60 0,103 6,-27 1,15 1,13-3,22 2,-10 5,102 1</inkml:trace>
  <inkml:trace contextRef="#ctx0" brushRef="#br0" timeOffset="6947.88">489 1034,'0'-15,"20"-46,61-155,3-38,-33 149,-51 104,0 0,1-1,-1 0,0 0,1 1,-1-1,1 0,0 1,-1-1,1 0,0 1,0-1,0 1,0 0,0-1,0 1,1 0,-1-1,0 1,1 0,-1 0,1 0,-1 0,1 0,-1 1,1-1,-1 0,1 1,0-1,0 1,-1 0,2-1,1 3,-1-1,1 1,-1-1,1 1,-1 0,0 1,0-1,0 0,0 1,0 0,-1 0,1-1,-1 2,0-1,1 0,-1 0,0 2,6 6,9 15,-1 2,-1 0,-2 1,0 0,-2 1,4 19,8 20,-20-62,7 17,-1 0,-1 1,-2 0,0 1,-1-1,-2 1,-1 0,0 0,-2-24,0-2</inkml:trace>
  <inkml:trace contextRef="#ctx0" brushRef="#br0" timeOffset="7417.38">992 791,'-13'0,"-127"-21,-49 28,185-7,3 0</inkml:trace>
  <inkml:trace contextRef="#ctx0" brushRef="#br0" timeOffset="8621.68">1128 737,'0'0,"0"0,0 0,0 0,0 0,0 0,0 0,0 0,7 9,0 7,-2 0,0 0,0 0,-1 1,-1 0,-1-1,0 10,2 12,0 19,-4-56,21-78,-19 69,0 0,0-1,1 1,0 1,1-1,-1 0,1 1,1 0,-1 0,1 0,1 0,-1 1,1 0,0 0,1 0,-1 1,1 0,0 0,0 1,1 0,-1 0,1 0,0 1,0 1,0-1,0 1,1 0,-5 1,-1 0,1 0,-1 1,1-1,0 0,0 1,-1 0,1 0,0 0,-1 1,1-1,0 1,-1 0,1 0,-1 0,1 0,-1 1,1 0,-1-1,0 1,0 0,0 0,0 1,0-1,-1 1,2 1,2 5,-1 0,0 0,0 1,-1 0,0 0,-1 0,0 1,-1-1,0 0,-1 1,0 0,0-1,-1 1,-1 1,0 48,1-58</inkml:trace>
  <inkml:trace contextRef="#ctx0" brushRef="#br0" timeOffset="10104.52">1842 797,'0'0,"0"0,0 0,0 0,0 0,0 0,0 0,-14 0,-56 33,61-29,0 1,1 0,0 0,0 0,0 1,0 0,1 0,0 1,1 0,-1 1,1-1,1 1,0 0,0 0,0 1,1 0,-1 3,-13 28,19-37,-1 0,1 0,-1 0,1 0,0-1,0 1,0 0,0-1,1 1,-1-1,1 1,-1-1,1 0,0 1,0-1,0 0,0 0,0 0,0-1,2 2,58 26,-41-22,-16-7,0 1,0-1,0 0,0-1,0 1,0-1,0 0,-1 0,1 0,0-1,-1 0,1 0,0 0,-1 0,0-1,0 1,0-1,2-2,8-3,-3-1,1 0,-2 0,1-1,-2 0,1-1,-1 0,-1 0,0-1,0 0,-2-1,1 0,-2 0,1 0,-2-1,0 1,1-7,-2-2,0 1,-1-1,-1 0,-1 0,-2 0,0 0,-1 0,-1 1,-1-2,-3-25,-6-80,2 36,12 28,-13 230,28 49,0-114,3 57,-12-37,-6-121,0 0</inkml:trace>
  <inkml:trace contextRef="#ctx0" brushRef="#br0" timeOffset="10651.26">1904 723,'-14'2,"-99"49,105-47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6:09:13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 18,'0'0</inkml:trace>
  <inkml:trace contextRef="#ctx0" brushRef="#br0" timeOffset="1168.84">14 11,'0'0,"0"0,-1 3,-11 36,47-40,49 0,42 51,-115-44,-1 0,0 1,-1 0,1 1,-1 0,-1 1,0-1,7 10,4 4,48 73,-20 1,-42-85,0 0,-1 1,0-1,-1 1,0 0,-1 0,-1 0,0 1,0-1,-1 2,-3 134,-28-45,29-95,-3 18,-1 1,-2-1,0-1,-2 0,-2 2,-31 60,-48 70,80-139,-2 0,0-1,-1 0,-1-1,-1 0,-17 19,-22 9,32-31,16-10,5-2</inkml:trace>
  <inkml:trace contextRef="#ctx0" brushRef="#br0" timeOffset="2893.44">96 1355,'21'2,"60"23,15-18,-7-15,83-30,-71 14,-59 14,-19 5,-1 0,1-2,-2 0,1-2,-1 0,0-1,2-3,91-86,-94 80,55-56,-25 36,-1-2,-3-2,28-33,-49 46,-20 21,2 1,-1 0,1 0,0 1,0 0,1 1,0-1,8-3,150-71,-157 77,0 0,0 1,1 0,-1 0,1 1,0 1,0 0,0 0,-1 0,1 1,0 1,0 0,0 0,0 1,0 0,-1 1,6 2,84 18,-97-23</inkml:trace>
  <inkml:trace contextRef="#ctx0" brushRef="#br0" timeOffset="4867.45">96 38,'14'-8,"0"2,0 1,1 0,0 1,0 1,0 1,0 0,1 1,-1 0,0 1,1 1,8 2,-13-2,-1 1,0 0,0 1,0 1,0-1,0 2,3 1,34 13,155 42,-100-6,0-8,-40-5,-33-18,33 12,40 21,12-1,-38-27,6 10,-60-30,0-1,0 0,0-2,1-1,8 1,7 2,206 41,-128-46,-110-3</inkml:trace>
  <inkml:trace contextRef="#ctx0" brushRef="#br0" timeOffset="6239.39">654 517,'10'-9,"-5"5,0 1,0 0,0 0,0 0,1 1,-1-1,1 1,-1 1,1-1,0 1,-1 0,1 0,0 1,0-1,0 1,0 1,0-1,-1 1,1 0,0 0,0 1,-1 0,1 0,-1 0,1 0,-1 1,0 0,0 0,0 1,-1-1,1 1,-1 0,3 3,0 3,-1 1,0-1,0 1,-1 0,0 1,-1-1,-1 1,0 0,0 0,0 10,-2-17,-1 0,1 0,-1 0,0 0,-1 0,1 1,-1-1,0-1,0 1,-1 0,1 0,-1 0,0-1,0 1,-1-1,1 1,-1-1,0 0,-1 0,1 0,0-1,-1 1,0-1,0 0,0 0,0 0,-1 0,-2 1,-1-1,1-1,-1 1,1-1,-1-1,0 1,0-1,1-1,-1 1,0-1,0-1,0 1,0-1,0-1,1 1,-1-1,0-1,1 1,0-1,0-1,0 1,0-1,0-1,-1 0,4 3,1 0,-1-1,1 1,-1-1,1 1,0-1,0 0,0 0,1 0,-1-1,1 1,-1-1,1 1,0-1,1 0,-1 0,1 0,-1 0,1 0,0 0,1 0,-1 0,0-5,2 3,0 0,0-1,0 1,1 0,0 0,0 0,0 0,1 0,0 0,0 1,1-1,-1 1,1 0,0 0,1 0,-1 1,1-1,0 1,1 0,1-3</inkml:trace>
  <inkml:trace contextRef="#ctx0" brushRef="#br0" timeOffset="7253.22">967 645,'19'24,"-14"-18,0 0,0 1,0-1,-1 1,0 0,-1 1,1-1,-1 0,-1 1,0 0,0-1,0 1,-1 0,0 0,0 0,-1 0,-1 7,-1-68,5 46,0 1,0-1,1 1,0 0,0 0,1 0,0 1,0-1,0 1,0 0,1 1,0-1,0 1,0 0,0 1,1 0,-1 0,1 0,0 0,0 1,7-1,1-2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4T16:09:42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0 238,'0'0</inkml:trace>
  <inkml:trace contextRef="#ctx0" brushRef="#br0" timeOffset="893.03">34 55,'0'0,"0"0,0 0,0 0,0 0,0 0,0 0,0 0,0 0,0 0,0 0,0 0,0 0,0 0,7 10,-2 2,-1 1,0 0,-1 0,0 0,-1 0,0 10,1 1,9 197,-11-154,11 219,-6-228,-2 0,-3 0,-3-1,-5 32,-11 20,4-61,13-44,1-4</inkml:trace>
  <inkml:trace contextRef="#ctx0" brushRef="#br0" timeOffset="3024.32">88 2,'31'-1,"1"2,-1 0,0 3,0 0,19 7,213 47,-210-40,-2 3,0 2,2 3,126 53,-48-34,-6-18,-81-19,0 1,-1 3,0 1,-1 2,16 10,186 115,-223-128,1 0,1-2,0 0,1-2,-1 0,1-2,16 3,21 5,-62 14,0-24,0-1,0 1,-1-1,1 0,-1 0,0 0,0 0,0 0,-1 0,1 0,-1-1,1 1,-1-1,0 0,-1 2,-2 1,-18 13,-1 0,-1-1,0-2,-1 0,-20 6,39-17,-95 56,-42 1,19-18,-14 8,-133 33,91-45,95-25,-101 34,-119 15,171-60,136-3</inkml:trace>
  <inkml:trace contextRef="#ctx0" brushRef="#br0" timeOffset="4022.59">2060 629,'0'0,"0"0,0 0,0 0,0 0,0 0,-14 7,-12-7,20-20,5 16,1-1,0 1,0 0,0-1,1 1,-1-1,1 1,0 0,1-1,-1 1,1 0,-1 0,1 0,0 0,1 0,-1 1,1-1,0 1,0-1,2-2,75-53,-67 50,-8 5,0 1,0-1,1 1,-1 0,1 0,0 1,0 0,0 0,0 0,0 0,1 1,-1 0,0 1,1-1,-1 1,0 1,1-1,0 1,56 18,-54-16</inkml:trace>
  <inkml:trace contextRef="#ctx0" brushRef="#br0" timeOffset="4538">2461 636,'7'16,"-8"-9,0-1,0 1,0-1,-1 1,0-1,0 0,0 0,-1 0,0 0,0 0,-1 0,-1 2,1-1,-7 11,-1 4,0 0,-2-1,-1 0,0-1,-2-1,-11 10,21-24,0-1,0 0,-1-1,0 1,1-1,-1-1,-1 0,1 0,-1 0,2 0,1 0,-1 0,1 0,0 0,-1-1,0 0,1 0,-1-1,0 0,1 0,-1 0,0-1,1 0,-1-1,1 1,-1-1,1 0,0-1,-1 1,1-1,1-1,-1 1,0-1,1 0,0 0,-4-3,3-3,1-1,0 1,0-1,1 0,0 0,1 0,-1-3,-2-10,3 18,1 0,1 0,-1 0,1-1,0 1,1 0,-1-1,1 1,0 0,1 0,0-1,0 1,0 0,0 0,1 0,1-2,33-83,-35 86</inkml:trace>
  <inkml:trace contextRef="#ctx0" brushRef="#br0" timeOffset="5065.93">2353 481,'0'0,"0"0,0 0,0 0,0 0,0 0,0 0</inkml:trace>
  <inkml:trace contextRef="#ctx0" brushRef="#br0" timeOffset="5345.84">2475 603,'0'0,"0"0,0 0,0 0,0 1,0 1,0 1,0 1,0 1,0 0,0 1,0 1,0 0,0-1</inkml:trace>
  <inkml:trace contextRef="#ctx0" brushRef="#br0" timeOffset="5860.02">2196 460,'0'0,"0"0,0 0,0 0,0 0,0 0,0 0,0 0,0 0,0 0,1 0,2 0,2 2,2 0,1 1,0 0,-2-1,-1-1</inkml:trace>
  <inkml:trace contextRef="#ctx0" brushRef="#br0" timeOffset="6110.88">2495 603,'0'0,"0"0,0 0,0 0,0 0,0 0</inkml:trace>
  <inkml:trace contextRef="#ctx0" brushRef="#br0" timeOffset="6111.88">2373 488,'0'0,"0"0,0 0,0 0,-1-1,-2-1,-2-1,-2 1,-2-2,-1 0,0-1,0-1,0 0,1 2,2 0,2 1</inkml:trace>
  <inkml:trace contextRef="#ctx0" brushRef="#br0" timeOffset="6689.43">2230 427,'0'0,"0"0,0 0,0 0,0 0,0 0,0 0,0 0,0 0,0 0,0 0,0 0</inkml:trace>
  <inkml:trace contextRef="#ctx0" brushRef="#br0" timeOffset="6935.98">2278 393,'0'0,"0"0,0 0,0 0,1 0,1 1,1 2,1 1,2 1,1 1,1 1,-2-1</inkml:trace>
  <inkml:trace contextRef="#ctx0" brushRef="#br0" timeOffset="7201.09">2482 603,'0'19,"-30"-28,22 5,0 0,0-1,0 0,0 0,1-1,0 0,0 0,1 0,-1-1,1 0,1-1,-2-2,-13-19,18 26</inkml:trace>
  <inkml:trace contextRef="#ctx0" brushRef="#br0" timeOffset="8033.86">354 468,'10'22,"5"30,-2 0,5 50,-10-53,10 103,-18-145</inkml:trace>
  <inkml:trace contextRef="#ctx0" brushRef="#br0" timeOffset="8500.93">320 535,'0'0,"0"0,0 0,0 0,7 8,4 6,1-1,1 0,0-1,1 0,0-1,0-1,2 0,-1-1,1-1,0 0,8 1,99 63,-119-69,0-1,0-1,0 1,1-1,-1 1,0-1,1-1,-1 1,1-1,-1 1,1-1,-1 0,1-1,-1 1,1-1,-1 0,0 0,1 0,-1-1,0 1,0-1,0 0,0-1,0 1,0 0,-1-1,1 0,-1 0,0 0,0 0,0-1,0 1,0-1,-1 0,0 0,1 0,-2 0,1 0,0 0,-1 0,1-2,0-12,0-1,-2 1,0 0,-1-1,-1 1,-3-13,-3-50,8 74</inkml:trace>
  <inkml:trace contextRef="#ctx0" brushRef="#br0" timeOffset="9186.62">932 650,'51'10,"27"27,-75-36,-1 1,1 0,-1 0,1 0,-1 0,0 0,0 1,0-1,0 1,-1-1,1 1,-1 0,1-1,-1 1,0 0,0 0,0 0,0 0,-1 0,1 0,-1 0,0 0,0 0,0 0,0 1,-1 1,1-3,0 0,-1 0,0 0,1 0,-1 0,0 0,0 0,0 0,0-1,0 1,0 0,0-1,-1 1,1 0,-1-1,1 0,-1 1,1-1,-1 0,0 0,0 0,0 0,1 0,-1 0,0 0,0-1,0 1,0-1,-1 1,1-1,0 0,0 0,0 0,0 0,0 0,0-1,-4 1,1-1,0 0,0 0,0-1,0 0,1 0,-1 0,0 0,1-1,-1 1,1-1,0-1,0 1,-1-1,3 1,1 0,-1 0,1-1,0 1,0 0,0-1,0 1,1 0,-1-1,1 1,0-1,0 1,0-1,0 1,1-1,-1 1,1 0,0-1,0 1,0 0,0-1,1 1,0 0,-1 0,1 0,0 0,0 1,1-1,-1 0,2-1,0-1</inkml:trace>
  <inkml:trace contextRef="#ctx0" brushRef="#br0" timeOffset="9643.02">1319 434,'0'0,"0"0,0 0,0 0,0 9,-8 162,-5 16,14-83,-1-99</inkml:trace>
  <inkml:trace contextRef="#ctx0" brushRef="#br0" timeOffset="9936.47">1469 691,'0'0,"0"0,-6 0,-148-14,-31-13,172 26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2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5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0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0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7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0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A9909F-F71C-405D-A726-CB82793B1FD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0.png"/><Relationship Id="rId7" Type="http://schemas.openxmlformats.org/officeDocument/2006/relationships/customXml" Target="../ink/ink2.xml"/><Relationship Id="rId12" Type="http://schemas.openxmlformats.org/officeDocument/2006/relationships/image" Target="../media/image1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image" Target="../media/image70.png"/><Relationship Id="rId9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40B9-25B7-4E3F-B7AB-327D345E1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Predicates and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46178-06D7-430B-8038-266C199FC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23</a:t>
            </a:r>
          </a:p>
          <a:p>
            <a:r>
              <a:rPr lang="en-US" dirty="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140092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758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60945" y="24989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“Mammals”, “pets”, “dogs and cats”,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0945" y="35657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“positive integers”, “integers”, “numbers”, 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0944" y="4724934"/>
            <a:ext cx="874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“objects in the university course enrollment system”, “university entities”, “students and courses”, 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40" y="5735985"/>
            <a:ext cx="106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than one domain of discourse might be reasonable…if it might affect the meaning of the statement, we specify it. </a:t>
            </a:r>
          </a:p>
        </p:txBody>
      </p:sp>
    </p:spTree>
    <p:extLst>
      <p:ext uri="{BB962C8B-B14F-4D97-AF65-F5344CB8AC3E}">
        <p14:creationId xmlns:p14="http://schemas.microsoft.com/office/powerpoint/2010/main" val="13926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that we have variables, let’s really use them…</a:t>
                </a:r>
              </a:p>
              <a:p>
                <a:r>
                  <a:rPr lang="en-US" dirty="0"/>
                  <a:t>We tend to use variables for two reasons: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678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blipFill>
                <a:blip r:embed="rId3"/>
                <a:stretch>
                  <a:fillRect l="-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blipFill>
                <a:blip r:embed="rId4"/>
                <a:stretch>
                  <a:fillRect l="-7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22039" y="4208195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an odd number that is less than 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4911" y="5361219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 numbers are both even and odd.</a:t>
            </a:r>
          </a:p>
        </p:txBody>
      </p:sp>
    </p:spTree>
    <p:extLst>
      <p:ext uri="{BB962C8B-B14F-4D97-AF65-F5344CB8AC3E}">
        <p14:creationId xmlns:p14="http://schemas.microsoft.com/office/powerpoint/2010/main" val="85794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6C4-CCFD-492F-A733-C50EB522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practice in section and on homework.</a:t>
                </a:r>
              </a:p>
              <a:p>
                <a:endParaRPr lang="en-US" dirty="0"/>
              </a:p>
              <a:p>
                <a:r>
                  <a:rPr lang="en-US" dirty="0"/>
                  <a:t>Also a reading on the webpage –</a:t>
                </a:r>
              </a:p>
              <a:p>
                <a:pPr lvl="1"/>
                <a:r>
                  <a:rPr lang="en-US" dirty="0"/>
                  <a:t>An explanation of why “for any” is not a great way to translate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dirty="0"/>
                  <a:t>(even though it looks like a good option on the surface)</a:t>
                </a:r>
              </a:p>
              <a:p>
                <a:pPr lvl="1"/>
                <a:r>
                  <a:rPr lang="en-US" dirty="0"/>
                  <a:t>More information on what happens with multiple quantifiers (we’ll discuss more on Monday).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48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EEE5-A12C-4620-A98F-FC5BD810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60C759-F701-4F67-B6A8-E3D096A34843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26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80">
                      <a:extLst>
                        <a:ext uri="{9D8B030D-6E8A-4147-A177-3AD203B41FA5}">
                          <a16:colId xmlns:a16="http://schemas.microsoft.com/office/drawing/2014/main" val="3534036804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436199331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924836730"/>
                        </a:ext>
                      </a:extLst>
                    </a:gridCol>
                    <a:gridCol w="1782699">
                      <a:extLst>
                        <a:ext uri="{9D8B030D-6E8A-4147-A177-3AD203B41FA5}">
                          <a16:colId xmlns:a16="http://schemas.microsoft.com/office/drawing/2014/main" val="637875618"/>
                        </a:ext>
                      </a:extLst>
                    </a:gridCol>
                    <a:gridCol w="1413661">
                      <a:extLst>
                        <a:ext uri="{9D8B030D-6E8A-4147-A177-3AD203B41FA5}">
                          <a16:colId xmlns:a16="http://schemas.microsoft.com/office/drawing/2014/main" val="1865000137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909254082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3597102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“True/False”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“And”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“Or”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“Not”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Implication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5100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Java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boolean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true,false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&amp;&amp;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||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72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Propositional Logic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T,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904774"/>
                      </a:ext>
                    </a:extLst>
                  </a:tr>
                  <a:tr h="47561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886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Boolean Algebra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 (“multiplication”)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(“addition”)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(apostrophe after variable)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670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660C759-F701-4F67-B6A8-E3D096A348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00045886"/>
                  </p:ext>
                </p:extLst>
              </p:nvPr>
            </p:nvGraphicFramePr>
            <p:xfrm>
              <a:off x="574675" y="1463675"/>
              <a:ext cx="11187260" cy="3205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80">
                      <a:extLst>
                        <a:ext uri="{9D8B030D-6E8A-4147-A177-3AD203B41FA5}">
                          <a16:colId xmlns:a16="http://schemas.microsoft.com/office/drawing/2014/main" val="3534036804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436199331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1924836730"/>
                        </a:ext>
                      </a:extLst>
                    </a:gridCol>
                    <a:gridCol w="1782699">
                      <a:extLst>
                        <a:ext uri="{9D8B030D-6E8A-4147-A177-3AD203B41FA5}">
                          <a16:colId xmlns:a16="http://schemas.microsoft.com/office/drawing/2014/main" val="637875618"/>
                        </a:ext>
                      </a:extLst>
                    </a:gridCol>
                    <a:gridCol w="1413661">
                      <a:extLst>
                        <a:ext uri="{9D8B030D-6E8A-4147-A177-3AD203B41FA5}">
                          <a16:colId xmlns:a16="http://schemas.microsoft.com/office/drawing/2014/main" val="1865000137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909254082"/>
                        </a:ext>
                      </a:extLst>
                    </a:gridCol>
                    <a:gridCol w="1598180">
                      <a:extLst>
                        <a:ext uri="{9D8B030D-6E8A-4147-A177-3AD203B41FA5}">
                          <a16:colId xmlns:a16="http://schemas.microsoft.com/office/drawing/2014/main" val="3597102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“True/False”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“And”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“Or”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“Not”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Implication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951004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Java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boolean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true,false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&amp;&amp;</a:t>
                          </a:r>
                          <a:endParaRPr lang="en-US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||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672496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Propositional Logic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2857" r="-500000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T,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863" t="-162857" r="-260616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17" t="-162857" r="-228017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859" t="-162857" r="-101141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145" t="-162857" r="-1527" b="-25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90477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Circuits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Wires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1, 0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888601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Boolean Algebra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4000" r="-50000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1,0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863" t="-254000" r="-26061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17" t="-254000" r="-22801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859" t="-254000" r="-10114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special symbol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86708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7F8F35-63A5-4DD9-863D-8DF8D24A2E8D}"/>
                  </a:ext>
                </a:extLst>
              </p:cNvPr>
              <p:cNvSpPr txBox="1"/>
              <p:nvPr/>
            </p:nvSpPr>
            <p:spPr>
              <a:xfrm>
                <a:off x="574675" y="5819775"/>
                <a:ext cx="5521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7F8F35-63A5-4DD9-863D-8DF8D24A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5819775"/>
                <a:ext cx="5521325" cy="461665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950A-68DB-4570-B402-A60F3AC892A6}"/>
                  </a:ext>
                </a:extLst>
              </p:cNvPr>
              <p:cNvSpPr txBox="1"/>
              <p:nvPr/>
            </p:nvSpPr>
            <p:spPr>
              <a:xfrm>
                <a:off x="5956300" y="5819775"/>
                <a:ext cx="5521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𝑝𝑞𝑟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950A-68DB-4570-B402-A60F3AC89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300" y="5819775"/>
                <a:ext cx="5521325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7D950F3-9440-4430-9E32-B90FF8EE299F}"/>
              </a:ext>
            </a:extLst>
          </p:cNvPr>
          <p:cNvSpPr txBox="1"/>
          <p:nvPr/>
        </p:nvSpPr>
        <p:spPr>
          <a:xfrm>
            <a:off x="2095500" y="524827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Propositional logic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632F4-1D1F-4BD3-8D19-BF9ADB4563A8}"/>
              </a:ext>
            </a:extLst>
          </p:cNvPr>
          <p:cNvSpPr txBox="1"/>
          <p:nvPr/>
        </p:nvSpPr>
        <p:spPr>
          <a:xfrm>
            <a:off x="7477125" y="532318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Boolean Algebra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E014A5-C1F6-4229-AEE6-1BC80C58CA29}"/>
                  </a:ext>
                </a:extLst>
              </p14:cNvPr>
              <p14:cNvContentPartPr/>
              <p14:nvPr/>
            </p14:nvContentPartPr>
            <p14:xfrm>
              <a:off x="12655410" y="1200585"/>
              <a:ext cx="34560" cy="6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E014A5-C1F6-4229-AEE6-1BC80C58CA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46410" y="1191585"/>
                <a:ext cx="52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8C1AA3B-C34A-4438-9F82-E2B21D8FAF96}"/>
                  </a:ext>
                </a:extLst>
              </p14:cNvPr>
              <p14:cNvContentPartPr/>
              <p14:nvPr/>
            </p14:nvContentPartPr>
            <p14:xfrm>
              <a:off x="5735520" y="3167700"/>
              <a:ext cx="1013400" cy="460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8C1AA3B-C34A-4438-9F82-E2B21D8FAF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6520" y="3159060"/>
                <a:ext cx="103104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D83CC17-F25C-4341-85FB-526DC3EEF7E1}"/>
                  </a:ext>
                </a:extLst>
              </p14:cNvPr>
              <p14:cNvContentPartPr/>
              <p14:nvPr/>
            </p14:nvContentPartPr>
            <p14:xfrm>
              <a:off x="7412880" y="3170860"/>
              <a:ext cx="687600" cy="500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D83CC17-F25C-4341-85FB-526DC3EEF7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4235" y="3162220"/>
                <a:ext cx="705249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6A8B3A9-A7A2-44E6-80D9-C14096D8D6C8}"/>
                  </a:ext>
                </a:extLst>
              </p14:cNvPr>
              <p14:cNvContentPartPr/>
              <p14:nvPr/>
            </p14:nvContentPartPr>
            <p14:xfrm>
              <a:off x="8813280" y="3176620"/>
              <a:ext cx="898560" cy="462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6A8B3A9-A7A2-44E6-80D9-C14096D8D6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04280" y="3167980"/>
                <a:ext cx="916200" cy="4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00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</p:spPr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  <a:p>
                <a:r>
                  <a:rPr lang="en-US" dirty="0"/>
                  <a:t>TRICK QUESTION! It depends on the domain.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  <a:blipFill>
                <a:blip r:embed="rId2"/>
                <a:stretch>
                  <a:fillRect l="-654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715" y="3871078"/>
          <a:ext cx="10544403" cy="197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4801">
                  <a:extLst>
                    <a:ext uri="{9D8B030D-6E8A-4147-A177-3AD203B41FA5}">
                      <a16:colId xmlns:a16="http://schemas.microsoft.com/office/drawing/2014/main" val="317002534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019978042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323061682"/>
                    </a:ext>
                  </a:extLst>
                </a:gridCol>
              </a:tblGrid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Prime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Numbers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Positive 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Odd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integers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53686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 (vacuously)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44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rest of the expression.</a:t>
                </a:r>
              </a:p>
              <a:p>
                <a:endParaRPr lang="en-US" dirty="0"/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A585-B484-C528-82CE-405AC20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450359-F90A-3F68-EFD2-B0A7BA3D7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your Domain of Discourse be integers; translate into predicate notation and negate.</a:t>
                </a:r>
              </a:p>
              <a:p>
                <a:r>
                  <a:rPr lang="en-US" dirty="0"/>
                  <a:t>There are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integer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450359-F90A-3F68-EFD2-B0A7BA3D7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162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A585-B484-C528-82CE-405AC20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450359-F90A-3F68-EFD2-B0A7BA3D7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your Domain of Discourse be integers; translate into predicate notation and negate.</a:t>
                </a:r>
              </a:p>
              <a:p>
                <a:r>
                  <a:rPr lang="en-US" dirty="0"/>
                  <a:t>There are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integer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450359-F90A-3F68-EFD2-B0A7BA3D7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6F662-046E-C7F1-679C-6ED30EBFF1E3}"/>
                  </a:ext>
                </a:extLst>
              </p:cNvPr>
              <p:cNvSpPr txBox="1"/>
              <p:nvPr/>
            </p:nvSpPr>
            <p:spPr>
              <a:xfrm>
                <a:off x="1526875" y="2838091"/>
                <a:ext cx="97392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3"/>
                    </a:solidFill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Equal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3"/>
                  </a:solidFill>
                </a:endParaRPr>
              </a:p>
              <a:p>
                <a:r>
                  <a:rPr lang="en-US" sz="3200" dirty="0">
                    <a:solidFill>
                      <a:schemeClr val="accent3"/>
                    </a:solidFill>
                  </a:rPr>
                  <a:t>Negation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(¬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Equal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6F662-046E-C7F1-679C-6ED30EBF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75" y="2838091"/>
                <a:ext cx="9739223" cy="1077218"/>
              </a:xfrm>
              <a:prstGeom prst="rect">
                <a:avLst/>
              </a:prstGeom>
              <a:blipFill>
                <a:blip r:embed="rId3"/>
                <a:stretch>
                  <a:fillRect l="-1564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50D91-40E9-54A2-F61F-59B65E83A6C9}"/>
                  </a:ext>
                </a:extLst>
              </p:cNvPr>
              <p:cNvSpPr txBox="1"/>
              <p:nvPr/>
            </p:nvSpPr>
            <p:spPr>
              <a:xfrm>
                <a:off x="1437735" y="4561141"/>
                <a:ext cx="973922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3"/>
                    </a:solidFill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accent3"/>
                  </a:solidFill>
                </a:endParaRPr>
              </a:p>
              <a:p>
                <a:r>
                  <a:rPr lang="en-US" sz="3200" dirty="0">
                    <a:solidFill>
                      <a:schemeClr val="accent3"/>
                    </a:solidFill>
                  </a:rPr>
                  <a:t>Negation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(¬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32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50D91-40E9-54A2-F61F-59B65E83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35" y="4561141"/>
                <a:ext cx="9739223" cy="1077218"/>
              </a:xfrm>
              <a:prstGeom prst="rect">
                <a:avLst/>
              </a:prstGeom>
              <a:blipFill>
                <a:blip r:embed="rId4"/>
                <a:stretch>
                  <a:fillRect l="-1628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88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91EE4D-7BCA-4C46-837E-8096B7A16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58868-6A67-4C0A-B378-F699C2C85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EE7AB5-99D6-4CC2-96C6-0BBAA73541D7}"/>
              </a:ext>
            </a:extLst>
          </p:cNvPr>
          <p:cNvGrpSpPr/>
          <p:nvPr/>
        </p:nvGrpSpPr>
        <p:grpSpPr>
          <a:xfrm>
            <a:off x="556577" y="312984"/>
            <a:ext cx="11187259" cy="2775448"/>
            <a:chOff x="1185842" y="3429000"/>
            <a:chExt cx="6111311" cy="170221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C94369-C51F-425F-9409-93BDAF5FB4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grp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BC94369-C51F-425F-9409-93BDAF5FB4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59C5E1-178B-4DB9-AC70-F03A1357087B}"/>
                </a:ext>
              </a:extLst>
            </p:cNvPr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4EE18B-5103-49C0-A649-34A9135F2E26}"/>
              </a:ext>
            </a:extLst>
          </p:cNvPr>
          <p:cNvGrpSpPr/>
          <p:nvPr/>
        </p:nvGrpSpPr>
        <p:grpSpPr>
          <a:xfrm>
            <a:off x="96839" y="3950559"/>
            <a:ext cx="11924147" cy="2422752"/>
            <a:chOff x="1185842" y="3429000"/>
            <a:chExt cx="6111311" cy="1485900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E96260E-BDAD-43F4-906C-31C3C62AF45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grp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E96260E-BDAD-43F4-906C-31C3C62AF4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714" r="-612"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5F2293-644F-4099-AC03-467BBB3F9E67}"/>
                </a:ext>
              </a:extLst>
            </p:cNvPr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29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our propositions have worked great for fixed objects.</a:t>
                </a:r>
              </a:p>
              <a:p>
                <a:endParaRPr lang="en-US" dirty="0"/>
              </a:p>
              <a:p>
                <a:r>
                  <a:rPr lang="en-US" dirty="0"/>
                  <a:t>What if we want to say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&gt;100.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dirty="0"/>
                  <a:t> isn’t a proposition. Its truth value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need a function that can take in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output True or False as appropriate.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72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Cat(x)</a:t>
                </a:r>
                <a:r>
                  <a:rPr lang="en-US" dirty="0"/>
                  <a:t>:=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“x</a:t>
                </a:r>
                <a:r>
                  <a:rPr lang="en-US" dirty="0"/>
                  <a:t> is a cat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x,y,z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HasNChars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“string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dirty="0"/>
                  <a:t> has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Numbers and types of inputs can change. Only requirement is output is Boolean.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  <a:blipFill>
                <a:blip r:embed="rId2"/>
                <a:stretch>
                  <a:fillRect l="-708" t="-3160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4998" y="1380493"/>
            <a:ext cx="8407337" cy="1243437"/>
            <a:chOff x="1185842" y="3429000"/>
            <a:chExt cx="6111311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function that outputs true or false.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Predicate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67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Propositions were like Boolean variables.</a:t>
            </a:r>
          </a:p>
          <a:p>
            <a:r>
              <a:rPr lang="en-US" dirty="0"/>
              <a:t>What are predicates? Functions that return Booleans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predicate(…)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6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Translation works a lot like when we just had propositions.</a:t>
                </a:r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3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4.5? What about “</a:t>
                </a:r>
                <a:r>
                  <a:rPr lang="en-US" dirty="0" err="1"/>
                  <a:t>abc</a:t>
                </a:r>
                <a:r>
                  <a:rPr lang="en-US" dirty="0"/>
                  <a:t>” ?</a:t>
                </a:r>
              </a:p>
              <a:p>
                <a:r>
                  <a:rPr lang="en-US" dirty="0"/>
                  <a:t>I never intended you to plug 4.5 or “</a:t>
                </a:r>
                <a:r>
                  <a:rPr lang="en-US" dirty="0" err="1"/>
                  <a:t>abc</a:t>
                </a:r>
                <a:r>
                  <a:rPr lang="en-US" dirty="0"/>
                  <a:t>”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you read the sentence you probably didn’t imagine plugging those values in….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8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make sure we </a:t>
                </a:r>
                <a:r>
                  <a:rPr lang="en-US" b="1" dirty="0"/>
                  <a:t>can’t</a:t>
                </a:r>
                <a:r>
                  <a:rPr lang="en-US" dirty="0"/>
                  <a:t> plug in 4.5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predicate logic requires deciding on the types we’ll allow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5239" y="4494755"/>
            <a:ext cx="9296549" cy="1485900"/>
            <a:chOff x="1185842" y="3429000"/>
            <a:chExt cx="6472818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472818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set of all inputs allowed as inputs to our predicates.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6" y="3429000"/>
              <a:ext cx="6463293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Domain of Discourse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BF090AD-2BBB-4C29-B16D-1071F336E2D6}"/>
              </a:ext>
            </a:extLst>
          </p:cNvPr>
          <p:cNvSpPr/>
          <p:nvPr/>
        </p:nvSpPr>
        <p:spPr>
          <a:xfrm>
            <a:off x="5794310" y="6072402"/>
            <a:ext cx="5654351" cy="741784"/>
          </a:xfrm>
          <a:prstGeom prst="wedgeRoundRectCallout">
            <a:avLst>
              <a:gd name="adj1" fmla="val -22483"/>
              <a:gd name="adj2" fmla="val -620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Often we give the type(s) of allowed inputs, </a:t>
            </a:r>
            <a:br>
              <a:rPr lang="en-US" sz="2400" dirty="0"/>
            </a:br>
            <a:r>
              <a:rPr lang="en-US" sz="2400" dirty="0"/>
              <a:t>like “all integers” or “all real numbers.</a:t>
            </a:r>
          </a:p>
        </p:txBody>
      </p:sp>
    </p:spTree>
    <p:extLst>
      <p:ext uri="{BB962C8B-B14F-4D97-AF65-F5344CB8AC3E}">
        <p14:creationId xmlns:p14="http://schemas.microsoft.com/office/powerpoint/2010/main" val="2890381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122</TotalTime>
  <Words>2036</Words>
  <Application>Microsoft Office PowerPoint</Application>
  <PresentationFormat>Widescreen</PresentationFormat>
  <Paragraphs>264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Predicates and Quantifiers</vt:lpstr>
      <vt:lpstr>Meet Boolean Algebra</vt:lpstr>
      <vt:lpstr>Predicates!</vt:lpstr>
      <vt:lpstr>Predicate Logic</vt:lpstr>
      <vt:lpstr>Predicates</vt:lpstr>
      <vt:lpstr>Analogy</vt:lpstr>
      <vt:lpstr>Translation</vt:lpstr>
      <vt:lpstr>Domain of Discourse</vt:lpstr>
      <vt:lpstr>Domain of Discourse</vt:lpstr>
      <vt:lpstr>Try it…</vt:lpstr>
      <vt:lpstr>Try it…</vt:lpstr>
      <vt:lpstr>Quantifiers</vt:lpstr>
      <vt:lpstr>Quantifiers</vt:lpstr>
      <vt:lpstr>Quantifiers</vt:lpstr>
      <vt:lpstr>Quantifiers</vt:lpstr>
      <vt:lpstr>Translations</vt:lpstr>
      <vt:lpstr>Translations</vt:lpstr>
      <vt:lpstr>Translations</vt:lpstr>
      <vt:lpstr>Evaluating Predicate Logic</vt:lpstr>
      <vt:lpstr>Evaluating Predicate Logic</vt:lpstr>
      <vt:lpstr>One Technical Matter</vt:lpstr>
      <vt:lpstr>Bound Variables</vt:lpstr>
      <vt:lpstr>More Practice</vt:lpstr>
      <vt:lpstr>More Practice</vt:lpstr>
      <vt:lpstr>Negation </vt:lpstr>
      <vt:lpstr>Negating Quantifiers</vt:lpstr>
      <vt:lpstr>Negating Quantifiers</vt:lpstr>
      <vt:lpstr>Negation</vt:lpstr>
      <vt:lpstr>Negation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Predicates and Quantifiers</dc:title>
  <dc:creator>rtweber2</dc:creator>
  <cp:lastModifiedBy>Robert Weber</cp:lastModifiedBy>
  <cp:revision>23</cp:revision>
  <cp:lastPrinted>2024-09-28T23:24:05Z</cp:lastPrinted>
  <dcterms:created xsi:type="dcterms:W3CDTF">2022-01-12T01:58:03Z</dcterms:created>
  <dcterms:modified xsi:type="dcterms:W3CDTF">2024-09-28T23:24:14Z</dcterms:modified>
</cp:coreProperties>
</file>