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ink/ink1.xml" ContentType="application/inkml+xml"/>
  <Override PartName="/ppt/ink/ink2.xml" ContentType="application/inkml+xml"/>
  <Override PartName="/ppt/ink/ink3.xml" ContentType="application/inkml+xml"/>
  <Override PartName="/ppt/ink/ink4.xml" ContentType="application/inkml+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110.xml" ContentType="application/vnd.openxmlformats-officedocument.presentationml.tags+xml"/>
  <Override PartName="/ppt/tags/tag24.xml" ContentType="application/vnd.openxmlformats-officedocument.presentationml.tags+xml"/>
  <Override PartName="/ppt/tags/tag30.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handoutMasterIdLst>
    <p:handoutMasterId r:id="rId45"/>
  </p:handoutMasterIdLst>
  <p:sldIdLst>
    <p:sldId id="256" r:id="rId2"/>
    <p:sldId id="392" r:id="rId3"/>
    <p:sldId id="301" r:id="rId4"/>
    <p:sldId id="319" r:id="rId5"/>
    <p:sldId id="324" r:id="rId6"/>
    <p:sldId id="395" r:id="rId7"/>
    <p:sldId id="396" r:id="rId8"/>
    <p:sldId id="397" r:id="rId9"/>
    <p:sldId id="398" r:id="rId10"/>
    <p:sldId id="399" r:id="rId11"/>
    <p:sldId id="400" r:id="rId12"/>
    <p:sldId id="382" r:id="rId13"/>
    <p:sldId id="389" r:id="rId14"/>
    <p:sldId id="377" r:id="rId15"/>
    <p:sldId id="262" r:id="rId16"/>
    <p:sldId id="263" r:id="rId17"/>
    <p:sldId id="383" r:id="rId18"/>
    <p:sldId id="384" r:id="rId19"/>
    <p:sldId id="266" r:id="rId20"/>
    <p:sldId id="267" r:id="rId21"/>
    <p:sldId id="385" r:id="rId22"/>
    <p:sldId id="386" r:id="rId23"/>
    <p:sldId id="387" r:id="rId24"/>
    <p:sldId id="388" r:id="rId25"/>
    <p:sldId id="261" r:id="rId26"/>
    <p:sldId id="260" r:id="rId27"/>
    <p:sldId id="264" r:id="rId28"/>
    <p:sldId id="265" r:id="rId29"/>
    <p:sldId id="302" r:id="rId30"/>
    <p:sldId id="303" r:id="rId31"/>
    <p:sldId id="378" r:id="rId32"/>
    <p:sldId id="379" r:id="rId33"/>
    <p:sldId id="391" r:id="rId34"/>
    <p:sldId id="371" r:id="rId35"/>
    <p:sldId id="370" r:id="rId36"/>
    <p:sldId id="372" r:id="rId37"/>
    <p:sldId id="373" r:id="rId38"/>
    <p:sldId id="374" r:id="rId39"/>
    <p:sldId id="311" r:id="rId40"/>
    <p:sldId id="375" r:id="rId41"/>
    <p:sldId id="376" r:id="rId42"/>
    <p:sldId id="40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A4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showGuides="1">
      <p:cViewPr varScale="1">
        <p:scale>
          <a:sx n="67" d="100"/>
          <a:sy n="67" d="100"/>
        </p:scale>
        <p:origin x="640"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972FD2-0A13-422C-BC84-FCE970C23F1E}" type="datetimeFigureOut">
              <a:rPr lang="en-US" smtClean="0"/>
              <a:t>10/1/2024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1E1B68-F37B-4545-AE97-9A98B437F4B3}" type="slidenum">
              <a:rPr lang="en-US" smtClean="0"/>
              <a:t>‹#›</a:t>
            </a:fld>
            <a:endParaRPr lang="en-US"/>
          </a:p>
        </p:txBody>
      </p:sp>
    </p:spTree>
    <p:extLst>
      <p:ext uri="{BB962C8B-B14F-4D97-AF65-F5344CB8AC3E}">
        <p14:creationId xmlns:p14="http://schemas.microsoft.com/office/powerpoint/2010/main" val="107667479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27.781"/>
    </inkml:context>
    <inkml:brush xml:id="br0">
      <inkml:brushProperty name="width" value="0.05" units="cm"/>
      <inkml:brushProperty name="height" value="0.05" units="cm"/>
    </inkml:brush>
  </inkml:definitions>
  <inkml:trace contextRef="#ctx0" brushRef="#br0">95 0 23039,'-95'16'-16895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16:08:47.003"/>
    </inkml:context>
    <inkml:brush xml:id="br0">
      <inkml:brushProperty name="width" value="0.05" units="cm"/>
      <inkml:brushProperty name="height" value="0.05" units="cm"/>
      <inkml:brushProperty name="ignorePressure" value="1"/>
    </inkml:brush>
  </inkml:definitions>
  <inkml:trace contextRef="#ctx0" brushRef="#br0">81 102,'0'12,"-5"150,-12 44,6 253,-12-338,11-27,12-94</inkml:trace>
  <inkml:trace contextRef="#ctx0" brushRef="#br0" timeOffset="1758.63">109 68,'0'0,"0"0,0 0,0 0,0 0,0 0,0 0,0 0,0 0,0 0,0 0,0 0,0 0,0 0,0 0,1 0,82 0,-71-5,76-2,134-1,-122-6,-79 9,0 2,1 0,0 1,0 1,17 2,101-6,65 3,-82-4,74-1,-160 7,-1 1,1 1,35 8,28 2,38-14,60 42,-82-18,42 6,-131-22,35 15,-11 14,-44-29</inkml:trace>
  <inkml:trace contextRef="#ctx0" brushRef="#br0" timeOffset="2363.76">2705 365,'23'23,"-16"-15,0 0,-1 1,-1 0,0 0,0 0,0 1,-1 0,-1 0,1 0,-2 0,1 0,-2 1,1 3,5 91,0-45,6-4,-19-27,-9 47,-8-13,19-52,4-10</inkml:trace>
  <inkml:trace contextRef="#ctx0" brushRef="#br0" timeOffset="2991.2">2467 149,'86'69,"47"42,-106-87,-22-21</inkml:trace>
  <inkml:trace contextRef="#ctx0" brushRef="#br0" timeOffset="5565.73">2808 763,'0'0,"0"0,0 0,0 0,0 0,0 0,0 0,0 0,0 0,0 0,-2 9,-20 49,17-47,0 1,0-1,1 1,1 0,0 0,1 0,0 0,0 9,1-15,-1 0,1 0,-1 0,0 0,-1-1,1 1,-1 0,0-1,-1 0,1 0,-4 4,-71 62,18-31,-41 10,-27-3,107-40,0-2,0 0,-1-1,1-1,-5-1,-95 1,11 1,-39 2,6 8,15-25,-78 5,-72-26,118 19,-60 0,103 6,-27 1,15 1,13-3,22 2,-10 5,102 1</inkml:trace>
  <inkml:trace contextRef="#ctx0" brushRef="#br0" timeOffset="6947.88">489 1034,'0'-15,"20"-46,61-155,3-38,-33 149,-51 104,0 0,1-1,-1 0,0 0,1 1,-1-1,1 0,0 1,-1-1,1 0,0 1,0-1,0 1,0 0,0-1,0 1,1 0,-1-1,0 1,1 0,-1 0,1 0,-1 0,1 0,-1 1,1-1,-1 0,1 1,0-1,0 1,-1 0,2-1,1 3,-1-1,1 1,-1-1,1 1,-1 0,0 1,0-1,0 0,0 1,0 0,-1 0,1-1,-1 2,0-1,1 0,-1 0,0 2,6 6,9 15,-1 2,-1 0,-2 1,0 0,-2 1,4 19,8 20,-20-62,7 17,-1 0,-1 1,-2 0,0 1,-1-1,-2 1,-1 0,0 0,-2-24,0-2</inkml:trace>
  <inkml:trace contextRef="#ctx0" brushRef="#br0" timeOffset="7417.38">992 791,'-13'0,"-127"-21,-49 28,185-7,3 0</inkml:trace>
  <inkml:trace contextRef="#ctx0" brushRef="#br0" timeOffset="8621.68">1128 737,'0'0,"0"0,0 0,0 0,0 0,0 0,0 0,0 0,7 9,0 7,-2 0,0 0,0 0,-1 1,-1 0,-1-1,0 10,2 12,0 19,-4-56,21-78,-19 69,0 0,0-1,1 1,0 1,1-1,-1 0,1 1,1 0,-1 0,1 0,1 0,-1 1,1 0,0 0,1 0,-1 1,1 0,0 0,0 1,1 0,-1 0,1 0,0 1,0 1,0-1,0 1,1 0,-5 1,-1 0,1 0,-1 1,1-1,0 0,0 1,-1 0,1 0,0 0,-1 1,1-1,0 1,-1 0,1 0,-1 0,1 0,-1 1,1 0,-1-1,0 1,0 0,0 0,0 1,0-1,-1 1,2 1,2 5,-1 0,0 0,0 1,-1 0,0 0,-1 0,0 1,-1-1,0 0,-1 1,0 0,0-1,-1 1,-1 1,0 48,1-58</inkml:trace>
  <inkml:trace contextRef="#ctx0" brushRef="#br0" timeOffset="10104.52">1842 797,'0'0,"0"0,0 0,0 0,0 0,0 0,0 0,-14 0,-56 33,61-29,0 1,1 0,0 0,0 0,0 1,0 0,1 0,0 1,1 0,-1 1,1-1,1 1,0 0,0 0,0 1,1 0,-1 3,-13 28,19-37,-1 0,1 0,-1 0,1 0,0-1,0 1,0 0,0-1,1 1,-1-1,1 1,-1-1,1 0,0 1,0-1,0 0,0 0,0 0,0-1,2 2,58 26,-41-22,-16-7,0 1,0-1,0 0,0-1,0 1,0-1,0 0,-1 0,1 0,0-1,-1 0,1 0,0 0,-1 0,0-1,0 1,0-1,2-2,8-3,-3-1,1 0,-2 0,1-1,-2 0,1-1,-1 0,-1 0,0-1,0 0,-2-1,1 0,-2 0,1 0,-2-1,0 1,1-7,-2-2,0 1,-1-1,-1 0,-1 0,-2 0,0 0,-1 0,-1 1,-1-2,-3-25,-6-80,2 36,12 28,-13 230,28 49,0-114,3 57,-12-37,-6-121,0 0</inkml:trace>
  <inkml:trace contextRef="#ctx0" brushRef="#br0" timeOffset="10651.26">1904 723,'-14'2,"-99"49,105-47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16:09:13.231"/>
    </inkml:context>
    <inkml:brush xml:id="br0">
      <inkml:brushProperty name="width" value="0.05" units="cm"/>
      <inkml:brushProperty name="height" value="0.05" units="cm"/>
      <inkml:brushProperty name="ignorePressure" value="1"/>
    </inkml:brush>
  </inkml:definitions>
  <inkml:trace contextRef="#ctx0" brushRef="#br0">14 18,'0'0</inkml:trace>
  <inkml:trace contextRef="#ctx0" brushRef="#br0" timeOffset="1168.84">14 11,'0'0,"0"0,-1 3,-11 36,47-40,49 0,42 51,-115-44,-1 0,0 1,-1 0,1 1,-1 0,-1 1,0-1,7 10,4 4,48 73,-20 1,-42-85,0 0,-1 1,0-1,-1 1,0 0,-1 0,-1 0,0 1,0-1,-1 2,-3 134,-28-45,29-95,-3 18,-1 1,-2-1,0-1,-2 0,-2 2,-31 60,-48 70,80-139,-2 0,0-1,-1 0,-1-1,-1 0,-17 19,-22 9,32-31,16-10,5-2</inkml:trace>
  <inkml:trace contextRef="#ctx0" brushRef="#br0" timeOffset="2893.44">96 1355,'21'2,"60"23,15-18,-7-15,83-30,-71 14,-59 14,-19 5,-1 0,1-2,-2 0,1-2,-1 0,0-1,2-3,91-86,-94 80,55-56,-25 36,-1-2,-3-2,28-33,-49 46,-20 21,2 1,-1 0,1 0,0 1,0 0,1 1,0-1,8-3,150-71,-157 77,0 0,0 1,1 0,-1 0,1 1,0 1,0 0,0 0,-1 0,1 1,0 1,0 0,0 0,0 1,0 0,-1 1,6 2,84 18,-97-23</inkml:trace>
  <inkml:trace contextRef="#ctx0" brushRef="#br0" timeOffset="4867.45">96 38,'14'-8,"0"2,0 1,1 0,0 1,0 1,0 1,0 0,1 1,-1 0,0 1,1 1,8 2,-13-2,-1 1,0 0,0 1,0 1,0-1,0 2,3 1,34 13,155 42,-100-6,0-8,-40-5,-33-18,33 12,40 21,12-1,-38-27,6 10,-60-30,0-1,0 0,0-2,1-1,8 1,7 2,206 41,-128-46,-110-3</inkml:trace>
  <inkml:trace contextRef="#ctx0" brushRef="#br0" timeOffset="6239.39">654 517,'10'-9,"-5"5,0 1,0 0,0 0,0 0,1 1,-1-1,1 1,-1 1,1-1,0 1,-1 0,1 0,0 1,0-1,0 1,0 1,0-1,-1 1,1 0,0 0,0 1,-1 0,1 0,-1 0,1 0,-1 1,0 0,0 0,0 1,-1-1,1 1,-1 0,3 3,0 3,-1 1,0-1,0 1,-1 0,0 1,-1-1,-1 1,0 0,0 0,0 10,-2-17,-1 0,1 0,-1 0,0 0,-1 0,1 1,-1-1,0-1,0 1,-1 0,1 0,-1 0,0-1,0 1,-1-1,1 1,-1-1,0 0,-1 0,1 0,0-1,-1 1,0-1,0 0,0 0,0 0,-1 0,-2 1,-1-1,1-1,-1 1,1-1,-1-1,0 1,0-1,1-1,-1 1,0-1,0-1,0 1,0-1,0-1,1 1,-1-1,0-1,1 1,0-1,0-1,0 1,0-1,0-1,-1 0,4 3,1 0,-1-1,1 1,-1-1,1 1,0-1,0 0,0 0,1 0,-1-1,1 1,-1-1,1 1,0-1,1 0,-1 0,1 0,-1 0,1 0,0 0,1 0,-1 0,0-5,2 3,0 0,0-1,0 1,1 0,0 0,0 0,0 0,1 0,0 0,0 1,1-1,-1 1,1 0,0 0,1 0,-1 1,1-1,0 1,1 0,1-3</inkml:trace>
  <inkml:trace contextRef="#ctx0" brushRef="#br0" timeOffset="7253.22">967 645,'19'24,"-14"-18,0 0,0 1,0-1,-1 1,0 0,-1 1,1-1,-1 0,-1 1,0 0,0-1,0 1,-1 0,0 0,0 0,-1 0,-1 7,-1-68,5 46,0 1,0-1,1 1,0 0,0 0,1 0,0 1,0-1,0 1,0 0,1 1,0-1,0 1,0 0,0 1,1 0,-1 0,1 0,0 0,0 1,7-1,1-2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16:09:42.499"/>
    </inkml:context>
    <inkml:brush xml:id="br0">
      <inkml:brushProperty name="width" value="0.05" units="cm"/>
      <inkml:brushProperty name="height" value="0.05" units="cm"/>
      <inkml:brushProperty name="ignorePressure" value="1"/>
    </inkml:brush>
  </inkml:definitions>
  <inkml:trace contextRef="#ctx0" brushRef="#br0">0 238,'0'0</inkml:trace>
  <inkml:trace contextRef="#ctx0" brushRef="#br0" timeOffset="893.03">34 55,'0'0,"0"0,0 0,0 0,0 0,0 0,0 0,0 0,0 0,0 0,0 0,0 0,0 0,0 0,7 10,-2 2,-1 1,0 0,-1 0,0 0,-1 0,0 10,1 1,9 197,-11-154,11 219,-6-228,-2 0,-3 0,-3-1,-5 32,-11 20,4-61,13-44,1-4</inkml:trace>
  <inkml:trace contextRef="#ctx0" brushRef="#br0" timeOffset="3024.32">88 2,'31'-1,"1"2,-1 0,0 3,0 0,19 7,213 47,-210-40,-2 3,0 2,2 3,126 53,-48-34,-6-18,-81-19,0 1,-1 3,0 1,-1 2,16 10,186 115,-223-128,1 0,1-2,0 0,1-2,-1 0,1-2,16 3,21 5,-62 14,0-24,0-1,0 1,-1-1,1 0,-1 0,0 0,0 0,0 0,-1 0,1 0,-1-1,1 1,-1-1,0 0,-1 2,-2 1,-18 13,-1 0,-1-1,0-2,-1 0,-20 6,39-17,-95 56,-42 1,19-18,-14 8,-133 33,91-45,95-25,-101 34,-119 15,171-60,136-3</inkml:trace>
  <inkml:trace contextRef="#ctx0" brushRef="#br0" timeOffset="4022.59">2060 629,'0'0,"0"0,0 0,0 0,0 0,0 0,-14 7,-12-7,20-20,5 16,1-1,0 1,0 0,0-1,1 1,-1-1,1 1,0 0,1-1,-1 1,1 0,-1 0,1 0,0 0,1 0,-1 1,1-1,0 1,0-1,2-2,75-53,-67 50,-8 5,0 1,0-1,1 1,-1 0,1 0,0 1,0 0,0 0,0 0,0 0,1 1,-1 0,0 1,1-1,-1 1,0 1,1-1,0 1,56 18,-54-16</inkml:trace>
  <inkml:trace contextRef="#ctx0" brushRef="#br0" timeOffset="4538">2461 636,'7'16,"-8"-9,0-1,0 1,0-1,-1 1,0-1,0 0,0 0,-1 0,0 0,0 0,-1 0,-1 2,1-1,-7 11,-1 4,0 0,-2-1,-1 0,0-1,-2-1,-11 10,21-24,0-1,0 0,-1-1,0 1,1-1,-1-1,-1 0,1 0,-1 0,2 0,1 0,-1 0,1 0,0 0,-1-1,0 0,1 0,-1-1,0 0,1 0,-1 0,0-1,1 0,-1-1,1 1,-1-1,1 0,0-1,-1 1,1-1,1-1,-1 1,0-1,1 0,0 0,-4-3,3-3,1-1,0 1,0-1,1 0,0 0,1 0,-1-3,-2-10,3 18,1 0,1 0,-1 0,1-1,0 1,1 0,-1-1,1 1,0 0,1 0,0-1,0 1,0 0,0 0,1 0,1-2,33-83,-35 86</inkml:trace>
  <inkml:trace contextRef="#ctx0" brushRef="#br0" timeOffset="5065.93">2353 481,'0'0,"0"0,0 0,0 0,0 0,0 0,0 0</inkml:trace>
  <inkml:trace contextRef="#ctx0" brushRef="#br0" timeOffset="5345.84">2475 603,'0'0,"0"0,0 0,0 0,0 1,0 1,0 1,0 1,0 1,0 0,0 1,0 1,0 0,0-1</inkml:trace>
  <inkml:trace contextRef="#ctx0" brushRef="#br0" timeOffset="5860.02">2196 460,'0'0,"0"0,0 0,0 0,0 0,0 0,0 0,0 0,0 0,0 0,1 0,2 0,2 2,2 0,1 1,0 0,-2-1,-1-1</inkml:trace>
  <inkml:trace contextRef="#ctx0" brushRef="#br0" timeOffset="6110.88">2495 603,'0'0,"0"0,0 0,0 0,0 0,0 0</inkml:trace>
  <inkml:trace contextRef="#ctx0" brushRef="#br0" timeOffset="6111.88">2373 488,'0'0,"0"0,0 0,0 0,-1-1,-2-1,-2-1,-2 1,-2-2,-1 0,0-1,0-1,0 0,1 2,2 0,2 1</inkml:trace>
  <inkml:trace contextRef="#ctx0" brushRef="#br0" timeOffset="6689.43">2230 427,'0'0,"0"0,0 0,0 0,0 0,0 0,0 0,0 0,0 0,0 0,0 0,0 0</inkml:trace>
  <inkml:trace contextRef="#ctx0" brushRef="#br0" timeOffset="6935.98">2278 393,'0'0,"0"0,0 0,0 0,1 0,1 1,1 2,1 1,2 1,1 1,1 1,-2-1</inkml:trace>
  <inkml:trace contextRef="#ctx0" brushRef="#br0" timeOffset="7201.09">2482 603,'0'19,"-30"-28,22 5,0 0,0-1,0 0,0 0,1-1,0 0,0 0,1 0,-1-1,1 0,1-1,-2-2,-13-19,18 26</inkml:trace>
  <inkml:trace contextRef="#ctx0" brushRef="#br0" timeOffset="8033.86">354 468,'10'22,"5"30,-2 0,5 50,-10-53,10 103,-18-145</inkml:trace>
  <inkml:trace contextRef="#ctx0" brushRef="#br0" timeOffset="8500.93">320 535,'0'0,"0"0,0 0,0 0,7 8,4 6,1-1,1 0,0-1,1 0,0-1,0-1,2 0,-1-1,1-1,0 0,8 1,99 63,-119-69,0-1,0-1,0 1,1-1,-1 1,0-1,1-1,-1 1,1-1,-1 1,1-1,-1 0,1-1,-1 1,1-1,-1 0,0 0,1 0,-1-1,0 1,0-1,0 0,0-1,0 1,0 0,-1-1,1 0,-1 0,0 0,0 0,0-1,0 1,0-1,-1 0,0 0,1 0,-2 0,1 0,0 0,-1 0,1-2,0-12,0-1,-2 1,0 0,-1-1,-1 1,-3-13,-3-50,8 74</inkml:trace>
  <inkml:trace contextRef="#ctx0" brushRef="#br0" timeOffset="9186.62">932 650,'51'10,"27"27,-75-36,-1 1,1 0,-1 0,1 0,-1 0,0 0,0 1,0-1,0 1,-1-1,1 1,-1 0,1-1,-1 1,0 0,0 0,0 0,0 0,-1 0,1 0,-1 0,0 0,0 0,0 0,0 1,-1 1,1-3,0 0,-1 0,0 0,1 0,-1 0,0 0,0 0,0 0,0-1,0 1,0 0,0-1,-1 1,1 0,-1-1,1 0,-1 1,1-1,-1 0,0 0,0 0,0 0,1 0,-1 0,0 0,0-1,0 1,0-1,-1 1,1-1,0 0,0 0,0 0,0 0,0 0,0-1,-4 1,1-1,0 0,0 0,0-1,0 0,1 0,-1 0,0 0,1-1,-1 1,1-1,0-1,0 1,-1-1,3 1,1 0,-1 0,1-1,0 1,0 0,0-1,0 1,1 0,-1-1,1 1,0-1,0 1,0-1,0 1,1-1,-1 1,1 0,0-1,0 1,0 0,0-1,1 1,0 0,-1 0,1 0,0 0,0 1,1-1,-1 0,2-1,0-1</inkml:trace>
  <inkml:trace contextRef="#ctx0" brushRef="#br0" timeOffset="9643.02">1319 434,'0'0,"0"0,0 0,0 0,0 9,-8 162,-5 16,14-83,-1-99</inkml:trace>
  <inkml:trace contextRef="#ctx0" brushRef="#br0" timeOffset="9936.47">1469 691,'0'0,"0"0,-6 0,-148-14,-31-13,172 26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C6C9B6-E9C9-4C11-9599-652DD7EC0DCB}" type="datetimeFigureOut">
              <a:rPr lang="en-US" smtClean="0"/>
              <a:t>10/1/2024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E253C-5C99-459D-AE8C-0FFFD8D14D6D}" type="slidenum">
              <a:rPr lang="en-US" smtClean="0"/>
              <a:t>‹#›</a:t>
            </a:fld>
            <a:endParaRPr lang="en-US"/>
          </a:p>
        </p:txBody>
      </p:sp>
    </p:spTree>
    <p:extLst>
      <p:ext uri="{BB962C8B-B14F-4D97-AF65-F5344CB8AC3E}">
        <p14:creationId xmlns:p14="http://schemas.microsoft.com/office/powerpoint/2010/main" val="1509346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6181264-4645-40AE-843A-FF289925D895}"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5014C-4DDA-4CC7-8BE6-A31088615F5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927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6181264-4645-40AE-843A-FF289925D895}" type="datetimeFigureOut">
              <a:rPr lang="en-US" smtClean="0"/>
              <a:t>10/1/2024</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BDE5014C-4DDA-4CC7-8BE6-A31088615F5B}"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236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6181264-4645-40AE-843A-FF289925D895}" type="datetimeFigureOut">
              <a:rPr lang="en-US" smtClean="0"/>
              <a:t>10/1/2024</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BDE5014C-4DDA-4CC7-8BE6-A31088615F5B}"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3921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819405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81264-4645-40AE-843A-FF289925D895}"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5014C-4DDA-4CC7-8BE6-A31088615F5B}" type="slidenum">
              <a:rPr lang="en-US" smtClean="0"/>
              <a:t>‹#›</a:t>
            </a:fld>
            <a:endParaRPr lang="en-US"/>
          </a:p>
        </p:txBody>
      </p:sp>
    </p:spTree>
    <p:extLst>
      <p:ext uri="{BB962C8B-B14F-4D97-AF65-F5344CB8AC3E}">
        <p14:creationId xmlns:p14="http://schemas.microsoft.com/office/powerpoint/2010/main" val="684137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6181264-4645-40AE-843A-FF289925D895}" type="datetimeFigureOut">
              <a:rPr lang="en-US" smtClean="0"/>
              <a:t>10/1/2024</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BDE5014C-4DDA-4CC7-8BE6-A31088615F5B}"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22136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26181264-4645-40AE-843A-FF289925D895}" type="datetimeFigureOut">
              <a:rPr lang="en-US" smtClean="0"/>
              <a:t>10/1/2024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E5014C-4DDA-4CC7-8BE6-A31088615F5B}"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5168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181264-4645-40AE-843A-FF289925D895}" type="datetimeFigureOut">
              <a:rPr lang="en-US" smtClean="0"/>
              <a:t>10/1/2024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E5014C-4DDA-4CC7-8BE6-A31088615F5B}" type="slidenum">
              <a:rPr lang="en-US" smtClean="0"/>
              <a:t>‹#›</a:t>
            </a:fld>
            <a:endParaRPr lang="en-US"/>
          </a:p>
        </p:txBody>
      </p:sp>
    </p:spTree>
    <p:extLst>
      <p:ext uri="{BB962C8B-B14F-4D97-AF65-F5344CB8AC3E}">
        <p14:creationId xmlns:p14="http://schemas.microsoft.com/office/powerpoint/2010/main" val="3675052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181264-4645-40AE-843A-FF289925D895}"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5014C-4DDA-4CC7-8BE6-A31088615F5B}"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3707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181264-4645-40AE-843A-FF289925D895}"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5014C-4DDA-4CC7-8BE6-A31088615F5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852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81264-4645-40AE-843A-FF289925D895}" type="datetimeFigureOut">
              <a:rPr lang="en-US" smtClean="0"/>
              <a:t>10/1/2024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E5014C-4DDA-4CC7-8BE6-A31088615F5B}" type="slidenum">
              <a:rPr lang="en-US" smtClean="0"/>
              <a:t>‹#›</a:t>
            </a:fld>
            <a:endParaRPr lang="en-US"/>
          </a:p>
        </p:txBody>
      </p:sp>
    </p:spTree>
    <p:extLst>
      <p:ext uri="{BB962C8B-B14F-4D97-AF65-F5344CB8AC3E}">
        <p14:creationId xmlns:p14="http://schemas.microsoft.com/office/powerpoint/2010/main" val="132572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181264-4645-40AE-843A-FF289925D895}"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5014C-4DDA-4CC7-8BE6-A31088615F5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584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6181264-4645-40AE-843A-FF289925D895}" type="datetimeFigureOut">
              <a:rPr lang="en-US" smtClean="0"/>
              <a:t>10/1/2024</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BDE5014C-4DDA-4CC7-8BE6-A31088615F5B}"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3417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72.png"/><Relationship Id="rId7" Type="http://schemas.openxmlformats.org/officeDocument/2006/relationships/image" Target="../media/image260.png"/><Relationship Id="rId1" Type="http://schemas.openxmlformats.org/officeDocument/2006/relationships/slideLayout" Target="../slideLayouts/slideLayout2.xml"/><Relationship Id="rId6" Type="http://schemas.openxmlformats.org/officeDocument/2006/relationships/image" Target="../media/image251.png"/><Relationship Id="rId11" Type="http://schemas.openxmlformats.org/officeDocument/2006/relationships/image" Target="../media/image301.png"/><Relationship Id="rId10" Type="http://schemas.openxmlformats.org/officeDocument/2006/relationships/image" Target="../media/image290.png"/><Relationship Id="rId9" Type="http://schemas.openxmlformats.org/officeDocument/2006/relationships/image" Target="../media/image28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ourses.cs.washington.edu/courses/cse311/24wi/resources/logicalConnectPoster.pdf" TargetMode="External"/><Relationship Id="rId2" Type="http://schemas.openxmlformats.org/officeDocument/2006/relationships/hyperlink" Target="https://courses.cs.washington.edu/courses/cse311/24wi/resources/" TargetMode="External"/><Relationship Id="rId1" Type="http://schemas.openxmlformats.org/officeDocument/2006/relationships/slideLayout" Target="../slideLayouts/slideLayout2.xml"/><Relationship Id="rId4" Type="http://schemas.openxmlformats.org/officeDocument/2006/relationships/hyperlink" Target="https://courses.cs.washington.edu/courses/cse311/24wi/resources/handout01-translation.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0.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0.png"/><Relationship Id="rId7" Type="http://schemas.openxmlformats.org/officeDocument/2006/relationships/customXml" Target="../ink/ink2.xml"/><Relationship Id="rId12" Type="http://schemas.openxmlformats.org/officeDocument/2006/relationships/image" Target="../media/image110.png"/><Relationship Id="rId2" Type="http://schemas.openxmlformats.org/officeDocument/2006/relationships/image" Target="../media/image910.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9.png"/><Relationship Id="rId4" Type="http://schemas.openxmlformats.org/officeDocument/2006/relationships/image" Target="../media/image70.png"/><Relationship Id="rId9" Type="http://schemas.openxmlformats.org/officeDocument/2006/relationships/customXml" Target="../ink/ink3.xml"/></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6310.png"/><Relationship Id="rId4" Type="http://schemas.openxmlformats.org/officeDocument/2006/relationships/image" Target="../media/image30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14000.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300.png"/><Relationship Id="rId5" Type="http://schemas.openxmlformats.org/officeDocument/2006/relationships/image" Target="../media/image1200.png"/><Relationship Id="rId4" Type="http://schemas.openxmlformats.org/officeDocument/2006/relationships/image" Target="../media/image1100.png"/></Relationships>
</file>

<file path=ppt/slides/_rels/slide38.xml.rels><?xml version="1.0" encoding="UTF-8" standalone="yes"?>
<Relationships xmlns="http://schemas.openxmlformats.org/package/2006/relationships"><Relationship Id="rId2" Type="http://schemas.openxmlformats.org/officeDocument/2006/relationships/image" Target="../media/image150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800.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800.png"/><Relationship Id="rId5" Type="http://schemas.openxmlformats.org/officeDocument/2006/relationships/image" Target="../media/image1702.png"/><Relationship Id="rId4" Type="http://schemas.openxmlformats.org/officeDocument/2006/relationships/image" Target="../media/image1612.png"/></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410.png"/><Relationship Id="rId4" Type="http://schemas.openxmlformats.org/officeDocument/2006/relationships/image" Target="../media/image30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Proofs, </a:t>
            </a:r>
            <a:br>
              <a:rPr lang="en-US" dirty="0"/>
            </a:br>
            <a:r>
              <a:rPr lang="en-US" dirty="0"/>
              <a:t>Alternate Notation</a:t>
            </a:r>
          </a:p>
        </p:txBody>
      </p:sp>
      <p:sp>
        <p:nvSpPr>
          <p:cNvPr id="3" name="Subtitle 2"/>
          <p:cNvSpPr>
            <a:spLocks noGrp="1"/>
          </p:cNvSpPr>
          <p:nvPr>
            <p:ph type="subTitle" idx="1"/>
          </p:nvPr>
        </p:nvSpPr>
        <p:spPr/>
        <p:txBody>
          <a:bodyPr/>
          <a:lstStyle/>
          <a:p>
            <a:r>
              <a:rPr lang="en-US" dirty="0"/>
              <a:t>CSE </a:t>
            </a:r>
            <a:r>
              <a:rPr lang="en-US"/>
              <a:t>311 Autumn </a:t>
            </a:r>
            <a:r>
              <a:rPr lang="en-US" dirty="0"/>
              <a:t>2024</a:t>
            </a:r>
          </a:p>
          <a:p>
            <a:r>
              <a:rPr lang="en-US" dirty="0"/>
              <a:t>Lecture 4</a:t>
            </a:r>
          </a:p>
        </p:txBody>
      </p:sp>
    </p:spTree>
    <p:extLst>
      <p:ext uri="{BB962C8B-B14F-4D97-AF65-F5344CB8AC3E}">
        <p14:creationId xmlns:p14="http://schemas.microsoft.com/office/powerpoint/2010/main" val="260339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Contrapositive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62346" y="1343784"/>
                <a:ext cx="1678433" cy="577380"/>
              </a:xfrm>
            </p:spPr>
            <p:txBody>
              <a:bodyPr/>
              <a:lstStyle/>
              <a:p>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62346" y="1343784"/>
                <a:ext cx="1678433" cy="577380"/>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003469" y="1299741"/>
                <a:ext cx="2359232" cy="1815882"/>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 </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4" name="TextBox 3"/>
              <p:cNvSpPr txBox="1">
                <a:spLocks noRot="1" noChangeAspect="1" noMove="1" noResize="1" noEditPoints="1" noAdjustHandles="1" noChangeArrowheads="1" noChangeShapeType="1" noTextEdit="1"/>
              </p:cNvSpPr>
              <p:nvPr/>
            </p:nvSpPr>
            <p:spPr>
              <a:xfrm>
                <a:off x="5003469" y="1299741"/>
                <a:ext cx="2359232" cy="1815882"/>
              </a:xfrm>
              <a:prstGeom prst="rect">
                <a:avLst/>
              </a:prstGeom>
              <a:blipFill>
                <a:blip r:embed="rId3"/>
                <a:stretch>
                  <a:fillRect/>
                </a:stretch>
              </a:blipFill>
            </p:spPr>
            <p:txBody>
              <a:bodyPr/>
              <a:lstStyle/>
              <a:p>
                <a:r>
                  <a:rPr lang="en-US">
                    <a:noFill/>
                  </a:rPr>
                  <a:t> </a:t>
                </a:r>
              </a:p>
            </p:txBody>
          </p:sp>
        </mc:Fallback>
      </mc:AlternateContent>
      <p:sp>
        <p:nvSpPr>
          <p:cNvPr id="5" name="TextBox 4"/>
          <p:cNvSpPr txBox="1"/>
          <p:nvPr/>
        </p:nvSpPr>
        <p:spPr>
          <a:xfrm>
            <a:off x="7588332" y="1343784"/>
            <a:ext cx="3431969"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Law of Implication</a:t>
            </a:r>
          </a:p>
          <a:p>
            <a:r>
              <a:rPr lang="en-US" sz="2800" dirty="0">
                <a:latin typeface="Segoe UI Semilight" panose="020B0402040204020203" pitchFamily="34" charset="0"/>
                <a:cs typeface="Segoe UI Semilight" panose="020B0402040204020203" pitchFamily="34" charset="0"/>
              </a:rPr>
              <a:t>Commutativity</a:t>
            </a:r>
          </a:p>
          <a:p>
            <a:r>
              <a:rPr lang="en-US" sz="2800" dirty="0">
                <a:latin typeface="Segoe UI Semilight" panose="020B0402040204020203" pitchFamily="34" charset="0"/>
                <a:cs typeface="Segoe UI Semilight" panose="020B0402040204020203" pitchFamily="34" charset="0"/>
              </a:rPr>
              <a:t>Double Negation</a:t>
            </a:r>
          </a:p>
          <a:p>
            <a:r>
              <a:rPr lang="en-US" sz="2800" dirty="0">
                <a:latin typeface="Segoe UI Semilight" panose="020B0402040204020203" pitchFamily="34" charset="0"/>
                <a:cs typeface="Segoe UI Semilight" panose="020B0402040204020203" pitchFamily="34" charset="0"/>
              </a:rPr>
              <a:t>Law of Implication</a:t>
            </a:r>
          </a:p>
        </p:txBody>
      </p:sp>
      <p:sp>
        <p:nvSpPr>
          <p:cNvPr id="6" name="TextBox 5"/>
          <p:cNvSpPr txBox="1"/>
          <p:nvPr/>
        </p:nvSpPr>
        <p:spPr>
          <a:xfrm>
            <a:off x="855023" y="3574473"/>
            <a:ext cx="10735294" cy="3108543"/>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All of our rules deal with ORs and ANDs, let’s switch the implication to just use AND/NOT/OR.</a:t>
            </a:r>
          </a:p>
          <a:p>
            <a:r>
              <a:rPr lang="en-US" sz="2800" dirty="0">
                <a:latin typeface="Segoe UI Semilight" panose="020B0402040204020203" pitchFamily="34" charset="0"/>
                <a:cs typeface="Segoe UI Semilight" panose="020B0402040204020203" pitchFamily="34" charset="0"/>
              </a:rPr>
              <a:t>And do the same with our target</a:t>
            </a:r>
          </a:p>
          <a:p>
            <a:r>
              <a:rPr lang="en-US" sz="2800" dirty="0">
                <a:latin typeface="Segoe UI Semilight" panose="020B0402040204020203" pitchFamily="34" charset="0"/>
                <a:cs typeface="Segoe UI Semilight" panose="020B0402040204020203" pitchFamily="34" charset="0"/>
              </a:rPr>
              <a:t>	It’s ok to work from both ends. In fact it’s a very common strategy!</a:t>
            </a:r>
          </a:p>
          <a:p>
            <a:r>
              <a:rPr lang="en-US" sz="2800" dirty="0">
                <a:latin typeface="Segoe UI Semilight" panose="020B0402040204020203" pitchFamily="34" charset="0"/>
                <a:cs typeface="Segoe UI Semilight" panose="020B0402040204020203" pitchFamily="34" charset="0"/>
              </a:rPr>
              <a:t>Now how do we get the top to look like the bottom? </a:t>
            </a:r>
          </a:p>
          <a:p>
            <a:r>
              <a:rPr lang="en-US" sz="2800" dirty="0">
                <a:latin typeface="Segoe UI Semilight" panose="020B0402040204020203" pitchFamily="34" charset="0"/>
                <a:cs typeface="Segoe UI Semilight" panose="020B0402040204020203" pitchFamily="34" charset="0"/>
              </a:rPr>
              <a:t>	Just a few more rules and we’re done!</a:t>
            </a:r>
          </a:p>
        </p:txBody>
      </p:sp>
    </p:spTree>
    <p:extLst>
      <p:ext uri="{BB962C8B-B14F-4D97-AF65-F5344CB8AC3E}">
        <p14:creationId xmlns:p14="http://schemas.microsoft.com/office/powerpoint/2010/main" val="360138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7CE11-C0FF-4971-B4C9-A4B1B71239FC}"/>
              </a:ext>
            </a:extLst>
          </p:cNvPr>
          <p:cNvSpPr>
            <a:spLocks noGrp="1"/>
          </p:cNvSpPr>
          <p:nvPr>
            <p:ph type="title"/>
          </p:nvPr>
        </p:nvSpPr>
        <p:spPr/>
        <p:txBody>
          <a:bodyPr/>
          <a:lstStyle/>
          <a:p>
            <a:r>
              <a:rPr lang="en-US" dirty="0"/>
              <a:t>Work from both ends, but…</a:t>
            </a:r>
          </a:p>
        </p:txBody>
      </p:sp>
      <p:sp>
        <p:nvSpPr>
          <p:cNvPr id="3" name="Content Placeholder 2">
            <a:extLst>
              <a:ext uri="{FF2B5EF4-FFF2-40B4-BE49-F238E27FC236}">
                <a16:creationId xmlns:a16="http://schemas.microsoft.com/office/drawing/2014/main" id="{39B92617-027A-4BB3-B2AB-F530FABD1EF8}"/>
              </a:ext>
            </a:extLst>
          </p:cNvPr>
          <p:cNvSpPr>
            <a:spLocks noGrp="1"/>
          </p:cNvSpPr>
          <p:nvPr>
            <p:ph idx="1"/>
          </p:nvPr>
        </p:nvSpPr>
        <p:spPr/>
        <p:txBody>
          <a:bodyPr>
            <a:normAutofit lnSpcReduction="10000"/>
          </a:bodyPr>
          <a:lstStyle/>
          <a:p>
            <a:r>
              <a:rPr lang="en-US" dirty="0"/>
              <a:t>…make sure at the end, if you read from top-to-bottom, every step makes sense.</a:t>
            </a:r>
          </a:p>
          <a:p>
            <a:r>
              <a:rPr lang="en-US" dirty="0"/>
              <a:t>When proving an equivalence you must:</a:t>
            </a:r>
            <a:br>
              <a:rPr lang="en-US" dirty="0"/>
            </a:br>
            <a:r>
              <a:rPr lang="en-US" dirty="0"/>
              <a:t>1. Start with the left side (or right side)</a:t>
            </a:r>
          </a:p>
          <a:p>
            <a:r>
              <a:rPr lang="en-US" dirty="0"/>
              <a:t>2. Modify what you had in the last step (using an equivalence)</a:t>
            </a:r>
          </a:p>
          <a:p>
            <a:r>
              <a:rPr lang="en-US" dirty="0"/>
              <a:t>3. Derive the right side (or left side if you started with the right)</a:t>
            </a:r>
          </a:p>
          <a:p>
            <a:r>
              <a:rPr lang="en-US" dirty="0"/>
              <a:t>You may </a:t>
            </a:r>
            <a:r>
              <a:rPr lang="en-US" b="1" dirty="0"/>
              <a:t>not </a:t>
            </a:r>
            <a:r>
              <a:rPr lang="en-US" dirty="0"/>
              <a:t>start with the equivalence you’re trying to show, and simplify to something “obviously true.” </a:t>
            </a:r>
          </a:p>
          <a:p>
            <a:pPr lvl="1"/>
            <a:r>
              <a:rPr lang="en-US" dirty="0"/>
              <a:t>More on why later in the quarter, but </a:t>
            </a:r>
            <a:r>
              <a:rPr lang="en-US" dirty="0" err="1"/>
              <a:t>tl;dr</a:t>
            </a:r>
            <a:r>
              <a:rPr lang="en-US" dirty="0"/>
              <a:t> for now is you can’t use your goal as a starting assumption (it’s what you’re trying to show! If you knew it, no need to write a proof).</a:t>
            </a:r>
            <a:endParaRPr lang="en-US" b="1" dirty="0"/>
          </a:p>
        </p:txBody>
      </p:sp>
    </p:spTree>
    <p:extLst>
      <p:ext uri="{BB962C8B-B14F-4D97-AF65-F5344CB8AC3E}">
        <p14:creationId xmlns:p14="http://schemas.microsoft.com/office/powerpoint/2010/main" val="1906780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Digital Logic</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71905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a:t>
            </a:r>
          </a:p>
        </p:txBody>
      </p:sp>
      <p:grpSp>
        <p:nvGrpSpPr>
          <p:cNvPr id="5" name="Group 4"/>
          <p:cNvGrpSpPr/>
          <p:nvPr/>
        </p:nvGrpSpPr>
        <p:grpSpPr>
          <a:xfrm>
            <a:off x="2577792" y="1190840"/>
            <a:ext cx="7401950" cy="1857159"/>
            <a:chOff x="1185843" y="3428999"/>
            <a:chExt cx="5380493" cy="1857159"/>
          </a:xfrm>
        </p:grpSpPr>
        <p:sp>
          <p:nvSpPr>
            <p:cNvPr id="6" name="Rectangle 5"/>
            <p:cNvSpPr/>
            <p:nvPr/>
          </p:nvSpPr>
          <p:spPr>
            <a:xfrm>
              <a:off x="1185843" y="3428999"/>
              <a:ext cx="5380493" cy="185715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r>
                <a:rPr lang="en-US" sz="2800" b="1" i="1" dirty="0">
                  <a:latin typeface="Segoe UI Semibold" panose="020B0702040204020203" pitchFamily="34" charset="0"/>
                  <a:cs typeface="Segoe UI Semibold" panose="020B0702040204020203" pitchFamily="34" charset="0"/>
                </a:rPr>
                <a:t>Tautology</a:t>
              </a:r>
              <a:r>
                <a:rPr lang="en-US" sz="2800" b="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if it is always true.</a:t>
              </a:r>
            </a:p>
            <a:p>
              <a:r>
                <a:rPr lang="en-US" sz="2800" b="1" i="1" dirty="0">
                  <a:latin typeface="Segoe UI Semibold" panose="020B0702040204020203" pitchFamily="34" charset="0"/>
                  <a:cs typeface="Segoe UI Semibold" panose="020B0702040204020203" pitchFamily="34" charset="0"/>
                </a:rPr>
                <a:t>Contradiction</a:t>
              </a:r>
              <a:r>
                <a:rPr lang="en-US" sz="2800" b="1" dirty="0">
                  <a:latin typeface="Segoe UI Semibold" panose="020B0702040204020203" pitchFamily="34" charset="0"/>
                  <a:cs typeface="Segoe UI Semibold" panose="020B0702040204020203" pitchFamily="34" charset="0"/>
                </a:rPr>
                <a:t> if it is always false.</a:t>
              </a:r>
            </a:p>
            <a:p>
              <a:r>
                <a:rPr lang="en-US" sz="2800" b="1" i="1" dirty="0">
                  <a:latin typeface="Segoe UI Semibold" panose="020B0702040204020203" pitchFamily="34" charset="0"/>
                  <a:cs typeface="Segoe UI Semibold" panose="020B0702040204020203" pitchFamily="34" charset="0"/>
                </a:rPr>
                <a:t>Contingency</a:t>
              </a:r>
              <a:r>
                <a:rPr lang="en-US" sz="2800" b="1" dirty="0">
                  <a:latin typeface="Segoe UI Semibold" panose="020B0702040204020203" pitchFamily="34" charset="0"/>
                  <a:cs typeface="Segoe UI Semibold" panose="020B0702040204020203" pitchFamily="34" charset="0"/>
                </a:rPr>
                <a:t> if it can be both true and false.</a:t>
              </a:r>
            </a:p>
          </p:txBody>
        </p:sp>
        <p:sp>
          <p:nvSpPr>
            <p:cNvPr id="7" name="Rectangle 6"/>
            <p:cNvSpPr/>
            <p:nvPr/>
          </p:nvSpPr>
          <p:spPr>
            <a:xfrm>
              <a:off x="1195367" y="3429000"/>
              <a:ext cx="5370969"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A proposition is a….</a:t>
              </a:r>
            </a:p>
          </p:txBody>
        </p:sp>
      </p:grpSp>
      <mc:AlternateContent xmlns:mc="http://schemas.openxmlformats.org/markup-compatibility/2006" xmlns:a14="http://schemas.microsoft.com/office/drawing/2010/main">
        <mc:Choice Requires="a14">
          <p:sp>
            <p:nvSpPr>
              <p:cNvPr id="3" name="TextBox 2"/>
              <p:cNvSpPr txBox="1"/>
              <p:nvPr/>
            </p:nvSpPr>
            <p:spPr>
              <a:xfrm>
                <a:off x="2441873" y="3429000"/>
                <a:ext cx="8550592" cy="830997"/>
              </a:xfrm>
              <a:prstGeom prst="rect">
                <a:avLst/>
              </a:prstGeom>
              <a:noFill/>
            </p:spPr>
            <p:txBody>
              <a:bodyPr wrap="square" rtlCol="0">
                <a:spAutoFit/>
              </a:bodyPr>
              <a:lstStyle/>
              <a:p>
                <a:r>
                  <a:rPr lang="en-US" sz="2400" b="1" dirty="0">
                    <a:solidFill>
                      <a:srgbClr val="4C3282"/>
                    </a:solidFill>
                    <a:latin typeface="Segoe UI Semilight" panose="020B0402040204020203" pitchFamily="34" charset="0"/>
                    <a:cs typeface="Segoe UI Semilight" panose="020B0402040204020203" pitchFamily="34" charset="0"/>
                  </a:rPr>
                  <a:t>Tautology</a:t>
                </a:r>
              </a:p>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solidFill>
                          <a:schemeClr val="tx1"/>
                        </a:solidFill>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t>
                </a:r>
                <a14:m>
                  <m:oMath xmlns:m="http://schemas.openxmlformats.org/officeDocument/2006/math">
                    <m:r>
                      <a:rPr lang="en-US" sz="2400" b="0" i="1" smtClean="0">
                        <a:solidFill>
                          <a:srgbClr val="4C3282"/>
                        </a:solidFill>
                        <a:latin typeface="Cambria Math" panose="02040503050406030204" pitchFamily="18" charset="0"/>
                        <a:cs typeface="Segoe UI Semilight" panose="020B0402040204020203" pitchFamily="34" charset="0"/>
                      </a:rPr>
                      <m:t>𝑝</m:t>
                    </m:r>
                    <m:r>
                      <a:rPr lang="en-US" sz="2400" b="0" i="1" smtClean="0">
                        <a:solidFill>
                          <a:srgbClr val="4C3282"/>
                        </a:solidFill>
                        <a:latin typeface="Cambria Math" panose="02040503050406030204" pitchFamily="18" charset="0"/>
                        <a:cs typeface="Segoe UI Semilight" panose="020B0402040204020203" pitchFamily="34" charset="0"/>
                      </a:rPr>
                      <m:t>∨¬</m:t>
                    </m:r>
                    <m:r>
                      <a:rPr lang="en-US" sz="2400" b="0" i="1" smtClean="0">
                        <a:solidFill>
                          <a:srgbClr val="4C3282"/>
                        </a:solidFill>
                        <a:latin typeface="Cambria Math" panose="02040503050406030204" pitchFamily="18" charset="0"/>
                        <a:cs typeface="Segoe UI Semilight" panose="020B0402040204020203" pitchFamily="34" charset="0"/>
                      </a:rPr>
                      <m:t>𝑝</m:t>
                    </m:r>
                  </m:oMath>
                </a14:m>
                <a:r>
                  <a:rPr lang="en-US" sz="2400" dirty="0">
                    <a:solidFill>
                      <a:srgbClr val="4C3282"/>
                    </a:solidFill>
                    <a:latin typeface="Segoe UI Semilight" panose="020B0402040204020203" pitchFamily="34" charset="0"/>
                    <a:cs typeface="Segoe UI Semilight" panose="020B0402040204020203" pitchFamily="34" charset="0"/>
                  </a:rPr>
                  <a:t> </a:t>
                </a:r>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true</a:t>
                </a:r>
                <a:r>
                  <a:rPr lang="en-US" sz="2400" dirty="0">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false,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true</a:t>
                </a:r>
                <a:r>
                  <a:rPr lang="en-US" sz="2400" dirty="0">
                    <a:latin typeface="Segoe UI Semilight" panose="020B0402040204020203" pitchFamily="34" charset="0"/>
                    <a:cs typeface="Segoe UI Semilight" panose="020B0402040204020203" pitchFamily="34" charset="0"/>
                  </a:rPr>
                  <a:t>.</a:t>
                </a:r>
              </a:p>
            </p:txBody>
          </p:sp>
        </mc:Choice>
        <mc:Fallback xmlns="">
          <p:sp>
            <p:nvSpPr>
              <p:cNvPr id="3" name="TextBox 2"/>
              <p:cNvSpPr txBox="1">
                <a:spLocks noRot="1" noChangeAspect="1" noMove="1" noResize="1" noEditPoints="1" noAdjustHandles="1" noChangeArrowheads="1" noChangeShapeType="1" noTextEdit="1"/>
              </p:cNvSpPr>
              <p:nvPr/>
            </p:nvSpPr>
            <p:spPr>
              <a:xfrm>
                <a:off x="2441873" y="3429000"/>
                <a:ext cx="8550592" cy="830997"/>
              </a:xfrm>
              <a:prstGeom prst="rect">
                <a:avLst/>
              </a:prstGeom>
              <a:blipFill>
                <a:blip r:embed="rId6"/>
                <a:stretch>
                  <a:fillRect l="-1141" t="-5147"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441873" y="4783557"/>
                <a:ext cx="8550592" cy="830997"/>
              </a:xfrm>
              <a:prstGeom prst="rect">
                <a:avLst/>
              </a:prstGeom>
              <a:noFill/>
            </p:spPr>
            <p:txBody>
              <a:bodyPr wrap="square" rtlCol="0">
                <a:spAutoFit/>
              </a:bodyPr>
              <a:lstStyle/>
              <a:p>
                <a:r>
                  <a:rPr lang="en-US" sz="2400" b="1" dirty="0">
                    <a:solidFill>
                      <a:srgbClr val="4C3282"/>
                    </a:solidFill>
                    <a:latin typeface="Segoe UI Semilight" panose="020B0402040204020203" pitchFamily="34" charset="0"/>
                    <a:cs typeface="Segoe UI Semilight" panose="020B0402040204020203" pitchFamily="34" charset="0"/>
                  </a:rPr>
                  <a:t>Contradiction</a:t>
                </a:r>
              </a:p>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solidFill>
                          <a:schemeClr val="tx1"/>
                        </a:solidFill>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a14:m>
                <a:r>
                  <a:rPr lang="en-US" sz="2400" dirty="0">
                    <a:solidFill>
                      <a:srgbClr val="4C3282"/>
                    </a:solidFill>
                    <a:latin typeface="Segoe UI Semilight" panose="020B0402040204020203" pitchFamily="34" charset="0"/>
                    <a:cs typeface="Segoe UI Semilight" panose="020B0402040204020203" pitchFamily="34" charset="0"/>
                  </a:rPr>
                  <a:t> </a:t>
                </a:r>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false</a:t>
                </a:r>
                <a:r>
                  <a:rPr lang="en-US" sz="2400" dirty="0">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false,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false</a:t>
                </a:r>
                <a:r>
                  <a:rPr lang="en-US" sz="2400" dirty="0">
                    <a:latin typeface="Segoe UI Semilight" panose="020B0402040204020203" pitchFamily="34" charset="0"/>
                    <a:cs typeface="Segoe UI Semilight" panose="020B0402040204020203" pitchFamily="34" charset="0"/>
                  </a:rPr>
                  <a:t>.</a:t>
                </a:r>
              </a:p>
            </p:txBody>
          </p:sp>
        </mc:Choice>
        <mc:Fallback xmlns="">
          <p:sp>
            <p:nvSpPr>
              <p:cNvPr id="12" name="TextBox 11"/>
              <p:cNvSpPr txBox="1">
                <a:spLocks noRot="1" noChangeAspect="1" noMove="1" noResize="1" noEditPoints="1" noAdjustHandles="1" noChangeArrowheads="1" noChangeShapeType="1" noTextEdit="1"/>
              </p:cNvSpPr>
              <p:nvPr/>
            </p:nvSpPr>
            <p:spPr>
              <a:xfrm>
                <a:off x="2441873" y="4783557"/>
                <a:ext cx="8550592" cy="830997"/>
              </a:xfrm>
              <a:prstGeom prst="rect">
                <a:avLst/>
              </a:prstGeom>
              <a:blipFill>
                <a:blip r:embed="rId7"/>
                <a:stretch>
                  <a:fillRect l="-1141" t="-5147" b="-16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441873" y="5945408"/>
                <a:ext cx="8550592" cy="830997"/>
              </a:xfrm>
              <a:prstGeom prst="rect">
                <a:avLst/>
              </a:prstGeom>
              <a:noFill/>
            </p:spPr>
            <p:txBody>
              <a:bodyPr wrap="square" rtlCol="0">
                <a:spAutoFit/>
              </a:bodyPr>
              <a:lstStyle/>
              <a:p>
                <a:r>
                  <a:rPr lang="en-US" sz="2400" b="1" dirty="0">
                    <a:solidFill>
                      <a:srgbClr val="4C3282"/>
                    </a:solidFill>
                    <a:latin typeface="Segoe UI Semilight" panose="020B0402040204020203" pitchFamily="34" charset="0"/>
                    <a:cs typeface="Segoe UI Semilight" panose="020B0402040204020203" pitchFamily="34" charset="0"/>
                  </a:rPr>
                  <a:t>Contingency </a:t>
                </a:r>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r>
                      <a:rPr lang="en-US" sz="2400" b="0" i="1" smtClean="0">
                        <a:solidFill>
                          <a:schemeClr val="tx1"/>
                        </a:solidFill>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and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is true,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true</a:t>
                </a:r>
                <a:r>
                  <a:rPr lang="en-US" sz="2400" dirty="0">
                    <a:latin typeface="Segoe UI Semilight" panose="020B0402040204020203" pitchFamily="34" charset="0"/>
                    <a:cs typeface="Segoe UI Semilight" panose="020B0402040204020203" pitchFamily="34" charset="0"/>
                  </a:rPr>
                  <a:t>; </a:t>
                </a:r>
              </a:p>
              <a:p>
                <a:r>
                  <a:rPr lang="en-US" sz="2400" dirty="0">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r>
                  <a:rPr lang="en-US" sz="2400" dirty="0">
                    <a:latin typeface="Segoe UI Semilight" panose="020B0402040204020203" pitchFamily="34" charset="0"/>
                    <a:cs typeface="Segoe UI Semilight" panose="020B0402040204020203" pitchFamily="34" charset="0"/>
                  </a:rPr>
                  <a:t> is true and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is false,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t>
                </a:r>
                <a:r>
                  <a:rPr lang="en-US" sz="2400" dirty="0">
                    <a:solidFill>
                      <a:srgbClr val="4C3282"/>
                    </a:solidFill>
                    <a:latin typeface="Segoe UI Semilight" panose="020B0402040204020203" pitchFamily="34" charset="0"/>
                    <a:cs typeface="Segoe UI Semilight" panose="020B0402040204020203" pitchFamily="34" charset="0"/>
                  </a:rPr>
                  <a:t>false</a:t>
                </a:r>
                <a:r>
                  <a:rPr lang="en-US" sz="2400" dirty="0">
                    <a:latin typeface="Segoe UI Semilight" panose="020B0402040204020203" pitchFamily="34" charset="0"/>
                    <a:cs typeface="Segoe UI Semilight" panose="020B0402040204020203" pitchFamily="34" charset="0"/>
                  </a:rPr>
                  <a:t>.</a:t>
                </a:r>
              </a:p>
            </p:txBody>
          </p:sp>
        </mc:Choice>
        <mc:Fallback xmlns="">
          <p:sp>
            <p:nvSpPr>
              <p:cNvPr id="13" name="TextBox 12"/>
              <p:cNvSpPr txBox="1">
                <a:spLocks noRot="1" noChangeAspect="1" noMove="1" noResize="1" noEditPoints="1" noAdjustHandles="1" noChangeArrowheads="1" noChangeShapeType="1" noTextEdit="1"/>
              </p:cNvSpPr>
              <p:nvPr/>
            </p:nvSpPr>
            <p:spPr>
              <a:xfrm>
                <a:off x="2441873" y="5945408"/>
                <a:ext cx="8550592" cy="830997"/>
              </a:xfrm>
              <a:prstGeom prst="rect">
                <a:avLst/>
              </a:prstGeom>
              <a:blipFill>
                <a:blip r:embed="rId8"/>
                <a:stretch>
                  <a:fillRect l="-1141" t="-5109" b="-160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145174" y="2979954"/>
                <a:ext cx="190571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4C3282"/>
                          </a:solidFill>
                          <a:latin typeface="Cambria Math" panose="02040503050406030204" pitchFamily="18" charset="0"/>
                        </a:rPr>
                        <m:t>𝑝</m:t>
                      </m:r>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𝑝</m:t>
                      </m:r>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2145174" y="2979954"/>
                <a:ext cx="1905718"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145174" y="4323727"/>
                <a:ext cx="190571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4C3282"/>
                          </a:solidFill>
                          <a:latin typeface="Cambria Math" panose="02040503050406030204" pitchFamily="18" charset="0"/>
                        </a:rPr>
                        <m:t>𝑝</m:t>
                      </m:r>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𝑝</m:t>
                      </m:r>
                    </m:oMath>
                  </m:oMathPara>
                </a14:m>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145174" y="4323727"/>
                <a:ext cx="1905718"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145174" y="5563804"/>
                <a:ext cx="241699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800" b="0" i="1" smtClean="0">
                              <a:solidFill>
                                <a:srgbClr val="4C3282"/>
                              </a:solidFill>
                              <a:latin typeface="Cambria Math" panose="02040503050406030204" pitchFamily="18" charset="0"/>
                            </a:rPr>
                          </m:ctrlPr>
                        </m:dPr>
                        <m:e>
                          <m:r>
                            <a:rPr lang="en-US" sz="2800" b="0" i="1" smtClean="0">
                              <a:solidFill>
                                <a:srgbClr val="4C3282"/>
                              </a:solidFill>
                              <a:latin typeface="Cambria Math" panose="02040503050406030204" pitchFamily="18" charset="0"/>
                            </a:rPr>
                            <m:t>𝑝</m:t>
                          </m:r>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𝑞</m:t>
                          </m:r>
                        </m:e>
                      </m:d>
                      <m:r>
                        <a:rPr lang="en-US" sz="2800" b="0" i="1" smtClean="0">
                          <a:solidFill>
                            <a:srgbClr val="4C3282"/>
                          </a:solidFill>
                          <a:latin typeface="Cambria Math" panose="02040503050406030204" pitchFamily="18" charset="0"/>
                        </a:rPr>
                        <m:t>∧</m:t>
                      </m:r>
                      <m:r>
                        <a:rPr lang="en-US" sz="2800" b="0" i="1" smtClean="0">
                          <a:solidFill>
                            <a:srgbClr val="4C3282"/>
                          </a:solidFill>
                          <a:latin typeface="Cambria Math" panose="02040503050406030204" pitchFamily="18" charset="0"/>
                        </a:rPr>
                        <m:t>𝑝</m:t>
                      </m:r>
                    </m:oMath>
                  </m:oMathPara>
                </a14:m>
                <a:endParaRPr lang="en-US"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145174" y="5563804"/>
                <a:ext cx="2416994" cy="523220"/>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6610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AFC02-A320-4ABD-AC8F-B8F336ADB741}"/>
              </a:ext>
            </a:extLst>
          </p:cNvPr>
          <p:cNvSpPr>
            <a:spLocks noGrp="1"/>
          </p:cNvSpPr>
          <p:nvPr>
            <p:ph type="title"/>
          </p:nvPr>
        </p:nvSpPr>
        <p:spPr/>
        <p:txBody>
          <a:bodyPr/>
          <a:lstStyle/>
          <a:p>
            <a:r>
              <a:rPr lang="en-US" dirty="0"/>
              <a:t>On notation…</a:t>
            </a:r>
          </a:p>
        </p:txBody>
      </p:sp>
      <p:sp>
        <p:nvSpPr>
          <p:cNvPr id="3" name="Content Placeholder 2">
            <a:extLst>
              <a:ext uri="{FF2B5EF4-FFF2-40B4-BE49-F238E27FC236}">
                <a16:creationId xmlns:a16="http://schemas.microsoft.com/office/drawing/2014/main" id="{C64A9B77-21F5-495D-93C0-D4ACBD7C1C11}"/>
              </a:ext>
            </a:extLst>
          </p:cNvPr>
          <p:cNvSpPr>
            <a:spLocks noGrp="1"/>
          </p:cNvSpPr>
          <p:nvPr>
            <p:ph idx="1"/>
          </p:nvPr>
        </p:nvSpPr>
        <p:spPr/>
        <p:txBody>
          <a:bodyPr/>
          <a:lstStyle/>
          <a:p>
            <a:r>
              <a:rPr lang="en-US" dirty="0"/>
              <a:t>Logic is fundamental. Computer scientists use it in programs, mathematicians use it in proofs, engineers use it in hardware, philosophers use it in arguments,….</a:t>
            </a:r>
          </a:p>
          <a:p>
            <a:r>
              <a:rPr lang="en-US" dirty="0"/>
              <a:t>…so everyone uses different notation to represent the same ideas.</a:t>
            </a:r>
          </a:p>
          <a:p>
            <a:endParaRPr lang="en-US" dirty="0"/>
          </a:p>
          <a:p>
            <a:r>
              <a:rPr lang="en-US" dirty="0"/>
              <a:t>Since we don’t know exactly what you’re doing next, we’re going to show you a bunch of them; but don’t think one is “better” than the others!</a:t>
            </a:r>
          </a:p>
        </p:txBody>
      </p:sp>
    </p:spTree>
    <p:extLst>
      <p:ext uri="{BB962C8B-B14F-4D97-AF65-F5344CB8AC3E}">
        <p14:creationId xmlns:p14="http://schemas.microsoft.com/office/powerpoint/2010/main" val="4009389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Digital </a:t>
            </a:r>
            <a:r>
              <a:rPr lang="en-US" dirty="0"/>
              <a:t>C</a:t>
            </a:r>
            <a:r>
              <a:rPr lang="en-US"/>
              <a:t>ircuits</a:t>
            </a:r>
            <a:endParaRPr lang="en-US" dirty="0"/>
          </a:p>
        </p:txBody>
      </p:sp>
      <p:sp>
        <p:nvSpPr>
          <p:cNvPr id="14" name="Content Placeholder 5"/>
          <p:cNvSpPr>
            <a:spLocks noGrp="1"/>
          </p:cNvSpPr>
          <p:nvPr>
            <p:ph idx="1"/>
          </p:nvPr>
        </p:nvSpPr>
        <p:spPr>
          <a:xfrm>
            <a:off x="1981200" y="1246911"/>
            <a:ext cx="8312728" cy="4436917"/>
          </a:xfrm>
        </p:spPr>
        <p:txBody>
          <a:bodyPr>
            <a:noAutofit/>
          </a:bodyPr>
          <a:lstStyle/>
          <a:p>
            <a:pPr marL="0" indent="0">
              <a:buNone/>
            </a:pPr>
            <a:r>
              <a:rPr lang="en-US" sz="3000" dirty="0">
                <a:latin typeface="Franklin Gothic Medium" pitchFamily="34" charset="0"/>
              </a:rPr>
              <a:t>Computing With Logic</a:t>
            </a:r>
          </a:p>
          <a:p>
            <a:pPr lvl="1">
              <a:lnSpc>
                <a:spcPct val="90000"/>
              </a:lnSpc>
            </a:pPr>
            <a:r>
              <a:rPr lang="en-US" b="1" dirty="0">
                <a:solidFill>
                  <a:srgbClr val="C00000"/>
                </a:solidFill>
                <a:latin typeface="Franklin Gothic Medium" pitchFamily="34" charset="0"/>
              </a:rPr>
              <a:t>T</a:t>
            </a:r>
            <a:r>
              <a:rPr lang="en-US" dirty="0">
                <a:solidFill>
                  <a:srgbClr val="C00000"/>
                </a:solidFill>
                <a:latin typeface="Franklin Gothic Medium" pitchFamily="34" charset="0"/>
              </a:rPr>
              <a:t>  corresponds to 1 </a:t>
            </a:r>
            <a:r>
              <a:rPr lang="en-US" dirty="0">
                <a:latin typeface="Franklin Gothic Medium" pitchFamily="34" charset="0"/>
              </a:rPr>
              <a:t>or </a:t>
            </a:r>
            <a:r>
              <a:rPr lang="ja-JP" altLang="en-US" dirty="0">
                <a:latin typeface="Franklin Gothic Medium" pitchFamily="34" charset="0"/>
              </a:rPr>
              <a:t>“</a:t>
            </a:r>
            <a:r>
              <a:rPr lang="en-US" dirty="0">
                <a:latin typeface="Franklin Gothic Medium" pitchFamily="34" charset="0"/>
              </a:rPr>
              <a:t>high</a:t>
            </a:r>
            <a:r>
              <a:rPr lang="ja-JP" altLang="en-US" dirty="0">
                <a:latin typeface="Franklin Gothic Medium" pitchFamily="34" charset="0"/>
              </a:rPr>
              <a:t>”</a:t>
            </a:r>
            <a:r>
              <a:rPr lang="en-US" dirty="0">
                <a:latin typeface="Franklin Gothic Medium" pitchFamily="34" charset="0"/>
              </a:rPr>
              <a:t> voltage </a:t>
            </a:r>
          </a:p>
          <a:p>
            <a:pPr lvl="1">
              <a:lnSpc>
                <a:spcPct val="90000"/>
              </a:lnSpc>
            </a:pPr>
            <a:r>
              <a:rPr lang="en-US" b="1" dirty="0">
                <a:solidFill>
                  <a:srgbClr val="C00000"/>
                </a:solidFill>
                <a:latin typeface="Franklin Gothic Medium" pitchFamily="34" charset="0"/>
              </a:rPr>
              <a:t>F</a:t>
            </a:r>
            <a:r>
              <a:rPr lang="en-US" dirty="0">
                <a:solidFill>
                  <a:srgbClr val="C00000"/>
                </a:solidFill>
                <a:latin typeface="Franklin Gothic Medium" pitchFamily="34" charset="0"/>
              </a:rPr>
              <a:t>  corresponds to 0 </a:t>
            </a:r>
            <a:r>
              <a:rPr lang="en-US" dirty="0">
                <a:latin typeface="Franklin Gothic Medium" pitchFamily="34" charset="0"/>
              </a:rPr>
              <a:t>or </a:t>
            </a:r>
            <a:r>
              <a:rPr lang="ja-JP" altLang="en-US" dirty="0">
                <a:latin typeface="Franklin Gothic Medium" pitchFamily="34" charset="0"/>
              </a:rPr>
              <a:t>“</a:t>
            </a:r>
            <a:r>
              <a:rPr lang="en-US" dirty="0">
                <a:latin typeface="Franklin Gothic Medium" pitchFamily="34" charset="0"/>
              </a:rPr>
              <a:t>low</a:t>
            </a:r>
            <a:r>
              <a:rPr lang="ja-JP" altLang="en-US" dirty="0">
                <a:latin typeface="Franklin Gothic Medium" pitchFamily="34" charset="0"/>
              </a:rPr>
              <a:t>”</a:t>
            </a:r>
            <a:r>
              <a:rPr lang="en-US" dirty="0">
                <a:latin typeface="Franklin Gothic Medium" pitchFamily="34" charset="0"/>
              </a:rPr>
              <a:t> voltage</a:t>
            </a:r>
          </a:p>
          <a:p>
            <a:pPr lvl="4">
              <a:lnSpc>
                <a:spcPct val="90000"/>
              </a:lnSpc>
            </a:pPr>
            <a:endParaRPr lang="en-US" sz="2800" dirty="0">
              <a:latin typeface="Franklin Gothic Medium" pitchFamily="34" charset="0"/>
            </a:endParaRPr>
          </a:p>
          <a:p>
            <a:pPr marL="0" indent="0">
              <a:buNone/>
            </a:pPr>
            <a:r>
              <a:rPr lang="en-US" sz="3000" b="1" dirty="0">
                <a:latin typeface="Franklin Gothic Medium" pitchFamily="34" charset="0"/>
              </a:rPr>
              <a:t>Gates </a:t>
            </a:r>
          </a:p>
          <a:p>
            <a:pPr lvl="1">
              <a:lnSpc>
                <a:spcPct val="90000"/>
              </a:lnSpc>
            </a:pPr>
            <a:r>
              <a:rPr lang="en-US" dirty="0">
                <a:latin typeface="Franklin Gothic Medium" pitchFamily="34" charset="0"/>
              </a:rPr>
              <a:t>Take inputs and produce outputs (functions)</a:t>
            </a:r>
          </a:p>
          <a:p>
            <a:pPr lvl="1">
              <a:lnSpc>
                <a:spcPct val="90000"/>
              </a:lnSpc>
            </a:pPr>
            <a:r>
              <a:rPr lang="en-US" dirty="0">
                <a:latin typeface="Franklin Gothic Medium" pitchFamily="34" charset="0"/>
              </a:rPr>
              <a:t>Several kinds of gates</a:t>
            </a:r>
          </a:p>
          <a:p>
            <a:pPr lvl="1">
              <a:lnSpc>
                <a:spcPct val="90000"/>
              </a:lnSpc>
            </a:pPr>
            <a:r>
              <a:rPr lang="en-US" dirty="0">
                <a:latin typeface="Franklin Gothic Medium" pitchFamily="34" charset="0"/>
              </a:rPr>
              <a:t>Correspond to propositional connectives (most of them)</a:t>
            </a:r>
          </a:p>
          <a:p>
            <a:pPr lvl="2">
              <a:lnSpc>
                <a:spcPct val="90000"/>
              </a:lnSpc>
            </a:pPr>
            <a:endParaRPr lang="en-US" sz="2800" dirty="0">
              <a:latin typeface="Franklin Gothic Medium" pitchFamily="34" charset="0"/>
            </a:endParaRPr>
          </a:p>
        </p:txBody>
      </p:sp>
    </p:spTree>
    <p:extLst>
      <p:ext uri="{BB962C8B-B14F-4D97-AF65-F5344CB8AC3E}">
        <p14:creationId xmlns:p14="http://schemas.microsoft.com/office/powerpoint/2010/main" val="2963922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Gate</a:t>
            </a:r>
          </a:p>
        </p:txBody>
      </p:sp>
      <p:graphicFrame>
        <p:nvGraphicFramePr>
          <p:cNvPr id="10" name="Table 9"/>
          <p:cNvGraphicFramePr>
            <a:graphicFrameLocks noGrp="1"/>
          </p:cNvGraphicFramePr>
          <p:nvPr>
            <p:custDataLst>
              <p:tags r:id="rId1"/>
            </p:custDataLst>
          </p:nvPr>
        </p:nvGraphicFramePr>
        <p:xfrm>
          <a:off x="3171030" y="2562985"/>
          <a:ext cx="1905000" cy="188436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76872">
                <a:tc>
                  <a:txBody>
                    <a:bodyPr/>
                    <a:lstStyle/>
                    <a:p>
                      <a:pPr algn="ctr"/>
                      <a:r>
                        <a:rPr lang="en-US" b="1" i="1" dirty="0"/>
                        <a:t>p</a:t>
                      </a:r>
                    </a:p>
                  </a:txBody>
                  <a:tcPr/>
                </a:tc>
                <a:tc>
                  <a:txBody>
                    <a:bodyPr/>
                    <a:lstStyle/>
                    <a:p>
                      <a:pPr algn="ctr"/>
                      <a:r>
                        <a:rPr lang="en-US" b="1" i="1" dirty="0"/>
                        <a:t>q</a:t>
                      </a:r>
                    </a:p>
                  </a:txBody>
                  <a:tcPr/>
                </a:tc>
                <a:tc>
                  <a:txBody>
                    <a:bodyPr/>
                    <a:lstStyle/>
                    <a:p>
                      <a:pPr algn="ctr"/>
                      <a:r>
                        <a:rPr lang="en-US" b="1" i="1" dirty="0"/>
                        <a:t>p </a:t>
                      </a:r>
                      <a:r>
                        <a:rPr lang="en-US" b="1" i="0" baseline="0" dirty="0">
                          <a:latin typeface="Symbol"/>
                          <a:sym typeface="Symbol"/>
                        </a:rPr>
                        <a:t></a:t>
                      </a:r>
                      <a:r>
                        <a:rPr lang="en-US" b="1" i="0" baseline="0" dirty="0"/>
                        <a:t> </a:t>
                      </a:r>
                      <a:r>
                        <a:rPr lang="en-US" b="1" i="1" baseline="0" dirty="0"/>
                        <a:t>q</a:t>
                      </a:r>
                      <a:endParaRPr lang="en-US" b="1" i="1" dirty="0"/>
                    </a:p>
                  </a:txBody>
                  <a:tcPr/>
                </a:tc>
                <a:extLst>
                  <a:ext uri="{0D108BD9-81ED-4DB2-BD59-A6C34878D82A}">
                    <a16:rowId xmlns:a16="http://schemas.microsoft.com/office/drawing/2014/main" val="10000"/>
                  </a:ext>
                </a:extLst>
              </a:tr>
              <a:tr h="376872">
                <a:tc>
                  <a:txBody>
                    <a:bodyPr/>
                    <a:lstStyle/>
                    <a:p>
                      <a:pPr algn="ctr"/>
                      <a:r>
                        <a:rPr lang="en-US" b="1" dirty="0"/>
                        <a:t>T</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1"/>
                  </a:ext>
                </a:extLst>
              </a:tr>
              <a:tr h="376872">
                <a:tc>
                  <a:txBody>
                    <a:bodyPr/>
                    <a:lstStyle/>
                    <a:p>
                      <a:pPr algn="ctr"/>
                      <a:r>
                        <a:rPr lang="en-US" b="1" dirty="0"/>
                        <a:t>T</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2"/>
                  </a:ext>
                </a:extLst>
              </a:tr>
              <a:tr h="376872">
                <a:tc>
                  <a:txBody>
                    <a:bodyPr/>
                    <a:lstStyle/>
                    <a:p>
                      <a:pPr algn="ctr"/>
                      <a:r>
                        <a:rPr lang="en-US" b="1" dirty="0"/>
                        <a:t>F</a:t>
                      </a:r>
                    </a:p>
                  </a:txBody>
                  <a:tcPr/>
                </a:tc>
                <a:tc>
                  <a:txBody>
                    <a:bodyPr/>
                    <a:lstStyle/>
                    <a:p>
                      <a:pPr algn="ctr"/>
                      <a:r>
                        <a:rPr lang="en-US" b="1" dirty="0"/>
                        <a:t>T</a:t>
                      </a:r>
                    </a:p>
                  </a:txBody>
                  <a:tcPr/>
                </a:tc>
                <a:tc>
                  <a:txBody>
                    <a:bodyPr/>
                    <a:lstStyle/>
                    <a:p>
                      <a:pPr algn="ctr"/>
                      <a:r>
                        <a:rPr lang="en-US" b="1" dirty="0"/>
                        <a:t>F</a:t>
                      </a:r>
                    </a:p>
                  </a:txBody>
                  <a:tcPr/>
                </a:tc>
                <a:extLst>
                  <a:ext uri="{0D108BD9-81ED-4DB2-BD59-A6C34878D82A}">
                    <a16:rowId xmlns:a16="http://schemas.microsoft.com/office/drawing/2014/main" val="10003"/>
                  </a:ext>
                </a:extLst>
              </a:tr>
              <a:tr h="376872">
                <a:tc>
                  <a:txBody>
                    <a:bodyPr/>
                    <a:lstStyle/>
                    <a:p>
                      <a:pPr algn="ctr"/>
                      <a:r>
                        <a:rPr lang="en-US" b="1" dirty="0"/>
                        <a:t>F</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custDataLst>
              <p:tags r:id="rId2"/>
            </p:custDataLst>
          </p:nvPr>
        </p:nvGraphicFramePr>
        <p:xfrm>
          <a:off x="7193828" y="2619200"/>
          <a:ext cx="1905000" cy="1884362"/>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89700">
                <a:tc>
                  <a:txBody>
                    <a:bodyPr/>
                    <a:lstStyle/>
                    <a:p>
                      <a:pPr algn="ctr"/>
                      <a:r>
                        <a:rPr lang="en-US" sz="1800" b="1" i="1" dirty="0"/>
                        <a:t>p</a:t>
                      </a:r>
                    </a:p>
                  </a:txBody>
                  <a:tcPr/>
                </a:tc>
                <a:tc>
                  <a:txBody>
                    <a:bodyPr/>
                    <a:lstStyle/>
                    <a:p>
                      <a:pPr algn="ctr"/>
                      <a:r>
                        <a:rPr lang="en-US" sz="1800" b="1" i="1" dirty="0"/>
                        <a:t>q</a:t>
                      </a:r>
                    </a:p>
                  </a:txBody>
                  <a:tcPr/>
                </a:tc>
                <a:tc>
                  <a:txBody>
                    <a:bodyPr/>
                    <a:lstStyle/>
                    <a:p>
                      <a:pPr algn="ctr"/>
                      <a:r>
                        <a:rPr lang="en-US" sz="1400" b="1" i="0" dirty="0"/>
                        <a:t>OUT</a:t>
                      </a:r>
                    </a:p>
                  </a:txBody>
                  <a:tcPr anchor="ctr"/>
                </a:tc>
                <a:extLst>
                  <a:ext uri="{0D108BD9-81ED-4DB2-BD59-A6C34878D82A}">
                    <a16:rowId xmlns:a16="http://schemas.microsoft.com/office/drawing/2014/main" val="10000"/>
                  </a:ext>
                </a:extLst>
              </a:tr>
              <a:tr h="365760">
                <a:tc>
                  <a:txBody>
                    <a:bodyPr/>
                    <a:lstStyle/>
                    <a:p>
                      <a:pPr algn="ctr"/>
                      <a:r>
                        <a:rPr lang="en-US" sz="1800" b="1" dirty="0"/>
                        <a:t>1</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1"/>
                  </a:ext>
                </a:extLst>
              </a:tr>
              <a:tr h="365760">
                <a:tc>
                  <a:txBody>
                    <a:bodyPr/>
                    <a:lstStyle/>
                    <a:p>
                      <a:pPr algn="ctr"/>
                      <a:r>
                        <a:rPr lang="en-US" sz="1800" b="1" dirty="0"/>
                        <a:t>1</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2"/>
                  </a:ext>
                </a:extLst>
              </a:tr>
              <a:tr h="365760">
                <a:tc>
                  <a:txBody>
                    <a:bodyPr/>
                    <a:lstStyle/>
                    <a:p>
                      <a:pPr algn="ctr"/>
                      <a:r>
                        <a:rPr lang="en-US" sz="1800" b="1" dirty="0"/>
                        <a:t>0</a:t>
                      </a:r>
                    </a:p>
                  </a:txBody>
                  <a:tcPr/>
                </a:tc>
                <a:tc>
                  <a:txBody>
                    <a:bodyPr/>
                    <a:lstStyle/>
                    <a:p>
                      <a:pPr algn="ctr"/>
                      <a:r>
                        <a:rPr lang="en-US" sz="1800" b="1" dirty="0"/>
                        <a:t>1</a:t>
                      </a:r>
                    </a:p>
                  </a:txBody>
                  <a:tcPr/>
                </a:tc>
                <a:tc>
                  <a:txBody>
                    <a:bodyPr/>
                    <a:lstStyle/>
                    <a:p>
                      <a:pPr algn="ctr"/>
                      <a:r>
                        <a:rPr lang="en-US" sz="1800" b="1" dirty="0"/>
                        <a:t>0</a:t>
                      </a:r>
                    </a:p>
                  </a:txBody>
                  <a:tcPr/>
                </a:tc>
                <a:extLst>
                  <a:ext uri="{0D108BD9-81ED-4DB2-BD59-A6C34878D82A}">
                    <a16:rowId xmlns:a16="http://schemas.microsoft.com/office/drawing/2014/main" val="10003"/>
                  </a:ext>
                </a:extLst>
              </a:tr>
              <a:tr h="397382">
                <a:tc>
                  <a:txBody>
                    <a:bodyPr/>
                    <a:lstStyle/>
                    <a:p>
                      <a:pPr algn="ctr"/>
                      <a:r>
                        <a:rPr lang="en-US" sz="1800" b="1" dirty="0"/>
                        <a:t>0</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4"/>
                  </a:ext>
                </a:extLst>
              </a:tr>
            </a:tbl>
          </a:graphicData>
        </a:graphic>
      </p:graphicFrame>
      <p:sp>
        <p:nvSpPr>
          <p:cNvPr id="12" name="TextBox 5"/>
          <p:cNvSpPr txBox="1">
            <a:spLocks noChangeArrowheads="1"/>
          </p:cNvSpPr>
          <p:nvPr/>
        </p:nvSpPr>
        <p:spPr bwMode="auto">
          <a:xfrm>
            <a:off x="2682876" y="1296988"/>
            <a:ext cx="288131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cs typeface="Arial" pitchFamily="34" charset="0"/>
              </a:rPr>
              <a:t>AND Connective</a:t>
            </a:r>
          </a:p>
        </p:txBody>
      </p:sp>
      <p:sp>
        <p:nvSpPr>
          <p:cNvPr id="13" name="TextBox 33"/>
          <p:cNvSpPr txBox="1">
            <a:spLocks noChangeArrowheads="1"/>
          </p:cNvSpPr>
          <p:nvPr/>
        </p:nvSpPr>
        <p:spPr bwMode="auto">
          <a:xfrm>
            <a:off x="6859589" y="1296989"/>
            <a:ext cx="26320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AND Gate</a:t>
            </a:r>
            <a:endParaRPr lang="en-US" sz="2000" b="1" i="1" dirty="0">
              <a:solidFill>
                <a:srgbClr val="C00000"/>
              </a:solidFill>
              <a:latin typeface="Franklin Gothic Medium" pitchFamily="34" charset="0"/>
            </a:endParaRPr>
          </a:p>
        </p:txBody>
      </p:sp>
      <p:grpSp>
        <p:nvGrpSpPr>
          <p:cNvPr id="29" name="Group 28"/>
          <p:cNvGrpSpPr/>
          <p:nvPr/>
        </p:nvGrpSpPr>
        <p:grpSpPr>
          <a:xfrm>
            <a:off x="5149060" y="4920090"/>
            <a:ext cx="2200704" cy="990600"/>
            <a:chOff x="6194573" y="5288253"/>
            <a:chExt cx="2200704" cy="990600"/>
          </a:xfrm>
        </p:grpSpPr>
        <p:sp>
          <p:nvSpPr>
            <p:cNvPr id="19" name="Rectangle 21"/>
            <p:cNvSpPr>
              <a:spLocks noChangeArrowheads="1"/>
            </p:cNvSpPr>
            <p:nvPr/>
          </p:nvSpPr>
          <p:spPr bwMode="auto">
            <a:xfrm>
              <a:off x="6194573" y="5681953"/>
              <a:ext cx="279455"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grpSp>
          <p:nvGrpSpPr>
            <p:cNvPr id="3" name="Group 2"/>
            <p:cNvGrpSpPr/>
            <p:nvPr/>
          </p:nvGrpSpPr>
          <p:grpSpPr>
            <a:xfrm>
              <a:off x="6194573" y="5288253"/>
              <a:ext cx="2200704" cy="787400"/>
              <a:chOff x="6194573" y="5288253"/>
              <a:chExt cx="2200704" cy="787400"/>
            </a:xfrm>
          </p:grpSpPr>
          <p:sp>
            <p:nvSpPr>
              <p:cNvPr id="18" name="Rectangle 20"/>
              <p:cNvSpPr>
                <a:spLocks noChangeArrowheads="1"/>
              </p:cNvSpPr>
              <p:nvPr/>
            </p:nvSpPr>
            <p:spPr bwMode="auto">
              <a:xfrm>
                <a:off x="6194573" y="5288253"/>
                <a:ext cx="342967" cy="78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20" name="Rectangle 22"/>
              <p:cNvSpPr>
                <a:spLocks noChangeArrowheads="1"/>
              </p:cNvSpPr>
              <p:nvPr/>
            </p:nvSpPr>
            <p:spPr bwMode="auto">
              <a:xfrm>
                <a:off x="7861773" y="5604483"/>
                <a:ext cx="533504"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400" dirty="0"/>
                  <a:t>OUT</a:t>
                </a:r>
              </a:p>
            </p:txBody>
          </p:sp>
          <p:sp>
            <p:nvSpPr>
              <p:cNvPr id="17" name="TextBox 6"/>
              <p:cNvSpPr txBox="1">
                <a:spLocks noChangeArrowheads="1"/>
              </p:cNvSpPr>
              <p:nvPr/>
            </p:nvSpPr>
            <p:spPr bwMode="auto">
              <a:xfrm>
                <a:off x="6836748" y="5593634"/>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grpSp>
      </p:grpSp>
      <p:sp>
        <p:nvSpPr>
          <p:cNvPr id="23" name="TextBox 8"/>
          <p:cNvSpPr txBox="1">
            <a:spLocks noChangeArrowheads="1"/>
          </p:cNvSpPr>
          <p:nvPr/>
        </p:nvSpPr>
        <p:spPr bwMode="auto">
          <a:xfrm>
            <a:off x="4717690" y="5833837"/>
            <a:ext cx="291623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ja-JP" altLang="en-US" dirty="0">
                <a:latin typeface="Franklin Gothic Medium" pitchFamily="34" charset="0"/>
              </a:rPr>
              <a:t>“</a:t>
            </a:r>
            <a:r>
              <a:rPr lang="en-US" dirty="0">
                <a:latin typeface="Franklin Gothic Medium" pitchFamily="34" charset="0"/>
              </a:rPr>
              <a:t>block looks like D of AND</a:t>
            </a:r>
            <a:r>
              <a:rPr lang="ja-JP" altLang="en-US" dirty="0">
                <a:latin typeface="Franklin Gothic Medium" pitchFamily="34" charset="0"/>
              </a:rPr>
              <a:t>”</a:t>
            </a:r>
            <a:endParaRPr lang="en-US" dirty="0">
              <a:latin typeface="Franklin Gothic Medium" pitchFamily="34" charset="0"/>
            </a:endParaRPr>
          </a:p>
        </p:txBody>
      </p:sp>
      <p:grpSp>
        <p:nvGrpSpPr>
          <p:cNvPr id="4" name="Group 3"/>
          <p:cNvGrpSpPr/>
          <p:nvPr/>
        </p:nvGrpSpPr>
        <p:grpSpPr>
          <a:xfrm>
            <a:off x="7549710" y="2076084"/>
            <a:ext cx="1185616" cy="423254"/>
            <a:chOff x="2194073" y="4864047"/>
            <a:chExt cx="1185616" cy="423254"/>
          </a:xfrm>
        </p:grpSpPr>
        <p:sp>
          <p:nvSpPr>
            <p:cNvPr id="24" name="Rectangle 20"/>
            <p:cNvSpPr>
              <a:spLocks noChangeArrowheads="1"/>
            </p:cNvSpPr>
            <p:nvPr/>
          </p:nvSpPr>
          <p:spPr bwMode="auto">
            <a:xfrm>
              <a:off x="2201693" y="4864047"/>
              <a:ext cx="184771" cy="247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p</a:t>
              </a:r>
            </a:p>
          </p:txBody>
        </p:sp>
        <p:sp>
          <p:nvSpPr>
            <p:cNvPr id="25" name="Rectangle 22"/>
            <p:cNvSpPr>
              <a:spLocks noChangeArrowheads="1"/>
            </p:cNvSpPr>
            <p:nvPr/>
          </p:nvSpPr>
          <p:spPr bwMode="auto">
            <a:xfrm>
              <a:off x="3092267" y="5000713"/>
              <a:ext cx="287422" cy="177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000" dirty="0"/>
                <a:t>OUT</a:t>
              </a:r>
            </a:p>
          </p:txBody>
        </p:sp>
        <p:sp>
          <p:nvSpPr>
            <p:cNvPr id="27" name="TextBox 6"/>
            <p:cNvSpPr txBox="1">
              <a:spLocks noChangeArrowheads="1"/>
            </p:cNvSpPr>
            <p:nvPr/>
          </p:nvSpPr>
          <p:spPr bwMode="auto">
            <a:xfrm>
              <a:off x="2471461" y="4989878"/>
              <a:ext cx="46358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b="1" dirty="0"/>
                <a:t>AND</a:t>
              </a:r>
            </a:p>
          </p:txBody>
        </p:sp>
        <p:sp>
          <p:nvSpPr>
            <p:cNvPr id="28" name="Rectangle 20"/>
            <p:cNvSpPr>
              <a:spLocks noChangeArrowheads="1"/>
            </p:cNvSpPr>
            <p:nvPr/>
          </p:nvSpPr>
          <p:spPr bwMode="auto">
            <a:xfrm>
              <a:off x="2194073" y="5039307"/>
              <a:ext cx="184771" cy="247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q</a:t>
              </a:r>
            </a:p>
          </p:txBody>
        </p:sp>
      </p:grpSp>
      <p:sp>
        <p:nvSpPr>
          <p:cNvPr id="14" name="Rectangle 13"/>
          <p:cNvSpPr/>
          <p:nvPr/>
        </p:nvSpPr>
        <p:spPr>
          <a:xfrm>
            <a:off x="3695300" y="2134460"/>
            <a:ext cx="673581" cy="369332"/>
          </a:xfrm>
          <a:prstGeom prst="rect">
            <a:avLst/>
          </a:prstGeom>
        </p:spPr>
        <p:txBody>
          <a:bodyPr wrap="none">
            <a:spAutoFit/>
          </a:bodyPr>
          <a:lstStyle/>
          <a:p>
            <a:pPr algn="ctr"/>
            <a:r>
              <a:rPr lang="en-US" b="1" i="1" dirty="0"/>
              <a:t>p </a:t>
            </a:r>
            <a:r>
              <a:rPr lang="en-US" b="1" dirty="0">
                <a:latin typeface="Symbol" charset="0"/>
                <a:sym typeface="Symbol" charset="0"/>
              </a:rPr>
              <a:t></a:t>
            </a:r>
            <a:r>
              <a:rPr lang="en-US" b="1" dirty="0"/>
              <a:t> </a:t>
            </a:r>
            <a:r>
              <a:rPr lang="en-US" b="1" i="1" dirty="0"/>
              <a:t>q</a:t>
            </a:r>
          </a:p>
        </p:txBody>
      </p:sp>
      <p:sp>
        <p:nvSpPr>
          <p:cNvPr id="30" name="TextBox 29"/>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6758" y="4895994"/>
            <a:ext cx="1419502" cy="9483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0756" y="2158148"/>
            <a:ext cx="816273" cy="3219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4092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 Gate</a:t>
            </a:r>
          </a:p>
        </p:txBody>
      </p:sp>
      <p:graphicFrame>
        <p:nvGraphicFramePr>
          <p:cNvPr id="10" name="Table 9"/>
          <p:cNvGraphicFramePr>
            <a:graphicFrameLocks noGrp="1"/>
          </p:cNvGraphicFramePr>
          <p:nvPr>
            <p:custDataLst>
              <p:tags r:id="rId1"/>
            </p:custDataLst>
          </p:nvPr>
        </p:nvGraphicFramePr>
        <p:xfrm>
          <a:off x="3171030" y="2564678"/>
          <a:ext cx="1905000" cy="188436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76872">
                <a:tc>
                  <a:txBody>
                    <a:bodyPr/>
                    <a:lstStyle/>
                    <a:p>
                      <a:pPr algn="ctr"/>
                      <a:r>
                        <a:rPr lang="en-US" b="1" i="1" dirty="0"/>
                        <a:t>p</a:t>
                      </a:r>
                    </a:p>
                  </a:txBody>
                  <a:tcPr/>
                </a:tc>
                <a:tc>
                  <a:txBody>
                    <a:bodyPr/>
                    <a:lstStyle/>
                    <a:p>
                      <a:pPr algn="ctr"/>
                      <a:r>
                        <a:rPr lang="en-US" b="1" i="1" dirty="0"/>
                        <a:t>q</a:t>
                      </a:r>
                    </a:p>
                  </a:txBody>
                  <a:tcPr/>
                </a:tc>
                <a:tc>
                  <a:txBody>
                    <a:bodyPr/>
                    <a:lstStyle/>
                    <a:p>
                      <a:pPr algn="ctr"/>
                      <a:r>
                        <a:rPr lang="en-US" b="1" i="1" dirty="0"/>
                        <a:t>p </a:t>
                      </a:r>
                      <a:r>
                        <a:rPr lang="en-US" b="1" i="0" baseline="0" dirty="0">
                          <a:latin typeface="Symbol"/>
                          <a:sym typeface="Symbol"/>
                        </a:rPr>
                        <a:t></a:t>
                      </a:r>
                      <a:r>
                        <a:rPr lang="en-US" b="1" i="0" baseline="0" dirty="0"/>
                        <a:t> </a:t>
                      </a:r>
                      <a:r>
                        <a:rPr lang="en-US" b="1" i="1" baseline="0" dirty="0"/>
                        <a:t>q</a:t>
                      </a:r>
                      <a:endParaRPr lang="en-US" b="1" i="1" dirty="0"/>
                    </a:p>
                  </a:txBody>
                  <a:tcPr/>
                </a:tc>
                <a:extLst>
                  <a:ext uri="{0D108BD9-81ED-4DB2-BD59-A6C34878D82A}">
                    <a16:rowId xmlns:a16="http://schemas.microsoft.com/office/drawing/2014/main" val="10000"/>
                  </a:ext>
                </a:extLst>
              </a:tr>
              <a:tr h="376872">
                <a:tc>
                  <a:txBody>
                    <a:bodyPr/>
                    <a:lstStyle/>
                    <a:p>
                      <a:pPr algn="ctr"/>
                      <a:r>
                        <a:rPr lang="en-US" b="1" dirty="0"/>
                        <a:t>T</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1"/>
                  </a:ext>
                </a:extLst>
              </a:tr>
              <a:tr h="376872">
                <a:tc>
                  <a:txBody>
                    <a:bodyPr/>
                    <a:lstStyle/>
                    <a:p>
                      <a:pPr algn="ctr"/>
                      <a:r>
                        <a:rPr lang="en-US" b="1" dirty="0"/>
                        <a:t>T</a:t>
                      </a:r>
                    </a:p>
                  </a:txBody>
                  <a:tcPr/>
                </a:tc>
                <a:tc>
                  <a:txBody>
                    <a:bodyPr/>
                    <a:lstStyle/>
                    <a:p>
                      <a:pPr algn="ctr"/>
                      <a:r>
                        <a:rPr lang="en-US" b="1" dirty="0"/>
                        <a:t>F</a:t>
                      </a:r>
                    </a:p>
                  </a:txBody>
                  <a:tcPr/>
                </a:tc>
                <a:tc>
                  <a:txBody>
                    <a:bodyPr/>
                    <a:lstStyle/>
                    <a:p>
                      <a:pPr algn="ctr"/>
                      <a:r>
                        <a:rPr lang="en-US" b="1" dirty="0"/>
                        <a:t>T</a:t>
                      </a:r>
                    </a:p>
                  </a:txBody>
                  <a:tcPr/>
                </a:tc>
                <a:extLst>
                  <a:ext uri="{0D108BD9-81ED-4DB2-BD59-A6C34878D82A}">
                    <a16:rowId xmlns:a16="http://schemas.microsoft.com/office/drawing/2014/main" val="10002"/>
                  </a:ext>
                </a:extLst>
              </a:tr>
              <a:tr h="376872">
                <a:tc>
                  <a:txBody>
                    <a:bodyPr/>
                    <a:lstStyle/>
                    <a:p>
                      <a:pPr algn="ctr"/>
                      <a:r>
                        <a:rPr lang="en-US" b="1" dirty="0"/>
                        <a:t>F</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3"/>
                  </a:ext>
                </a:extLst>
              </a:tr>
              <a:tr h="376872">
                <a:tc>
                  <a:txBody>
                    <a:bodyPr/>
                    <a:lstStyle/>
                    <a:p>
                      <a:pPr algn="ctr"/>
                      <a:r>
                        <a:rPr lang="en-US" b="1" dirty="0"/>
                        <a:t>F</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custDataLst>
              <p:tags r:id="rId2"/>
            </p:custDataLst>
          </p:nvPr>
        </p:nvGraphicFramePr>
        <p:xfrm>
          <a:off x="7193828" y="2619200"/>
          <a:ext cx="1905000" cy="1884362"/>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89700">
                <a:tc>
                  <a:txBody>
                    <a:bodyPr/>
                    <a:lstStyle/>
                    <a:p>
                      <a:pPr algn="ctr"/>
                      <a:r>
                        <a:rPr lang="en-US" sz="1800" b="1" i="1" dirty="0"/>
                        <a:t>p</a:t>
                      </a:r>
                    </a:p>
                  </a:txBody>
                  <a:tcPr/>
                </a:tc>
                <a:tc>
                  <a:txBody>
                    <a:bodyPr/>
                    <a:lstStyle/>
                    <a:p>
                      <a:pPr algn="ctr"/>
                      <a:r>
                        <a:rPr lang="en-US" sz="1800" b="1" i="1" dirty="0"/>
                        <a:t>q</a:t>
                      </a:r>
                    </a:p>
                  </a:txBody>
                  <a:tcPr/>
                </a:tc>
                <a:tc>
                  <a:txBody>
                    <a:bodyPr/>
                    <a:lstStyle/>
                    <a:p>
                      <a:pPr algn="ctr"/>
                      <a:r>
                        <a:rPr lang="en-US" sz="1400" b="1" i="0" dirty="0"/>
                        <a:t>OUT</a:t>
                      </a:r>
                    </a:p>
                  </a:txBody>
                  <a:tcPr anchor="ctr"/>
                </a:tc>
                <a:extLst>
                  <a:ext uri="{0D108BD9-81ED-4DB2-BD59-A6C34878D82A}">
                    <a16:rowId xmlns:a16="http://schemas.microsoft.com/office/drawing/2014/main" val="10000"/>
                  </a:ext>
                </a:extLst>
              </a:tr>
              <a:tr h="365760">
                <a:tc>
                  <a:txBody>
                    <a:bodyPr/>
                    <a:lstStyle/>
                    <a:p>
                      <a:pPr algn="ctr"/>
                      <a:r>
                        <a:rPr lang="en-US" sz="1800" b="1" dirty="0"/>
                        <a:t>1</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1"/>
                  </a:ext>
                </a:extLst>
              </a:tr>
              <a:tr h="365760">
                <a:tc>
                  <a:txBody>
                    <a:bodyPr/>
                    <a:lstStyle/>
                    <a:p>
                      <a:pPr algn="ctr"/>
                      <a:r>
                        <a:rPr lang="en-US" sz="1800" b="1" dirty="0"/>
                        <a:t>1</a:t>
                      </a:r>
                    </a:p>
                  </a:txBody>
                  <a:tcPr/>
                </a:tc>
                <a:tc>
                  <a:txBody>
                    <a:bodyPr/>
                    <a:lstStyle/>
                    <a:p>
                      <a:pPr algn="ctr"/>
                      <a:r>
                        <a:rPr lang="en-US" sz="1800" b="1" dirty="0"/>
                        <a:t>0</a:t>
                      </a:r>
                    </a:p>
                  </a:txBody>
                  <a:tcPr/>
                </a:tc>
                <a:tc>
                  <a:txBody>
                    <a:bodyPr/>
                    <a:lstStyle/>
                    <a:p>
                      <a:pPr algn="ctr"/>
                      <a:r>
                        <a:rPr lang="en-US" sz="1800" b="1" dirty="0"/>
                        <a:t>1</a:t>
                      </a:r>
                    </a:p>
                  </a:txBody>
                  <a:tcPr/>
                </a:tc>
                <a:extLst>
                  <a:ext uri="{0D108BD9-81ED-4DB2-BD59-A6C34878D82A}">
                    <a16:rowId xmlns:a16="http://schemas.microsoft.com/office/drawing/2014/main" val="10002"/>
                  </a:ext>
                </a:extLst>
              </a:tr>
              <a:tr h="365760">
                <a:tc>
                  <a:txBody>
                    <a:bodyPr/>
                    <a:lstStyle/>
                    <a:p>
                      <a:pPr algn="ctr"/>
                      <a:r>
                        <a:rPr lang="en-US" sz="1800" b="1" dirty="0"/>
                        <a:t>0</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3"/>
                  </a:ext>
                </a:extLst>
              </a:tr>
              <a:tr h="397382">
                <a:tc>
                  <a:txBody>
                    <a:bodyPr/>
                    <a:lstStyle/>
                    <a:p>
                      <a:pPr algn="ctr"/>
                      <a:r>
                        <a:rPr lang="en-US" sz="1800" b="1" dirty="0"/>
                        <a:t>0</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4"/>
                  </a:ext>
                </a:extLst>
              </a:tr>
            </a:tbl>
          </a:graphicData>
        </a:graphic>
      </p:graphicFrame>
      <p:sp>
        <p:nvSpPr>
          <p:cNvPr id="12" name="TextBox 5"/>
          <p:cNvSpPr txBox="1">
            <a:spLocks noChangeArrowheads="1"/>
          </p:cNvSpPr>
          <p:nvPr/>
        </p:nvSpPr>
        <p:spPr bwMode="auto">
          <a:xfrm>
            <a:off x="2682876" y="1296988"/>
            <a:ext cx="288131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cs typeface="Arial" pitchFamily="34" charset="0"/>
              </a:rPr>
              <a:t>OR Connective</a:t>
            </a:r>
          </a:p>
        </p:txBody>
      </p:sp>
      <p:sp>
        <p:nvSpPr>
          <p:cNvPr id="13" name="TextBox 33"/>
          <p:cNvSpPr txBox="1">
            <a:spLocks noChangeArrowheads="1"/>
          </p:cNvSpPr>
          <p:nvPr/>
        </p:nvSpPr>
        <p:spPr bwMode="auto">
          <a:xfrm>
            <a:off x="6859589" y="1296989"/>
            <a:ext cx="26320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OR Gate</a:t>
            </a:r>
            <a:endParaRPr lang="en-US" sz="2000" b="1" i="1" dirty="0">
              <a:solidFill>
                <a:srgbClr val="C00000"/>
              </a:solidFill>
              <a:latin typeface="Franklin Gothic Medium" pitchFamily="34" charset="0"/>
            </a:endParaRPr>
          </a:p>
        </p:txBody>
      </p:sp>
      <p:grpSp>
        <p:nvGrpSpPr>
          <p:cNvPr id="5" name="Group 4"/>
          <p:cNvGrpSpPr/>
          <p:nvPr/>
        </p:nvGrpSpPr>
        <p:grpSpPr>
          <a:xfrm>
            <a:off x="7549710" y="2076084"/>
            <a:ext cx="1185616" cy="423254"/>
            <a:chOff x="6025710" y="2076084"/>
            <a:chExt cx="1185616" cy="423254"/>
          </a:xfrm>
        </p:grpSpPr>
        <p:sp>
          <p:nvSpPr>
            <p:cNvPr id="24" name="Rectangle 20"/>
            <p:cNvSpPr>
              <a:spLocks noChangeArrowheads="1"/>
            </p:cNvSpPr>
            <p:nvPr/>
          </p:nvSpPr>
          <p:spPr bwMode="auto">
            <a:xfrm>
              <a:off x="6033330" y="2076084"/>
              <a:ext cx="184771" cy="247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p</a:t>
              </a:r>
            </a:p>
          </p:txBody>
        </p:sp>
        <p:sp>
          <p:nvSpPr>
            <p:cNvPr id="25" name="Rectangle 22"/>
            <p:cNvSpPr>
              <a:spLocks noChangeArrowheads="1"/>
            </p:cNvSpPr>
            <p:nvPr/>
          </p:nvSpPr>
          <p:spPr bwMode="auto">
            <a:xfrm>
              <a:off x="6923904" y="2212750"/>
              <a:ext cx="287422" cy="177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000" dirty="0"/>
                <a:t> OUT</a:t>
              </a:r>
            </a:p>
          </p:txBody>
        </p:sp>
        <p:sp>
          <p:nvSpPr>
            <p:cNvPr id="27" name="TextBox 6"/>
            <p:cNvSpPr txBox="1">
              <a:spLocks noChangeArrowheads="1"/>
            </p:cNvSpPr>
            <p:nvPr/>
          </p:nvSpPr>
          <p:spPr bwMode="auto">
            <a:xfrm>
              <a:off x="6303098" y="2201915"/>
              <a:ext cx="41229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700" b="1" dirty="0"/>
                <a:t> </a:t>
              </a:r>
              <a:r>
                <a:rPr lang="en-US" sz="1000" b="1" dirty="0"/>
                <a:t>OR</a:t>
              </a:r>
            </a:p>
          </p:txBody>
        </p:sp>
        <p:sp>
          <p:nvSpPr>
            <p:cNvPr id="28" name="Rectangle 20"/>
            <p:cNvSpPr>
              <a:spLocks noChangeArrowheads="1"/>
            </p:cNvSpPr>
            <p:nvPr/>
          </p:nvSpPr>
          <p:spPr bwMode="auto">
            <a:xfrm>
              <a:off x="6025710" y="2251344"/>
              <a:ext cx="184771" cy="247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q</a:t>
              </a:r>
            </a:p>
          </p:txBody>
        </p:sp>
      </p:grpSp>
      <p:sp>
        <p:nvSpPr>
          <p:cNvPr id="14" name="Rectangle 13"/>
          <p:cNvSpPr/>
          <p:nvPr/>
        </p:nvSpPr>
        <p:spPr>
          <a:xfrm>
            <a:off x="3695300" y="2136153"/>
            <a:ext cx="673581" cy="369332"/>
          </a:xfrm>
          <a:prstGeom prst="rect">
            <a:avLst/>
          </a:prstGeom>
        </p:spPr>
        <p:txBody>
          <a:bodyPr wrap="none">
            <a:spAutoFit/>
          </a:bodyPr>
          <a:lstStyle/>
          <a:p>
            <a:pPr algn="ctr"/>
            <a:r>
              <a:rPr lang="en-US" b="1" i="1" dirty="0"/>
              <a:t>p </a:t>
            </a:r>
            <a:r>
              <a:rPr lang="en-US" b="1" dirty="0">
                <a:latin typeface="Symbol"/>
                <a:sym typeface="Symbol"/>
              </a:rPr>
              <a:t></a:t>
            </a:r>
            <a:r>
              <a:rPr lang="en-US" b="1" dirty="0"/>
              <a:t> </a:t>
            </a:r>
            <a:r>
              <a:rPr lang="en-US" b="1" i="1" dirty="0"/>
              <a:t>q</a:t>
            </a:r>
          </a:p>
        </p:txBody>
      </p:sp>
      <p:sp>
        <p:nvSpPr>
          <p:cNvPr id="30" name="TextBox 29"/>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grpSp>
        <p:nvGrpSpPr>
          <p:cNvPr id="36" name="Group 7"/>
          <p:cNvGrpSpPr>
            <a:grpSpLocks/>
          </p:cNvGrpSpPr>
          <p:nvPr/>
        </p:nvGrpSpPr>
        <p:grpSpPr bwMode="auto">
          <a:xfrm>
            <a:off x="5084268" y="4926878"/>
            <a:ext cx="1097041" cy="1068388"/>
            <a:chOff x="5879239" y="5013674"/>
            <a:chExt cx="1096917" cy="1068388"/>
          </a:xfrm>
        </p:grpSpPr>
        <p:grpSp>
          <p:nvGrpSpPr>
            <p:cNvPr id="37" name="Group 21"/>
            <p:cNvGrpSpPr>
              <a:grpSpLocks/>
            </p:cNvGrpSpPr>
            <p:nvPr/>
          </p:nvGrpSpPr>
          <p:grpSpPr bwMode="auto">
            <a:xfrm>
              <a:off x="5879239" y="5013674"/>
              <a:ext cx="342900" cy="1068388"/>
              <a:chOff x="5325299" y="4417218"/>
              <a:chExt cx="342900" cy="1068388"/>
            </a:xfrm>
          </p:grpSpPr>
          <p:sp>
            <p:nvSpPr>
              <p:cNvPr id="39" name="Rectangle 29"/>
              <p:cNvSpPr>
                <a:spLocks noChangeArrowheads="1"/>
              </p:cNvSpPr>
              <p:nvPr/>
            </p:nvSpPr>
            <p:spPr bwMode="auto">
              <a:xfrm>
                <a:off x="5325299" y="4417218"/>
                <a:ext cx="3429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a:t>p</a:t>
                </a:r>
              </a:p>
            </p:txBody>
          </p:sp>
          <p:sp>
            <p:nvSpPr>
              <p:cNvPr id="40" name="Rectangle 30"/>
              <p:cNvSpPr>
                <a:spLocks noChangeArrowheads="1"/>
              </p:cNvSpPr>
              <p:nvPr/>
            </p:nvSpPr>
            <p:spPr bwMode="auto">
              <a:xfrm>
                <a:off x="5325299" y="4888706"/>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a:t>q</a:t>
                </a:r>
              </a:p>
            </p:txBody>
          </p:sp>
        </p:grpSp>
        <p:sp>
          <p:nvSpPr>
            <p:cNvPr id="38" name="TextBox 6"/>
            <p:cNvSpPr txBox="1">
              <a:spLocks noChangeArrowheads="1"/>
            </p:cNvSpPr>
            <p:nvPr/>
          </p:nvSpPr>
          <p:spPr bwMode="auto">
            <a:xfrm>
              <a:off x="6522237" y="5345375"/>
              <a:ext cx="45391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grpSp>
      <p:sp>
        <p:nvSpPr>
          <p:cNvPr id="43" name="TextBox 29"/>
          <p:cNvSpPr txBox="1">
            <a:spLocks noChangeArrowheads="1"/>
          </p:cNvSpPr>
          <p:nvPr/>
        </p:nvSpPr>
        <p:spPr bwMode="auto">
          <a:xfrm>
            <a:off x="4402545" y="5937447"/>
            <a:ext cx="326231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ja-JP" altLang="en-US" dirty="0">
                <a:latin typeface="Franklin Gothic Medium" pitchFamily="34" charset="0"/>
              </a:rPr>
              <a:t>“</a:t>
            </a:r>
            <a:r>
              <a:rPr lang="en-US" dirty="0">
                <a:latin typeface="Franklin Gothic Medium" pitchFamily="34" charset="0"/>
              </a:rPr>
              <a:t>arrowhead block looks like V</a:t>
            </a:r>
            <a:r>
              <a:rPr lang="ja-JP" altLang="en-US" dirty="0">
                <a:latin typeface="Franklin Gothic Medium" pitchFamily="34" charset="0"/>
              </a:rPr>
              <a:t>”</a:t>
            </a:r>
            <a:endParaRPr lang="en-US" dirty="0">
              <a:latin typeface="Franklin Gothic Medium" pitchFamily="34" charset="0"/>
            </a:endParaRPr>
          </a:p>
        </p:txBody>
      </p:sp>
      <p:sp>
        <p:nvSpPr>
          <p:cNvPr id="45" name="Rectangle 22"/>
          <p:cNvSpPr>
            <a:spLocks noChangeArrowheads="1"/>
          </p:cNvSpPr>
          <p:nvPr/>
        </p:nvSpPr>
        <p:spPr bwMode="auto">
          <a:xfrm>
            <a:off x="6733868" y="5272231"/>
            <a:ext cx="533504"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400" dirty="0"/>
              <a:t>OUT</a:t>
            </a:r>
          </a:p>
        </p:txBody>
      </p:sp>
      <p:pic>
        <p:nvPicPr>
          <p:cNvPr id="23"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1129" y="5092514"/>
            <a:ext cx="1400334" cy="63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8168" y="2090189"/>
            <a:ext cx="760757" cy="4414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3223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Gates</a:t>
            </a:r>
          </a:p>
        </p:txBody>
      </p:sp>
      <p:sp>
        <p:nvSpPr>
          <p:cNvPr id="41" name="TextBox 5"/>
          <p:cNvSpPr txBox="1">
            <a:spLocks noChangeArrowheads="1"/>
          </p:cNvSpPr>
          <p:nvPr/>
        </p:nvSpPr>
        <p:spPr bwMode="auto">
          <a:xfrm>
            <a:off x="2679699" y="1802291"/>
            <a:ext cx="288131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000" b="1">
                <a:latin typeface="Symbol" charset="0"/>
                <a:sym typeface="Symbol" charset="0"/>
              </a:rPr>
              <a:t></a:t>
            </a:r>
            <a:r>
              <a:rPr lang="en-US" sz="2000" b="1" i="1"/>
              <a:t>p</a:t>
            </a:r>
            <a:endParaRPr lang="en-US" sz="2000" b="1" i="1" dirty="0"/>
          </a:p>
        </p:txBody>
      </p:sp>
      <p:sp>
        <p:nvSpPr>
          <p:cNvPr id="42" name="TextBox 33"/>
          <p:cNvSpPr txBox="1">
            <a:spLocks noChangeArrowheads="1"/>
          </p:cNvSpPr>
          <p:nvPr/>
        </p:nvSpPr>
        <p:spPr bwMode="auto">
          <a:xfrm>
            <a:off x="6535383" y="1289993"/>
            <a:ext cx="325307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NOT Gate</a:t>
            </a:r>
            <a:endParaRPr lang="en-US" sz="2000" dirty="0">
              <a:latin typeface="Franklin Gothic Medium" pitchFamily="34" charset="0"/>
            </a:endParaRPr>
          </a:p>
        </p:txBody>
      </p:sp>
      <p:graphicFrame>
        <p:nvGraphicFramePr>
          <p:cNvPr id="43" name="Table 42"/>
          <p:cNvGraphicFramePr>
            <a:graphicFrameLocks noGrp="1"/>
          </p:cNvGraphicFramePr>
          <p:nvPr>
            <p:custDataLst>
              <p:tags r:id="rId1"/>
            </p:custDataLst>
          </p:nvPr>
        </p:nvGraphicFramePr>
        <p:xfrm>
          <a:off x="3602759" y="2590800"/>
          <a:ext cx="1143000" cy="1127412"/>
        </p:xfrm>
        <a:graphic>
          <a:graphicData uri="http://schemas.openxmlformats.org/drawingml/2006/table">
            <a:tbl>
              <a:tblPr firstRow="1" bandRow="1">
                <a:tableStyleId>{5940675A-B579-460E-94D1-54222C63F5DA}</a:tableStyleId>
              </a:tblPr>
              <a:tblGrid>
                <a:gridCol w="470648">
                  <a:extLst>
                    <a:ext uri="{9D8B030D-6E8A-4147-A177-3AD203B41FA5}">
                      <a16:colId xmlns:a16="http://schemas.microsoft.com/office/drawing/2014/main" val="20000"/>
                    </a:ext>
                  </a:extLst>
                </a:gridCol>
                <a:gridCol w="672352">
                  <a:extLst>
                    <a:ext uri="{9D8B030D-6E8A-4147-A177-3AD203B41FA5}">
                      <a16:colId xmlns:a16="http://schemas.microsoft.com/office/drawing/2014/main" val="20001"/>
                    </a:ext>
                  </a:extLst>
                </a:gridCol>
              </a:tblGrid>
              <a:tr h="396022">
                <a:tc>
                  <a:txBody>
                    <a:bodyPr/>
                    <a:lstStyle/>
                    <a:p>
                      <a:pPr algn="ctr"/>
                      <a:r>
                        <a:rPr lang="en-US" sz="1800" b="1" i="1" dirty="0"/>
                        <a:t>p</a:t>
                      </a:r>
                    </a:p>
                  </a:txBody>
                  <a:tcPr marT="45662" marB="45662"/>
                </a:tc>
                <a:tc>
                  <a:txBody>
                    <a:bodyPr/>
                    <a:lstStyle/>
                    <a:p>
                      <a:pPr algn="ctr"/>
                      <a:r>
                        <a:rPr lang="en-US" sz="2000" b="1" i="0" baseline="0" dirty="0">
                          <a:latin typeface="Symbol"/>
                          <a:sym typeface="Symbol"/>
                        </a:rPr>
                        <a:t></a:t>
                      </a:r>
                      <a:r>
                        <a:rPr lang="en-US" sz="1800" b="1" i="0" baseline="0" dirty="0"/>
                        <a:t> </a:t>
                      </a:r>
                      <a:r>
                        <a:rPr lang="en-US" sz="1800" b="1" i="1" baseline="0" dirty="0"/>
                        <a:t>p</a:t>
                      </a:r>
                      <a:endParaRPr lang="en-US" sz="1800" b="1" i="1" dirty="0"/>
                    </a:p>
                  </a:txBody>
                  <a:tcPr marT="45662" marB="45662"/>
                </a:tc>
                <a:extLst>
                  <a:ext uri="{0D108BD9-81ED-4DB2-BD59-A6C34878D82A}">
                    <a16:rowId xmlns:a16="http://schemas.microsoft.com/office/drawing/2014/main" val="10000"/>
                  </a:ext>
                </a:extLst>
              </a:tr>
              <a:tr h="365552">
                <a:tc>
                  <a:txBody>
                    <a:bodyPr/>
                    <a:lstStyle/>
                    <a:p>
                      <a:pPr algn="ctr"/>
                      <a:r>
                        <a:rPr lang="en-US" sz="1800" b="1" dirty="0"/>
                        <a:t>T</a:t>
                      </a:r>
                    </a:p>
                  </a:txBody>
                  <a:tcPr marT="45662" marB="45662"/>
                </a:tc>
                <a:tc>
                  <a:txBody>
                    <a:bodyPr/>
                    <a:lstStyle/>
                    <a:p>
                      <a:pPr algn="ctr"/>
                      <a:r>
                        <a:rPr lang="en-US" sz="1800" b="1" dirty="0"/>
                        <a:t>F</a:t>
                      </a:r>
                    </a:p>
                  </a:txBody>
                  <a:tcPr marT="45662" marB="45662"/>
                </a:tc>
                <a:extLst>
                  <a:ext uri="{0D108BD9-81ED-4DB2-BD59-A6C34878D82A}">
                    <a16:rowId xmlns:a16="http://schemas.microsoft.com/office/drawing/2014/main" val="10001"/>
                  </a:ext>
                </a:extLst>
              </a:tr>
              <a:tr h="365552">
                <a:tc>
                  <a:txBody>
                    <a:bodyPr/>
                    <a:lstStyle/>
                    <a:p>
                      <a:pPr algn="ctr"/>
                      <a:r>
                        <a:rPr lang="en-US" sz="1800" b="1" dirty="0"/>
                        <a:t>F</a:t>
                      </a:r>
                    </a:p>
                  </a:txBody>
                  <a:tcPr marT="45662" marB="45662"/>
                </a:tc>
                <a:tc>
                  <a:txBody>
                    <a:bodyPr/>
                    <a:lstStyle/>
                    <a:p>
                      <a:pPr algn="ctr"/>
                      <a:r>
                        <a:rPr lang="en-US" sz="1800" b="1" dirty="0"/>
                        <a:t>T</a:t>
                      </a:r>
                    </a:p>
                  </a:txBody>
                  <a:tcPr marT="45662" marB="45662"/>
                </a:tc>
                <a:extLst>
                  <a:ext uri="{0D108BD9-81ED-4DB2-BD59-A6C34878D82A}">
                    <a16:rowId xmlns:a16="http://schemas.microsoft.com/office/drawing/2014/main" val="10002"/>
                  </a:ext>
                </a:extLst>
              </a:tr>
            </a:tbl>
          </a:graphicData>
        </a:graphic>
      </p:graphicFrame>
      <p:graphicFrame>
        <p:nvGraphicFramePr>
          <p:cNvPr id="44" name="Table 43"/>
          <p:cNvGraphicFramePr>
            <a:graphicFrameLocks noGrp="1"/>
          </p:cNvGraphicFramePr>
          <p:nvPr>
            <p:custDataLst>
              <p:tags r:id="rId2"/>
            </p:custDataLst>
          </p:nvPr>
        </p:nvGraphicFramePr>
        <p:xfrm>
          <a:off x="7497739" y="2613582"/>
          <a:ext cx="1143000" cy="1097010"/>
        </p:xfrm>
        <a:graphic>
          <a:graphicData uri="http://schemas.openxmlformats.org/drawingml/2006/table">
            <a:tbl>
              <a:tblPr firstRow="1" bandRow="1">
                <a:tableStyleId>{5940675A-B579-460E-94D1-54222C63F5DA}</a:tableStyleId>
              </a:tblPr>
              <a:tblGrid>
                <a:gridCol w="470648">
                  <a:extLst>
                    <a:ext uri="{9D8B030D-6E8A-4147-A177-3AD203B41FA5}">
                      <a16:colId xmlns:a16="http://schemas.microsoft.com/office/drawing/2014/main" val="20000"/>
                    </a:ext>
                  </a:extLst>
                </a:gridCol>
                <a:gridCol w="672352">
                  <a:extLst>
                    <a:ext uri="{9D8B030D-6E8A-4147-A177-3AD203B41FA5}">
                      <a16:colId xmlns:a16="http://schemas.microsoft.com/office/drawing/2014/main" val="20001"/>
                    </a:ext>
                  </a:extLst>
                </a:gridCol>
              </a:tblGrid>
              <a:tr h="365654">
                <a:tc>
                  <a:txBody>
                    <a:bodyPr/>
                    <a:lstStyle/>
                    <a:p>
                      <a:pPr algn="ctr"/>
                      <a:r>
                        <a:rPr lang="en-US" sz="1800" b="1" i="1" dirty="0"/>
                        <a:t>p</a:t>
                      </a:r>
                    </a:p>
                  </a:txBody>
                  <a:tcPr marT="45675" marB="45675"/>
                </a:tc>
                <a:tc>
                  <a:txBody>
                    <a:bodyPr/>
                    <a:lstStyle/>
                    <a:p>
                      <a:pPr algn="ctr"/>
                      <a:r>
                        <a:rPr lang="en-US" sz="1400" b="1" i="0" dirty="0"/>
                        <a:t>OUT</a:t>
                      </a:r>
                      <a:endParaRPr lang="en-US" sz="1400" b="1" i="1" dirty="0"/>
                    </a:p>
                  </a:txBody>
                  <a:tcPr marT="45675" marB="45675" anchor="ctr"/>
                </a:tc>
                <a:extLst>
                  <a:ext uri="{0D108BD9-81ED-4DB2-BD59-A6C34878D82A}">
                    <a16:rowId xmlns:a16="http://schemas.microsoft.com/office/drawing/2014/main" val="10000"/>
                  </a:ext>
                </a:extLst>
              </a:tr>
              <a:tr h="365654">
                <a:tc>
                  <a:txBody>
                    <a:bodyPr/>
                    <a:lstStyle/>
                    <a:p>
                      <a:pPr algn="ctr"/>
                      <a:r>
                        <a:rPr lang="en-US" sz="1800" b="1" dirty="0"/>
                        <a:t>1</a:t>
                      </a:r>
                    </a:p>
                  </a:txBody>
                  <a:tcPr marT="45675" marB="45675"/>
                </a:tc>
                <a:tc>
                  <a:txBody>
                    <a:bodyPr/>
                    <a:lstStyle/>
                    <a:p>
                      <a:pPr algn="ctr"/>
                      <a:r>
                        <a:rPr lang="en-US" sz="1800" b="1" dirty="0"/>
                        <a:t>0</a:t>
                      </a:r>
                    </a:p>
                  </a:txBody>
                  <a:tcPr marT="45675" marB="45675"/>
                </a:tc>
                <a:extLst>
                  <a:ext uri="{0D108BD9-81ED-4DB2-BD59-A6C34878D82A}">
                    <a16:rowId xmlns:a16="http://schemas.microsoft.com/office/drawing/2014/main" val="10001"/>
                  </a:ext>
                </a:extLst>
              </a:tr>
              <a:tr h="365654">
                <a:tc>
                  <a:txBody>
                    <a:bodyPr/>
                    <a:lstStyle/>
                    <a:p>
                      <a:pPr algn="ctr"/>
                      <a:r>
                        <a:rPr lang="en-US" sz="1800" b="1" dirty="0"/>
                        <a:t>0</a:t>
                      </a:r>
                    </a:p>
                  </a:txBody>
                  <a:tcPr marT="45675" marB="45675"/>
                </a:tc>
                <a:tc>
                  <a:txBody>
                    <a:bodyPr/>
                    <a:lstStyle/>
                    <a:p>
                      <a:pPr algn="ctr"/>
                      <a:r>
                        <a:rPr lang="en-US" sz="1800" b="1" dirty="0"/>
                        <a:t>1</a:t>
                      </a:r>
                    </a:p>
                  </a:txBody>
                  <a:tcPr marT="45675" marB="45675"/>
                </a:tc>
                <a:extLst>
                  <a:ext uri="{0D108BD9-81ED-4DB2-BD59-A6C34878D82A}">
                    <a16:rowId xmlns:a16="http://schemas.microsoft.com/office/drawing/2014/main" val="10002"/>
                  </a:ext>
                </a:extLst>
              </a:tr>
            </a:tbl>
          </a:graphicData>
        </a:graphic>
      </p:graphicFrame>
      <p:sp>
        <p:nvSpPr>
          <p:cNvPr id="17" name="TextBox 16"/>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sp>
        <p:nvSpPr>
          <p:cNvPr id="5" name="Rectangle 4"/>
          <p:cNvSpPr/>
          <p:nvPr/>
        </p:nvSpPr>
        <p:spPr>
          <a:xfrm>
            <a:off x="2777615" y="1290007"/>
            <a:ext cx="2685479" cy="523220"/>
          </a:xfrm>
          <a:prstGeom prst="rect">
            <a:avLst/>
          </a:prstGeom>
        </p:spPr>
        <p:txBody>
          <a:bodyPr wrap="none">
            <a:spAutoFit/>
          </a:bodyPr>
          <a:lstStyle/>
          <a:p>
            <a:pPr lvl="0" algn="ctr"/>
            <a:r>
              <a:rPr lang="en-US" sz="2800" dirty="0">
                <a:solidFill>
                  <a:srgbClr val="C00000"/>
                </a:solidFill>
                <a:latin typeface="Franklin Gothic Medium" pitchFamily="34" charset="0"/>
              </a:rPr>
              <a:t>NOT Connective</a:t>
            </a:r>
          </a:p>
        </p:txBody>
      </p:sp>
      <p:sp>
        <p:nvSpPr>
          <p:cNvPr id="6" name="Rectangle 5"/>
          <p:cNvSpPr/>
          <p:nvPr/>
        </p:nvSpPr>
        <p:spPr>
          <a:xfrm>
            <a:off x="8814725" y="2111334"/>
            <a:ext cx="1370888" cy="646331"/>
          </a:xfrm>
          <a:prstGeom prst="rect">
            <a:avLst/>
          </a:prstGeom>
        </p:spPr>
        <p:txBody>
          <a:bodyPr wrap="none">
            <a:spAutoFit/>
          </a:bodyPr>
          <a:lstStyle/>
          <a:p>
            <a:pPr algn="ctr"/>
            <a:r>
              <a:rPr lang="en-US" dirty="0">
                <a:solidFill>
                  <a:srgbClr val="C00000"/>
                </a:solidFill>
                <a:latin typeface="Franklin Gothic Medium" pitchFamily="34" charset="0"/>
              </a:rPr>
              <a:t> </a:t>
            </a:r>
            <a:r>
              <a:rPr lang="en-US" dirty="0">
                <a:latin typeface="Franklin Gothic Medium" pitchFamily="34" charset="0"/>
              </a:rPr>
              <a:t>Also called </a:t>
            </a:r>
          </a:p>
          <a:p>
            <a:pPr algn="ctr"/>
            <a:r>
              <a:rPr lang="en-US" i="1" dirty="0">
                <a:latin typeface="Franklin Gothic Medium" pitchFamily="34" charset="0"/>
              </a:rPr>
              <a:t>inverter</a:t>
            </a:r>
            <a:endParaRPr lang="en-US" sz="1400" dirty="0">
              <a:latin typeface="Franklin Gothic Medium" pitchFamily="34" charset="0"/>
            </a:endParaRPr>
          </a:p>
        </p:txBody>
      </p:sp>
      <p:grpSp>
        <p:nvGrpSpPr>
          <p:cNvPr id="13" name="Group 12"/>
          <p:cNvGrpSpPr/>
          <p:nvPr/>
        </p:nvGrpSpPr>
        <p:grpSpPr>
          <a:xfrm>
            <a:off x="4848693" y="4315032"/>
            <a:ext cx="1685608" cy="708978"/>
            <a:chOff x="5585789" y="4310697"/>
            <a:chExt cx="1685608" cy="708978"/>
          </a:xfrm>
        </p:grpSpPr>
        <p:grpSp>
          <p:nvGrpSpPr>
            <p:cNvPr id="20" name="Group 1"/>
            <p:cNvGrpSpPr>
              <a:grpSpLocks/>
            </p:cNvGrpSpPr>
            <p:nvPr/>
          </p:nvGrpSpPr>
          <p:grpSpPr bwMode="auto">
            <a:xfrm>
              <a:off x="5585789" y="4310697"/>
              <a:ext cx="1685608" cy="708978"/>
              <a:chOff x="5682558" y="4410075"/>
              <a:chExt cx="1684775" cy="708978"/>
            </a:xfrm>
          </p:grpSpPr>
          <p:sp>
            <p:nvSpPr>
              <p:cNvPr id="21" name="Rectangle 41"/>
              <p:cNvSpPr>
                <a:spLocks noChangeArrowheads="1"/>
              </p:cNvSpPr>
              <p:nvPr/>
            </p:nvSpPr>
            <p:spPr bwMode="auto">
              <a:xfrm>
                <a:off x="5682558" y="4410075"/>
                <a:ext cx="3429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39" name="Rectangle 42"/>
              <p:cNvSpPr>
                <a:spLocks noChangeArrowheads="1"/>
              </p:cNvSpPr>
              <p:nvPr/>
            </p:nvSpPr>
            <p:spPr bwMode="auto">
              <a:xfrm>
                <a:off x="7087933" y="452215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grpSp>
        <p:sp>
          <p:nvSpPr>
            <p:cNvPr id="23" name="TextBox 6"/>
            <p:cNvSpPr txBox="1">
              <a:spLocks noChangeArrowheads="1"/>
            </p:cNvSpPr>
            <p:nvPr/>
          </p:nvSpPr>
          <p:spPr bwMode="auto">
            <a:xfrm>
              <a:off x="6043054" y="4414300"/>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grpSp>
      <p:grpSp>
        <p:nvGrpSpPr>
          <p:cNvPr id="25" name="Group 1"/>
          <p:cNvGrpSpPr>
            <a:grpSpLocks/>
          </p:cNvGrpSpPr>
          <p:nvPr/>
        </p:nvGrpSpPr>
        <p:grpSpPr bwMode="auto">
          <a:xfrm>
            <a:off x="7452860" y="1789063"/>
            <a:ext cx="1180771" cy="485815"/>
            <a:chOff x="5660672" y="4421024"/>
            <a:chExt cx="1695718" cy="698029"/>
          </a:xfrm>
        </p:grpSpPr>
        <p:sp>
          <p:nvSpPr>
            <p:cNvPr id="26" name="Rectangle 41"/>
            <p:cNvSpPr>
              <a:spLocks noChangeArrowheads="1"/>
            </p:cNvSpPr>
            <p:nvPr/>
          </p:nvSpPr>
          <p:spPr bwMode="auto">
            <a:xfrm>
              <a:off x="5660672" y="4421024"/>
              <a:ext cx="3429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600" i="1" dirty="0"/>
                <a:t>p</a:t>
              </a:r>
            </a:p>
          </p:txBody>
        </p:sp>
        <p:sp>
          <p:nvSpPr>
            <p:cNvPr id="27" name="Rectangle 42"/>
            <p:cNvSpPr>
              <a:spLocks noChangeArrowheads="1"/>
            </p:cNvSpPr>
            <p:nvPr/>
          </p:nvSpPr>
          <p:spPr bwMode="auto">
            <a:xfrm>
              <a:off x="7076990" y="452215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000" dirty="0"/>
                <a:t>OUT</a:t>
              </a:r>
            </a:p>
          </p:txBody>
        </p:sp>
      </p:grpSp>
      <p:sp>
        <p:nvSpPr>
          <p:cNvPr id="29" name="TextBox 6"/>
          <p:cNvSpPr txBox="1">
            <a:spLocks noChangeArrowheads="1"/>
          </p:cNvSpPr>
          <p:nvPr/>
        </p:nvSpPr>
        <p:spPr bwMode="auto">
          <a:xfrm>
            <a:off x="7756448" y="1851422"/>
            <a:ext cx="45557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b="1" dirty="0"/>
              <a:t>NOT</a:t>
            </a:r>
          </a:p>
        </p:txBody>
      </p:sp>
      <p:cxnSp>
        <p:nvCxnSpPr>
          <p:cNvPr id="9" name="Straight Arrow Connector 8"/>
          <p:cNvCxnSpPr/>
          <p:nvPr/>
        </p:nvCxnSpPr>
        <p:spPr>
          <a:xfrm flipH="1" flipV="1">
            <a:off x="8930642" y="1661160"/>
            <a:ext cx="457199" cy="53571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22" name="Picture 51" descr="no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34961" y="4240736"/>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51" descr="no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1923" y="1748390"/>
            <a:ext cx="786336" cy="427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0668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Blobs are Okay!</a:t>
            </a:r>
          </a:p>
        </p:txBody>
      </p:sp>
      <p:grpSp>
        <p:nvGrpSpPr>
          <p:cNvPr id="16" name="Group 15"/>
          <p:cNvGrpSpPr/>
          <p:nvPr/>
        </p:nvGrpSpPr>
        <p:grpSpPr>
          <a:xfrm>
            <a:off x="4853538" y="4853729"/>
            <a:ext cx="1783080" cy="691833"/>
            <a:chOff x="5869940" y="5299710"/>
            <a:chExt cx="1783080" cy="691833"/>
          </a:xfrm>
        </p:grpSpPr>
        <p:cxnSp>
          <p:nvCxnSpPr>
            <p:cNvPr id="46" name="Straight Connector 45"/>
            <p:cNvCxnSpPr/>
            <p:nvPr/>
          </p:nvCxnSpPr>
          <p:spPr>
            <a:xfrm>
              <a:off x="6099053" y="5532120"/>
              <a:ext cx="1284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6316346" y="5299710"/>
              <a:ext cx="772024" cy="44112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48" name="Rectangle 9"/>
            <p:cNvSpPr>
              <a:spLocks noChangeArrowheads="1"/>
            </p:cNvSpPr>
            <p:nvPr/>
          </p:nvSpPr>
          <p:spPr bwMode="auto">
            <a:xfrm>
              <a:off x="5869940" y="5299710"/>
              <a:ext cx="31290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spcAft>
                  <a:spcPts val="2000"/>
                </a:spcAft>
                <a:tabLst>
                  <a:tab pos="457200" algn="l"/>
                  <a:tab pos="914400" algn="l"/>
                  <a:tab pos="1371600" algn="l"/>
                </a:tabLst>
              </a:pPr>
              <a:r>
                <a:rPr lang="en-US" sz="2000" i="1" dirty="0"/>
                <a:t>p</a:t>
              </a:r>
            </a:p>
          </p:txBody>
        </p:sp>
        <p:sp>
          <p:nvSpPr>
            <p:cNvPr id="49" name="Rectangle 42"/>
            <p:cNvSpPr>
              <a:spLocks noChangeArrowheads="1"/>
            </p:cNvSpPr>
            <p:nvPr/>
          </p:nvSpPr>
          <p:spPr bwMode="auto">
            <a:xfrm>
              <a:off x="7373620" y="539464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24" name="TextBox 6"/>
            <p:cNvSpPr txBox="1">
              <a:spLocks noChangeArrowheads="1"/>
            </p:cNvSpPr>
            <p:nvPr/>
          </p:nvSpPr>
          <p:spPr bwMode="auto">
            <a:xfrm>
              <a:off x="6437014" y="5368706"/>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grpSp>
      <p:sp>
        <p:nvSpPr>
          <p:cNvPr id="33" name="Rectangle 29"/>
          <p:cNvSpPr>
            <a:spLocks noChangeArrowheads="1"/>
          </p:cNvSpPr>
          <p:nvPr/>
        </p:nvSpPr>
        <p:spPr bwMode="auto">
          <a:xfrm>
            <a:off x="4751468" y="1966800"/>
            <a:ext cx="342939"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37" name="Oval 36"/>
          <p:cNvSpPr/>
          <p:nvPr/>
        </p:nvSpPr>
        <p:spPr>
          <a:xfrm>
            <a:off x="5310738" y="1993817"/>
            <a:ext cx="772024" cy="67889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cxnSp>
        <p:nvCxnSpPr>
          <p:cNvPr id="38" name="Straight Connector 37"/>
          <p:cNvCxnSpPr/>
          <p:nvPr/>
        </p:nvCxnSpPr>
        <p:spPr>
          <a:xfrm>
            <a:off x="4925276" y="2215729"/>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947947" y="2504156"/>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30"/>
          <p:cNvSpPr>
            <a:spLocks noChangeArrowheads="1"/>
          </p:cNvSpPr>
          <p:nvPr/>
        </p:nvSpPr>
        <p:spPr bwMode="auto">
          <a:xfrm>
            <a:off x="4734116" y="2254522"/>
            <a:ext cx="279432"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cxnSp>
        <p:nvCxnSpPr>
          <p:cNvPr id="52" name="Straight Connector 51"/>
          <p:cNvCxnSpPr>
            <a:stCxn id="37" idx="6"/>
          </p:cNvCxnSpPr>
          <p:nvPr/>
        </p:nvCxnSpPr>
        <p:spPr>
          <a:xfrm>
            <a:off x="6082763" y="2333263"/>
            <a:ext cx="3962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42"/>
          <p:cNvSpPr>
            <a:spLocks noChangeArrowheads="1"/>
          </p:cNvSpPr>
          <p:nvPr/>
        </p:nvSpPr>
        <p:spPr bwMode="auto">
          <a:xfrm>
            <a:off x="6468888" y="2195786"/>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32" name="TextBox 6"/>
          <p:cNvSpPr txBox="1">
            <a:spLocks noChangeArrowheads="1"/>
          </p:cNvSpPr>
          <p:nvPr/>
        </p:nvSpPr>
        <p:spPr bwMode="auto">
          <a:xfrm>
            <a:off x="5424423" y="2195787"/>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5" name="Rectangle 29"/>
          <p:cNvSpPr>
            <a:spLocks noChangeArrowheads="1"/>
          </p:cNvSpPr>
          <p:nvPr/>
        </p:nvSpPr>
        <p:spPr bwMode="auto">
          <a:xfrm>
            <a:off x="4799796" y="3252753"/>
            <a:ext cx="342939"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56" name="Oval 55"/>
          <p:cNvSpPr/>
          <p:nvPr/>
        </p:nvSpPr>
        <p:spPr>
          <a:xfrm>
            <a:off x="5359066" y="3279770"/>
            <a:ext cx="772024" cy="67889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cxnSp>
        <p:nvCxnSpPr>
          <p:cNvPr id="57" name="Straight Connector 56"/>
          <p:cNvCxnSpPr/>
          <p:nvPr/>
        </p:nvCxnSpPr>
        <p:spPr>
          <a:xfrm>
            <a:off x="4973604" y="3501682"/>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996275" y="3790109"/>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30"/>
          <p:cNvSpPr>
            <a:spLocks noChangeArrowheads="1"/>
          </p:cNvSpPr>
          <p:nvPr/>
        </p:nvSpPr>
        <p:spPr bwMode="auto">
          <a:xfrm>
            <a:off x="4782444" y="3540475"/>
            <a:ext cx="279432"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cxnSp>
        <p:nvCxnSpPr>
          <p:cNvPr id="60" name="Straight Connector 59"/>
          <p:cNvCxnSpPr>
            <a:stCxn id="56" idx="6"/>
          </p:cNvCxnSpPr>
          <p:nvPr/>
        </p:nvCxnSpPr>
        <p:spPr>
          <a:xfrm>
            <a:off x="6131091" y="3619216"/>
            <a:ext cx="3962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42"/>
          <p:cNvSpPr>
            <a:spLocks noChangeArrowheads="1"/>
          </p:cNvSpPr>
          <p:nvPr/>
        </p:nvSpPr>
        <p:spPr bwMode="auto">
          <a:xfrm>
            <a:off x="6517216" y="3481739"/>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62" name="TextBox 6"/>
          <p:cNvSpPr txBox="1">
            <a:spLocks noChangeArrowheads="1"/>
          </p:cNvSpPr>
          <p:nvPr/>
        </p:nvSpPr>
        <p:spPr bwMode="auto">
          <a:xfrm>
            <a:off x="5518093" y="3481740"/>
            <a:ext cx="45397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8" name="TextBox 7"/>
          <p:cNvSpPr txBox="1"/>
          <p:nvPr/>
        </p:nvSpPr>
        <p:spPr>
          <a:xfrm>
            <a:off x="2572959" y="1147982"/>
            <a:ext cx="6887398" cy="461665"/>
          </a:xfrm>
          <a:prstGeom prst="rect">
            <a:avLst/>
          </a:prstGeom>
          <a:noFill/>
        </p:spPr>
        <p:txBody>
          <a:bodyPr wrap="none" rtlCol="0">
            <a:spAutoFit/>
          </a:bodyPr>
          <a:lstStyle/>
          <a:p>
            <a:r>
              <a:rPr lang="en-US" sz="2400" dirty="0">
                <a:latin typeface="Franklin Gothic Medium"/>
                <a:cs typeface="Franklin Gothic Medium"/>
              </a:rPr>
              <a:t>You may write gates using blobs instead of shapes!</a:t>
            </a:r>
          </a:p>
        </p:txBody>
      </p:sp>
    </p:spTree>
    <p:extLst>
      <p:ext uri="{BB962C8B-B14F-4D97-AF65-F5344CB8AC3E}">
        <p14:creationId xmlns:p14="http://schemas.microsoft.com/office/powerpoint/2010/main" val="1905972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C6A49-74EC-49A7-BABE-63124CC2D8C6}"/>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8DB1FD82-6DE5-4CDA-9156-20E0FAC8044C}"/>
              </a:ext>
            </a:extLst>
          </p:cNvPr>
          <p:cNvSpPr>
            <a:spLocks noGrp="1"/>
          </p:cNvSpPr>
          <p:nvPr>
            <p:ph idx="1"/>
          </p:nvPr>
        </p:nvSpPr>
        <p:spPr/>
        <p:txBody>
          <a:bodyPr/>
          <a:lstStyle/>
          <a:p>
            <a:r>
              <a:rPr lang="en-US" dirty="0"/>
              <a:t>We’re putting resources on the </a:t>
            </a:r>
            <a:r>
              <a:rPr lang="en-US" dirty="0">
                <a:hlinkClick r:id="rId2"/>
              </a:rPr>
              <a:t>resources</a:t>
            </a:r>
            <a:r>
              <a:rPr lang="en-US" dirty="0"/>
              <a:t> page:</a:t>
            </a:r>
          </a:p>
          <a:p>
            <a:r>
              <a:rPr lang="en-US" dirty="0"/>
              <a:t>The </a:t>
            </a:r>
            <a:r>
              <a:rPr lang="en-US" dirty="0">
                <a:hlinkClick r:id="rId3"/>
              </a:rPr>
              <a:t>list of logical equivalences</a:t>
            </a:r>
            <a:endParaRPr lang="en-US" dirty="0"/>
          </a:p>
          <a:p>
            <a:r>
              <a:rPr lang="en-US" dirty="0"/>
              <a:t>A </a:t>
            </a:r>
            <a:r>
              <a:rPr lang="en-US" dirty="0">
                <a:hlinkClick r:id="rId4"/>
              </a:rPr>
              <a:t>Translation Tips</a:t>
            </a:r>
            <a:r>
              <a:rPr lang="en-US" dirty="0"/>
              <a:t> reading (for going from English to Logic)</a:t>
            </a:r>
          </a:p>
          <a:p>
            <a:pPr lvl="1"/>
            <a:r>
              <a:rPr lang="en-US" dirty="0"/>
              <a:t>Might be useful if you’re still working on homework 1.</a:t>
            </a:r>
          </a:p>
          <a:p>
            <a:endParaRPr lang="en-US" dirty="0"/>
          </a:p>
          <a:p>
            <a:r>
              <a:rPr lang="en-US" dirty="0"/>
              <a:t>There’s a lot of other resources on the page that will be useful as we get further along (e.g. reference sheets for particular topics).</a:t>
            </a:r>
          </a:p>
          <a:p>
            <a:r>
              <a:rPr lang="en-US" dirty="0"/>
              <a:t>We’ll try to remind you about important ones, but it’s good to keep in mind that it’s there.</a:t>
            </a:r>
          </a:p>
        </p:txBody>
      </p:sp>
    </p:spTree>
    <p:extLst>
      <p:ext uri="{BB962C8B-B14F-4D97-AF65-F5344CB8AC3E}">
        <p14:creationId xmlns:p14="http://schemas.microsoft.com/office/powerpoint/2010/main" val="152807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973" y="3496292"/>
            <a:ext cx="1475491" cy="681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20568" y="2538073"/>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58469" y="1638996"/>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834" y="2687756"/>
            <a:ext cx="1419502" cy="6730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1398" y="1781302"/>
            <a:ext cx="1419502" cy="809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51980" y="4960518"/>
            <a:ext cx="616643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Values get sent along wires connecting gates </a:t>
            </a:r>
          </a:p>
        </p:txBody>
      </p:sp>
      <p:sp>
        <p:nvSpPr>
          <p:cNvPr id="11" name="TextBox 6"/>
          <p:cNvSpPr txBox="1">
            <a:spLocks noChangeArrowheads="1"/>
          </p:cNvSpPr>
          <p:nvPr/>
        </p:nvSpPr>
        <p:spPr bwMode="auto">
          <a:xfrm>
            <a:off x="4323915" y="1829925"/>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sp>
        <p:nvSpPr>
          <p:cNvPr id="29" name="TextBox 6"/>
          <p:cNvSpPr txBox="1">
            <a:spLocks noChangeArrowheads="1"/>
          </p:cNvSpPr>
          <p:nvPr/>
        </p:nvSpPr>
        <p:spPr bwMode="auto">
          <a:xfrm>
            <a:off x="4471955" y="3695314"/>
            <a:ext cx="4539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46" name="TextBox 6"/>
          <p:cNvSpPr txBox="1">
            <a:spLocks noChangeArrowheads="1"/>
          </p:cNvSpPr>
          <p:nvPr/>
        </p:nvSpPr>
        <p:spPr bwMode="auto">
          <a:xfrm>
            <a:off x="5942246" y="2883693"/>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3" name="TextBox 6"/>
          <p:cNvSpPr txBox="1">
            <a:spLocks noChangeArrowheads="1"/>
          </p:cNvSpPr>
          <p:nvPr/>
        </p:nvSpPr>
        <p:spPr bwMode="auto">
          <a:xfrm>
            <a:off x="7699683" y="2034903"/>
            <a:ext cx="58551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6" name="TextBox 6"/>
          <p:cNvSpPr txBox="1">
            <a:spLocks noChangeArrowheads="1"/>
          </p:cNvSpPr>
          <p:nvPr/>
        </p:nvSpPr>
        <p:spPr bwMode="auto">
          <a:xfrm>
            <a:off x="4390583" y="2723925"/>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58" name="Straight Connector 57"/>
          <p:cNvCxnSpPr/>
          <p:nvPr/>
        </p:nvCxnSpPr>
        <p:spPr>
          <a:xfrm flipV="1">
            <a:off x="5047612" y="1971049"/>
            <a:ext cx="2624628"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Elbow Connector 59"/>
          <p:cNvCxnSpPr/>
          <p:nvPr/>
        </p:nvCxnSpPr>
        <p:spPr>
          <a:xfrm flipV="1">
            <a:off x="5131406" y="3185691"/>
            <a:ext cx="78486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Elbow Connector 60"/>
          <p:cNvCxnSpPr/>
          <p:nvPr/>
        </p:nvCxnSpPr>
        <p:spPr>
          <a:xfrm flipV="1">
            <a:off x="6574960" y="2366736"/>
            <a:ext cx="109728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7226674" y="2028479"/>
            <a:ext cx="418704" cy="88202"/>
          </a:xfrm>
          <a:prstGeom prst="rect">
            <a:avLst/>
          </a:prstGeom>
          <a:solidFill>
            <a:schemeClr val="bg1"/>
          </a:solidFill>
          <a:ln>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5018319" y="5633419"/>
            <a:ext cx="1936426" cy="461665"/>
          </a:xfrm>
          <a:prstGeom prst="rect">
            <a:avLst/>
          </a:prstGeom>
          <a:noFill/>
        </p:spPr>
        <p:txBody>
          <a:bodyPr wrap="square" rtlCol="0">
            <a:spAutoFit/>
          </a:bodyPr>
          <a:lstStyle/>
          <a:p>
            <a:endParaRPr lang="en-US" sz="2400" dirty="0">
              <a:latin typeface="Franklin Gothic Medium"/>
              <a:cs typeface="Franklin Gothic Medium"/>
            </a:endParaRPr>
          </a:p>
        </p:txBody>
      </p:sp>
      <p:sp>
        <p:nvSpPr>
          <p:cNvPr id="4" name="TextBox 3"/>
          <p:cNvSpPr txBox="1"/>
          <p:nvPr/>
        </p:nvSpPr>
        <p:spPr>
          <a:xfrm>
            <a:off x="3776300" y="1715921"/>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1" name="TextBox 20"/>
          <p:cNvSpPr txBox="1"/>
          <p:nvPr/>
        </p:nvSpPr>
        <p:spPr>
          <a:xfrm>
            <a:off x="3776300" y="2615450"/>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2" name="TextBox 21"/>
          <p:cNvSpPr txBox="1"/>
          <p:nvPr/>
        </p:nvSpPr>
        <p:spPr>
          <a:xfrm>
            <a:off x="3776300" y="3413887"/>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3" name="TextBox 22"/>
          <p:cNvSpPr txBox="1"/>
          <p:nvPr/>
        </p:nvSpPr>
        <p:spPr>
          <a:xfrm>
            <a:off x="3776300" y="3761748"/>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s</a:t>
            </a:r>
          </a:p>
        </p:txBody>
      </p:sp>
      <p:sp>
        <p:nvSpPr>
          <p:cNvPr id="25" name="Rectangle 42"/>
          <p:cNvSpPr>
            <a:spLocks noChangeArrowheads="1"/>
          </p:cNvSpPr>
          <p:nvPr/>
        </p:nvSpPr>
        <p:spPr bwMode="auto">
          <a:xfrm>
            <a:off x="8716201" y="2048815"/>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cxnSp>
        <p:nvCxnSpPr>
          <p:cNvPr id="57" name="Straight Connector 56"/>
          <p:cNvCxnSpPr/>
          <p:nvPr/>
        </p:nvCxnSpPr>
        <p:spPr>
          <a:xfrm flipV="1">
            <a:off x="5085640" y="2865628"/>
            <a:ext cx="830626"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1355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973" y="3496292"/>
            <a:ext cx="1475491" cy="681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20568" y="2538073"/>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58469" y="1638996"/>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834" y="2687756"/>
            <a:ext cx="1419502" cy="6730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1398" y="1781302"/>
            <a:ext cx="1419502" cy="809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51980" y="4960518"/>
            <a:ext cx="616643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Values get sent along wires connecting gates </a:t>
            </a:r>
          </a:p>
        </p:txBody>
      </p:sp>
      <p:sp>
        <p:nvSpPr>
          <p:cNvPr id="11" name="TextBox 6"/>
          <p:cNvSpPr txBox="1">
            <a:spLocks noChangeArrowheads="1"/>
          </p:cNvSpPr>
          <p:nvPr/>
        </p:nvSpPr>
        <p:spPr bwMode="auto">
          <a:xfrm>
            <a:off x="4323915" y="1829925"/>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sp>
        <p:nvSpPr>
          <p:cNvPr id="29" name="TextBox 6"/>
          <p:cNvSpPr txBox="1">
            <a:spLocks noChangeArrowheads="1"/>
          </p:cNvSpPr>
          <p:nvPr/>
        </p:nvSpPr>
        <p:spPr bwMode="auto">
          <a:xfrm>
            <a:off x="4471955" y="3695314"/>
            <a:ext cx="4539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46" name="TextBox 6"/>
          <p:cNvSpPr txBox="1">
            <a:spLocks noChangeArrowheads="1"/>
          </p:cNvSpPr>
          <p:nvPr/>
        </p:nvSpPr>
        <p:spPr bwMode="auto">
          <a:xfrm>
            <a:off x="5942246" y="2883693"/>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3" name="TextBox 6"/>
          <p:cNvSpPr txBox="1">
            <a:spLocks noChangeArrowheads="1"/>
          </p:cNvSpPr>
          <p:nvPr/>
        </p:nvSpPr>
        <p:spPr bwMode="auto">
          <a:xfrm>
            <a:off x="7699683" y="2034903"/>
            <a:ext cx="58551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6" name="TextBox 6"/>
          <p:cNvSpPr txBox="1">
            <a:spLocks noChangeArrowheads="1"/>
          </p:cNvSpPr>
          <p:nvPr/>
        </p:nvSpPr>
        <p:spPr bwMode="auto">
          <a:xfrm>
            <a:off x="4390583" y="2723925"/>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58" name="Straight Connector 57"/>
          <p:cNvCxnSpPr/>
          <p:nvPr/>
        </p:nvCxnSpPr>
        <p:spPr>
          <a:xfrm flipV="1">
            <a:off x="5047612" y="1971049"/>
            <a:ext cx="2624628"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Elbow Connector 59"/>
          <p:cNvCxnSpPr/>
          <p:nvPr/>
        </p:nvCxnSpPr>
        <p:spPr>
          <a:xfrm flipV="1">
            <a:off x="5131406" y="3185691"/>
            <a:ext cx="78486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Elbow Connector 60"/>
          <p:cNvCxnSpPr/>
          <p:nvPr/>
        </p:nvCxnSpPr>
        <p:spPr>
          <a:xfrm flipV="1">
            <a:off x="6574960" y="2366736"/>
            <a:ext cx="109728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7226674" y="2028479"/>
            <a:ext cx="418704" cy="88202"/>
          </a:xfrm>
          <a:prstGeom prst="rect">
            <a:avLst/>
          </a:prstGeom>
          <a:solidFill>
            <a:schemeClr val="bg1"/>
          </a:solidFill>
          <a:ln>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5018319" y="5633419"/>
            <a:ext cx="1936426" cy="461665"/>
          </a:xfrm>
          <a:prstGeom prst="rect">
            <a:avLst/>
          </a:prstGeom>
          <a:noFill/>
        </p:spPr>
        <p:txBody>
          <a:bodyPr wrap="square" rtlCol="0">
            <a:spAutoFit/>
          </a:bodyPr>
          <a:lstStyle/>
          <a:p>
            <a:endParaRPr lang="en-US" sz="2400" dirty="0">
              <a:latin typeface="Franklin Gothic Medium"/>
              <a:cs typeface="Franklin Gothic Medium"/>
            </a:endParaRPr>
          </a:p>
        </p:txBody>
      </p:sp>
      <p:sp>
        <p:nvSpPr>
          <p:cNvPr id="4" name="TextBox 3"/>
          <p:cNvSpPr txBox="1"/>
          <p:nvPr/>
        </p:nvSpPr>
        <p:spPr>
          <a:xfrm>
            <a:off x="3776300" y="1715921"/>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1" name="TextBox 20"/>
          <p:cNvSpPr txBox="1"/>
          <p:nvPr/>
        </p:nvSpPr>
        <p:spPr>
          <a:xfrm>
            <a:off x="3776300" y="2615450"/>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2" name="TextBox 21"/>
          <p:cNvSpPr txBox="1"/>
          <p:nvPr/>
        </p:nvSpPr>
        <p:spPr>
          <a:xfrm>
            <a:off x="3776300" y="3413887"/>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3" name="TextBox 22"/>
          <p:cNvSpPr txBox="1"/>
          <p:nvPr/>
        </p:nvSpPr>
        <p:spPr>
          <a:xfrm>
            <a:off x="3776300" y="3761748"/>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s</a:t>
            </a:r>
          </a:p>
        </p:txBody>
      </p:sp>
      <p:sp>
        <p:nvSpPr>
          <p:cNvPr id="25" name="Rectangle 42"/>
          <p:cNvSpPr>
            <a:spLocks noChangeArrowheads="1"/>
          </p:cNvSpPr>
          <p:nvPr/>
        </p:nvSpPr>
        <p:spPr bwMode="auto">
          <a:xfrm>
            <a:off x="8716201" y="2048815"/>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cxnSp>
        <p:nvCxnSpPr>
          <p:cNvPr id="57" name="Straight Connector 56"/>
          <p:cNvCxnSpPr/>
          <p:nvPr/>
        </p:nvCxnSpPr>
        <p:spPr>
          <a:xfrm flipV="1">
            <a:off x="5085640" y="2865628"/>
            <a:ext cx="830626"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0009" y="5633418"/>
            <a:ext cx="5346192" cy="554736"/>
          </a:xfrm>
          <a:prstGeom prst="rect">
            <a:avLst/>
          </a:prstGeom>
          <a:solidFill>
            <a:schemeClr val="bg1"/>
          </a:solidFill>
        </p:spPr>
      </p:pic>
    </p:spTree>
    <p:extLst>
      <p:ext uri="{BB962C8B-B14F-4D97-AF65-F5344CB8AC3E}">
        <p14:creationId xmlns:p14="http://schemas.microsoft.com/office/powerpoint/2010/main" val="3505731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71955" y="4280258"/>
            <a:ext cx="59301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Wires can send one value to multiple gates!</a:t>
            </a:r>
          </a:p>
        </p:txBody>
      </p:sp>
      <p:sp>
        <p:nvSpPr>
          <p:cNvPr id="34" name="TextBox 6"/>
          <p:cNvSpPr txBox="1">
            <a:spLocks noChangeArrowheads="1"/>
          </p:cNvSpPr>
          <p:nvPr/>
        </p:nvSpPr>
        <p:spPr bwMode="auto">
          <a:xfrm>
            <a:off x="7865151" y="2387517"/>
            <a:ext cx="4539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36" name="TextBox 6"/>
          <p:cNvSpPr txBox="1">
            <a:spLocks noChangeArrowheads="1"/>
          </p:cNvSpPr>
          <p:nvPr/>
        </p:nvSpPr>
        <p:spPr bwMode="auto">
          <a:xfrm>
            <a:off x="6154094" y="3212347"/>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40" name="TextBox 6"/>
          <p:cNvSpPr txBox="1">
            <a:spLocks noChangeArrowheads="1"/>
          </p:cNvSpPr>
          <p:nvPr/>
        </p:nvSpPr>
        <p:spPr bwMode="auto">
          <a:xfrm>
            <a:off x="3940345" y="2396848"/>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44" name="Elbow Connector 43"/>
          <p:cNvCxnSpPr/>
          <p:nvPr/>
        </p:nvCxnSpPr>
        <p:spPr>
          <a:xfrm flipV="1">
            <a:off x="6785176" y="2716410"/>
            <a:ext cx="101785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3032760" y="1571746"/>
            <a:ext cx="3665030" cy="309506"/>
            <a:chOff x="1181861" y="4024012"/>
            <a:chExt cx="3665030" cy="309506"/>
          </a:xfrm>
        </p:grpSpPr>
        <p:sp>
          <p:nvSpPr>
            <p:cNvPr id="38" name="TextBox 6"/>
            <p:cNvSpPr txBox="1">
              <a:spLocks noChangeArrowheads="1"/>
            </p:cNvSpPr>
            <p:nvPr/>
          </p:nvSpPr>
          <p:spPr bwMode="auto">
            <a:xfrm>
              <a:off x="4272695" y="4025741"/>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cxnSp>
          <p:nvCxnSpPr>
            <p:cNvPr id="46" name="Straight Connector 45"/>
            <p:cNvCxnSpPr/>
            <p:nvPr/>
          </p:nvCxnSpPr>
          <p:spPr>
            <a:xfrm>
              <a:off x="1181861" y="402401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47" name="Elbow Connector 46"/>
          <p:cNvCxnSpPr/>
          <p:nvPr/>
        </p:nvCxnSpPr>
        <p:spPr>
          <a:xfrm>
            <a:off x="6785177" y="1720759"/>
            <a:ext cx="1025615" cy="649824"/>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056792" y="353034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Elbow Connector 51"/>
          <p:cNvCxnSpPr/>
          <p:nvPr/>
        </p:nvCxnSpPr>
        <p:spPr>
          <a:xfrm flipV="1">
            <a:off x="4652245" y="1896493"/>
            <a:ext cx="1442498" cy="660152"/>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Elbow Connector 55"/>
          <p:cNvCxnSpPr/>
          <p:nvPr/>
        </p:nvCxnSpPr>
        <p:spPr>
          <a:xfrm>
            <a:off x="4640798" y="2558877"/>
            <a:ext cx="1475245" cy="645689"/>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722053" y="131068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5" name="TextBox 24"/>
          <p:cNvSpPr txBox="1"/>
          <p:nvPr/>
        </p:nvSpPr>
        <p:spPr>
          <a:xfrm>
            <a:off x="3392424" y="2260255"/>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6" name="TextBox 25"/>
          <p:cNvSpPr txBox="1"/>
          <p:nvPr/>
        </p:nvSpPr>
        <p:spPr>
          <a:xfrm>
            <a:off x="2779020" y="325990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7" name="Rectangle 42"/>
          <p:cNvSpPr>
            <a:spLocks noChangeArrowheads="1"/>
          </p:cNvSpPr>
          <p:nvPr/>
        </p:nvSpPr>
        <p:spPr bwMode="auto">
          <a:xfrm>
            <a:off x="8851257" y="239684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pic>
        <p:nvPicPr>
          <p:cNvPr id="29"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0122" y="2203830"/>
            <a:ext cx="1398901" cy="681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82919" y="2217134"/>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0666" y="3042468"/>
            <a:ext cx="1419502" cy="6499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7455" y="1427852"/>
            <a:ext cx="1419502" cy="613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3426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71955" y="4280258"/>
            <a:ext cx="59301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Wires can send one value to multiple gates!</a:t>
            </a:r>
          </a:p>
        </p:txBody>
      </p:sp>
      <p:sp>
        <p:nvSpPr>
          <p:cNvPr id="34" name="TextBox 6"/>
          <p:cNvSpPr txBox="1">
            <a:spLocks noChangeArrowheads="1"/>
          </p:cNvSpPr>
          <p:nvPr/>
        </p:nvSpPr>
        <p:spPr bwMode="auto">
          <a:xfrm>
            <a:off x="7865151" y="2387517"/>
            <a:ext cx="45397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36" name="TextBox 6"/>
          <p:cNvSpPr txBox="1">
            <a:spLocks noChangeArrowheads="1"/>
          </p:cNvSpPr>
          <p:nvPr/>
        </p:nvSpPr>
        <p:spPr bwMode="auto">
          <a:xfrm>
            <a:off x="6154094" y="3212347"/>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40" name="TextBox 6"/>
          <p:cNvSpPr txBox="1">
            <a:spLocks noChangeArrowheads="1"/>
          </p:cNvSpPr>
          <p:nvPr/>
        </p:nvSpPr>
        <p:spPr bwMode="auto">
          <a:xfrm>
            <a:off x="3940345" y="2396848"/>
            <a:ext cx="5629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44" name="Elbow Connector 43"/>
          <p:cNvCxnSpPr/>
          <p:nvPr/>
        </p:nvCxnSpPr>
        <p:spPr>
          <a:xfrm flipV="1">
            <a:off x="6785176" y="2716410"/>
            <a:ext cx="101785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3032760" y="1571746"/>
            <a:ext cx="3665030" cy="309506"/>
            <a:chOff x="1181861" y="4024012"/>
            <a:chExt cx="3665030" cy="309506"/>
          </a:xfrm>
        </p:grpSpPr>
        <p:sp>
          <p:nvSpPr>
            <p:cNvPr id="38" name="TextBox 6"/>
            <p:cNvSpPr txBox="1">
              <a:spLocks noChangeArrowheads="1"/>
            </p:cNvSpPr>
            <p:nvPr/>
          </p:nvSpPr>
          <p:spPr bwMode="auto">
            <a:xfrm>
              <a:off x="4272695" y="4025741"/>
              <a:ext cx="57419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cxnSp>
          <p:nvCxnSpPr>
            <p:cNvPr id="46" name="Straight Connector 45"/>
            <p:cNvCxnSpPr/>
            <p:nvPr/>
          </p:nvCxnSpPr>
          <p:spPr>
            <a:xfrm>
              <a:off x="1181861" y="402401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47" name="Elbow Connector 46"/>
          <p:cNvCxnSpPr/>
          <p:nvPr/>
        </p:nvCxnSpPr>
        <p:spPr>
          <a:xfrm>
            <a:off x="6785177" y="1720759"/>
            <a:ext cx="1025615" cy="649824"/>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056792" y="353034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Elbow Connector 51"/>
          <p:cNvCxnSpPr/>
          <p:nvPr/>
        </p:nvCxnSpPr>
        <p:spPr>
          <a:xfrm flipV="1">
            <a:off x="4652245" y="1896493"/>
            <a:ext cx="1442498" cy="660152"/>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Elbow Connector 55"/>
          <p:cNvCxnSpPr/>
          <p:nvPr/>
        </p:nvCxnSpPr>
        <p:spPr>
          <a:xfrm>
            <a:off x="4640798" y="2558877"/>
            <a:ext cx="1475245" cy="645689"/>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722053" y="131068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5" name="TextBox 24"/>
          <p:cNvSpPr txBox="1"/>
          <p:nvPr/>
        </p:nvSpPr>
        <p:spPr>
          <a:xfrm>
            <a:off x="3392424" y="2260255"/>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6" name="TextBox 25"/>
          <p:cNvSpPr txBox="1"/>
          <p:nvPr/>
        </p:nvSpPr>
        <p:spPr>
          <a:xfrm>
            <a:off x="2779020" y="325990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7" name="Rectangle 42"/>
          <p:cNvSpPr>
            <a:spLocks noChangeArrowheads="1"/>
          </p:cNvSpPr>
          <p:nvPr/>
        </p:nvSpPr>
        <p:spPr bwMode="auto">
          <a:xfrm>
            <a:off x="8851257" y="2396843"/>
            <a:ext cx="27940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mc:AlternateContent xmlns:mc="http://schemas.openxmlformats.org/markup-compatibility/2006" xmlns:a14="http://schemas.microsoft.com/office/drawing/2010/main">
        <mc:Choice Requires="a14">
          <p:sp>
            <p:nvSpPr>
              <p:cNvPr id="28" name="TextBox 27"/>
              <p:cNvSpPr txBox="1"/>
              <p:nvPr/>
            </p:nvSpPr>
            <p:spPr>
              <a:xfrm>
                <a:off x="3949617" y="5402586"/>
                <a:ext cx="53428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i="1">
                              <a:latin typeface="Cambria Math" panose="02040503050406030204" pitchFamily="18" charset="0"/>
                              <a:cs typeface="Franklin Gothic Medium"/>
                            </a:rPr>
                          </m:ctrlPr>
                        </m:dPr>
                        <m:e>
                          <m:r>
                            <a:rPr lang="en-US" sz="2400" i="1">
                              <a:latin typeface="Cambria Math"/>
                              <a:cs typeface="Franklin Gothic Medium"/>
                            </a:rPr>
                            <m:t>𝑝</m:t>
                          </m:r>
                          <m:r>
                            <a:rPr lang="en-US" sz="2400" i="1">
                              <a:latin typeface="Cambria Math"/>
                              <a:cs typeface="Franklin Gothic Medium"/>
                            </a:rPr>
                            <m:t>∧¬</m:t>
                          </m:r>
                          <m:r>
                            <a:rPr lang="en-US" sz="2400" i="1">
                              <a:latin typeface="Cambria Math"/>
                              <a:cs typeface="Franklin Gothic Medium"/>
                            </a:rPr>
                            <m:t>𝑞</m:t>
                          </m:r>
                          <m:r>
                            <a:rPr lang="en-US" sz="2400" i="1">
                              <a:latin typeface="Cambria Math"/>
                              <a:cs typeface="Franklin Gothic Medium"/>
                            </a:rPr>
                            <m:t> </m:t>
                          </m:r>
                        </m:e>
                      </m:d>
                      <m:r>
                        <a:rPr lang="en-US" sz="2400" i="1">
                          <a:latin typeface="Cambria Math"/>
                          <a:cs typeface="Franklin Gothic Medium"/>
                        </a:rPr>
                        <m:t>∨(¬</m:t>
                      </m:r>
                      <m:r>
                        <a:rPr lang="en-US" sz="2400" i="1">
                          <a:latin typeface="Cambria Math"/>
                          <a:cs typeface="Franklin Gothic Medium"/>
                        </a:rPr>
                        <m:t>𝑞</m:t>
                      </m:r>
                      <m:r>
                        <a:rPr lang="en-US" sz="2400" i="1">
                          <a:latin typeface="Cambria Math"/>
                          <a:cs typeface="Franklin Gothic Medium"/>
                        </a:rPr>
                        <m:t>∧</m:t>
                      </m:r>
                      <m:r>
                        <a:rPr lang="en-US" sz="2400" i="1">
                          <a:latin typeface="Cambria Math"/>
                          <a:cs typeface="Franklin Gothic Medium"/>
                        </a:rPr>
                        <m:t>𝑟</m:t>
                      </m:r>
                      <m:r>
                        <a:rPr lang="en-US" sz="2400" i="1">
                          <a:latin typeface="Cambria Math"/>
                          <a:cs typeface="Franklin Gothic Medium"/>
                        </a:rPr>
                        <m:t>)</m:t>
                      </m:r>
                    </m:oMath>
                  </m:oMathPara>
                </a14:m>
                <a:endParaRPr lang="en-US" sz="2400" dirty="0">
                  <a:latin typeface="Franklin Gothic Medium"/>
                  <a:cs typeface="Franklin Gothic Medium"/>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949617" y="5402586"/>
                <a:ext cx="5342816" cy="461665"/>
              </a:xfrm>
              <a:prstGeom prst="rect">
                <a:avLst/>
              </a:prstGeom>
              <a:blipFill>
                <a:blip r:embed="rId2"/>
                <a:stretch>
                  <a:fillRect b="-19737"/>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2946" y="5309514"/>
            <a:ext cx="5346192" cy="554736"/>
          </a:xfrm>
          <a:prstGeom prst="rect">
            <a:avLst/>
          </a:prstGeom>
          <a:solidFill>
            <a:schemeClr val="bg1"/>
          </a:solidFill>
        </p:spPr>
      </p:pic>
      <p:pic>
        <p:nvPicPr>
          <p:cNvPr id="29"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0122" y="2203830"/>
            <a:ext cx="1398901" cy="681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51" descr="not"/>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682919" y="2217134"/>
            <a:ext cx="1219802"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49" descr="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0666" y="3042468"/>
            <a:ext cx="1419502" cy="6499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49" descr="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7455" y="1427852"/>
            <a:ext cx="1419502" cy="613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2726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More Vocabulary</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951866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0AA62-824A-45CB-8107-3EF342B09AB0}"/>
              </a:ext>
            </a:extLst>
          </p:cNvPr>
          <p:cNvSpPr>
            <a:spLocks noGrp="1"/>
          </p:cNvSpPr>
          <p:nvPr>
            <p:ph type="title"/>
          </p:nvPr>
        </p:nvSpPr>
        <p:spPr/>
        <p:txBody>
          <a:bodyPr/>
          <a:lstStyle/>
          <a:p>
            <a:r>
              <a:rPr lang="en-US" dirty="0"/>
              <a:t>Meet Boolean Algebra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46D6DEF-E7CB-4EF9-8210-FDF6DBC73F0C}"/>
                  </a:ext>
                </a:extLst>
              </p:cNvPr>
              <p:cNvSpPr>
                <a:spLocks noGrp="1"/>
              </p:cNvSpPr>
              <p:nvPr>
                <p:ph idx="1"/>
              </p:nvPr>
            </p:nvSpPr>
            <p:spPr/>
            <p:txBody>
              <a:bodyPr>
                <a:normAutofit lnSpcReduction="10000"/>
              </a:bodyPr>
              <a:lstStyle/>
              <a:p>
                <a:r>
                  <a:rPr lang="en-US" dirty="0"/>
                  <a:t>Preferred by some mathematicians and circuit designers.</a:t>
                </a:r>
              </a:p>
              <a:p>
                <a:r>
                  <a:rPr lang="en-US" dirty="0"/>
                  <a:t>“or” is </a:t>
                </a:r>
                <a14:m>
                  <m:oMath xmlns:m="http://schemas.openxmlformats.org/officeDocument/2006/math">
                    <m:r>
                      <a:rPr lang="en-US" b="0" i="1" smtClean="0">
                        <a:latin typeface="Cambria Math" panose="02040503050406030204" pitchFamily="18" charset="0"/>
                      </a:rPr>
                      <m:t>+</m:t>
                    </m:r>
                  </m:oMath>
                </a14:m>
                <a:endParaRPr lang="en-US" dirty="0"/>
              </a:p>
              <a:p>
                <a:r>
                  <a:rPr lang="en-US" dirty="0"/>
                  <a:t>“and” is </a:t>
                </a:r>
                <a14:m>
                  <m:oMath xmlns:m="http://schemas.openxmlformats.org/officeDocument/2006/math">
                    <m:r>
                      <a:rPr lang="en-US" b="0" i="1" smtClean="0">
                        <a:latin typeface="Cambria Math" panose="02040503050406030204" pitchFamily="18" charset="0"/>
                      </a:rPr>
                      <m:t>⋅</m:t>
                    </m:r>
                  </m:oMath>
                </a14:m>
                <a:r>
                  <a:rPr lang="en-US" dirty="0"/>
                  <a:t> (i.e. “multiply”)</a:t>
                </a:r>
              </a:p>
              <a:p>
                <a:r>
                  <a:rPr lang="en-US" dirty="0"/>
                  <a:t>“not” is ‘ (an apostrophe after a variable)</a:t>
                </a:r>
              </a:p>
              <a:p>
                <a:endParaRPr lang="en-US" dirty="0"/>
              </a:p>
              <a:p>
                <a:r>
                  <a:rPr lang="en-US" dirty="0"/>
                  <a:t>Why?</a:t>
                </a:r>
              </a:p>
              <a:p>
                <a:r>
                  <a:rPr lang="en-US" dirty="0"/>
                  <a:t>Mathematicians like to study “operations that work </a:t>
                </a:r>
                <a:r>
                  <a:rPr lang="en-US" dirty="0" err="1"/>
                  <a:t>kinda</a:t>
                </a:r>
                <a:r>
                  <a:rPr lang="en-US" dirty="0"/>
                  <a:t> like ‘plus’ and ‘times’ on integers.”</a:t>
                </a:r>
              </a:p>
              <a:p>
                <a:r>
                  <a:rPr lang="en-US" dirty="0"/>
                  <a:t>Circuit designers have a lot of variables, and this notation is more compact.</a:t>
                </a:r>
              </a:p>
            </p:txBody>
          </p:sp>
        </mc:Choice>
        <mc:Fallback xmlns="">
          <p:sp>
            <p:nvSpPr>
              <p:cNvPr id="3" name="Content Placeholder 2">
                <a:extLst>
                  <a:ext uri="{FF2B5EF4-FFF2-40B4-BE49-F238E27FC236}">
                    <a16:creationId xmlns:a16="http://schemas.microsoft.com/office/drawing/2014/main" id="{746D6DEF-E7CB-4EF9-8210-FDF6DBC73F0C}"/>
                  </a:ext>
                </a:extLst>
              </p:cNvPr>
              <p:cNvSpPr>
                <a:spLocks noGrp="1" noRot="1" noChangeAspect="1" noMove="1" noResize="1" noEditPoints="1" noAdjustHandles="1" noChangeArrowheads="1" noChangeShapeType="1" noTextEdit="1"/>
              </p:cNvSpPr>
              <p:nvPr>
                <p:ph idx="1"/>
              </p:nvPr>
            </p:nvSpPr>
            <p:spPr>
              <a:blipFill>
                <a:blip r:embed="rId2"/>
                <a:stretch>
                  <a:fillRect l="-708" t="-3019" r="-436" b="-1509"/>
                </a:stretch>
              </a:blipFill>
            </p:spPr>
            <p:txBody>
              <a:bodyPr/>
              <a:lstStyle/>
              <a:p>
                <a:r>
                  <a:rPr lang="en-US">
                    <a:noFill/>
                  </a:rPr>
                  <a:t> </a:t>
                </a:r>
              </a:p>
            </p:txBody>
          </p:sp>
        </mc:Fallback>
      </mc:AlternateContent>
    </p:spTree>
    <p:extLst>
      <p:ext uri="{BB962C8B-B14F-4D97-AF65-F5344CB8AC3E}">
        <p14:creationId xmlns:p14="http://schemas.microsoft.com/office/powerpoint/2010/main" val="2577616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6EEE5-A12C-4620-A98F-FC5BD810C614}"/>
              </a:ext>
            </a:extLst>
          </p:cNvPr>
          <p:cNvSpPr>
            <a:spLocks noGrp="1"/>
          </p:cNvSpPr>
          <p:nvPr>
            <p:ph type="title"/>
          </p:nvPr>
        </p:nvSpPr>
        <p:spPr/>
        <p:txBody>
          <a:bodyPr/>
          <a:lstStyle/>
          <a:p>
            <a:r>
              <a:rPr lang="en-US" dirty="0"/>
              <a:t>Meet Boolean Algebra</a:t>
            </a: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A660C759-F701-4F67-B6A8-E3D096A34843}"/>
                  </a:ext>
                </a:extLst>
              </p:cNvPr>
              <p:cNvGraphicFramePr>
                <a:graphicFrameLocks noGrp="1"/>
              </p:cNvGraphicFramePr>
              <p:nvPr>
                <p:ph idx="1"/>
              </p:nvPr>
            </p:nvGraphicFramePr>
            <p:xfrm>
              <a:off x="574675" y="1463675"/>
              <a:ext cx="11187260" cy="3205480"/>
            </p:xfrm>
            <a:graphic>
              <a:graphicData uri="http://schemas.openxmlformats.org/drawingml/2006/table">
                <a:tbl>
                  <a:tblPr firstRow="1" bandRow="1">
                    <a:tableStyleId>{5C22544A-7EE6-4342-B048-85BDC9FD1C3A}</a:tableStyleId>
                  </a:tblPr>
                  <a:tblGrid>
                    <a:gridCol w="1598180">
                      <a:extLst>
                        <a:ext uri="{9D8B030D-6E8A-4147-A177-3AD203B41FA5}">
                          <a16:colId xmlns:a16="http://schemas.microsoft.com/office/drawing/2014/main" val="3534036804"/>
                        </a:ext>
                      </a:extLst>
                    </a:gridCol>
                    <a:gridCol w="1598180">
                      <a:extLst>
                        <a:ext uri="{9D8B030D-6E8A-4147-A177-3AD203B41FA5}">
                          <a16:colId xmlns:a16="http://schemas.microsoft.com/office/drawing/2014/main" val="1436199331"/>
                        </a:ext>
                      </a:extLst>
                    </a:gridCol>
                    <a:gridCol w="1598180">
                      <a:extLst>
                        <a:ext uri="{9D8B030D-6E8A-4147-A177-3AD203B41FA5}">
                          <a16:colId xmlns:a16="http://schemas.microsoft.com/office/drawing/2014/main" val="1924836730"/>
                        </a:ext>
                      </a:extLst>
                    </a:gridCol>
                    <a:gridCol w="1782699">
                      <a:extLst>
                        <a:ext uri="{9D8B030D-6E8A-4147-A177-3AD203B41FA5}">
                          <a16:colId xmlns:a16="http://schemas.microsoft.com/office/drawing/2014/main" val="637875618"/>
                        </a:ext>
                      </a:extLst>
                    </a:gridCol>
                    <a:gridCol w="1413661">
                      <a:extLst>
                        <a:ext uri="{9D8B030D-6E8A-4147-A177-3AD203B41FA5}">
                          <a16:colId xmlns:a16="http://schemas.microsoft.com/office/drawing/2014/main" val="1865000137"/>
                        </a:ext>
                      </a:extLst>
                    </a:gridCol>
                    <a:gridCol w="1598180">
                      <a:extLst>
                        <a:ext uri="{9D8B030D-6E8A-4147-A177-3AD203B41FA5}">
                          <a16:colId xmlns:a16="http://schemas.microsoft.com/office/drawing/2014/main" val="909254082"/>
                        </a:ext>
                      </a:extLst>
                    </a:gridCol>
                    <a:gridCol w="1598180">
                      <a:extLst>
                        <a:ext uri="{9D8B030D-6E8A-4147-A177-3AD203B41FA5}">
                          <a16:colId xmlns:a16="http://schemas.microsoft.com/office/drawing/2014/main" val="3597102073"/>
                        </a:ext>
                      </a:extLst>
                    </a:gridCol>
                  </a:tblGrid>
                  <a:tr h="370840">
                    <a:tc>
                      <a:txBody>
                        <a:bodyPr/>
                        <a:lstStyle/>
                        <a:p>
                          <a:r>
                            <a:rPr lang="en-US" dirty="0"/>
                            <a:t>Name</a:t>
                          </a:r>
                        </a:p>
                      </a:txBody>
                      <a:tcPr/>
                    </a:tc>
                    <a:tc>
                      <a:txBody>
                        <a:bodyPr/>
                        <a:lstStyle/>
                        <a:p>
                          <a:r>
                            <a:rPr lang="en-US" dirty="0"/>
                            <a:t>Variables</a:t>
                          </a:r>
                        </a:p>
                      </a:txBody>
                      <a:tcPr/>
                    </a:tc>
                    <a:tc>
                      <a:txBody>
                        <a:bodyPr/>
                        <a:lstStyle/>
                        <a:p>
                          <a:r>
                            <a:rPr lang="en-US" dirty="0"/>
                            <a:t>“True/False”</a:t>
                          </a:r>
                        </a:p>
                      </a:txBody>
                      <a:tcPr/>
                    </a:tc>
                    <a:tc>
                      <a:txBody>
                        <a:bodyPr/>
                        <a:lstStyle/>
                        <a:p>
                          <a:r>
                            <a:rPr lang="en-US" dirty="0"/>
                            <a:t>“And”</a:t>
                          </a:r>
                        </a:p>
                      </a:txBody>
                      <a:tcPr/>
                    </a:tc>
                    <a:tc>
                      <a:txBody>
                        <a:bodyPr/>
                        <a:lstStyle/>
                        <a:p>
                          <a:r>
                            <a:rPr lang="en-US" dirty="0"/>
                            <a:t>“Or”</a:t>
                          </a:r>
                        </a:p>
                      </a:txBody>
                      <a:tcPr/>
                    </a:tc>
                    <a:tc>
                      <a:txBody>
                        <a:bodyPr/>
                        <a:lstStyle/>
                        <a:p>
                          <a:r>
                            <a:rPr lang="en-US" dirty="0"/>
                            <a:t>“Not”</a:t>
                          </a:r>
                        </a:p>
                      </a:txBody>
                      <a:tcPr/>
                    </a:tc>
                    <a:tc>
                      <a:txBody>
                        <a:bodyPr/>
                        <a:lstStyle/>
                        <a:p>
                          <a:r>
                            <a:rPr lang="en-US" dirty="0"/>
                            <a:t>Implication</a:t>
                          </a:r>
                        </a:p>
                      </a:txBody>
                      <a:tcPr/>
                    </a:tc>
                    <a:extLst>
                      <a:ext uri="{0D108BD9-81ED-4DB2-BD59-A6C34878D82A}">
                        <a16:rowId xmlns:a16="http://schemas.microsoft.com/office/drawing/2014/main" val="3149510042"/>
                      </a:ext>
                    </a:extLst>
                  </a:tr>
                  <a:tr h="370840">
                    <a:tc>
                      <a:txBody>
                        <a:bodyPr/>
                        <a:lstStyle/>
                        <a:p>
                          <a:r>
                            <a:rPr lang="en-US" dirty="0"/>
                            <a:t>Java Code</a:t>
                          </a:r>
                        </a:p>
                      </a:txBody>
                      <a:tcPr/>
                    </a:tc>
                    <a:tc>
                      <a:txBody>
                        <a:bodyPr/>
                        <a:lstStyle/>
                        <a:p>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b</a:t>
                          </a:r>
                        </a:p>
                      </a:txBody>
                      <a:tcPr/>
                    </a:tc>
                    <a:tc>
                      <a:txBody>
                        <a:bodyPr/>
                        <a:lstStyle/>
                        <a:p>
                          <a:r>
                            <a:rPr lang="en-US" dirty="0" err="1">
                              <a:latin typeface="Courier New" panose="02070309020205020404" pitchFamily="49" charset="0"/>
                              <a:cs typeface="Courier New" panose="02070309020205020404" pitchFamily="49" charset="0"/>
                            </a:rPr>
                            <a:t>true,false</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b="0" i="0" dirty="0">
                              <a:latin typeface="Courier New" panose="02070309020205020404" pitchFamily="49" charset="0"/>
                              <a:cs typeface="Courier New" panose="02070309020205020404" pitchFamily="49" charset="0"/>
                            </a:rPr>
                            <a:t>&amp;&amp;</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dirty="0">
                              <a:latin typeface="Courier New" panose="02070309020205020404" pitchFamily="49" charset="0"/>
                              <a:cs typeface="Courier New" panose="02070309020205020404" pitchFamily="49" charset="0"/>
                            </a:rPr>
                            <a:t>||</a:t>
                          </a:r>
                        </a:p>
                      </a:txBody>
                      <a:tcPr/>
                    </a:tc>
                    <a:tc>
                      <a:txBody>
                        <a:bodyPr/>
                        <a:lstStyle/>
                        <a:p>
                          <a:r>
                            <a:rPr lang="en-US" dirty="0">
                              <a:latin typeface="Courier New" panose="02070309020205020404" pitchFamily="49" charset="0"/>
                              <a:cs typeface="Courier New" panose="02070309020205020404" pitchFamily="49" charset="0"/>
                            </a:rPr>
                            <a:t>!</a:t>
                          </a:r>
                        </a:p>
                      </a:txBody>
                      <a:tcPr/>
                    </a:tc>
                    <a:tc>
                      <a:txBody>
                        <a:bodyPr/>
                        <a:lstStyle/>
                        <a:p>
                          <a:r>
                            <a:rPr lang="en-US" dirty="0"/>
                            <a:t>No special symbol</a:t>
                          </a:r>
                        </a:p>
                      </a:txBody>
                      <a:tcPr/>
                    </a:tc>
                    <a:extLst>
                      <a:ext uri="{0D108BD9-81ED-4DB2-BD59-A6C34878D82A}">
                        <a16:rowId xmlns:a16="http://schemas.microsoft.com/office/drawing/2014/main" val="3566724965"/>
                      </a:ext>
                    </a:extLst>
                  </a:tr>
                  <a:tr h="370840">
                    <a:tc>
                      <a:txBody>
                        <a:bodyPr/>
                        <a:lstStyle/>
                        <a:p>
                          <a:r>
                            <a:rPr lang="en-US" dirty="0"/>
                            <a:t>Propositional Logic</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oMath>
                            </m:oMathPara>
                          </a14:m>
                          <a:endParaRPr lang="en-US" dirty="0"/>
                        </a:p>
                      </a:txBody>
                      <a:tcPr/>
                    </a:tc>
                    <a:tc>
                      <a:txBody>
                        <a:bodyPr/>
                        <a:lstStyle/>
                        <a:p>
                          <a:r>
                            <a:rPr lang="en-US" dirty="0">
                              <a:latin typeface="Courier New" panose="02070309020205020404" pitchFamily="49" charset="0"/>
                              <a:cs typeface="Courier New" panose="02070309020205020404" pitchFamily="49" charset="0"/>
                            </a:rPr>
                            <a:t>T, F</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3039904774"/>
                      </a:ext>
                    </a:extLst>
                  </a:tr>
                  <a:tr h="475615">
                    <a:tc>
                      <a:txBody>
                        <a:bodyPr/>
                        <a:lstStyle/>
                        <a:p>
                          <a:r>
                            <a:rPr lang="en-US" dirty="0"/>
                            <a:t>Circuits</a:t>
                          </a:r>
                        </a:p>
                      </a:txBody>
                      <a:tcPr/>
                    </a:tc>
                    <a:tc>
                      <a:txBody>
                        <a:bodyPr/>
                        <a:lstStyle/>
                        <a:p>
                          <a:r>
                            <a:rPr lang="en-US" dirty="0"/>
                            <a:t>Wires</a:t>
                          </a:r>
                        </a:p>
                      </a:txBody>
                      <a:tcPr/>
                    </a:tc>
                    <a:tc>
                      <a:txBody>
                        <a:bodyPr/>
                        <a:lstStyle/>
                        <a:p>
                          <a:r>
                            <a:rPr lang="en-US" dirty="0"/>
                            <a:t>1, 0</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No special symbol</a:t>
                          </a:r>
                        </a:p>
                      </a:txBody>
                      <a:tcPr/>
                    </a:tc>
                    <a:extLst>
                      <a:ext uri="{0D108BD9-81ED-4DB2-BD59-A6C34878D82A}">
                        <a16:rowId xmlns:a16="http://schemas.microsoft.com/office/drawing/2014/main" val="3378886011"/>
                      </a:ext>
                    </a:extLst>
                  </a:tr>
                  <a:tr h="370840">
                    <a:tc>
                      <a:txBody>
                        <a:bodyPr/>
                        <a:lstStyle/>
                        <a:p>
                          <a:r>
                            <a:rPr lang="en-US" dirty="0"/>
                            <a:t>Boolean Algebra</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oMath>
                            </m:oMathPara>
                          </a14:m>
                          <a:endParaRPr lang="en-US" dirty="0"/>
                        </a:p>
                      </a:txBody>
                      <a:tcPr/>
                    </a:tc>
                    <a:tc>
                      <a:txBody>
                        <a:bodyPr/>
                        <a:lstStyle/>
                        <a:p>
                          <a:r>
                            <a:rPr lang="en-US" dirty="0"/>
                            <a:t>1,0</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 (“multiplication”)</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(“addition”)</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(apostrophe after variable) </a:t>
                          </a:r>
                        </a:p>
                      </a:txBody>
                      <a:tcPr/>
                    </a:tc>
                    <a:tc>
                      <a:txBody>
                        <a:bodyPr/>
                        <a:lstStyle/>
                        <a:p>
                          <a:r>
                            <a:rPr lang="en-US" dirty="0"/>
                            <a:t>No special symbol</a:t>
                          </a:r>
                        </a:p>
                      </a:txBody>
                      <a:tcPr/>
                    </a:tc>
                    <a:extLst>
                      <a:ext uri="{0D108BD9-81ED-4DB2-BD59-A6C34878D82A}">
                        <a16:rowId xmlns:a16="http://schemas.microsoft.com/office/drawing/2014/main" val="3268670822"/>
                      </a:ext>
                    </a:extLst>
                  </a:tr>
                </a:tbl>
              </a:graphicData>
            </a:graphic>
          </p:graphicFrame>
        </mc:Choice>
        <mc:Fallback xmlns="">
          <p:graphicFrame>
            <p:nvGraphicFramePr>
              <p:cNvPr id="4" name="Table 4">
                <a:extLst>
                  <a:ext uri="{FF2B5EF4-FFF2-40B4-BE49-F238E27FC236}">
                    <a16:creationId xmlns:a16="http://schemas.microsoft.com/office/drawing/2014/main" id="{A660C759-F701-4F67-B6A8-E3D096A34843}"/>
                  </a:ext>
                </a:extLst>
              </p:cNvPr>
              <p:cNvGraphicFramePr>
                <a:graphicFrameLocks noGrp="1"/>
              </p:cNvGraphicFramePr>
              <p:nvPr>
                <p:ph idx="1"/>
                <p:extLst>
                  <p:ext uri="{D42A27DB-BD31-4B8C-83A1-F6EECF244321}">
                    <p14:modId xmlns:p14="http://schemas.microsoft.com/office/powerpoint/2010/main" val="4100045886"/>
                  </p:ext>
                </p:extLst>
              </p:nvPr>
            </p:nvGraphicFramePr>
            <p:xfrm>
              <a:off x="574675" y="1463675"/>
              <a:ext cx="11187260" cy="3205480"/>
            </p:xfrm>
            <a:graphic>
              <a:graphicData uri="http://schemas.openxmlformats.org/drawingml/2006/table">
                <a:tbl>
                  <a:tblPr firstRow="1" bandRow="1">
                    <a:tableStyleId>{5C22544A-7EE6-4342-B048-85BDC9FD1C3A}</a:tableStyleId>
                  </a:tblPr>
                  <a:tblGrid>
                    <a:gridCol w="1598180">
                      <a:extLst>
                        <a:ext uri="{9D8B030D-6E8A-4147-A177-3AD203B41FA5}">
                          <a16:colId xmlns:a16="http://schemas.microsoft.com/office/drawing/2014/main" val="3534036804"/>
                        </a:ext>
                      </a:extLst>
                    </a:gridCol>
                    <a:gridCol w="1598180">
                      <a:extLst>
                        <a:ext uri="{9D8B030D-6E8A-4147-A177-3AD203B41FA5}">
                          <a16:colId xmlns:a16="http://schemas.microsoft.com/office/drawing/2014/main" val="1436199331"/>
                        </a:ext>
                      </a:extLst>
                    </a:gridCol>
                    <a:gridCol w="1598180">
                      <a:extLst>
                        <a:ext uri="{9D8B030D-6E8A-4147-A177-3AD203B41FA5}">
                          <a16:colId xmlns:a16="http://schemas.microsoft.com/office/drawing/2014/main" val="1924836730"/>
                        </a:ext>
                      </a:extLst>
                    </a:gridCol>
                    <a:gridCol w="1782699">
                      <a:extLst>
                        <a:ext uri="{9D8B030D-6E8A-4147-A177-3AD203B41FA5}">
                          <a16:colId xmlns:a16="http://schemas.microsoft.com/office/drawing/2014/main" val="637875618"/>
                        </a:ext>
                      </a:extLst>
                    </a:gridCol>
                    <a:gridCol w="1413661">
                      <a:extLst>
                        <a:ext uri="{9D8B030D-6E8A-4147-A177-3AD203B41FA5}">
                          <a16:colId xmlns:a16="http://schemas.microsoft.com/office/drawing/2014/main" val="1865000137"/>
                        </a:ext>
                      </a:extLst>
                    </a:gridCol>
                    <a:gridCol w="1598180">
                      <a:extLst>
                        <a:ext uri="{9D8B030D-6E8A-4147-A177-3AD203B41FA5}">
                          <a16:colId xmlns:a16="http://schemas.microsoft.com/office/drawing/2014/main" val="909254082"/>
                        </a:ext>
                      </a:extLst>
                    </a:gridCol>
                    <a:gridCol w="1598180">
                      <a:extLst>
                        <a:ext uri="{9D8B030D-6E8A-4147-A177-3AD203B41FA5}">
                          <a16:colId xmlns:a16="http://schemas.microsoft.com/office/drawing/2014/main" val="3597102073"/>
                        </a:ext>
                      </a:extLst>
                    </a:gridCol>
                  </a:tblGrid>
                  <a:tr h="370840">
                    <a:tc>
                      <a:txBody>
                        <a:bodyPr/>
                        <a:lstStyle/>
                        <a:p>
                          <a:r>
                            <a:rPr lang="en-US" dirty="0"/>
                            <a:t>Name</a:t>
                          </a:r>
                        </a:p>
                      </a:txBody>
                      <a:tcPr/>
                    </a:tc>
                    <a:tc>
                      <a:txBody>
                        <a:bodyPr/>
                        <a:lstStyle/>
                        <a:p>
                          <a:r>
                            <a:rPr lang="en-US" dirty="0"/>
                            <a:t>Variables</a:t>
                          </a:r>
                        </a:p>
                      </a:txBody>
                      <a:tcPr/>
                    </a:tc>
                    <a:tc>
                      <a:txBody>
                        <a:bodyPr/>
                        <a:lstStyle/>
                        <a:p>
                          <a:r>
                            <a:rPr lang="en-US" dirty="0"/>
                            <a:t>“True/False”</a:t>
                          </a:r>
                        </a:p>
                      </a:txBody>
                      <a:tcPr/>
                    </a:tc>
                    <a:tc>
                      <a:txBody>
                        <a:bodyPr/>
                        <a:lstStyle/>
                        <a:p>
                          <a:r>
                            <a:rPr lang="en-US" dirty="0"/>
                            <a:t>“And”</a:t>
                          </a:r>
                        </a:p>
                      </a:txBody>
                      <a:tcPr/>
                    </a:tc>
                    <a:tc>
                      <a:txBody>
                        <a:bodyPr/>
                        <a:lstStyle/>
                        <a:p>
                          <a:r>
                            <a:rPr lang="en-US" dirty="0"/>
                            <a:t>“Or”</a:t>
                          </a:r>
                        </a:p>
                      </a:txBody>
                      <a:tcPr/>
                    </a:tc>
                    <a:tc>
                      <a:txBody>
                        <a:bodyPr/>
                        <a:lstStyle/>
                        <a:p>
                          <a:r>
                            <a:rPr lang="en-US" dirty="0"/>
                            <a:t>“Not”</a:t>
                          </a:r>
                        </a:p>
                      </a:txBody>
                      <a:tcPr/>
                    </a:tc>
                    <a:tc>
                      <a:txBody>
                        <a:bodyPr/>
                        <a:lstStyle/>
                        <a:p>
                          <a:r>
                            <a:rPr lang="en-US" dirty="0"/>
                            <a:t>Implication</a:t>
                          </a:r>
                        </a:p>
                      </a:txBody>
                      <a:tcPr/>
                    </a:tc>
                    <a:extLst>
                      <a:ext uri="{0D108BD9-81ED-4DB2-BD59-A6C34878D82A}">
                        <a16:rowId xmlns:a16="http://schemas.microsoft.com/office/drawing/2014/main" val="3149510042"/>
                      </a:ext>
                    </a:extLst>
                  </a:tr>
                  <a:tr h="640080">
                    <a:tc>
                      <a:txBody>
                        <a:bodyPr/>
                        <a:lstStyle/>
                        <a:p>
                          <a:r>
                            <a:rPr lang="en-US" dirty="0"/>
                            <a:t>Java Code</a:t>
                          </a:r>
                        </a:p>
                      </a:txBody>
                      <a:tcPr/>
                    </a:tc>
                    <a:tc>
                      <a:txBody>
                        <a:bodyPr/>
                        <a:lstStyle/>
                        <a:p>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b</a:t>
                          </a:r>
                        </a:p>
                      </a:txBody>
                      <a:tcPr/>
                    </a:tc>
                    <a:tc>
                      <a:txBody>
                        <a:bodyPr/>
                        <a:lstStyle/>
                        <a:p>
                          <a:r>
                            <a:rPr lang="en-US" dirty="0" err="1">
                              <a:latin typeface="Courier New" panose="02070309020205020404" pitchFamily="49" charset="0"/>
                              <a:cs typeface="Courier New" panose="02070309020205020404" pitchFamily="49" charset="0"/>
                            </a:rPr>
                            <a:t>true,false</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b="0" i="0" dirty="0">
                              <a:latin typeface="Courier New" panose="02070309020205020404" pitchFamily="49" charset="0"/>
                              <a:cs typeface="Courier New" panose="02070309020205020404" pitchFamily="49" charset="0"/>
                            </a:rPr>
                            <a:t>&amp;&amp;</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dirty="0">
                              <a:latin typeface="Courier New" panose="02070309020205020404" pitchFamily="49" charset="0"/>
                              <a:cs typeface="Courier New" panose="02070309020205020404" pitchFamily="49" charset="0"/>
                            </a:rPr>
                            <a:t>||</a:t>
                          </a:r>
                        </a:p>
                      </a:txBody>
                      <a:tcPr/>
                    </a:tc>
                    <a:tc>
                      <a:txBody>
                        <a:bodyPr/>
                        <a:lstStyle/>
                        <a:p>
                          <a:r>
                            <a:rPr lang="en-US" dirty="0">
                              <a:latin typeface="Courier New" panose="02070309020205020404" pitchFamily="49" charset="0"/>
                              <a:cs typeface="Courier New" panose="02070309020205020404" pitchFamily="49" charset="0"/>
                            </a:rPr>
                            <a:t>!</a:t>
                          </a:r>
                        </a:p>
                      </a:txBody>
                      <a:tcPr/>
                    </a:tc>
                    <a:tc>
                      <a:txBody>
                        <a:bodyPr/>
                        <a:lstStyle/>
                        <a:p>
                          <a:r>
                            <a:rPr lang="en-US" dirty="0"/>
                            <a:t>No special symbol</a:t>
                          </a:r>
                        </a:p>
                      </a:txBody>
                      <a:tcPr/>
                    </a:tc>
                    <a:extLst>
                      <a:ext uri="{0D108BD9-81ED-4DB2-BD59-A6C34878D82A}">
                        <a16:rowId xmlns:a16="http://schemas.microsoft.com/office/drawing/2014/main" val="3566724965"/>
                      </a:ext>
                    </a:extLst>
                  </a:tr>
                  <a:tr h="640080">
                    <a:tc>
                      <a:txBody>
                        <a:bodyPr/>
                        <a:lstStyle/>
                        <a:p>
                          <a:r>
                            <a:rPr lang="en-US" dirty="0"/>
                            <a:t>Propositional Logic</a:t>
                          </a:r>
                        </a:p>
                      </a:txBody>
                      <a:tcPr/>
                    </a:tc>
                    <a:tc>
                      <a:txBody>
                        <a:bodyPr/>
                        <a:lstStyle/>
                        <a:p>
                          <a:endParaRPr lang="en-US"/>
                        </a:p>
                      </a:txBody>
                      <a:tcPr>
                        <a:blipFill>
                          <a:blip r:embed="rId2"/>
                          <a:stretch>
                            <a:fillRect l="-100000" t="-162857" r="-500000" b="-258095"/>
                          </a:stretch>
                        </a:blipFill>
                      </a:tcPr>
                    </a:tc>
                    <a:tc>
                      <a:txBody>
                        <a:bodyPr/>
                        <a:lstStyle/>
                        <a:p>
                          <a:r>
                            <a:rPr lang="en-US" dirty="0">
                              <a:latin typeface="Courier New" panose="02070309020205020404" pitchFamily="49" charset="0"/>
                              <a:cs typeface="Courier New" panose="02070309020205020404" pitchFamily="49" charset="0"/>
                            </a:rPr>
                            <a:t>T, F</a:t>
                          </a:r>
                        </a:p>
                      </a:txBody>
                      <a:tcPr/>
                    </a:tc>
                    <a:tc>
                      <a:txBody>
                        <a:bodyPr/>
                        <a:lstStyle/>
                        <a:p>
                          <a:endParaRPr lang="en-US"/>
                        </a:p>
                      </a:txBody>
                      <a:tcPr>
                        <a:blipFill>
                          <a:blip r:embed="rId2"/>
                          <a:stretch>
                            <a:fillRect l="-269863" t="-162857" r="-260616" b="-258095"/>
                          </a:stretch>
                        </a:blipFill>
                      </a:tcPr>
                    </a:tc>
                    <a:tc>
                      <a:txBody>
                        <a:bodyPr/>
                        <a:lstStyle/>
                        <a:p>
                          <a:endParaRPr lang="en-US"/>
                        </a:p>
                      </a:txBody>
                      <a:tcPr>
                        <a:blipFill>
                          <a:blip r:embed="rId2"/>
                          <a:stretch>
                            <a:fillRect l="-465517" t="-162857" r="-228017" b="-258095"/>
                          </a:stretch>
                        </a:blipFill>
                      </a:tcPr>
                    </a:tc>
                    <a:tc>
                      <a:txBody>
                        <a:bodyPr/>
                        <a:lstStyle/>
                        <a:p>
                          <a:endParaRPr lang="en-US"/>
                        </a:p>
                      </a:txBody>
                      <a:tcPr>
                        <a:blipFill>
                          <a:blip r:embed="rId2"/>
                          <a:stretch>
                            <a:fillRect l="-498859" t="-162857" r="-101141" b="-258095"/>
                          </a:stretch>
                        </a:blipFill>
                      </a:tcPr>
                    </a:tc>
                    <a:tc>
                      <a:txBody>
                        <a:bodyPr/>
                        <a:lstStyle/>
                        <a:p>
                          <a:endParaRPr lang="en-US"/>
                        </a:p>
                      </a:txBody>
                      <a:tcPr>
                        <a:blipFill>
                          <a:blip r:embed="rId2"/>
                          <a:stretch>
                            <a:fillRect l="-601145" t="-162857" r="-1527" b="-258095"/>
                          </a:stretch>
                        </a:blipFill>
                      </a:tcPr>
                    </a:tc>
                    <a:extLst>
                      <a:ext uri="{0D108BD9-81ED-4DB2-BD59-A6C34878D82A}">
                        <a16:rowId xmlns:a16="http://schemas.microsoft.com/office/drawing/2014/main" val="3039904774"/>
                      </a:ext>
                    </a:extLst>
                  </a:tr>
                  <a:tr h="640080">
                    <a:tc>
                      <a:txBody>
                        <a:bodyPr/>
                        <a:lstStyle/>
                        <a:p>
                          <a:r>
                            <a:rPr lang="en-US" dirty="0"/>
                            <a:t>Circuits</a:t>
                          </a:r>
                        </a:p>
                      </a:txBody>
                      <a:tcPr/>
                    </a:tc>
                    <a:tc>
                      <a:txBody>
                        <a:bodyPr/>
                        <a:lstStyle/>
                        <a:p>
                          <a:r>
                            <a:rPr lang="en-US" dirty="0"/>
                            <a:t>Wires</a:t>
                          </a:r>
                        </a:p>
                      </a:txBody>
                      <a:tcPr/>
                    </a:tc>
                    <a:tc>
                      <a:txBody>
                        <a:bodyPr/>
                        <a:lstStyle/>
                        <a:p>
                          <a:r>
                            <a:rPr lang="en-US" dirty="0"/>
                            <a:t>1, 0</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No special symbol</a:t>
                          </a:r>
                        </a:p>
                      </a:txBody>
                      <a:tcPr/>
                    </a:tc>
                    <a:extLst>
                      <a:ext uri="{0D108BD9-81ED-4DB2-BD59-A6C34878D82A}">
                        <a16:rowId xmlns:a16="http://schemas.microsoft.com/office/drawing/2014/main" val="3378886011"/>
                      </a:ext>
                    </a:extLst>
                  </a:tr>
                  <a:tr h="914400">
                    <a:tc>
                      <a:txBody>
                        <a:bodyPr/>
                        <a:lstStyle/>
                        <a:p>
                          <a:r>
                            <a:rPr lang="en-US" dirty="0"/>
                            <a:t>Boolean Algebra</a:t>
                          </a:r>
                        </a:p>
                      </a:txBody>
                      <a:tcPr/>
                    </a:tc>
                    <a:tc>
                      <a:txBody>
                        <a:bodyPr/>
                        <a:lstStyle/>
                        <a:p>
                          <a:endParaRPr lang="en-US"/>
                        </a:p>
                      </a:txBody>
                      <a:tcPr>
                        <a:blipFill>
                          <a:blip r:embed="rId2"/>
                          <a:stretch>
                            <a:fillRect l="-100000" t="-254000" r="-500000" b="-10667"/>
                          </a:stretch>
                        </a:blipFill>
                      </a:tcPr>
                    </a:tc>
                    <a:tc>
                      <a:txBody>
                        <a:bodyPr/>
                        <a:lstStyle/>
                        <a:p>
                          <a:r>
                            <a:rPr lang="en-US" dirty="0"/>
                            <a:t>1,0</a:t>
                          </a:r>
                        </a:p>
                      </a:txBody>
                      <a:tcPr/>
                    </a:tc>
                    <a:tc>
                      <a:txBody>
                        <a:bodyPr/>
                        <a:lstStyle/>
                        <a:p>
                          <a:endParaRPr lang="en-US"/>
                        </a:p>
                      </a:txBody>
                      <a:tcPr>
                        <a:blipFill>
                          <a:blip r:embed="rId2"/>
                          <a:stretch>
                            <a:fillRect l="-269863" t="-254000" r="-260616" b="-10667"/>
                          </a:stretch>
                        </a:blipFill>
                      </a:tcPr>
                    </a:tc>
                    <a:tc>
                      <a:txBody>
                        <a:bodyPr/>
                        <a:lstStyle/>
                        <a:p>
                          <a:endParaRPr lang="en-US"/>
                        </a:p>
                      </a:txBody>
                      <a:tcPr>
                        <a:blipFill>
                          <a:blip r:embed="rId2"/>
                          <a:stretch>
                            <a:fillRect l="-465517" t="-254000" r="-228017" b="-10667"/>
                          </a:stretch>
                        </a:blipFill>
                      </a:tcPr>
                    </a:tc>
                    <a:tc>
                      <a:txBody>
                        <a:bodyPr/>
                        <a:lstStyle/>
                        <a:p>
                          <a:endParaRPr lang="en-US"/>
                        </a:p>
                      </a:txBody>
                      <a:tcPr>
                        <a:blipFill>
                          <a:blip r:embed="rId2"/>
                          <a:stretch>
                            <a:fillRect l="-498859" t="-254000" r="-101141" b="-10667"/>
                          </a:stretch>
                        </a:blipFill>
                      </a:tcPr>
                    </a:tc>
                    <a:tc>
                      <a:txBody>
                        <a:bodyPr/>
                        <a:lstStyle/>
                        <a:p>
                          <a:r>
                            <a:rPr lang="en-US" dirty="0"/>
                            <a:t>No special symbol</a:t>
                          </a:r>
                        </a:p>
                      </a:txBody>
                      <a:tcPr/>
                    </a:tc>
                    <a:extLst>
                      <a:ext uri="{0D108BD9-81ED-4DB2-BD59-A6C34878D82A}">
                        <a16:rowId xmlns:a16="http://schemas.microsoft.com/office/drawing/2014/main" val="3268670822"/>
                      </a:ext>
                    </a:extLst>
                  </a:tr>
                </a:tbl>
              </a:graphicData>
            </a:graphic>
          </p:graphicFrame>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27F8F35-63A5-4DD9-863D-8DF8D24A2E8D}"/>
                  </a:ext>
                </a:extLst>
              </p:cNvPr>
              <p:cNvSpPr txBox="1"/>
              <p:nvPr/>
            </p:nvSpPr>
            <p:spPr>
              <a:xfrm>
                <a:off x="574675" y="58197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3" name="TextBox 2">
                <a:extLst>
                  <a:ext uri="{FF2B5EF4-FFF2-40B4-BE49-F238E27FC236}">
                    <a16:creationId xmlns:a16="http://schemas.microsoft.com/office/drawing/2014/main" id="{E27F8F35-63A5-4DD9-863D-8DF8D24A2E8D}"/>
                  </a:ext>
                </a:extLst>
              </p:cNvPr>
              <p:cNvSpPr txBox="1">
                <a:spLocks noRot="1" noChangeAspect="1" noMove="1" noResize="1" noEditPoints="1" noAdjustHandles="1" noChangeArrowheads="1" noChangeShapeType="1" noTextEdit="1"/>
              </p:cNvSpPr>
              <p:nvPr/>
            </p:nvSpPr>
            <p:spPr>
              <a:xfrm>
                <a:off x="574675" y="5819775"/>
                <a:ext cx="5521325" cy="461665"/>
              </a:xfrm>
              <a:prstGeom prst="rect">
                <a:avLst/>
              </a:prstGeom>
              <a:blipFill>
                <a:blip r:embed="rId3"/>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E99950A-68DB-4570-B402-A60F3AC892A6}"/>
                  </a:ext>
                </a:extLst>
              </p:cNvPr>
              <p:cNvSpPr txBox="1"/>
              <p:nvPr/>
            </p:nvSpPr>
            <p:spPr>
              <a:xfrm>
                <a:off x="5956300" y="58197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𝑝𝑞𝑟</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a:extLst>
                  <a:ext uri="{FF2B5EF4-FFF2-40B4-BE49-F238E27FC236}">
                    <a16:creationId xmlns:a16="http://schemas.microsoft.com/office/drawing/2014/main" id="{AE99950A-68DB-4570-B402-A60F3AC892A6}"/>
                  </a:ext>
                </a:extLst>
              </p:cNvPr>
              <p:cNvSpPr txBox="1">
                <a:spLocks noRot="1" noChangeAspect="1" noMove="1" noResize="1" noEditPoints="1" noAdjustHandles="1" noChangeArrowheads="1" noChangeShapeType="1" noTextEdit="1"/>
              </p:cNvSpPr>
              <p:nvPr/>
            </p:nvSpPr>
            <p:spPr>
              <a:xfrm>
                <a:off x="5956300" y="5819775"/>
                <a:ext cx="5521325" cy="461665"/>
              </a:xfrm>
              <a:prstGeom prst="rect">
                <a:avLst/>
              </a:prstGeom>
              <a:blipFill>
                <a:blip r:embed="rId4"/>
                <a:stretch>
                  <a:fillRect b="-1333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67D950F3-9440-4430-9E32-B90FF8EE299F}"/>
              </a:ext>
            </a:extLst>
          </p:cNvPr>
          <p:cNvSpPr txBox="1"/>
          <p:nvPr/>
        </p:nvSpPr>
        <p:spPr>
          <a:xfrm>
            <a:off x="2095500" y="524827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Propositional logic</a:t>
            </a:r>
          </a:p>
        </p:txBody>
      </p:sp>
      <p:sp>
        <p:nvSpPr>
          <p:cNvPr id="11" name="TextBox 10">
            <a:extLst>
              <a:ext uri="{FF2B5EF4-FFF2-40B4-BE49-F238E27FC236}">
                <a16:creationId xmlns:a16="http://schemas.microsoft.com/office/drawing/2014/main" id="{5E1632F4-1D1F-4BD3-8D19-BF9ADB4563A8}"/>
              </a:ext>
            </a:extLst>
          </p:cNvPr>
          <p:cNvSpPr txBox="1"/>
          <p:nvPr/>
        </p:nvSpPr>
        <p:spPr>
          <a:xfrm>
            <a:off x="7477125" y="532318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Boolean Algebra</a:t>
            </a:r>
          </a:p>
        </p:txBody>
      </p:sp>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BFE014A5-C1F6-4229-AEE6-1BC80C58CA29}"/>
                  </a:ext>
                </a:extLst>
              </p14:cNvPr>
              <p14:cNvContentPartPr/>
              <p14:nvPr/>
            </p14:nvContentPartPr>
            <p14:xfrm>
              <a:off x="12655410" y="1200585"/>
              <a:ext cx="34560" cy="6120"/>
            </p14:xfrm>
          </p:contentPart>
        </mc:Choice>
        <mc:Fallback xmlns="">
          <p:pic>
            <p:nvPicPr>
              <p:cNvPr id="19" name="Ink 18">
                <a:extLst>
                  <a:ext uri="{FF2B5EF4-FFF2-40B4-BE49-F238E27FC236}">
                    <a16:creationId xmlns:a16="http://schemas.microsoft.com/office/drawing/2014/main" id="{BFE014A5-C1F6-4229-AEE6-1BC80C58CA29}"/>
                  </a:ext>
                </a:extLst>
              </p:cNvPr>
              <p:cNvPicPr/>
              <p:nvPr/>
            </p:nvPicPr>
            <p:blipFill>
              <a:blip r:embed="rId6"/>
              <a:stretch>
                <a:fillRect/>
              </a:stretch>
            </p:blipFill>
            <p:spPr>
              <a:xfrm>
                <a:off x="12646410" y="1191585"/>
                <a:ext cx="522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3" name="Ink 42">
                <a:extLst>
                  <a:ext uri="{FF2B5EF4-FFF2-40B4-BE49-F238E27FC236}">
                    <a16:creationId xmlns:a16="http://schemas.microsoft.com/office/drawing/2014/main" id="{58C1AA3B-C34A-4438-9F82-E2B21D8FAF96}"/>
                  </a:ext>
                </a:extLst>
              </p14:cNvPr>
              <p14:cNvContentPartPr/>
              <p14:nvPr/>
            </p14:nvContentPartPr>
            <p14:xfrm>
              <a:off x="5735520" y="3167700"/>
              <a:ext cx="1013400" cy="460080"/>
            </p14:xfrm>
          </p:contentPart>
        </mc:Choice>
        <mc:Fallback xmlns="">
          <p:pic>
            <p:nvPicPr>
              <p:cNvPr id="43" name="Ink 42">
                <a:extLst>
                  <a:ext uri="{FF2B5EF4-FFF2-40B4-BE49-F238E27FC236}">
                    <a16:creationId xmlns:a16="http://schemas.microsoft.com/office/drawing/2014/main" id="{58C1AA3B-C34A-4438-9F82-E2B21D8FAF96}"/>
                  </a:ext>
                </a:extLst>
              </p:cNvPr>
              <p:cNvPicPr/>
              <p:nvPr/>
            </p:nvPicPr>
            <p:blipFill>
              <a:blip r:embed="rId8"/>
              <a:stretch>
                <a:fillRect/>
              </a:stretch>
            </p:blipFill>
            <p:spPr>
              <a:xfrm>
                <a:off x="5726520" y="3159060"/>
                <a:ext cx="1031040" cy="477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1" name="Ink 50">
                <a:extLst>
                  <a:ext uri="{FF2B5EF4-FFF2-40B4-BE49-F238E27FC236}">
                    <a16:creationId xmlns:a16="http://schemas.microsoft.com/office/drawing/2014/main" id="{ED83CC17-F25C-4341-85FB-526DC3EEF7E1}"/>
                  </a:ext>
                </a:extLst>
              </p14:cNvPr>
              <p14:cNvContentPartPr/>
              <p14:nvPr/>
            </p14:nvContentPartPr>
            <p14:xfrm>
              <a:off x="7412880" y="3170860"/>
              <a:ext cx="687600" cy="500040"/>
            </p14:xfrm>
          </p:contentPart>
        </mc:Choice>
        <mc:Fallback xmlns="">
          <p:pic>
            <p:nvPicPr>
              <p:cNvPr id="51" name="Ink 50">
                <a:extLst>
                  <a:ext uri="{FF2B5EF4-FFF2-40B4-BE49-F238E27FC236}">
                    <a16:creationId xmlns:a16="http://schemas.microsoft.com/office/drawing/2014/main" id="{ED83CC17-F25C-4341-85FB-526DC3EEF7E1}"/>
                  </a:ext>
                </a:extLst>
              </p:cNvPr>
              <p:cNvPicPr/>
              <p:nvPr/>
            </p:nvPicPr>
            <p:blipFill>
              <a:blip r:embed="rId10"/>
              <a:stretch>
                <a:fillRect/>
              </a:stretch>
            </p:blipFill>
            <p:spPr>
              <a:xfrm>
                <a:off x="7404235" y="3162220"/>
                <a:ext cx="705249" cy="517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2" name="Ink 71">
                <a:extLst>
                  <a:ext uri="{FF2B5EF4-FFF2-40B4-BE49-F238E27FC236}">
                    <a16:creationId xmlns:a16="http://schemas.microsoft.com/office/drawing/2014/main" id="{B6A8B3A9-A7A2-44E6-80D9-C14096D8D6C8}"/>
                  </a:ext>
                </a:extLst>
              </p14:cNvPr>
              <p14:cNvContentPartPr/>
              <p14:nvPr/>
            </p14:nvContentPartPr>
            <p14:xfrm>
              <a:off x="8813280" y="3176620"/>
              <a:ext cx="898560" cy="462600"/>
            </p14:xfrm>
          </p:contentPart>
        </mc:Choice>
        <mc:Fallback xmlns="">
          <p:pic>
            <p:nvPicPr>
              <p:cNvPr id="72" name="Ink 71">
                <a:extLst>
                  <a:ext uri="{FF2B5EF4-FFF2-40B4-BE49-F238E27FC236}">
                    <a16:creationId xmlns:a16="http://schemas.microsoft.com/office/drawing/2014/main" id="{B6A8B3A9-A7A2-44E6-80D9-C14096D8D6C8}"/>
                  </a:ext>
                </a:extLst>
              </p:cNvPr>
              <p:cNvPicPr/>
              <p:nvPr/>
            </p:nvPicPr>
            <p:blipFill>
              <a:blip r:embed="rId12"/>
              <a:stretch>
                <a:fillRect/>
              </a:stretch>
            </p:blipFill>
            <p:spPr>
              <a:xfrm>
                <a:off x="8804280" y="3167980"/>
                <a:ext cx="916200" cy="480240"/>
              </a:xfrm>
              <a:prstGeom prst="rect">
                <a:avLst/>
              </a:prstGeom>
            </p:spPr>
          </p:pic>
        </mc:Fallback>
      </mc:AlternateContent>
    </p:spTree>
    <p:extLst>
      <p:ext uri="{BB962C8B-B14F-4D97-AF65-F5344CB8AC3E}">
        <p14:creationId xmlns:p14="http://schemas.microsoft.com/office/powerpoint/2010/main" val="4013001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7C6DE-836C-4227-8858-E0F64EB29D29}"/>
              </a:ext>
            </a:extLst>
          </p:cNvPr>
          <p:cNvSpPr>
            <a:spLocks noGrp="1"/>
          </p:cNvSpPr>
          <p:nvPr>
            <p:ph type="title"/>
          </p:nvPr>
        </p:nvSpPr>
        <p:spPr/>
        <p:txBody>
          <a:bodyPr/>
          <a:lstStyle/>
          <a:p>
            <a:r>
              <a:rPr lang="en-US" dirty="0"/>
              <a:t>Comparison</a:t>
            </a:r>
          </a:p>
        </p:txBody>
      </p:sp>
      <p:sp>
        <p:nvSpPr>
          <p:cNvPr id="3" name="Content Placeholder 2">
            <a:extLst>
              <a:ext uri="{FF2B5EF4-FFF2-40B4-BE49-F238E27FC236}">
                <a16:creationId xmlns:a16="http://schemas.microsoft.com/office/drawing/2014/main" id="{7B6B78A9-EBB3-4906-81CB-A458A2F69131}"/>
              </a:ext>
            </a:extLst>
          </p:cNvPr>
          <p:cNvSpPr>
            <a:spLocks noGrp="1"/>
          </p:cNvSpPr>
          <p:nvPr>
            <p:ph idx="1"/>
          </p:nvPr>
        </p:nvSpPr>
        <p:spPr>
          <a:xfrm>
            <a:off x="575240" y="2771775"/>
            <a:ext cx="11187258" cy="3537586"/>
          </a:xfrm>
        </p:spPr>
        <p:txBody>
          <a:bodyPr/>
          <a:lstStyle/>
          <a:p>
            <a:r>
              <a:rPr lang="en-US" dirty="0"/>
              <a:t>Remember this is just an alternate notation for the same underlying ideas.</a:t>
            </a:r>
          </a:p>
          <a:p>
            <a:r>
              <a:rPr lang="en-US" dirty="0"/>
              <a:t>So that big list of identities? Just change the notation and you get another big list of identities!</a:t>
            </a:r>
          </a:p>
          <a:p>
            <a:pPr lvl="1"/>
            <a:r>
              <a:rPr lang="en-US" dirty="0"/>
              <a:t>Sometimes names are different (“involution” instead of “double negation”), but the core ideas are the same.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8E2D04C-5261-4EF6-B60D-54C11C6ED86A}"/>
                  </a:ext>
                </a:extLst>
              </p:cNvPr>
              <p:cNvSpPr txBox="1"/>
              <p:nvPr/>
            </p:nvSpPr>
            <p:spPr>
              <a:xfrm>
                <a:off x="574675" y="21621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5" name="TextBox 4">
                <a:extLst>
                  <a:ext uri="{FF2B5EF4-FFF2-40B4-BE49-F238E27FC236}">
                    <a16:creationId xmlns:a16="http://schemas.microsoft.com/office/drawing/2014/main" id="{C8E2D04C-5261-4EF6-B60D-54C11C6ED86A}"/>
                  </a:ext>
                </a:extLst>
              </p:cNvPr>
              <p:cNvSpPr txBox="1">
                <a:spLocks noRot="1" noChangeAspect="1" noMove="1" noResize="1" noEditPoints="1" noAdjustHandles="1" noChangeArrowheads="1" noChangeShapeType="1" noTextEdit="1"/>
              </p:cNvSpPr>
              <p:nvPr/>
            </p:nvSpPr>
            <p:spPr>
              <a:xfrm>
                <a:off x="574675" y="2162175"/>
                <a:ext cx="5521325" cy="461665"/>
              </a:xfrm>
              <a:prstGeom prst="rect">
                <a:avLst/>
              </a:prstGeom>
              <a:blipFill>
                <a:blip r:embed="rId2"/>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A8E021D-35AC-494F-9B6D-E9F3EE180CED}"/>
                  </a:ext>
                </a:extLst>
              </p:cNvPr>
              <p:cNvSpPr txBox="1"/>
              <p:nvPr/>
            </p:nvSpPr>
            <p:spPr>
              <a:xfrm>
                <a:off x="5956300" y="21621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𝑝𝑞𝑟</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7" name="TextBox 6">
                <a:extLst>
                  <a:ext uri="{FF2B5EF4-FFF2-40B4-BE49-F238E27FC236}">
                    <a16:creationId xmlns:a16="http://schemas.microsoft.com/office/drawing/2014/main" id="{0A8E021D-35AC-494F-9B6D-E9F3EE180CED}"/>
                  </a:ext>
                </a:extLst>
              </p:cNvPr>
              <p:cNvSpPr txBox="1">
                <a:spLocks noRot="1" noChangeAspect="1" noMove="1" noResize="1" noEditPoints="1" noAdjustHandles="1" noChangeArrowheads="1" noChangeShapeType="1" noTextEdit="1"/>
              </p:cNvSpPr>
              <p:nvPr/>
            </p:nvSpPr>
            <p:spPr>
              <a:xfrm>
                <a:off x="5956300" y="2162175"/>
                <a:ext cx="5521325" cy="461665"/>
              </a:xfrm>
              <a:prstGeom prst="rect">
                <a:avLst/>
              </a:prstGeom>
              <a:blipFill>
                <a:blip r:embed="rId3"/>
                <a:stretch>
                  <a:fillRect b="-1333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F215CDDC-DF22-466D-A0B9-F9E86E2D976D}"/>
              </a:ext>
            </a:extLst>
          </p:cNvPr>
          <p:cNvSpPr txBox="1"/>
          <p:nvPr/>
        </p:nvSpPr>
        <p:spPr>
          <a:xfrm>
            <a:off x="2095500" y="159067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Propositional logic</a:t>
            </a:r>
          </a:p>
        </p:txBody>
      </p:sp>
      <p:sp>
        <p:nvSpPr>
          <p:cNvPr id="11" name="TextBox 10">
            <a:extLst>
              <a:ext uri="{FF2B5EF4-FFF2-40B4-BE49-F238E27FC236}">
                <a16:creationId xmlns:a16="http://schemas.microsoft.com/office/drawing/2014/main" id="{909A7AEE-4729-4F59-BD54-291EA9227073}"/>
              </a:ext>
            </a:extLst>
          </p:cNvPr>
          <p:cNvSpPr txBox="1"/>
          <p:nvPr/>
        </p:nvSpPr>
        <p:spPr>
          <a:xfrm>
            <a:off x="7477125" y="166558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Boolean Algebra</a:t>
            </a:r>
          </a:p>
        </p:txBody>
      </p:sp>
    </p:spTree>
    <p:extLst>
      <p:ext uri="{BB962C8B-B14F-4D97-AF65-F5344CB8AC3E}">
        <p14:creationId xmlns:p14="http://schemas.microsoft.com/office/powerpoint/2010/main" val="3980776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0E16A-1A47-478E-BE55-9D471693C883}"/>
              </a:ext>
            </a:extLst>
          </p:cNvPr>
          <p:cNvSpPr>
            <a:spLocks noGrp="1"/>
          </p:cNvSpPr>
          <p:nvPr>
            <p:ph type="title"/>
          </p:nvPr>
        </p:nvSpPr>
        <p:spPr/>
        <p:txBody>
          <a:bodyPr/>
          <a:lstStyle/>
          <a:p>
            <a:r>
              <a:rPr lang="en-US" dirty="0"/>
              <a:t>Boolean Algebra</a:t>
            </a:r>
          </a:p>
        </p:txBody>
      </p:sp>
      <p:pic>
        <p:nvPicPr>
          <p:cNvPr id="4" name="Picture 3"/>
          <p:cNvPicPr>
            <a:picLocks noChangeAspect="1"/>
          </p:cNvPicPr>
          <p:nvPr/>
        </p:nvPicPr>
        <p:blipFill>
          <a:blip r:embed="rId2"/>
          <a:stretch>
            <a:fillRect/>
          </a:stretch>
        </p:blipFill>
        <p:spPr>
          <a:xfrm>
            <a:off x="575239" y="1370445"/>
            <a:ext cx="11363325" cy="5410200"/>
          </a:xfrm>
          <a:prstGeom prst="rect">
            <a:avLst/>
          </a:prstGeom>
        </p:spPr>
      </p:pic>
    </p:spTree>
    <p:extLst>
      <p:ext uri="{BB962C8B-B14F-4D97-AF65-F5344CB8AC3E}">
        <p14:creationId xmlns:p14="http://schemas.microsoft.com/office/powerpoint/2010/main" val="3654289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Algebra</a:t>
            </a:r>
          </a:p>
        </p:txBody>
      </p:sp>
      <p:pic>
        <p:nvPicPr>
          <p:cNvPr id="4" name="Picture 3"/>
          <p:cNvPicPr>
            <a:picLocks noChangeAspect="1"/>
          </p:cNvPicPr>
          <p:nvPr/>
        </p:nvPicPr>
        <p:blipFill>
          <a:blip r:embed="rId2"/>
          <a:stretch>
            <a:fillRect/>
          </a:stretch>
        </p:blipFill>
        <p:spPr>
          <a:xfrm>
            <a:off x="433387" y="1590675"/>
            <a:ext cx="11325225" cy="3676650"/>
          </a:xfrm>
          <a:prstGeom prst="rect">
            <a:avLst/>
          </a:prstGeom>
        </p:spPr>
      </p:pic>
    </p:spTree>
    <p:extLst>
      <p:ext uri="{BB962C8B-B14F-4D97-AF65-F5344CB8AC3E}">
        <p14:creationId xmlns:p14="http://schemas.microsoft.com/office/powerpoint/2010/main" val="1034598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Our First Proof</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877877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Algebra</a:t>
            </a:r>
          </a:p>
        </p:txBody>
      </p:sp>
      <p:pic>
        <p:nvPicPr>
          <p:cNvPr id="4" name="Picture 3"/>
          <p:cNvPicPr>
            <a:picLocks noChangeAspect="1"/>
          </p:cNvPicPr>
          <p:nvPr/>
        </p:nvPicPr>
        <p:blipFill>
          <a:blip r:embed="rId2"/>
          <a:stretch>
            <a:fillRect/>
          </a:stretch>
        </p:blipFill>
        <p:spPr>
          <a:xfrm>
            <a:off x="1251238" y="1471186"/>
            <a:ext cx="10054070" cy="5289831"/>
          </a:xfrm>
          <a:prstGeom prst="rect">
            <a:avLst/>
          </a:prstGeom>
        </p:spPr>
      </p:pic>
    </p:spTree>
    <p:extLst>
      <p:ext uri="{BB962C8B-B14F-4D97-AF65-F5344CB8AC3E}">
        <p14:creationId xmlns:p14="http://schemas.microsoft.com/office/powerpoint/2010/main" val="589218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3757E-6CD4-47E2-BD1E-365B3C64BD0C}"/>
              </a:ext>
            </a:extLst>
          </p:cNvPr>
          <p:cNvSpPr>
            <a:spLocks noGrp="1"/>
          </p:cNvSpPr>
          <p:nvPr>
            <p:ph type="title"/>
          </p:nvPr>
        </p:nvSpPr>
        <p:spPr/>
        <p:txBody>
          <a:bodyPr/>
          <a:lstStyle/>
          <a:p>
            <a:r>
              <a:rPr lang="en-US" dirty="0"/>
              <a:t>A Few Fun Facts</a:t>
            </a:r>
          </a:p>
        </p:txBody>
      </p:sp>
      <p:sp>
        <p:nvSpPr>
          <p:cNvPr id="3" name="Content Placeholder 2">
            <a:extLst>
              <a:ext uri="{FF2B5EF4-FFF2-40B4-BE49-F238E27FC236}">
                <a16:creationId xmlns:a16="http://schemas.microsoft.com/office/drawing/2014/main" id="{F751E616-34B5-4615-8CB5-D135BAA919AD}"/>
              </a:ext>
            </a:extLst>
          </p:cNvPr>
          <p:cNvSpPr>
            <a:spLocks noGrp="1"/>
          </p:cNvSpPr>
          <p:nvPr>
            <p:ph idx="1"/>
          </p:nvPr>
        </p:nvSpPr>
        <p:spPr>
          <a:xfrm>
            <a:off x="575240" y="1463857"/>
            <a:ext cx="11187258" cy="5263514"/>
          </a:xfrm>
        </p:spPr>
        <p:txBody>
          <a:bodyPr>
            <a:normAutofit lnSpcReduction="10000"/>
          </a:bodyPr>
          <a:lstStyle/>
          <a:p>
            <a:r>
              <a:rPr lang="en-US" dirty="0"/>
              <a:t>That you’re not responsible for:</a:t>
            </a:r>
          </a:p>
          <a:p>
            <a:r>
              <a:rPr lang="en-US" dirty="0"/>
              <a:t>The identities are divided into “axioms” and “theorems”</a:t>
            </a:r>
          </a:p>
          <a:p>
            <a:r>
              <a:rPr lang="en-US" dirty="0"/>
              <a:t>Mathematicians (and some computer scientists, like me </a:t>
            </a:r>
            <a:r>
              <a:rPr lang="en-US" dirty="0">
                <a:sym typeface="Wingdings" panose="05000000000000000000" pitchFamily="2" charset="2"/>
              </a:rPr>
              <a:t> ) will sometimes study what minimum starting points (“the axioms”) will be enough to derive all the usual facts we rely on (“the theorems”)</a:t>
            </a:r>
          </a:p>
          <a:p>
            <a:pPr lvl="1"/>
            <a:r>
              <a:rPr lang="en-US" dirty="0">
                <a:sym typeface="Wingdings" panose="05000000000000000000" pitchFamily="2" charset="2"/>
              </a:rPr>
              <a:t>That’s what I meant by “operations that work </a:t>
            </a:r>
            <a:r>
              <a:rPr lang="en-US" dirty="0" err="1">
                <a:sym typeface="Wingdings" panose="05000000000000000000" pitchFamily="2" charset="2"/>
              </a:rPr>
              <a:t>kinda</a:t>
            </a:r>
            <a:r>
              <a:rPr lang="en-US" dirty="0">
                <a:sym typeface="Wingdings" panose="05000000000000000000" pitchFamily="2" charset="2"/>
              </a:rPr>
              <a:t> like plus and times”</a:t>
            </a:r>
          </a:p>
          <a:p>
            <a:r>
              <a:rPr lang="en-US" dirty="0"/>
              <a:t>For our purposes, we won’t make a distinction here, but we will use similar thinking later in the course. </a:t>
            </a:r>
          </a:p>
          <a:p>
            <a:r>
              <a:rPr lang="en-US" dirty="0"/>
              <a:t>Boolean algebra makes things like commutativity axioms (starting points, things we assume) with propositional logic, we start from the truth tables and can derive that commutativity is true. For this class, though, it’s a fact you can use either way.</a:t>
            </a:r>
          </a:p>
        </p:txBody>
      </p:sp>
    </p:spTree>
    <p:extLst>
      <p:ext uri="{BB962C8B-B14F-4D97-AF65-F5344CB8AC3E}">
        <p14:creationId xmlns:p14="http://schemas.microsoft.com/office/powerpoint/2010/main" val="1842221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82AF7-F963-4A80-9790-50BF1A723820}"/>
              </a:ext>
            </a:extLst>
          </p:cNvPr>
          <p:cNvSpPr>
            <a:spLocks noGrp="1"/>
          </p:cNvSpPr>
          <p:nvPr>
            <p:ph type="title"/>
          </p:nvPr>
        </p:nvSpPr>
        <p:spPr/>
        <p:txBody>
          <a:bodyPr/>
          <a:lstStyle/>
          <a:p>
            <a:r>
              <a:rPr lang="en-US" dirty="0"/>
              <a:t>Why ANOTHER way of writing down logic?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B261FD-2970-4F1A-AC0E-38C1A3E00116}"/>
                  </a:ext>
                </a:extLst>
              </p:cNvPr>
              <p:cNvSpPr>
                <a:spLocks noGrp="1"/>
              </p:cNvSpPr>
              <p:nvPr>
                <p:ph idx="1"/>
              </p:nvPr>
            </p:nvSpPr>
            <p:spPr/>
            <p:txBody>
              <a:bodyPr/>
              <a:lstStyle/>
              <a:p>
                <a:r>
                  <a:rPr lang="en-US" dirty="0"/>
                  <a:t>This is the third one!?</a:t>
                </a:r>
              </a:p>
              <a:p>
                <a:endParaRPr lang="en-US" dirty="0"/>
              </a:p>
              <a:p>
                <a:r>
                  <a:rPr lang="en-US" dirty="0"/>
                  <a:t>Because, in your future courses, you’ll use any/all of them. </a:t>
                </a:r>
              </a:p>
              <a:p>
                <a:endParaRPr lang="en-US" dirty="0"/>
              </a:p>
              <a:p>
                <a:r>
                  <a:rPr lang="en-US" dirty="0"/>
                  <a:t>Remember there aren’t new concepts here, just new representations.</a:t>
                </a:r>
              </a:p>
              <a:p>
                <a:r>
                  <a:rPr lang="en-US" dirty="0"/>
                  <a:t>We mostly use propositional notation (</a:t>
                </a:r>
                <a14:m>
                  <m:oMath xmlns:m="http://schemas.openxmlformats.org/officeDocument/2006/math">
                    <m:r>
                      <a:rPr lang="en-US" b="0" i="1" smtClean="0">
                        <a:latin typeface="Cambria Math" panose="02040503050406030204" pitchFamily="18" charset="0"/>
                      </a:rPr>
                      <m:t>∧,∨,¬,</m:t>
                    </m:r>
                  </m:oMath>
                </a14:m>
                <a:r>
                  <a:rPr lang="en-US" dirty="0"/>
                  <a:t>etc.) but we’ll use them all a bit so you’re ready for any of them in your future courses.</a:t>
                </a:r>
              </a:p>
              <a:p>
                <a:endParaRPr lang="en-US" dirty="0"/>
              </a:p>
              <a:p>
                <a:r>
                  <a:rPr lang="en-US" dirty="0"/>
                  <a:t>Practice in section and on homework.</a:t>
                </a:r>
              </a:p>
            </p:txBody>
          </p:sp>
        </mc:Choice>
        <mc:Fallback xmlns="">
          <p:sp>
            <p:nvSpPr>
              <p:cNvPr id="3" name="Content Placeholder 2">
                <a:extLst>
                  <a:ext uri="{FF2B5EF4-FFF2-40B4-BE49-F238E27FC236}">
                    <a16:creationId xmlns:a16="http://schemas.microsoft.com/office/drawing/2014/main" id="{5CB261FD-2970-4F1A-AC0E-38C1A3E00116}"/>
                  </a:ext>
                </a:extLst>
              </p:cNvPr>
              <p:cNvSpPr>
                <a:spLocks noGrp="1" noRot="1" noChangeAspect="1" noMove="1" noResize="1" noEditPoints="1" noAdjustHandles="1" noChangeArrowheads="1" noChangeShapeType="1" noTextEdit="1"/>
              </p:cNvSpPr>
              <p:nvPr>
                <p:ph idx="1"/>
              </p:nvPr>
            </p:nvSpPr>
            <p:spPr>
              <a:blipFill>
                <a:blip r:embed="rId2"/>
                <a:stretch>
                  <a:fillRect l="-708" t="-2138" r="-599" b="-2390"/>
                </a:stretch>
              </a:blipFill>
            </p:spPr>
            <p:txBody>
              <a:bodyPr/>
              <a:lstStyle/>
              <a:p>
                <a:r>
                  <a:rPr lang="en-US">
                    <a:noFill/>
                  </a:rPr>
                  <a:t> </a:t>
                </a:r>
              </a:p>
            </p:txBody>
          </p:sp>
        </mc:Fallback>
      </mc:AlternateContent>
    </p:spTree>
    <p:extLst>
      <p:ext uri="{BB962C8B-B14F-4D97-AF65-F5344CB8AC3E}">
        <p14:creationId xmlns:p14="http://schemas.microsoft.com/office/powerpoint/2010/main" val="2748329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D2479B-2736-4C1E-91BF-5AB1880A3A53}"/>
              </a:ext>
            </a:extLst>
          </p:cNvPr>
          <p:cNvSpPr>
            <a:spLocks noGrp="1"/>
          </p:cNvSpPr>
          <p:nvPr>
            <p:ph type="title"/>
          </p:nvPr>
        </p:nvSpPr>
        <p:spPr/>
        <p:txBody>
          <a:bodyPr/>
          <a:lstStyle/>
          <a:p>
            <a:r>
              <a:rPr lang="en-US" dirty="0"/>
              <a:t>Canonical Forms</a:t>
            </a:r>
          </a:p>
        </p:txBody>
      </p:sp>
      <p:sp>
        <p:nvSpPr>
          <p:cNvPr id="5" name="Text Placeholder 4">
            <a:extLst>
              <a:ext uri="{FF2B5EF4-FFF2-40B4-BE49-F238E27FC236}">
                <a16:creationId xmlns:a16="http://schemas.microsoft.com/office/drawing/2014/main" id="{AADDBD0C-BBFA-44BC-AC6B-DF1BD77D6A99}"/>
              </a:ext>
            </a:extLst>
          </p:cNvPr>
          <p:cNvSpPr>
            <a:spLocks noGrp="1"/>
          </p:cNvSpPr>
          <p:nvPr>
            <p:ph type="body" idx="1"/>
          </p:nvPr>
        </p:nvSpPr>
        <p:spPr/>
        <p:txBody>
          <a:bodyPr/>
          <a:lstStyle/>
          <a:p>
            <a:r>
              <a:rPr lang="en-US" dirty="0"/>
              <a:t>Back to the old notation.</a:t>
            </a:r>
          </a:p>
        </p:txBody>
      </p:sp>
    </p:spTree>
    <p:extLst>
      <p:ext uri="{BB962C8B-B14F-4D97-AF65-F5344CB8AC3E}">
        <p14:creationId xmlns:p14="http://schemas.microsoft.com/office/powerpoint/2010/main" val="3791515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Canonical Forms</a:t>
            </a:r>
          </a:p>
        </p:txBody>
      </p:sp>
      <p:sp>
        <p:nvSpPr>
          <p:cNvPr id="3" name="Content Placeholder 2"/>
          <p:cNvSpPr>
            <a:spLocks noGrp="1"/>
          </p:cNvSpPr>
          <p:nvPr>
            <p:ph idx="1"/>
          </p:nvPr>
        </p:nvSpPr>
        <p:spPr/>
        <p:txBody>
          <a:bodyPr/>
          <a:lstStyle/>
          <a:p>
            <a:r>
              <a:rPr lang="en-US" dirty="0"/>
              <a:t>A truth table is a unique representation of a Boolean Function.</a:t>
            </a:r>
          </a:p>
          <a:p>
            <a:pPr lvl="1"/>
            <a:r>
              <a:rPr lang="en-US" dirty="0"/>
              <a:t>If you describe a function, there’s only one possible truth table for it.</a:t>
            </a:r>
          </a:p>
          <a:p>
            <a:pPr lvl="1"/>
            <a:endParaRPr lang="en-US" sz="2800" dirty="0"/>
          </a:p>
          <a:p>
            <a:pPr lvl="1"/>
            <a:r>
              <a:rPr lang="en-US" sz="2800" dirty="0"/>
              <a:t>Given a truth table you can find many circuits and many compound prepositions to represent it.</a:t>
            </a:r>
          </a:p>
          <a:p>
            <a:pPr lvl="1"/>
            <a:r>
              <a:rPr lang="en-US" dirty="0"/>
              <a:t>Think back to when we were developing the law of implication…</a:t>
            </a:r>
          </a:p>
          <a:p>
            <a:pPr lvl="1"/>
            <a:endParaRPr lang="en-US" dirty="0"/>
          </a:p>
          <a:p>
            <a:pPr lvl="1"/>
            <a:r>
              <a:rPr lang="en-US" sz="2800" dirty="0"/>
              <a:t>It would be nice to have a “standard” proposition (or standard circuit) we could always write as a starting point.</a:t>
            </a:r>
          </a:p>
          <a:p>
            <a:pPr lvl="1"/>
            <a:r>
              <a:rPr lang="en-US" dirty="0"/>
              <a:t>So we have a (possibly) shorter way of telling if we have the same function.</a:t>
            </a:r>
          </a:p>
          <a:p>
            <a:pPr lvl="1"/>
            <a:endParaRPr lang="en-US" dirty="0"/>
          </a:p>
        </p:txBody>
      </p:sp>
    </p:spTree>
    <p:extLst>
      <p:ext uri="{BB962C8B-B14F-4D97-AF65-F5344CB8AC3E}">
        <p14:creationId xmlns:p14="http://schemas.microsoft.com/office/powerpoint/2010/main" val="3909096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Our Rules</a:t>
            </a:r>
          </a:p>
        </p:txBody>
      </p:sp>
      <p:sp>
        <p:nvSpPr>
          <p:cNvPr id="3" name="Content Placeholder 2"/>
          <p:cNvSpPr>
            <a:spLocks noGrp="1"/>
          </p:cNvSpPr>
          <p:nvPr>
            <p:ph idx="1"/>
          </p:nvPr>
        </p:nvSpPr>
        <p:spPr/>
        <p:txBody>
          <a:bodyPr/>
          <a:lstStyle/>
          <a:p>
            <a:r>
              <a:rPr lang="en-US" dirty="0"/>
              <a:t>WOW that was a lot of rules.</a:t>
            </a:r>
          </a:p>
          <a:p>
            <a:r>
              <a:rPr lang="en-US" dirty="0"/>
              <a:t>Why do we need them? Simplification!</a:t>
            </a:r>
          </a:p>
          <a:p>
            <a:r>
              <a:rPr lang="en-US" dirty="0"/>
              <a:t>Let’s go back to the “law of implication” example. </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custDataLst>
                  <p:tags r:id="rId1"/>
                </p:custData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4" name="Table 3"/>
              <p:cNvGraphicFramePr>
                <a:graphicFrameLocks noGrp="1"/>
              </p:cNvGraphicFramePr>
              <p:nvPr>
                <p:custDataLst>
                  <p:tags r:id="rId3"/>
                </p:custDataLst>
                <p:ext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4"/>
                          <a:stretch>
                            <a:fillRect l="-758" t="-1111" r="-257576" b="-411111"/>
                          </a:stretch>
                        </a:blipFill>
                      </a:tcPr>
                    </a:tc>
                    <a:tc>
                      <a:txBody>
                        <a:bodyPr/>
                        <a:lstStyle/>
                        <a:p>
                          <a:endParaRPr lang="en-US"/>
                        </a:p>
                      </a:txBody>
                      <a:tcPr>
                        <a:blipFill>
                          <a:blip r:embed="rId4"/>
                          <a:stretch>
                            <a:fillRect l="-101527" t="-1111" r="-159542" b="-411111"/>
                          </a:stretch>
                        </a:blipFill>
                      </a:tcPr>
                    </a:tc>
                    <a:tc>
                      <a:txBody>
                        <a:bodyPr/>
                        <a:lstStyle/>
                        <a:p>
                          <a:endParaRPr lang="en-US"/>
                        </a:p>
                      </a:txBody>
                      <a:tcPr>
                        <a:blipFill>
                          <a:blip r:embed="rId4"/>
                          <a:stretch>
                            <a:fillRect l="-127536" t="-1111" r="-966" b="-411111"/>
                          </a:stretch>
                        </a:blipFill>
                      </a:tcPr>
                    </a:tc>
                    <a:extLst>
                      <a:ext uri="{0D108BD9-81ED-4DB2-BD59-A6C34878D82A}">
                        <a16:rowId xmlns:a16="http://schemas.microsoft.com/office/drawing/2014/main" val="10000"/>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5" name="TextBox 4"/>
              <p:cNvSpPr txBox="1"/>
              <p:nvPr/>
            </p:nvSpPr>
            <p:spPr>
              <a:xfrm>
                <a:off x="4231782" y="3429000"/>
                <a:ext cx="7737061" cy="230832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When is the implication true? Just “or” each of the three “true” lines!</a:t>
                </a:r>
              </a:p>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Also seems pretty reasonable</a:t>
                </a:r>
              </a:p>
              <a:p>
                <a:r>
                  <a:rPr lang="en-US" sz="2400" dirty="0">
                    <a:latin typeface="Segoe UI Semilight" panose="020B0402040204020203" pitchFamily="34" charset="0"/>
                    <a:cs typeface="Segoe UI Semilight" panose="020B0402040204020203" pitchFamily="34" charset="0"/>
                  </a:rPr>
                  <a:t>So is </a:t>
                </a:r>
                <a14:m>
                  <m:oMath xmlns:m="http://schemas.openxmlformats.org/officeDocument/2006/math">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i.e. are these both alternative representations of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4231782" y="3429000"/>
                <a:ext cx="7737061" cy="2308324"/>
              </a:xfrm>
              <a:prstGeom prst="rect">
                <a:avLst/>
              </a:prstGeom>
              <a:blipFill>
                <a:blip r:embed="rId6"/>
                <a:stretch>
                  <a:fillRect l="-1182" t="-1852" b="-5291"/>
                </a:stretch>
              </a:blipFill>
            </p:spPr>
            <p:txBody>
              <a:bodyPr/>
              <a:lstStyle/>
              <a:p>
                <a:r>
                  <a:rPr lang="en-US">
                    <a:noFill/>
                  </a:rPr>
                  <a:t> </a:t>
                </a:r>
              </a:p>
            </p:txBody>
          </p:sp>
        </mc:Fallback>
      </mc:AlternateContent>
    </p:spTree>
    <p:extLst>
      <p:ext uri="{BB962C8B-B14F-4D97-AF65-F5344CB8AC3E}">
        <p14:creationId xmlns:p14="http://schemas.microsoft.com/office/powerpoint/2010/main" val="22724827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Disjunctive Normal Form (DNF)</a:t>
            </a:r>
          </a:p>
        </p:txBody>
      </p:sp>
      <p:sp>
        <p:nvSpPr>
          <p:cNvPr id="3" name="Content Placeholder 2"/>
          <p:cNvSpPr>
            <a:spLocks noGrp="1"/>
          </p:cNvSpPr>
          <p:nvPr>
            <p:ph idx="1"/>
          </p:nvPr>
        </p:nvSpPr>
        <p:spPr/>
        <p:txBody>
          <a:bodyPr/>
          <a:lstStyle/>
          <a:p>
            <a:r>
              <a:rPr lang="en-US" dirty="0"/>
              <a:t>a.k.a. OR of ANDs</a:t>
            </a:r>
          </a:p>
          <a:p>
            <a:r>
              <a:rPr lang="en-US" dirty="0" err="1"/>
              <a:t>a.k.a</a:t>
            </a:r>
            <a:r>
              <a:rPr lang="en-US" dirty="0"/>
              <a:t> Sum-of-Products Form</a:t>
            </a:r>
          </a:p>
          <a:p>
            <a:r>
              <a:rPr lang="en-US" dirty="0"/>
              <a:t>a.k.a. </a:t>
            </a:r>
            <a:r>
              <a:rPr lang="en-US" dirty="0" err="1"/>
              <a:t>Minterm</a:t>
            </a:r>
            <a:r>
              <a:rPr lang="en-US" dirty="0"/>
              <a:t> Expansion</a:t>
            </a:r>
          </a:p>
          <a:p>
            <a:pPr marL="514350" indent="-514350">
              <a:buClr>
                <a:srgbClr val="917B4C"/>
              </a:buClr>
              <a:buFont typeface="+mj-lt"/>
              <a:buAutoNum type="arabicPeriod"/>
            </a:pPr>
            <a:r>
              <a:rPr lang="en-US" dirty="0"/>
              <a:t>Read the true rows of the truth table</a:t>
            </a:r>
          </a:p>
          <a:p>
            <a:pPr marL="514350" indent="-514350">
              <a:buClr>
                <a:srgbClr val="917B4C"/>
              </a:buClr>
              <a:buFont typeface="+mj-lt"/>
              <a:buAutoNum type="arabicPeriod"/>
            </a:pPr>
            <a:r>
              <a:rPr lang="en-US" dirty="0"/>
              <a:t>AND together all the settings in a given (true) row.</a:t>
            </a:r>
          </a:p>
          <a:p>
            <a:pPr marL="514350" indent="-514350">
              <a:buClr>
                <a:srgbClr val="917B4C"/>
              </a:buClr>
              <a:buFont typeface="+mj-lt"/>
              <a:buAutoNum type="arabicPeriod"/>
            </a:pPr>
            <a:r>
              <a:rPr lang="en-US" dirty="0"/>
              <a:t>OR together the true rows.</a:t>
            </a:r>
          </a:p>
        </p:txBody>
      </p:sp>
    </p:spTree>
    <p:extLst>
      <p:ext uri="{BB962C8B-B14F-4D97-AF65-F5344CB8AC3E}">
        <p14:creationId xmlns:p14="http://schemas.microsoft.com/office/powerpoint/2010/main" val="2004506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Disjunctive Normal Form</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custDataLst>
                  <p:tags r:id="rId1"/>
                </p:custDataLst>
              </p:nvPr>
            </p:nvGraphicFramePr>
            <p:xfrm>
              <a:off x="1238061" y="189683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4"/>
                      </a:ext>
                    </a:extLst>
                  </a:tr>
                </a:tbl>
              </a:graphicData>
            </a:graphic>
          </p:graphicFrame>
        </mc:Choice>
        <mc:Fallback xmlns="">
          <p:graphicFrame>
            <p:nvGraphicFramePr>
              <p:cNvPr id="6" name="Table 5"/>
              <p:cNvGraphicFramePr>
                <a:graphicFrameLocks noGrp="1"/>
              </p:cNvGraphicFramePr>
              <p:nvPr>
                <p:custDataLst>
                  <p:tags r:id="rId3"/>
                </p:custDataLst>
                <p:extLst>
                  <p:ext uri="{D42A27DB-BD31-4B8C-83A1-F6EECF244321}">
                    <p14:modId xmlns:p14="http://schemas.microsoft.com/office/powerpoint/2010/main" val="3064376187"/>
                  </p:ext>
                </p:extLst>
              </p:nvPr>
            </p:nvGraphicFramePr>
            <p:xfrm>
              <a:off x="1238061" y="189683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4"/>
                          <a:stretch>
                            <a:fillRect l="-758" t="-1111" r="-257576" b="-411111"/>
                          </a:stretch>
                        </a:blipFill>
                      </a:tcPr>
                    </a:tc>
                    <a:tc>
                      <a:txBody>
                        <a:bodyPr/>
                        <a:lstStyle/>
                        <a:p>
                          <a:endParaRPr lang="en-US"/>
                        </a:p>
                      </a:txBody>
                      <a:tcPr>
                        <a:blipFill>
                          <a:blip r:embed="rId4"/>
                          <a:stretch>
                            <a:fillRect l="-101527" t="-1111" r="-159542" b="-411111"/>
                          </a:stretch>
                        </a:blipFill>
                      </a:tcPr>
                    </a:tc>
                    <a:tc>
                      <a:txBody>
                        <a:bodyPr/>
                        <a:lstStyle/>
                        <a:p>
                          <a:endParaRPr lang="en-US"/>
                        </a:p>
                      </a:txBody>
                      <a:tcPr>
                        <a:blipFill>
                          <a:blip r:embed="rId4"/>
                          <a:stretch>
                            <a:fillRect l="-127536" t="-1111" r="-966" b="-411111"/>
                          </a:stretch>
                        </a:blipFill>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p:sp>
        <p:nvSpPr>
          <p:cNvPr id="7" name="Rounded Rectangle 6"/>
          <p:cNvSpPr/>
          <p:nvPr/>
        </p:nvSpPr>
        <p:spPr>
          <a:xfrm>
            <a:off x="1005840" y="2401455"/>
            <a:ext cx="3332480"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005840" y="3486174"/>
            <a:ext cx="3332480"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28508" y="1547182"/>
            <a:ext cx="5555662" cy="1938992"/>
          </a:xfrm>
          <a:prstGeom prst="rect">
            <a:avLst/>
          </a:prstGeom>
          <a:noFill/>
        </p:spPr>
        <p:txBody>
          <a:bodyPr wrap="square" rtlCol="0">
            <a:spAutoFit/>
          </a:bodyPr>
          <a:lstStyle/>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Read the true rows of the truth table</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AND together all the settings in a given (true) row.</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OR together the true rows.</a:t>
            </a:r>
          </a:p>
          <a:p>
            <a:endParaRPr lang="en-US" sz="24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4627418" y="2438400"/>
                <a:ext cx="14685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627418" y="2438400"/>
                <a:ext cx="1468582" cy="461665"/>
              </a:xfrm>
              <a:prstGeom prst="rect">
                <a:avLst/>
              </a:prstGeom>
              <a:blipFill>
                <a:blip r:embed="rId5"/>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456545" y="3569377"/>
                <a:ext cx="14685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456545" y="3569377"/>
                <a:ext cx="1468582" cy="461665"/>
              </a:xfrm>
              <a:prstGeom prst="rect">
                <a:avLst/>
              </a:prstGeom>
              <a:blipFill>
                <a:blip r:embed="rId6"/>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627418" y="4729834"/>
                <a:ext cx="420254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627418" y="4729834"/>
                <a:ext cx="4202548" cy="461665"/>
              </a:xfrm>
              <a:prstGeom prst="rect">
                <a:avLst/>
              </a:prstGeom>
              <a:blipFill>
                <a:blip r:embed="rId7"/>
                <a:stretch>
                  <a:fillRect b="-19737"/>
                </a:stretch>
              </a:blipFill>
            </p:spPr>
            <p:txBody>
              <a:bodyPr/>
              <a:lstStyle/>
              <a:p>
                <a:r>
                  <a:rPr lang="en-US">
                    <a:noFill/>
                  </a:rPr>
                  <a:t> </a:t>
                </a:r>
              </a:p>
            </p:txBody>
          </p:sp>
        </mc:Fallback>
      </mc:AlternateContent>
    </p:spTree>
    <p:extLst>
      <p:ext uri="{BB962C8B-B14F-4D97-AF65-F5344CB8AC3E}">
        <p14:creationId xmlns:p14="http://schemas.microsoft.com/office/powerpoint/2010/main" val="208615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1"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Canonical Form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DNF is a great way to represent functions that are usually false.</a:t>
                </a:r>
              </a:p>
              <a:p>
                <a:pPr lvl="1"/>
                <a:r>
                  <a:rPr lang="en-US" dirty="0"/>
                  <a:t>If there are only a few true rows, the representation is short.</a:t>
                </a:r>
              </a:p>
              <a:p>
                <a:r>
                  <a:rPr lang="en-US" dirty="0"/>
                  <a:t>What about functions that are usually true?</a:t>
                </a:r>
              </a:p>
              <a:p>
                <a:r>
                  <a:rPr lang="en-US" dirty="0"/>
                  <a:t>Well </a:t>
                </a:r>
                <a14:m>
                  <m:oMath xmlns:m="http://schemas.openxmlformats.org/officeDocument/2006/math">
                    <m:r>
                      <a:rPr lang="en-US" b="0" i="1" smtClean="0">
                        <a:latin typeface="Cambria Math" panose="02040503050406030204" pitchFamily="18" charset="0"/>
                      </a:rPr>
                      <m:t>𝐺</m:t>
                    </m:r>
                  </m:oMath>
                </a14:m>
                <a:r>
                  <a:rPr lang="en-US" dirty="0"/>
                  <a:t> is equivalent to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dirty="0"/>
                  <a:t>, and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dirty="0"/>
                  <a:t> is a function that is usually false.</a:t>
                </a:r>
              </a:p>
              <a:p>
                <a:r>
                  <a:rPr lang="en-US" dirty="0"/>
                  <a:t>Let’s try taking the Sum-of-Products of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dirty="0"/>
                  <a:t> and negating it.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673573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Canonical Form</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custDataLst>
                  <p:tags r:id="rId1"/>
                </p:custDataLst>
              </p:nvPr>
            </p:nvGraphicFramePr>
            <p:xfrm>
              <a:off x="887615" y="1896833"/>
              <a:ext cx="3924530" cy="2746780"/>
            </p:xfrm>
            <a:graphic>
              <a:graphicData uri="http://schemas.openxmlformats.org/drawingml/2006/table">
                <a:tbl>
                  <a:tblPr firstRow="1" bandRow="1">
                    <a:tableStyleId>{5940675A-B579-460E-94D1-54222C63F5DA}</a:tableStyleId>
                  </a:tblPr>
                  <a:tblGrid>
                    <a:gridCol w="763102">
                      <a:extLst>
                        <a:ext uri="{9D8B030D-6E8A-4147-A177-3AD203B41FA5}">
                          <a16:colId xmlns:a16="http://schemas.microsoft.com/office/drawing/2014/main" val="20000"/>
                        </a:ext>
                      </a:extLst>
                    </a:gridCol>
                    <a:gridCol w="763102">
                      <a:extLst>
                        <a:ext uri="{9D8B030D-6E8A-4147-A177-3AD203B41FA5}">
                          <a16:colId xmlns:a16="http://schemas.microsoft.com/office/drawing/2014/main" val="20001"/>
                        </a:ext>
                      </a:extLst>
                    </a:gridCol>
                    <a:gridCol w="1199163">
                      <a:extLst>
                        <a:ext uri="{9D8B030D-6E8A-4147-A177-3AD203B41FA5}">
                          <a16:colId xmlns:a16="http://schemas.microsoft.com/office/drawing/2014/main" val="20002"/>
                        </a:ext>
                      </a:extLst>
                    </a:gridCol>
                    <a:gridCol w="1199163">
                      <a:extLst>
                        <a:ext uri="{9D8B030D-6E8A-4147-A177-3AD203B41FA5}">
                          <a16:colId xmlns:a16="http://schemas.microsoft.com/office/drawing/2014/main" val="1944811398"/>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𝐺</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6" name="Table 5"/>
              <p:cNvGraphicFramePr>
                <a:graphicFrameLocks noGrp="1"/>
              </p:cNvGraphicFramePr>
              <p:nvPr>
                <p:custDataLst>
                  <p:tags r:id="rId3"/>
                </p:custDataLst>
                <p:extLst>
                  <p:ext uri="{D42A27DB-BD31-4B8C-83A1-F6EECF244321}">
                    <p14:modId xmlns:p14="http://schemas.microsoft.com/office/powerpoint/2010/main" val="3270654920"/>
                  </p:ext>
                </p:extLst>
              </p:nvPr>
            </p:nvGraphicFramePr>
            <p:xfrm>
              <a:off x="887615" y="1896833"/>
              <a:ext cx="3924530" cy="2746780"/>
            </p:xfrm>
            <a:graphic>
              <a:graphicData uri="http://schemas.openxmlformats.org/drawingml/2006/table">
                <a:tbl>
                  <a:tblPr firstRow="1" bandRow="1">
                    <a:tableStyleId>{5940675A-B579-460E-94D1-54222C63F5DA}</a:tableStyleId>
                  </a:tblPr>
                  <a:tblGrid>
                    <a:gridCol w="763102">
                      <a:extLst>
                        <a:ext uri="{9D8B030D-6E8A-4147-A177-3AD203B41FA5}">
                          <a16:colId xmlns:a16="http://schemas.microsoft.com/office/drawing/2014/main" val="20000"/>
                        </a:ext>
                      </a:extLst>
                    </a:gridCol>
                    <a:gridCol w="763102">
                      <a:extLst>
                        <a:ext uri="{9D8B030D-6E8A-4147-A177-3AD203B41FA5}">
                          <a16:colId xmlns:a16="http://schemas.microsoft.com/office/drawing/2014/main" val="20001"/>
                        </a:ext>
                      </a:extLst>
                    </a:gridCol>
                    <a:gridCol w="1199163">
                      <a:extLst>
                        <a:ext uri="{9D8B030D-6E8A-4147-A177-3AD203B41FA5}">
                          <a16:colId xmlns:a16="http://schemas.microsoft.com/office/drawing/2014/main" val="20002"/>
                        </a:ext>
                      </a:extLst>
                    </a:gridCol>
                    <a:gridCol w="1199163">
                      <a:extLst>
                        <a:ext uri="{9D8B030D-6E8A-4147-A177-3AD203B41FA5}">
                          <a16:colId xmlns:a16="http://schemas.microsoft.com/office/drawing/2014/main" val="1944811398"/>
                        </a:ext>
                      </a:extLst>
                    </a:gridCol>
                  </a:tblGrid>
                  <a:tr h="549356">
                    <a:tc>
                      <a:txBody>
                        <a:bodyPr/>
                        <a:lstStyle/>
                        <a:p>
                          <a:endParaRPr lang="en-US"/>
                        </a:p>
                      </a:txBody>
                      <a:tcPr>
                        <a:blipFill>
                          <a:blip r:embed="rId4"/>
                          <a:stretch>
                            <a:fillRect l="-800" t="-1111" r="-417600" b="-411111"/>
                          </a:stretch>
                        </a:blipFill>
                      </a:tcPr>
                    </a:tc>
                    <a:tc>
                      <a:txBody>
                        <a:bodyPr/>
                        <a:lstStyle/>
                        <a:p>
                          <a:endParaRPr lang="en-US"/>
                        </a:p>
                      </a:txBody>
                      <a:tcPr>
                        <a:blipFill>
                          <a:blip r:embed="rId4"/>
                          <a:stretch>
                            <a:fillRect l="-100000" t="-1111" r="-314286" b="-411111"/>
                          </a:stretch>
                        </a:blipFill>
                      </a:tcPr>
                    </a:tc>
                    <a:tc>
                      <a:txBody>
                        <a:bodyPr/>
                        <a:lstStyle/>
                        <a:p>
                          <a:endParaRPr lang="en-US"/>
                        </a:p>
                      </a:txBody>
                      <a:tcPr>
                        <a:blipFill>
                          <a:blip r:embed="rId4"/>
                          <a:stretch>
                            <a:fillRect l="-127919" t="-1111" r="-101015" b="-411111"/>
                          </a:stretch>
                        </a:blipFill>
                      </a:tcPr>
                    </a:tc>
                    <a:tc>
                      <a:txBody>
                        <a:bodyPr/>
                        <a:lstStyle/>
                        <a:p>
                          <a:endParaRPr lang="en-US"/>
                        </a:p>
                      </a:txBody>
                      <a:tcPr>
                        <a:blipFill>
                          <a:blip r:embed="rId4"/>
                          <a:stretch>
                            <a:fillRect l="-227919" t="-1111" r="-1015" b="-411111"/>
                          </a:stretch>
                        </a:blipFill>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p:sp>
        <p:nvSpPr>
          <p:cNvPr id="7" name="Rounded Rectangle 6"/>
          <p:cNvSpPr/>
          <p:nvPr/>
        </p:nvSpPr>
        <p:spPr>
          <a:xfrm>
            <a:off x="887614" y="2948655"/>
            <a:ext cx="3924530"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45589" y="4058652"/>
            <a:ext cx="4008581"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28508" y="1547182"/>
            <a:ext cx="5555662" cy="1938992"/>
          </a:xfrm>
          <a:prstGeom prst="rect">
            <a:avLst/>
          </a:prstGeom>
          <a:noFill/>
        </p:spPr>
        <p:txBody>
          <a:bodyPr wrap="square" rtlCol="0">
            <a:spAutoFit/>
          </a:bodyPr>
          <a:lstStyle/>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Read the true rows of the truth table</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AND together all the settings in a given (true) row.</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OR together the true rows.</a:t>
            </a:r>
          </a:p>
          <a:p>
            <a:endParaRPr lang="en-US" sz="24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4650509" y="2948655"/>
                <a:ext cx="14685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650509" y="2948655"/>
                <a:ext cx="1468582" cy="461665"/>
              </a:xfrm>
              <a:prstGeom prst="rect">
                <a:avLst/>
              </a:prstGeom>
              <a:blipFill>
                <a:blip r:embed="rId5"/>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627418" y="4058940"/>
                <a:ext cx="1625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627418" y="4058940"/>
                <a:ext cx="1625600" cy="461665"/>
              </a:xfrm>
              <a:prstGeom prst="rect">
                <a:avLst/>
              </a:prstGeom>
              <a:blipFill>
                <a:blip r:embed="rId6"/>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627418" y="4729834"/>
                <a:ext cx="5135418" cy="15696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begChr m:val="["/>
                          <m:endChr m:val="]"/>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e>
                      </m:d>
                    </m:oMath>
                  </m:oMathPara>
                </a14:m>
                <a:endParaRPr lang="en-US" sz="2400" b="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627418" y="4729834"/>
                <a:ext cx="5135418" cy="1569660"/>
              </a:xfrm>
              <a:prstGeom prst="rect">
                <a:avLst/>
              </a:prstGeom>
              <a:blipFill>
                <a:blip r:embed="rId7"/>
                <a:stretch>
                  <a:fillRect b="-5447"/>
                </a:stretch>
              </a:blipFill>
            </p:spPr>
            <p:txBody>
              <a:bodyPr/>
              <a:lstStyle/>
              <a:p>
                <a:r>
                  <a:rPr lang="en-US">
                    <a:noFill/>
                  </a:rPr>
                  <a:t> </a:t>
                </a:r>
              </a:p>
            </p:txBody>
          </p:sp>
        </mc:Fallback>
      </mc:AlternateContent>
      <p:sp>
        <p:nvSpPr>
          <p:cNvPr id="3" name="TextBox 2"/>
          <p:cNvSpPr txBox="1"/>
          <p:nvPr/>
        </p:nvSpPr>
        <p:spPr>
          <a:xfrm>
            <a:off x="9762836" y="4686724"/>
            <a:ext cx="2221334" cy="193899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This is not in Disjunctive Normal Form! It’s something else, though…</a:t>
            </a:r>
          </a:p>
        </p:txBody>
      </p:sp>
    </p:spTree>
    <p:extLst>
      <p:ext uri="{BB962C8B-B14F-4D97-AF65-F5344CB8AC3E}">
        <p14:creationId xmlns:p14="http://schemas.microsoft.com/office/powerpoint/2010/main" val="395916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452"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452"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801597" y="1559392"/>
                <a:ext cx="6660108" cy="4401205"/>
              </a:xfrm>
              <a:prstGeom prst="rect">
                <a:avLst/>
              </a:prstGeom>
              <a:noFill/>
            </p:spPr>
            <p:txBody>
              <a:bodyPr wrap="square" rtlCol="0">
                <a:spAutoFit/>
              </a:bodyPr>
              <a:lstStyle/>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oMath>
                </a14:m>
                <a:r>
                  <a:rPr lang="en-US" sz="2800" dirty="0">
                    <a:latin typeface="Segoe UI Semilight" panose="020B0402040204020203" pitchFamily="34" charset="0"/>
                    <a:cs typeface="Segoe UI Semilight" panose="020B0402040204020203" pitchFamily="34" charset="0"/>
                  </a:rPr>
                  <a:t> </a:t>
                </a:r>
                <a:endParaRPr lang="en-US" sz="280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oMath>
                </a14:m>
                <a:r>
                  <a:rPr lang="en-US" sz="2800" i="1" dirty="0">
                    <a:latin typeface="Cambria Math" panose="02040503050406030204" pitchFamily="18"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7" name="TextBox 6"/>
              <p:cNvSpPr txBox="1">
                <a:spLocks noRot="1" noChangeAspect="1" noMove="1" noResize="1" noEditPoints="1" noAdjustHandles="1" noChangeArrowheads="1" noChangeShapeType="1" noTextEdit="1"/>
              </p:cNvSpPr>
              <p:nvPr/>
            </p:nvSpPr>
            <p:spPr>
              <a:xfrm>
                <a:off x="4801597"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4" name="TextBox 3"/>
          <p:cNvSpPr txBox="1"/>
          <p:nvPr/>
        </p:nvSpPr>
        <p:spPr>
          <a:xfrm>
            <a:off x="9794644" y="1559392"/>
            <a:ext cx="2277979" cy="4832092"/>
          </a:xfrm>
          <a:prstGeom prst="rect">
            <a:avLst/>
          </a:prstGeom>
          <a:noFill/>
        </p:spPr>
        <p:txBody>
          <a:bodyPr wrap="square" rtlCol="0">
            <a:spAutoFit/>
          </a:bodyPr>
          <a:lstStyle/>
          <a:p>
            <a:pPr algn="r"/>
            <a:r>
              <a:rPr lang="en-US" sz="2800" dirty="0">
                <a:latin typeface="Segoe UI Semilight" panose="020B0402040204020203" pitchFamily="34" charset="0"/>
                <a:cs typeface="Segoe UI Semilight" panose="020B0402040204020203" pitchFamily="34" charset="0"/>
              </a:rPr>
              <a:t>Associative</a:t>
            </a:r>
          </a:p>
          <a:p>
            <a:pPr algn="r"/>
            <a:r>
              <a:rPr lang="en-US" sz="2800" dirty="0">
                <a:latin typeface="Segoe UI Semilight" panose="020B0402040204020203" pitchFamily="34" charset="0"/>
                <a:cs typeface="Segoe UI Semilight" panose="020B0402040204020203" pitchFamily="34" charset="0"/>
              </a:rPr>
              <a:t>Distributive</a:t>
            </a:r>
          </a:p>
          <a:p>
            <a:pPr algn="r"/>
            <a:r>
              <a:rPr lang="en-US" sz="2800" dirty="0">
                <a:latin typeface="Segoe UI Semilight" panose="020B0402040204020203" pitchFamily="34" charset="0"/>
                <a:cs typeface="Segoe UI Semilight" panose="020B0402040204020203" pitchFamily="34" charset="0"/>
              </a:rPr>
              <a:t>Negation</a:t>
            </a:r>
          </a:p>
          <a:p>
            <a:pPr algn="r"/>
            <a:r>
              <a:rPr lang="en-US" sz="2800" dirty="0">
                <a:latin typeface="Segoe UI Semilight" panose="020B0402040204020203" pitchFamily="34" charset="0"/>
                <a:cs typeface="Segoe UI Semilight" panose="020B0402040204020203" pitchFamily="34" charset="0"/>
              </a:rPr>
              <a:t>Identity</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Distributive</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Negation</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Identity</a:t>
            </a:r>
          </a:p>
          <a:p>
            <a:pPr algn="r"/>
            <a:endParaRPr lang="en-US" sz="28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1280474" y="2088781"/>
                <a:ext cx="3521123" cy="1200329"/>
              </a:xfrm>
              <a:prstGeom prst="rect">
                <a:avLst/>
              </a:prstGeom>
              <a:noFill/>
            </p:spPr>
            <p:txBody>
              <a:bodyPr wrap="square" rtlCol="0">
                <a:spAutoFit/>
              </a:bodyPr>
              <a:lstStyle/>
              <a:p>
                <a:r>
                  <a:rPr lang="en-US" sz="2400" dirty="0">
                    <a:solidFill>
                      <a:srgbClr val="7030A0"/>
                    </a:solidFill>
                    <a:latin typeface="Segoe UI Semilight" panose="020B0402040204020203" pitchFamily="34" charset="0"/>
                    <a:cs typeface="Segoe UI Semilight" panose="020B0402040204020203" pitchFamily="34" charset="0"/>
                  </a:rPr>
                  <a:t>The last two terms are “vacuous truth” – they simplify to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𝑎</m:t>
                    </m:r>
                  </m:oMath>
                </a14:m>
                <a:endParaRPr lang="en-US" sz="2400" dirty="0">
                  <a:solidFill>
                    <a:srgbClr val="7030A0"/>
                  </a:solidFill>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280474" y="2088781"/>
                <a:ext cx="3521123" cy="1200329"/>
              </a:xfrm>
              <a:prstGeom prst="rect">
                <a:avLst/>
              </a:prstGeom>
              <a:blipFill>
                <a:blip r:embed="rId4"/>
                <a:stretch>
                  <a:fillRect l="-2595" t="-3553" b="-11168"/>
                </a:stretch>
              </a:blipFill>
            </p:spPr>
            <p:txBody>
              <a:bodyPr/>
              <a:lstStyle/>
              <a:p>
                <a:r>
                  <a:rPr lang="en-US">
                    <a:noFill/>
                  </a:rPr>
                  <a:t> </a:t>
                </a:r>
              </a:p>
            </p:txBody>
          </p:sp>
        </mc:Fallback>
      </mc:AlternateContent>
      <p:sp>
        <p:nvSpPr>
          <p:cNvPr id="6" name="Left Brace 5"/>
          <p:cNvSpPr/>
          <p:nvPr/>
        </p:nvSpPr>
        <p:spPr>
          <a:xfrm>
            <a:off x="4190679" y="1559392"/>
            <a:ext cx="762916" cy="1729718"/>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mc:AlternateContent xmlns:mc="http://schemas.openxmlformats.org/markup-compatibility/2006" xmlns:a14="http://schemas.microsoft.com/office/drawing/2010/main">
        <mc:Choice Requires="a14">
          <p:sp>
            <p:nvSpPr>
              <p:cNvPr id="8" name="TextBox 7"/>
              <p:cNvSpPr txBox="1"/>
              <p:nvPr/>
            </p:nvSpPr>
            <p:spPr>
              <a:xfrm>
                <a:off x="314326" y="4024689"/>
                <a:ext cx="3876354" cy="1200329"/>
              </a:xfrm>
              <a:prstGeom prst="rect">
                <a:avLst/>
              </a:prstGeom>
              <a:noFill/>
            </p:spPr>
            <p:txBody>
              <a:bodyPr wrap="square" rtlCol="0">
                <a:spAutoFit/>
              </a:bodyPr>
              <a:lstStyle/>
              <a:p>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𝑎</m:t>
                    </m:r>
                  </m:oMath>
                </a14:m>
                <a:r>
                  <a:rPr lang="en-US" sz="2400" dirty="0">
                    <a:solidFill>
                      <a:srgbClr val="7030A0"/>
                    </a:solidFill>
                    <a:latin typeface="Segoe UI Semilight" panose="020B0402040204020203" pitchFamily="34" charset="0"/>
                    <a:cs typeface="Segoe UI Semilight" panose="020B0402040204020203" pitchFamily="34" charset="0"/>
                  </a:rPr>
                  <a:t> no longer matters in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𝑎</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𝑏</m:t>
                    </m:r>
                  </m:oMath>
                </a14:m>
                <a:r>
                  <a:rPr lang="en-US" sz="2400" dirty="0">
                    <a:solidFill>
                      <a:srgbClr val="7030A0"/>
                    </a:solidFill>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𝑎</m:t>
                    </m:r>
                  </m:oMath>
                </a14:m>
                <a:r>
                  <a:rPr lang="en-US" sz="2400" dirty="0">
                    <a:solidFill>
                      <a:srgbClr val="7030A0"/>
                    </a:solidFill>
                    <a:latin typeface="Segoe UI Semilight" panose="020B0402040204020203" pitchFamily="34" charset="0"/>
                    <a:cs typeface="Segoe UI Semilight" panose="020B0402040204020203" pitchFamily="34" charset="0"/>
                  </a:rPr>
                  <a:t> automatically makes the expression true.</a:t>
                </a:r>
              </a:p>
            </p:txBody>
          </p:sp>
        </mc:Choice>
        <mc:Fallback xmlns="">
          <p:sp>
            <p:nvSpPr>
              <p:cNvPr id="8" name="TextBox 7"/>
              <p:cNvSpPr txBox="1">
                <a:spLocks noRot="1" noChangeAspect="1" noMove="1" noResize="1" noEditPoints="1" noAdjustHandles="1" noChangeArrowheads="1" noChangeShapeType="1" noTextEdit="1"/>
              </p:cNvSpPr>
              <p:nvPr/>
            </p:nvSpPr>
            <p:spPr>
              <a:xfrm>
                <a:off x="314326" y="4024689"/>
                <a:ext cx="3876354" cy="1200329"/>
              </a:xfrm>
              <a:prstGeom prst="rect">
                <a:avLst/>
              </a:prstGeom>
              <a:blipFill>
                <a:blip r:embed="rId5"/>
                <a:stretch>
                  <a:fillRect l="-2520" t="-3553" b="-11168"/>
                </a:stretch>
              </a:blipFill>
            </p:spPr>
            <p:txBody>
              <a:bodyPr/>
              <a:lstStyle/>
              <a:p>
                <a:r>
                  <a:rPr lang="en-US">
                    <a:noFill/>
                  </a:rPr>
                  <a:t> </a:t>
                </a:r>
              </a:p>
            </p:txBody>
          </p:sp>
        </mc:Fallback>
      </mc:AlternateContent>
      <p:sp>
        <p:nvSpPr>
          <p:cNvPr id="9" name="Left Brace 8"/>
          <p:cNvSpPr/>
          <p:nvPr/>
        </p:nvSpPr>
        <p:spPr>
          <a:xfrm>
            <a:off x="4188160" y="3378819"/>
            <a:ext cx="1037782" cy="2352907"/>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p:spTree>
    <p:extLst>
      <p:ext uri="{BB962C8B-B14F-4D97-AF65-F5344CB8AC3E}">
        <p14:creationId xmlns:p14="http://schemas.microsoft.com/office/powerpoint/2010/main" val="2181477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Conjunctive Normal Form</a:t>
            </a:r>
          </a:p>
        </p:txBody>
      </p:sp>
      <p:sp>
        <p:nvSpPr>
          <p:cNvPr id="3" name="Content Placeholder 2"/>
          <p:cNvSpPr>
            <a:spLocks noGrp="1"/>
          </p:cNvSpPr>
          <p:nvPr>
            <p:ph idx="1"/>
          </p:nvPr>
        </p:nvSpPr>
        <p:spPr/>
        <p:txBody>
          <a:bodyPr/>
          <a:lstStyle/>
          <a:p>
            <a:r>
              <a:rPr lang="en-US" dirty="0"/>
              <a:t>a.k.a. AND of ORs</a:t>
            </a:r>
          </a:p>
          <a:p>
            <a:r>
              <a:rPr lang="en-US" dirty="0"/>
              <a:t>a.k.a. Product-of-Sums Form</a:t>
            </a:r>
          </a:p>
          <a:p>
            <a:r>
              <a:rPr lang="en-US" dirty="0"/>
              <a:t>a.k.a. </a:t>
            </a:r>
            <a:r>
              <a:rPr lang="en-US" dirty="0" err="1"/>
              <a:t>Maxterm</a:t>
            </a:r>
            <a:r>
              <a:rPr lang="en-US" dirty="0"/>
              <a:t> Expansion</a:t>
            </a:r>
          </a:p>
          <a:p>
            <a:pPr marL="514350" indent="-514350">
              <a:buClr>
                <a:srgbClr val="917B4C"/>
              </a:buClr>
              <a:buFont typeface="+mj-lt"/>
              <a:buAutoNum type="arabicPeriod"/>
            </a:pPr>
            <a:r>
              <a:rPr lang="en-US" dirty="0"/>
              <a:t>Read the false rows of the truth table</a:t>
            </a:r>
          </a:p>
          <a:p>
            <a:pPr marL="514350" indent="-514350">
              <a:buClr>
                <a:srgbClr val="917B4C"/>
              </a:buClr>
              <a:buFont typeface="+mj-lt"/>
              <a:buAutoNum type="arabicPeriod"/>
            </a:pPr>
            <a:r>
              <a:rPr lang="en-US" dirty="0"/>
              <a:t>OR together the negations of all the settings in the false rows.</a:t>
            </a:r>
          </a:p>
          <a:p>
            <a:pPr marL="514350" indent="-514350">
              <a:buClr>
                <a:srgbClr val="917B4C"/>
              </a:buClr>
              <a:buFont typeface="+mj-lt"/>
              <a:buAutoNum type="arabicPeriod"/>
            </a:pPr>
            <a:r>
              <a:rPr lang="en-US" dirty="0"/>
              <a:t>AND together the false rows.</a:t>
            </a:r>
          </a:p>
          <a:p>
            <a:endParaRPr lang="en-US" dirty="0"/>
          </a:p>
          <a:p>
            <a:r>
              <a:rPr lang="en-US" dirty="0"/>
              <a:t>Or take the DNF of the negation of the function you care about, and distribute the negation.</a:t>
            </a:r>
          </a:p>
        </p:txBody>
      </p:sp>
    </p:spTree>
    <p:extLst>
      <p:ext uri="{BB962C8B-B14F-4D97-AF65-F5344CB8AC3E}">
        <p14:creationId xmlns:p14="http://schemas.microsoft.com/office/powerpoint/2010/main" val="3029241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Forms</a:t>
            </a:r>
          </a:p>
        </p:txBody>
      </p:sp>
      <p:sp>
        <p:nvSpPr>
          <p:cNvPr id="3" name="Content Placeholder 2"/>
          <p:cNvSpPr>
            <a:spLocks noGrp="1"/>
          </p:cNvSpPr>
          <p:nvPr>
            <p:ph idx="1"/>
          </p:nvPr>
        </p:nvSpPr>
        <p:spPr/>
        <p:txBody>
          <a:bodyPr/>
          <a:lstStyle/>
          <a:p>
            <a:r>
              <a:rPr lang="en-US" dirty="0"/>
              <a:t>Don’t simplify any further! Don’t factor anything out (even if you can). The point of the canonical form is we know exactly what it looks like, you might simplify differently than someone else.</a:t>
            </a:r>
          </a:p>
          <a:p>
            <a:endParaRPr lang="en-US" dirty="0"/>
          </a:p>
          <a:p>
            <a:r>
              <a:rPr lang="en-US" dirty="0"/>
              <a:t>Why? Easier to understand for people.</a:t>
            </a:r>
          </a:p>
          <a:p>
            <a:pPr lvl="1"/>
            <a:r>
              <a:rPr lang="en-US" dirty="0"/>
              <a:t>Inside the parentheses are only ORs between the parentheses are only ANDs (or vice versa). </a:t>
            </a:r>
          </a:p>
          <a:p>
            <a:pPr lvl="1"/>
            <a:endParaRPr lang="en-US" dirty="0"/>
          </a:p>
          <a:p>
            <a:pPr lvl="1"/>
            <a:r>
              <a:rPr lang="en-US" sz="2800" dirty="0"/>
              <a:t>You’ll use these more in later courses.</a:t>
            </a:r>
          </a:p>
        </p:txBody>
      </p:sp>
    </p:spTree>
    <p:extLst>
      <p:ext uri="{BB962C8B-B14F-4D97-AF65-F5344CB8AC3E}">
        <p14:creationId xmlns:p14="http://schemas.microsoft.com/office/powerpoint/2010/main" val="40528694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A2904B5-1608-47F6-8CA5-D65F39A37A54}"/>
                  </a:ext>
                </a:extLst>
              </p:cNvPr>
              <p:cNvSpPr txBox="1"/>
              <p:nvPr/>
            </p:nvSpPr>
            <p:spPr>
              <a:xfrm>
                <a:off x="153956" y="1679508"/>
                <a:ext cx="3321698" cy="4524315"/>
              </a:xfrm>
              <a:prstGeom prst="rect">
                <a:avLst/>
              </a:prstGeom>
              <a:noFill/>
            </p:spPr>
            <p:txBody>
              <a:bodyPr wrap="square" numCol="1" rtlCol="0">
                <a:spAutoFit/>
              </a:bodyPr>
              <a:lstStyle/>
              <a:p>
                <a:pPr marL="285750" indent="-285750">
                  <a:buFont typeface="Arial" panose="020B0604020202020204" pitchFamily="34" charset="0"/>
                  <a:buChar char="•"/>
                </a:pPr>
                <a:r>
                  <a:rPr lang="en-US" sz="2400" dirty="0">
                    <a:solidFill>
                      <a:srgbClr val="7030A0"/>
                    </a:solidFill>
                  </a:rPr>
                  <a:t>Identity</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T</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F</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285750" indent="-285750">
                  <a:buFont typeface="Arial" panose="020B0604020202020204" pitchFamily="34" charset="0"/>
                  <a:buChar char="•"/>
                </a:pPr>
                <a:r>
                  <a:rPr lang="en-US" sz="2400" dirty="0">
                    <a:solidFill>
                      <a:srgbClr val="7030A0"/>
                    </a:solidFill>
                  </a:rPr>
                  <a:t>Domination</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T</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T</m:t>
                    </m:r>
                  </m:oMath>
                </a14:m>
                <a:endParaRPr lang="en-US" sz="2400" b="0" dirty="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F</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F</m:t>
                    </m:r>
                  </m:oMath>
                </a14:m>
                <a:endParaRPr lang="en-US" sz="2400" b="0" dirty="0"/>
              </a:p>
              <a:p>
                <a:pPr marL="285750" indent="-285750">
                  <a:buFont typeface="Arial" panose="020B0604020202020204" pitchFamily="34" charset="0"/>
                  <a:buChar char="•"/>
                </a:pPr>
                <a:r>
                  <a:rPr lang="en-US" sz="2400" dirty="0">
                    <a:solidFill>
                      <a:srgbClr val="7030A0"/>
                    </a:solidFill>
                  </a:rPr>
                  <a:t>Idempotent</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285750" indent="-285750">
                  <a:buFont typeface="Arial" panose="020B0604020202020204" pitchFamily="34" charset="0"/>
                  <a:buChar char="•"/>
                </a:pPr>
                <a:r>
                  <a:rPr lang="en-US" sz="2400" dirty="0">
                    <a:solidFill>
                      <a:srgbClr val="7030A0"/>
                    </a:solidFill>
                  </a:rPr>
                  <a:t>Commutative</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dirty="0"/>
              </a:p>
            </p:txBody>
          </p:sp>
        </mc:Choice>
        <mc:Fallback xmlns="">
          <p:sp>
            <p:nvSpPr>
              <p:cNvPr id="4" name="TextBox 3">
                <a:extLst>
                  <a:ext uri="{FF2B5EF4-FFF2-40B4-BE49-F238E27FC236}">
                    <a16:creationId xmlns:a16="http://schemas.microsoft.com/office/drawing/2014/main" id="{1A2904B5-1608-47F6-8CA5-D65F39A37A54}"/>
                  </a:ext>
                </a:extLst>
              </p:cNvPr>
              <p:cNvSpPr txBox="1">
                <a:spLocks noRot="1" noChangeAspect="1" noMove="1" noResize="1" noEditPoints="1" noAdjustHandles="1" noChangeArrowheads="1" noChangeShapeType="1" noTextEdit="1"/>
              </p:cNvSpPr>
              <p:nvPr/>
            </p:nvSpPr>
            <p:spPr>
              <a:xfrm>
                <a:off x="153956" y="1679508"/>
                <a:ext cx="3321698" cy="4524315"/>
              </a:xfrm>
              <a:prstGeom prst="rect">
                <a:avLst/>
              </a:prstGeom>
              <a:blipFill>
                <a:blip r:embed="rId2"/>
                <a:stretch>
                  <a:fillRect l="-2385" t="-1078" b="-16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39A7AB9-45E6-4289-93FC-85FB7AF0F0B2}"/>
                  </a:ext>
                </a:extLst>
              </p:cNvPr>
              <p:cNvSpPr txBox="1"/>
              <p:nvPr/>
            </p:nvSpPr>
            <p:spPr>
              <a:xfrm>
                <a:off x="2721428" y="1679508"/>
                <a:ext cx="5428083" cy="4524315"/>
              </a:xfrm>
              <a:prstGeom prst="rect">
                <a:avLst/>
              </a:prstGeom>
              <a:noFill/>
            </p:spPr>
            <p:txBody>
              <a:bodyPr wrap="square" rtlCol="0">
                <a:spAutoFit/>
              </a:bodyPr>
              <a:lstStyle/>
              <a:p>
                <a:pPr marL="742950" lvl="1" indent="-285750">
                  <a:buFont typeface="Arial" panose="020B0604020202020204" pitchFamily="34" charset="0"/>
                  <a:buChar char="•"/>
                </a:pPr>
                <a:r>
                  <a:rPr lang="en-US" sz="2400" dirty="0">
                    <a:solidFill>
                      <a:srgbClr val="7030A0"/>
                    </a:solidFill>
                  </a:rPr>
                  <a:t>Associative</a:t>
                </a:r>
              </a:p>
              <a:p>
                <a:pPr marL="1200150" lvl="2" indent="-285750">
                  <a:buFont typeface="Arial" panose="020B0604020202020204" pitchFamily="34" charset="0"/>
                  <a:buChar char="•"/>
                </a:pPr>
                <a14:m>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e>
                    </m:d>
                  </m:oMath>
                </a14:m>
                <a:endParaRPr lang="en-US" sz="2400" b="0" dirty="0"/>
              </a:p>
              <a:p>
                <a:pPr marL="1200150" lvl="2" indent="-285750">
                  <a:buFont typeface="Arial" panose="020B0604020202020204" pitchFamily="34" charset="0"/>
                  <a:buChar char="•"/>
                </a:pPr>
                <a14:m>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e>
                    </m:d>
                  </m:oMath>
                </a14:m>
                <a:endParaRPr lang="en-US" sz="2400" b="0" dirty="0"/>
              </a:p>
              <a:p>
                <a:pPr marL="742950" lvl="1" indent="-285750">
                  <a:buFont typeface="Arial" panose="020B0604020202020204" pitchFamily="34" charset="0"/>
                  <a:buChar char="•"/>
                </a:pPr>
                <a:r>
                  <a:rPr lang="en-US" sz="2400" dirty="0">
                    <a:solidFill>
                      <a:srgbClr val="7030A0"/>
                    </a:solidFill>
                  </a:rPr>
                  <a:t>Distributive</a:t>
                </a:r>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𝑟</m:t>
                        </m:r>
                      </m:e>
                    </m:d>
                  </m:oMath>
                </a14:m>
                <a:endParaRPr lang="en-US" sz="2400" b="0" dirty="0"/>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𝑟</m:t>
                    </m:r>
                    <m:r>
                      <a:rPr lang="en-US" sz="2400" b="0" i="1" smtClean="0">
                        <a:latin typeface="Cambria Math" panose="02040503050406030204" pitchFamily="18" charset="0"/>
                      </a:rPr>
                      <m:t>)</m:t>
                    </m:r>
                  </m:oMath>
                </a14:m>
                <a:endParaRPr lang="en-US" sz="2400" dirty="0"/>
              </a:p>
              <a:p>
                <a:pPr marL="742950" lvl="1" indent="-285750">
                  <a:buFont typeface="Arial" panose="020B0604020202020204" pitchFamily="34" charset="0"/>
                  <a:buChar char="•"/>
                </a:pPr>
                <a:r>
                  <a:rPr lang="en-US" sz="2400" dirty="0">
                    <a:solidFill>
                      <a:srgbClr val="7030A0"/>
                    </a:solidFill>
                  </a:rPr>
                  <a:t>Absorption</a:t>
                </a:r>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742950" lvl="1" indent="-285750">
                  <a:buFont typeface="Arial" panose="020B0604020202020204" pitchFamily="34" charset="0"/>
                  <a:buChar char="•"/>
                </a:pPr>
                <a:r>
                  <a:rPr lang="en-US" sz="2400" dirty="0">
                    <a:solidFill>
                      <a:srgbClr val="7030A0"/>
                    </a:solidFill>
                  </a:rPr>
                  <a:t>Negation</a:t>
                </a:r>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T</m:t>
                    </m:r>
                  </m:oMath>
                </a14:m>
                <a:endParaRPr lang="en-US" sz="2400" b="0" dirty="0"/>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F</m:t>
                    </m:r>
                  </m:oMath>
                </a14:m>
                <a:endParaRPr lang="en-US" sz="2400" dirty="0"/>
              </a:p>
            </p:txBody>
          </p:sp>
        </mc:Choice>
        <mc:Fallback xmlns="">
          <p:sp>
            <p:nvSpPr>
              <p:cNvPr id="5" name="TextBox 4">
                <a:extLst>
                  <a:ext uri="{FF2B5EF4-FFF2-40B4-BE49-F238E27FC236}">
                    <a16:creationId xmlns:a16="http://schemas.microsoft.com/office/drawing/2014/main" id="{939A7AB9-45E6-4289-93FC-85FB7AF0F0B2}"/>
                  </a:ext>
                </a:extLst>
              </p:cNvPr>
              <p:cNvSpPr txBox="1">
                <a:spLocks noRot="1" noChangeAspect="1" noMove="1" noResize="1" noEditPoints="1" noAdjustHandles="1" noChangeArrowheads="1" noChangeShapeType="1" noTextEdit="1"/>
              </p:cNvSpPr>
              <p:nvPr/>
            </p:nvSpPr>
            <p:spPr>
              <a:xfrm>
                <a:off x="2721428" y="1679508"/>
                <a:ext cx="5428083" cy="4524315"/>
              </a:xfrm>
              <a:prstGeom prst="rect">
                <a:avLst/>
              </a:prstGeom>
              <a:blipFill>
                <a:blip r:embed="rId3"/>
                <a:stretch>
                  <a:fillRect t="-1078" b="-16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4E02CD1-0DC8-427F-8901-F6D8F68FF334}"/>
                  </a:ext>
                </a:extLst>
              </p:cNvPr>
              <p:cNvSpPr txBox="1"/>
              <p:nvPr/>
            </p:nvSpPr>
            <p:spPr>
              <a:xfrm>
                <a:off x="8290249" y="1679508"/>
                <a:ext cx="3747795" cy="4154984"/>
              </a:xfrm>
              <a:prstGeom prst="rect">
                <a:avLst/>
              </a:prstGeom>
              <a:noFill/>
            </p:spPr>
            <p:txBody>
              <a:bodyPr wrap="square" numCol="1" rtlCol="0">
                <a:spAutoFit/>
              </a:bodyPr>
              <a:lstStyle/>
              <a:p>
                <a:pPr marL="285750" indent="-285750">
                  <a:buFont typeface="Arial" panose="020B0604020202020204" pitchFamily="34" charset="0"/>
                  <a:buChar char="•"/>
                </a:pPr>
                <a:r>
                  <a:rPr lang="en-US" sz="2400" dirty="0">
                    <a:solidFill>
                      <a:srgbClr val="7030A0"/>
                    </a:solidFill>
                  </a:rPr>
                  <a:t>DeMorgan’s Laws</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oMath>
                </a14:m>
                <a:endParaRPr lang="en-US" sz="2400" b="0" dirty="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oMath>
                </a14:m>
                <a:endParaRPr lang="en-US" sz="2400" b="0" dirty="0"/>
              </a:p>
              <a:p>
                <a:pPr marL="285750" indent="-285750">
                  <a:buFont typeface="Arial" panose="020B0604020202020204" pitchFamily="34" charset="0"/>
                  <a:buChar char="•"/>
                </a:pPr>
                <a:r>
                  <a:rPr lang="en-US" sz="2400" dirty="0">
                    <a:solidFill>
                      <a:srgbClr val="7030A0"/>
                    </a:solidFill>
                  </a:rPr>
                  <a:t>Double Negation</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742950" lvl="1" indent="-285750">
                  <a:buFont typeface="Arial" panose="020B0604020202020204" pitchFamily="34" charset="0"/>
                  <a:buChar char="•"/>
                </a:pPr>
                <a:endParaRPr lang="en-US" sz="2400" b="0" dirty="0"/>
              </a:p>
              <a:p>
                <a:pPr marL="285750" indent="-285750">
                  <a:buFont typeface="Arial" panose="020B0604020202020204" pitchFamily="34" charset="0"/>
                  <a:buChar char="•"/>
                </a:pPr>
                <a:r>
                  <a:rPr lang="en-US" sz="2400" dirty="0">
                    <a:solidFill>
                      <a:srgbClr val="7030A0"/>
                    </a:solidFill>
                  </a:rPr>
                  <a:t>Law of Implication</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oMath>
                </a14:m>
                <a:endParaRPr lang="en-US" sz="2400" b="0" dirty="0"/>
              </a:p>
              <a:p>
                <a:pPr marL="742950" lvl="1" indent="-285750">
                  <a:buFont typeface="Arial" panose="020B0604020202020204" pitchFamily="34" charset="0"/>
                  <a:buChar char="•"/>
                </a:pPr>
                <a:endParaRPr lang="en-US" sz="2400" b="0" dirty="0"/>
              </a:p>
              <a:p>
                <a:pPr marL="285750" indent="-285750">
                  <a:buFont typeface="Arial" panose="020B0604020202020204" pitchFamily="34" charset="0"/>
                  <a:buChar char="•"/>
                </a:pPr>
                <a:r>
                  <a:rPr lang="en-US" sz="2400" dirty="0">
                    <a:solidFill>
                      <a:srgbClr val="7030A0"/>
                    </a:solidFill>
                  </a:rPr>
                  <a:t>Contrapositive</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dirty="0"/>
              </a:p>
            </p:txBody>
          </p:sp>
        </mc:Choice>
        <mc:Fallback xmlns="">
          <p:sp>
            <p:nvSpPr>
              <p:cNvPr id="6" name="TextBox 5">
                <a:extLst>
                  <a:ext uri="{FF2B5EF4-FFF2-40B4-BE49-F238E27FC236}">
                    <a16:creationId xmlns:a16="http://schemas.microsoft.com/office/drawing/2014/main" id="{64E02CD1-0DC8-427F-8901-F6D8F68FF334}"/>
                  </a:ext>
                </a:extLst>
              </p:cNvPr>
              <p:cNvSpPr txBox="1">
                <a:spLocks noRot="1" noChangeAspect="1" noMove="1" noResize="1" noEditPoints="1" noAdjustHandles="1" noChangeArrowheads="1" noChangeShapeType="1" noTextEdit="1"/>
              </p:cNvSpPr>
              <p:nvPr/>
            </p:nvSpPr>
            <p:spPr>
              <a:xfrm>
                <a:off x="8290249" y="1679508"/>
                <a:ext cx="3747795" cy="4154984"/>
              </a:xfrm>
              <a:prstGeom prst="rect">
                <a:avLst/>
              </a:prstGeom>
              <a:blipFill>
                <a:blip r:embed="rId4"/>
                <a:stretch>
                  <a:fillRect l="-2276" t="-1175" b="-1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A79880A-02CC-4414-8DE6-4712B9C42EA9}"/>
                  </a:ext>
                </a:extLst>
              </p:cNvPr>
              <p:cNvSpPr txBox="1"/>
              <p:nvPr/>
            </p:nvSpPr>
            <p:spPr>
              <a:xfrm>
                <a:off x="2313992" y="1160534"/>
                <a:ext cx="7156580" cy="523220"/>
              </a:xfrm>
              <a:prstGeom prst="rect">
                <a:avLst/>
              </a:prstGeom>
              <a:noFill/>
            </p:spPr>
            <p:txBody>
              <a:bodyPr wrap="square" rtlCol="0">
                <a:spAutoFit/>
              </a:bodyPr>
              <a:lstStyle/>
              <a:p>
                <a:r>
                  <a:rPr lang="en-US" sz="2800" dirty="0"/>
                  <a:t>These identities hold for all propositions </a:t>
                </a: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oMath>
                </a14:m>
                <a:endParaRPr lang="en-US" sz="2800" dirty="0"/>
              </a:p>
            </p:txBody>
          </p:sp>
        </mc:Choice>
        <mc:Fallback xmlns="">
          <p:sp>
            <p:nvSpPr>
              <p:cNvPr id="7" name="TextBox 6">
                <a:extLst>
                  <a:ext uri="{FF2B5EF4-FFF2-40B4-BE49-F238E27FC236}">
                    <a16:creationId xmlns:a16="http://schemas.microsoft.com/office/drawing/2014/main" id="{0A79880A-02CC-4414-8DE6-4712B9C42EA9}"/>
                  </a:ext>
                </a:extLst>
              </p:cNvPr>
              <p:cNvSpPr txBox="1">
                <a:spLocks noRot="1" noChangeAspect="1" noMove="1" noResize="1" noEditPoints="1" noAdjustHandles="1" noChangeArrowheads="1" noChangeShapeType="1" noTextEdit="1"/>
              </p:cNvSpPr>
              <p:nvPr/>
            </p:nvSpPr>
            <p:spPr>
              <a:xfrm>
                <a:off x="2313992" y="1160534"/>
                <a:ext cx="7156580" cy="523220"/>
              </a:xfrm>
              <a:prstGeom prst="rect">
                <a:avLst/>
              </a:prstGeom>
              <a:blipFill>
                <a:blip r:embed="rId5"/>
                <a:stretch>
                  <a:fillRect l="-1789" t="-10465" b="-32558"/>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8E548CDB-8DED-4277-B38A-8C3EE7E2E984}"/>
              </a:ext>
            </a:extLst>
          </p:cNvPr>
          <p:cNvSpPr txBox="1"/>
          <p:nvPr/>
        </p:nvSpPr>
        <p:spPr>
          <a:xfrm>
            <a:off x="583163" y="217227"/>
            <a:ext cx="10986796" cy="800219"/>
          </a:xfrm>
          <a:prstGeom prst="rect">
            <a:avLst/>
          </a:prstGeom>
          <a:noFill/>
        </p:spPr>
        <p:txBody>
          <a:bodyPr wrap="square" rtlCol="0">
            <a:spAutoFit/>
          </a:bodyPr>
          <a:lstStyle/>
          <a:p>
            <a:r>
              <a:rPr lang="en-US" sz="4600" dirty="0">
                <a:latin typeface="Segoe UI" panose="020B0502040204020203" pitchFamily="34" charset="0"/>
                <a:cs typeface="Segoe UI" panose="020B0502040204020203" pitchFamily="34" charset="0"/>
              </a:rPr>
              <a:t>Properties of Logical Connectives</a:t>
            </a:r>
          </a:p>
        </p:txBody>
      </p:sp>
    </p:spTree>
    <p:extLst>
      <p:ext uri="{BB962C8B-B14F-4D97-AF65-F5344CB8AC3E}">
        <p14:creationId xmlns:p14="http://schemas.microsoft.com/office/powerpoint/2010/main" val="4120684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Our First Proof</a:t>
            </a:r>
          </a:p>
        </p:txBody>
      </p:sp>
      <p:sp>
        <p:nvSpPr>
          <p:cNvPr id="3" name="Content Placeholder 2"/>
          <p:cNvSpPr>
            <a:spLocks noGrp="1"/>
          </p:cNvSpPr>
          <p:nvPr>
            <p:ph idx="1"/>
          </p:nvPr>
        </p:nvSpPr>
        <p:spPr/>
        <p:txBody>
          <a:bodyPr/>
          <a:lstStyle/>
          <a:p>
            <a:r>
              <a:rPr lang="en-US" dirty="0"/>
              <a:t>With practice (and quite a bit of squinting) you can see not just the ironclad guarantee, but also the reason why something is true.</a:t>
            </a:r>
          </a:p>
          <a:p>
            <a:r>
              <a:rPr lang="en-US" dirty="0"/>
              <a:t>That’s not easy with a truth table.</a:t>
            </a:r>
          </a:p>
          <a:p>
            <a:endParaRPr lang="en-US" dirty="0"/>
          </a:p>
          <a:p>
            <a:r>
              <a:rPr lang="en-US" dirty="0"/>
              <a:t>Proofs can also communicate intuition about why a statement is true.</a:t>
            </a:r>
          </a:p>
          <a:p>
            <a:pPr lvl="1"/>
            <a:r>
              <a:rPr lang="en-US" dirty="0"/>
              <a:t>We’ll practice extracting intuition from proofs more this quarter.</a:t>
            </a:r>
          </a:p>
        </p:txBody>
      </p:sp>
    </p:spTree>
    <p:extLst>
      <p:ext uri="{BB962C8B-B14F-4D97-AF65-F5344CB8AC3E}">
        <p14:creationId xmlns:p14="http://schemas.microsoft.com/office/powerpoint/2010/main" val="2409540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FFFC2C-BB0B-4B58-B4E6-A593FC75B46A}"/>
              </a:ext>
            </a:extLst>
          </p:cNvPr>
          <p:cNvSpPr>
            <a:spLocks noGrp="1"/>
          </p:cNvSpPr>
          <p:nvPr>
            <p:ph type="title"/>
          </p:nvPr>
        </p:nvSpPr>
        <p:spPr/>
        <p:txBody>
          <a:bodyPr/>
          <a:lstStyle/>
          <a:p>
            <a:r>
              <a:rPr lang="en-US" dirty="0"/>
              <a:t>Modifying Implications</a:t>
            </a:r>
          </a:p>
        </p:txBody>
      </p:sp>
      <p:sp>
        <p:nvSpPr>
          <p:cNvPr id="5" name="Text Placeholder 4">
            <a:extLst>
              <a:ext uri="{FF2B5EF4-FFF2-40B4-BE49-F238E27FC236}">
                <a16:creationId xmlns:a16="http://schemas.microsoft.com/office/drawing/2014/main" id="{234E3A04-6DF6-489E-9A71-50C47B101C7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19943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Converse, Contrapositive</a:t>
            </a:r>
          </a:p>
        </p:txBody>
      </p:sp>
      <p:sp>
        <p:nvSpPr>
          <p:cNvPr id="8" name="Content Placeholder 2"/>
          <p:cNvSpPr txBox="1">
            <a:spLocks/>
          </p:cNvSpPr>
          <p:nvPr>
            <p:custDataLst>
              <p:tags r:id="rId1"/>
            </p:custDataLst>
          </p:nvPr>
        </p:nvSpPr>
        <p:spPr>
          <a:xfrm>
            <a:off x="3438250" y="3648612"/>
            <a:ext cx="5109402" cy="50319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600"/>
              <a:t>How </a:t>
            </a:r>
            <a:r>
              <a:rPr lang="en-US" sz="2600" dirty="0"/>
              <a:t>do these relate to each other?</a:t>
            </a:r>
          </a:p>
        </p:txBody>
      </p:sp>
      <p:graphicFrame>
        <p:nvGraphicFramePr>
          <p:cNvPr id="10" name="Table 9"/>
          <p:cNvGraphicFramePr>
            <a:graphicFrameLocks noGrp="1"/>
          </p:cNvGraphicFramePr>
          <p:nvPr>
            <p:custDataLst>
              <p:tags r:id="rId2"/>
            </p:custDataLst>
          </p:nvPr>
        </p:nvGraphicFramePr>
        <p:xfrm>
          <a:off x="2905864" y="4499727"/>
          <a:ext cx="6442857" cy="2103120"/>
        </p:xfrm>
        <a:graphic>
          <a:graphicData uri="http://schemas.openxmlformats.org/drawingml/2006/table">
            <a:tbl>
              <a:tblPr firstRow="1" bandRow="1">
                <a:tableStyleId>{5940675A-B579-460E-94D1-54222C63F5DA}</a:tableStyleId>
              </a:tblPr>
              <a:tblGrid>
                <a:gridCol w="425235">
                  <a:extLst>
                    <a:ext uri="{9D8B030D-6E8A-4147-A177-3AD203B41FA5}">
                      <a16:colId xmlns:a16="http://schemas.microsoft.com/office/drawing/2014/main" val="20000"/>
                    </a:ext>
                  </a:extLst>
                </a:gridCol>
                <a:gridCol w="531223">
                  <a:extLst>
                    <a:ext uri="{9D8B030D-6E8A-4147-A177-3AD203B41FA5}">
                      <a16:colId xmlns:a16="http://schemas.microsoft.com/office/drawing/2014/main" val="20001"/>
                    </a:ext>
                  </a:extLst>
                </a:gridCol>
                <a:gridCol w="896983">
                  <a:extLst>
                    <a:ext uri="{9D8B030D-6E8A-4147-A177-3AD203B41FA5}">
                      <a16:colId xmlns:a16="http://schemas.microsoft.com/office/drawing/2014/main" val="20002"/>
                    </a:ext>
                  </a:extLst>
                </a:gridCol>
                <a:gridCol w="940525">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635726">
                  <a:extLst>
                    <a:ext uri="{9D8B030D-6E8A-4147-A177-3AD203B41FA5}">
                      <a16:colId xmlns:a16="http://schemas.microsoft.com/office/drawing/2014/main" val="20005"/>
                    </a:ext>
                  </a:extLst>
                </a:gridCol>
                <a:gridCol w="1262743">
                  <a:extLst>
                    <a:ext uri="{9D8B030D-6E8A-4147-A177-3AD203B41FA5}">
                      <a16:colId xmlns:a16="http://schemas.microsoft.com/office/drawing/2014/main" val="20006"/>
                    </a:ext>
                  </a:extLst>
                </a:gridCol>
                <a:gridCol w="1201782">
                  <a:extLst>
                    <a:ext uri="{9D8B030D-6E8A-4147-A177-3AD203B41FA5}">
                      <a16:colId xmlns:a16="http://schemas.microsoft.com/office/drawing/2014/main" val="20007"/>
                    </a:ext>
                  </a:extLst>
                </a:gridCol>
              </a:tblGrid>
              <a:tr h="360680">
                <a:tc>
                  <a:txBody>
                    <a:bodyPr/>
                    <a:lstStyle/>
                    <a:p>
                      <a:r>
                        <a:rPr lang="en-US" i="1" dirty="0">
                          <a:latin typeface="Franklin Gothic Medium"/>
                        </a:rPr>
                        <a:t>  </a:t>
                      </a:r>
                      <a:r>
                        <a:rPr lang="en-US" b="1" i="1" dirty="0">
                          <a:latin typeface="Franklin Gothic Medium"/>
                        </a:rPr>
                        <a:t>p</a:t>
                      </a:r>
                    </a:p>
                  </a:txBody>
                  <a:tcPr/>
                </a:tc>
                <a:tc>
                  <a:txBody>
                    <a:bodyPr/>
                    <a:lstStyle/>
                    <a:p>
                      <a:r>
                        <a:rPr lang="en-US" i="1" dirty="0">
                          <a:latin typeface="Franklin Gothic Medium"/>
                        </a:rPr>
                        <a:t>  </a:t>
                      </a:r>
                      <a:r>
                        <a:rPr lang="en-US" b="1" i="1" dirty="0">
                          <a:latin typeface="Franklin Gothic Medium"/>
                        </a:rPr>
                        <a:t>q</a:t>
                      </a:r>
                    </a:p>
                  </a:txBody>
                  <a:tcPr/>
                </a:tc>
                <a:tc>
                  <a:txBody>
                    <a:bodyPr/>
                    <a:lstStyle/>
                    <a:p>
                      <a:pPr algn="ctr"/>
                      <a:r>
                        <a:rPr lang="en-US" b="1" i="1" dirty="0">
                          <a:latin typeface="Franklin Gothic Medium"/>
                        </a:rPr>
                        <a:t>p </a:t>
                      </a:r>
                      <a:r>
                        <a:rPr lang="en-US" b="1" i="1" baseline="0" dirty="0">
                          <a:latin typeface="Symbol"/>
                          <a:sym typeface="Symbol"/>
                        </a:rPr>
                        <a:t></a:t>
                      </a:r>
                      <a:r>
                        <a:rPr lang="en-US" b="1" i="1" dirty="0">
                          <a:latin typeface="Franklin Gothic Medium"/>
                        </a:rPr>
                        <a:t> q</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i="1" dirty="0">
                          <a:latin typeface="Franklin Gothic Medium"/>
                        </a:rPr>
                        <a:t>q </a:t>
                      </a:r>
                      <a:r>
                        <a:rPr lang="en-US" b="1" i="1" baseline="0" dirty="0">
                          <a:latin typeface="Symbol"/>
                          <a:sym typeface="Symbol"/>
                        </a:rPr>
                        <a:t></a:t>
                      </a:r>
                      <a:r>
                        <a:rPr lang="en-US" b="1" i="1" dirty="0">
                          <a:latin typeface="Franklin Gothic Medium"/>
                        </a:rPr>
                        <a:t> p</a:t>
                      </a:r>
                    </a:p>
                    <a:p>
                      <a:endParaRPr lang="en-US" b="1" i="1" dirty="0">
                        <a:latin typeface="Franklin Gothic Medium"/>
                      </a:endParaRPr>
                    </a:p>
                  </a:txBody>
                  <a:tcPr/>
                </a:tc>
                <a:tc>
                  <a:txBody>
                    <a:bodyPr/>
                    <a:lstStyle/>
                    <a:p>
                      <a:r>
                        <a:rPr lang="en-US" dirty="0">
                          <a:solidFill>
                            <a:schemeClr val="tx1"/>
                          </a:solidFill>
                          <a:latin typeface="Symbol" pitchFamily="18" charset="2"/>
                          <a:sym typeface="Symbol" pitchFamily="18" charset="2"/>
                        </a:rPr>
                        <a:t></a:t>
                      </a:r>
                      <a:r>
                        <a:rPr lang="en-US" b="1" i="1" dirty="0">
                          <a:latin typeface="Franklin Gothic Medium"/>
                        </a:rPr>
                        <a:t>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p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p</a:t>
                      </a:r>
                    </a:p>
                    <a:p>
                      <a:endParaRPr lang="en-US" b="1" i="1" dirty="0">
                        <a:latin typeface="Franklin Gothic Medium"/>
                      </a:endParaRPr>
                    </a:p>
                  </a:txBody>
                  <a:tcPr/>
                </a:tc>
                <a:extLst>
                  <a:ext uri="{0D108BD9-81ED-4DB2-BD59-A6C34878D82A}">
                    <a16:rowId xmlns:a16="http://schemas.microsoft.com/office/drawing/2014/main" val="10000"/>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T</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1"/>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F</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2"/>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T</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3"/>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F</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4"/>
                  </a:ext>
                </a:extLst>
              </a:tr>
            </a:tbl>
          </a:graphicData>
        </a:graphic>
      </p:graphicFrame>
      <p:sp>
        <p:nvSpPr>
          <p:cNvPr id="7" name="Content Placeholder 2"/>
          <p:cNvSpPr txBox="1">
            <a:spLocks/>
          </p:cNvSpPr>
          <p:nvPr>
            <p:custDataLst>
              <p:tags r:id="rId3"/>
            </p:custDataLst>
          </p:nvPr>
        </p:nvSpPr>
        <p:spPr>
          <a:xfrm>
            <a:off x="2612540" y="972496"/>
            <a:ext cx="2256935" cy="268992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Implication:</a:t>
            </a:r>
          </a:p>
          <a:p>
            <a:pPr marL="0" indent="0" algn="ctr">
              <a:buNone/>
            </a:pP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q</a:t>
            </a:r>
          </a:p>
          <a:p>
            <a:pPr marL="0" indent="0" algn="ctr">
              <a:buNone/>
            </a:pPr>
            <a:endParaRPr lang="en-US" sz="500" i="1" dirty="0">
              <a:solidFill>
                <a:srgbClr val="C00000"/>
              </a:solidFill>
            </a:endParaRPr>
          </a:p>
          <a:p>
            <a:pPr marL="0" indent="0" algn="ctr">
              <a:buNone/>
            </a:pPr>
            <a:r>
              <a:rPr lang="en-US" dirty="0"/>
              <a:t>Converse: </a:t>
            </a:r>
          </a:p>
          <a:p>
            <a:pPr marL="0" indent="0" algn="ctr">
              <a:buNone/>
            </a:pP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p</a:t>
            </a:r>
            <a:endParaRPr lang="en-US" sz="2600" dirty="0">
              <a:solidFill>
                <a:srgbClr val="4C3282"/>
              </a:solidFill>
            </a:endParaRPr>
          </a:p>
        </p:txBody>
      </p:sp>
      <p:sp>
        <p:nvSpPr>
          <p:cNvPr id="11" name="Content Placeholder 2"/>
          <p:cNvSpPr txBox="1">
            <a:spLocks/>
          </p:cNvSpPr>
          <p:nvPr>
            <p:custDataLst>
              <p:tags r:id="rId4"/>
            </p:custDataLst>
          </p:nvPr>
        </p:nvSpPr>
        <p:spPr>
          <a:xfrm>
            <a:off x="6552510" y="934227"/>
            <a:ext cx="2796210" cy="26415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Contrapositive:</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p</a:t>
            </a:r>
          </a:p>
          <a:p>
            <a:pPr marL="0" indent="0" algn="ctr">
              <a:buNone/>
            </a:pPr>
            <a:endParaRPr lang="en-US" sz="500" i="1" dirty="0">
              <a:solidFill>
                <a:srgbClr val="C00000"/>
              </a:solidFill>
            </a:endParaRPr>
          </a:p>
          <a:p>
            <a:pPr marL="0" indent="0" algn="ctr">
              <a:buNone/>
            </a:pPr>
            <a:r>
              <a:rPr lang="en-US" dirty="0">
                <a:solidFill>
                  <a:schemeClr val="bg1">
                    <a:lumMod val="75000"/>
                  </a:schemeClr>
                </a:solidFill>
              </a:rPr>
              <a:t>Inverse: </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q</a:t>
            </a:r>
          </a:p>
        </p:txBody>
      </p:sp>
      <p:sp>
        <p:nvSpPr>
          <p:cNvPr id="3" name="TextBox 2">
            <a:extLst>
              <a:ext uri="{FF2B5EF4-FFF2-40B4-BE49-F238E27FC236}">
                <a16:creationId xmlns:a16="http://schemas.microsoft.com/office/drawing/2014/main" id="{F0317B77-763A-4F8F-83FF-53971A15C3D9}"/>
              </a:ext>
            </a:extLst>
          </p:cNvPr>
          <p:cNvSpPr txBox="1"/>
          <p:nvPr/>
        </p:nvSpPr>
        <p:spPr>
          <a:xfrm>
            <a:off x="76201" y="1533525"/>
            <a:ext cx="2829664"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it’s raining, then I have my umbrella.</a:t>
            </a:r>
          </a:p>
        </p:txBody>
      </p:sp>
      <p:sp>
        <p:nvSpPr>
          <p:cNvPr id="4" name="TextBox 3">
            <a:extLst>
              <a:ext uri="{FF2B5EF4-FFF2-40B4-BE49-F238E27FC236}">
                <a16:creationId xmlns:a16="http://schemas.microsoft.com/office/drawing/2014/main" id="{8556A0DB-D979-4985-B129-FC2DD25D6317}"/>
              </a:ext>
            </a:extLst>
          </p:cNvPr>
          <p:cNvSpPr txBox="1"/>
          <p:nvPr/>
        </p:nvSpPr>
        <p:spPr>
          <a:xfrm>
            <a:off x="76199" y="2722577"/>
            <a:ext cx="3000375"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I have my umbrella, then it is raining.</a:t>
            </a:r>
          </a:p>
        </p:txBody>
      </p:sp>
      <p:sp>
        <p:nvSpPr>
          <p:cNvPr id="5" name="TextBox 4">
            <a:extLst>
              <a:ext uri="{FF2B5EF4-FFF2-40B4-BE49-F238E27FC236}">
                <a16:creationId xmlns:a16="http://schemas.microsoft.com/office/drawing/2014/main" id="{D627F3E7-7765-450B-A71B-887828001CB5}"/>
              </a:ext>
            </a:extLst>
          </p:cNvPr>
          <p:cNvSpPr txBox="1"/>
          <p:nvPr/>
        </p:nvSpPr>
        <p:spPr>
          <a:xfrm>
            <a:off x="8773171" y="1504616"/>
            <a:ext cx="3769047" cy="769441"/>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If I don’t have my umbrella, then it is not raining.</a:t>
            </a:r>
          </a:p>
        </p:txBody>
      </p:sp>
      <p:sp>
        <p:nvSpPr>
          <p:cNvPr id="6" name="TextBox 5">
            <a:extLst>
              <a:ext uri="{FF2B5EF4-FFF2-40B4-BE49-F238E27FC236}">
                <a16:creationId xmlns:a16="http://schemas.microsoft.com/office/drawing/2014/main" id="{BB1C4604-0648-4DD7-AF40-9345CBABCA46}"/>
              </a:ext>
            </a:extLst>
          </p:cNvPr>
          <p:cNvSpPr txBox="1"/>
          <p:nvPr/>
        </p:nvSpPr>
        <p:spPr>
          <a:xfrm>
            <a:off x="8877946" y="2784133"/>
            <a:ext cx="3237855" cy="769441"/>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If it is not raining, then I don’t have my umbrella.</a:t>
            </a:r>
          </a:p>
        </p:txBody>
      </p:sp>
    </p:spTree>
    <p:extLst>
      <p:ext uri="{BB962C8B-B14F-4D97-AF65-F5344CB8AC3E}">
        <p14:creationId xmlns:p14="http://schemas.microsoft.com/office/powerpoint/2010/main" val="766660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Converse, Contrapositive</a:t>
            </a:r>
          </a:p>
        </p:txBody>
      </p:sp>
      <p:sp>
        <p:nvSpPr>
          <p:cNvPr id="8" name="Content Placeholder 2"/>
          <p:cNvSpPr txBox="1">
            <a:spLocks/>
          </p:cNvSpPr>
          <p:nvPr>
            <p:custDataLst>
              <p:tags r:id="rId1"/>
            </p:custDataLst>
          </p:nvPr>
        </p:nvSpPr>
        <p:spPr>
          <a:xfrm>
            <a:off x="3438250" y="3648612"/>
            <a:ext cx="5109402" cy="50319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400" dirty="0">
                <a:solidFill>
                  <a:prstClr val="black"/>
                </a:solidFill>
              </a:rPr>
              <a:t>An </a:t>
            </a:r>
            <a:r>
              <a:rPr lang="en-US" sz="2400" dirty="0">
                <a:solidFill>
                  <a:srgbClr val="4C3282"/>
                </a:solidFill>
              </a:rPr>
              <a:t>implication</a:t>
            </a:r>
            <a:r>
              <a:rPr lang="en-US" sz="2400" dirty="0">
                <a:solidFill>
                  <a:srgbClr val="0070C0"/>
                </a:solidFill>
              </a:rPr>
              <a:t> </a:t>
            </a:r>
            <a:r>
              <a:rPr lang="en-US" sz="2400">
                <a:solidFill>
                  <a:prstClr val="black"/>
                </a:solidFill>
              </a:rPr>
              <a:t>and its </a:t>
            </a:r>
            <a:r>
              <a:rPr lang="en-US" sz="2400" dirty="0">
                <a:solidFill>
                  <a:srgbClr val="4C3282"/>
                </a:solidFill>
              </a:rPr>
              <a:t>contrapositive</a:t>
            </a:r>
            <a:r>
              <a:rPr lang="en-US" sz="2400" dirty="0">
                <a:solidFill>
                  <a:srgbClr val="0070C0"/>
                </a:solidFill>
              </a:rPr>
              <a:t> </a:t>
            </a:r>
            <a:r>
              <a:rPr lang="en-US" sz="2400" dirty="0">
                <a:solidFill>
                  <a:prstClr val="black"/>
                </a:solidFill>
              </a:rPr>
              <a:t>have the same truth value!</a:t>
            </a:r>
          </a:p>
        </p:txBody>
      </p:sp>
      <p:graphicFrame>
        <p:nvGraphicFramePr>
          <p:cNvPr id="10" name="Table 9"/>
          <p:cNvGraphicFramePr>
            <a:graphicFrameLocks noGrp="1"/>
          </p:cNvGraphicFramePr>
          <p:nvPr>
            <p:custDataLst>
              <p:tags r:id="rId2"/>
            </p:custDataLst>
          </p:nvPr>
        </p:nvGraphicFramePr>
        <p:xfrm>
          <a:off x="2905864" y="4519748"/>
          <a:ext cx="6442857" cy="2103120"/>
        </p:xfrm>
        <a:graphic>
          <a:graphicData uri="http://schemas.openxmlformats.org/drawingml/2006/table">
            <a:tbl>
              <a:tblPr firstRow="1" bandRow="1">
                <a:tableStyleId>{5940675A-B579-460E-94D1-54222C63F5DA}</a:tableStyleId>
              </a:tblPr>
              <a:tblGrid>
                <a:gridCol w="425235">
                  <a:extLst>
                    <a:ext uri="{9D8B030D-6E8A-4147-A177-3AD203B41FA5}">
                      <a16:colId xmlns:a16="http://schemas.microsoft.com/office/drawing/2014/main" val="20000"/>
                    </a:ext>
                  </a:extLst>
                </a:gridCol>
                <a:gridCol w="531223">
                  <a:extLst>
                    <a:ext uri="{9D8B030D-6E8A-4147-A177-3AD203B41FA5}">
                      <a16:colId xmlns:a16="http://schemas.microsoft.com/office/drawing/2014/main" val="20001"/>
                    </a:ext>
                  </a:extLst>
                </a:gridCol>
                <a:gridCol w="896983">
                  <a:extLst>
                    <a:ext uri="{9D8B030D-6E8A-4147-A177-3AD203B41FA5}">
                      <a16:colId xmlns:a16="http://schemas.microsoft.com/office/drawing/2014/main" val="20002"/>
                    </a:ext>
                  </a:extLst>
                </a:gridCol>
                <a:gridCol w="940525">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635726">
                  <a:extLst>
                    <a:ext uri="{9D8B030D-6E8A-4147-A177-3AD203B41FA5}">
                      <a16:colId xmlns:a16="http://schemas.microsoft.com/office/drawing/2014/main" val="20005"/>
                    </a:ext>
                  </a:extLst>
                </a:gridCol>
                <a:gridCol w="1262743">
                  <a:extLst>
                    <a:ext uri="{9D8B030D-6E8A-4147-A177-3AD203B41FA5}">
                      <a16:colId xmlns:a16="http://schemas.microsoft.com/office/drawing/2014/main" val="20006"/>
                    </a:ext>
                  </a:extLst>
                </a:gridCol>
                <a:gridCol w="1201782">
                  <a:extLst>
                    <a:ext uri="{9D8B030D-6E8A-4147-A177-3AD203B41FA5}">
                      <a16:colId xmlns:a16="http://schemas.microsoft.com/office/drawing/2014/main" val="20007"/>
                    </a:ext>
                  </a:extLst>
                </a:gridCol>
              </a:tblGrid>
              <a:tr h="630069">
                <a:tc>
                  <a:txBody>
                    <a:bodyPr/>
                    <a:lstStyle/>
                    <a:p>
                      <a:r>
                        <a:rPr lang="en-US" i="1" dirty="0">
                          <a:latin typeface="Franklin Gothic Medium"/>
                        </a:rPr>
                        <a:t>  </a:t>
                      </a:r>
                      <a:r>
                        <a:rPr lang="en-US" b="1" i="1" dirty="0">
                          <a:latin typeface="Franklin Gothic Medium"/>
                        </a:rPr>
                        <a:t>p</a:t>
                      </a:r>
                    </a:p>
                  </a:txBody>
                  <a:tcPr/>
                </a:tc>
                <a:tc>
                  <a:txBody>
                    <a:bodyPr/>
                    <a:lstStyle/>
                    <a:p>
                      <a:r>
                        <a:rPr lang="en-US" i="1" dirty="0">
                          <a:latin typeface="Franklin Gothic Medium"/>
                        </a:rPr>
                        <a:t>  </a:t>
                      </a:r>
                      <a:r>
                        <a:rPr lang="en-US" b="1" i="1" dirty="0">
                          <a:latin typeface="Franklin Gothic Medium"/>
                        </a:rPr>
                        <a:t>q</a:t>
                      </a:r>
                    </a:p>
                  </a:txBody>
                  <a:tcPr/>
                </a:tc>
                <a:tc>
                  <a:txBody>
                    <a:bodyPr/>
                    <a:lstStyle/>
                    <a:p>
                      <a:pPr algn="ctr"/>
                      <a:r>
                        <a:rPr lang="en-US" b="1" i="1" dirty="0">
                          <a:latin typeface="Franklin Gothic Medium"/>
                        </a:rPr>
                        <a:t>p </a:t>
                      </a:r>
                      <a:r>
                        <a:rPr lang="en-US" b="1" i="1" baseline="0" dirty="0">
                          <a:latin typeface="Symbol"/>
                          <a:sym typeface="Symbol"/>
                        </a:rPr>
                        <a:t></a:t>
                      </a:r>
                      <a:r>
                        <a:rPr lang="en-US" b="1" i="1" dirty="0">
                          <a:latin typeface="Franklin Gothic Medium"/>
                        </a:rPr>
                        <a:t> q</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i="1" dirty="0">
                          <a:latin typeface="Franklin Gothic Medium"/>
                        </a:rPr>
                        <a:t>q </a:t>
                      </a:r>
                      <a:r>
                        <a:rPr lang="en-US" b="1" i="1" baseline="0" dirty="0">
                          <a:latin typeface="Symbol"/>
                          <a:sym typeface="Symbol"/>
                        </a:rPr>
                        <a:t></a:t>
                      </a:r>
                      <a:r>
                        <a:rPr lang="en-US" b="1" i="1" dirty="0">
                          <a:latin typeface="Franklin Gothic Medium"/>
                        </a:rPr>
                        <a:t> p</a:t>
                      </a:r>
                    </a:p>
                    <a:p>
                      <a:endParaRPr lang="en-US" b="1" i="1" dirty="0">
                        <a:latin typeface="Franklin Gothic Medium"/>
                      </a:endParaRPr>
                    </a:p>
                  </a:txBody>
                  <a:tcPr/>
                </a:tc>
                <a:tc>
                  <a:txBody>
                    <a:bodyPr/>
                    <a:lstStyle/>
                    <a:p>
                      <a:r>
                        <a:rPr lang="en-US" dirty="0">
                          <a:solidFill>
                            <a:schemeClr val="tx1"/>
                          </a:solidFill>
                          <a:latin typeface="Symbol" pitchFamily="18" charset="2"/>
                          <a:sym typeface="Symbol" pitchFamily="18" charset="2"/>
                        </a:rPr>
                        <a:t></a:t>
                      </a:r>
                      <a:r>
                        <a:rPr lang="en-US" b="1" i="1" dirty="0">
                          <a:latin typeface="Franklin Gothic Medium"/>
                        </a:rPr>
                        <a:t>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p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p</a:t>
                      </a:r>
                    </a:p>
                    <a:p>
                      <a:endParaRPr lang="en-US" b="1" i="1" dirty="0">
                        <a:latin typeface="Franklin Gothic Medium"/>
                      </a:endParaRPr>
                    </a:p>
                  </a:txBody>
                  <a:tcPr/>
                </a:tc>
                <a:extLst>
                  <a:ext uri="{0D108BD9-81ED-4DB2-BD59-A6C34878D82A}">
                    <a16:rowId xmlns:a16="http://schemas.microsoft.com/office/drawing/2014/main" val="10000"/>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1"/>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extLst>
                  <a:ext uri="{0D108BD9-81ED-4DB2-BD59-A6C34878D82A}">
                    <a16:rowId xmlns:a16="http://schemas.microsoft.com/office/drawing/2014/main" val="10002"/>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3"/>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4"/>
                  </a:ext>
                </a:extLst>
              </a:tr>
            </a:tbl>
          </a:graphicData>
        </a:graphic>
      </p:graphicFrame>
      <p:sp>
        <p:nvSpPr>
          <p:cNvPr id="7" name="Content Placeholder 2"/>
          <p:cNvSpPr txBox="1">
            <a:spLocks/>
          </p:cNvSpPr>
          <p:nvPr>
            <p:custDataLst>
              <p:tags r:id="rId3"/>
            </p:custDataLst>
          </p:nvPr>
        </p:nvSpPr>
        <p:spPr>
          <a:xfrm>
            <a:off x="2612540" y="972496"/>
            <a:ext cx="2256935" cy="268992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Implication:</a:t>
            </a:r>
          </a:p>
          <a:p>
            <a:pPr marL="0" indent="0" algn="ctr">
              <a:buNone/>
            </a:pP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q</a:t>
            </a:r>
          </a:p>
          <a:p>
            <a:pPr marL="0" indent="0" algn="ctr">
              <a:buNone/>
            </a:pPr>
            <a:endParaRPr lang="en-US" sz="500" i="1" dirty="0">
              <a:solidFill>
                <a:srgbClr val="C00000"/>
              </a:solidFill>
            </a:endParaRPr>
          </a:p>
          <a:p>
            <a:pPr marL="0" indent="0" algn="ctr">
              <a:buNone/>
            </a:pPr>
            <a:r>
              <a:rPr lang="en-US" dirty="0"/>
              <a:t>Converse: </a:t>
            </a:r>
          </a:p>
          <a:p>
            <a:pPr marL="0" indent="0" algn="ctr">
              <a:buNone/>
            </a:pP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p</a:t>
            </a:r>
            <a:endParaRPr lang="en-US" sz="2600" dirty="0">
              <a:solidFill>
                <a:srgbClr val="4C3282"/>
              </a:solidFill>
            </a:endParaRPr>
          </a:p>
        </p:txBody>
      </p:sp>
      <p:sp>
        <p:nvSpPr>
          <p:cNvPr id="11" name="Content Placeholder 2"/>
          <p:cNvSpPr txBox="1">
            <a:spLocks/>
          </p:cNvSpPr>
          <p:nvPr>
            <p:custDataLst>
              <p:tags r:id="rId4"/>
            </p:custDataLst>
          </p:nvPr>
        </p:nvSpPr>
        <p:spPr>
          <a:xfrm>
            <a:off x="6552510" y="934227"/>
            <a:ext cx="2796210" cy="26415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Contrapositive:</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p</a:t>
            </a:r>
          </a:p>
          <a:p>
            <a:pPr marL="0" indent="0" algn="ctr">
              <a:buNone/>
            </a:pPr>
            <a:endParaRPr lang="en-US" sz="500" i="1" dirty="0">
              <a:solidFill>
                <a:srgbClr val="C00000"/>
              </a:solidFill>
            </a:endParaRPr>
          </a:p>
          <a:p>
            <a:pPr marL="0" indent="0" algn="ctr">
              <a:buNone/>
            </a:pPr>
            <a:r>
              <a:rPr lang="en-US" dirty="0">
                <a:solidFill>
                  <a:schemeClr val="bg1">
                    <a:lumMod val="75000"/>
                  </a:schemeClr>
                </a:solidFill>
              </a:rPr>
              <a:t>Inverse: </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q</a:t>
            </a:r>
          </a:p>
        </p:txBody>
      </p:sp>
    </p:spTree>
    <p:extLst>
      <p:ext uri="{BB962C8B-B14F-4D97-AF65-F5344CB8AC3E}">
        <p14:creationId xmlns:p14="http://schemas.microsoft.com/office/powerpoint/2010/main" val="2221648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Contrapositive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82907"/>
                <a:ext cx="11187258" cy="4845504"/>
              </a:xfrm>
            </p:spPr>
            <p:txBody>
              <a:bodyPr>
                <a:normAutofit/>
              </a:bodyPr>
              <a:lstStyle/>
              <a:p>
                <a:r>
                  <a:rPr lang="en-US" dirty="0"/>
                  <a:t>We showed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oMath>
                </a14:m>
                <a:r>
                  <a:rPr lang="en-US" dirty="0"/>
                  <a:t> with a truth table. Let’s do a proof.</a:t>
                </a:r>
              </a:p>
              <a:p>
                <a:r>
                  <a:rPr lang="en-US" dirty="0"/>
                  <a:t>Try this one on your own. Remember</a:t>
                </a:r>
              </a:p>
              <a:p>
                <a:pPr marL="514350" indent="-514350">
                  <a:buClr>
                    <a:srgbClr val="7030A0"/>
                  </a:buClr>
                  <a:buFont typeface="+mj-lt"/>
                  <a:buAutoNum type="arabicPeriod"/>
                </a:pPr>
                <a:r>
                  <a:rPr lang="en-US" dirty="0"/>
                  <a:t>Know what you’re trying to show.</a:t>
                </a:r>
              </a:p>
              <a:p>
                <a:pPr marL="514350" indent="-514350">
                  <a:buClr>
                    <a:srgbClr val="7030A0"/>
                  </a:buClr>
                  <a:buFont typeface="+mj-lt"/>
                  <a:buAutoNum type="arabicPeriod"/>
                </a:pPr>
                <a:r>
                  <a:rPr lang="en-US" dirty="0"/>
                  <a:t>Stay on target – take steps to get closer to your goal.</a:t>
                </a:r>
              </a:p>
              <a:p>
                <a:pPr marL="0" indent="0">
                  <a:buClr>
                    <a:srgbClr val="7030A0"/>
                  </a:buClr>
                  <a:buNone/>
                </a:pPr>
                <a:endParaRPr lang="en-US" dirty="0"/>
              </a:p>
              <a:p>
                <a:pPr marL="0" indent="0">
                  <a:buClr>
                    <a:srgbClr val="7030A0"/>
                  </a:buClr>
                  <a:buNone/>
                </a:pPr>
                <a:r>
                  <a:rPr lang="en-US" sz="2400" dirty="0"/>
                  <a:t>Hint: think about your tools. </a:t>
                </a:r>
              </a:p>
              <a:p>
                <a:pPr marL="0" indent="0">
                  <a:buClr>
                    <a:srgbClr val="7030A0"/>
                  </a:buClr>
                  <a:buNone/>
                </a:pPr>
                <a:r>
                  <a:rPr lang="en-US" sz="2400" dirty="0"/>
                  <a:t>There are lots of rules with AND/OR/NOT, </a:t>
                </a:r>
              </a:p>
              <a:p>
                <a:pPr marL="0" indent="0">
                  <a:buClr>
                    <a:srgbClr val="7030A0"/>
                  </a:buClr>
                  <a:buNone/>
                </a:pPr>
                <a:r>
                  <a:rPr lang="en-US" sz="2400" dirty="0"/>
                  <a:t>but very few with implications…</a:t>
                </a: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82907"/>
                <a:ext cx="11187258" cy="4845504"/>
              </a:xfrm>
              <a:blipFill>
                <a:blip r:embed="rId2"/>
                <a:stretch>
                  <a:fillRect l="-1743" t="-2138"/>
                </a:stretch>
              </a:blipFill>
            </p:spPr>
            <p:txBody>
              <a:bodyPr/>
              <a:lstStyle/>
              <a:p>
                <a:r>
                  <a:rPr lang="en-US">
                    <a:noFill/>
                  </a:rPr>
                  <a:t> </a:t>
                </a:r>
              </a:p>
            </p:txBody>
          </p:sp>
        </mc:Fallback>
      </mc:AlternateContent>
    </p:spTree>
    <p:extLst>
      <p:ext uri="{BB962C8B-B14F-4D97-AF65-F5344CB8AC3E}">
        <p14:creationId xmlns:p14="http://schemas.microsoft.com/office/powerpoint/2010/main" val="8311340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txDef>
      <a:spPr>
        <a:noFill/>
      </a:spPr>
      <a:bodyPr wrap="square" rtlCol="0">
        <a:spAutoFit/>
      </a:bodyPr>
      <a:lstStyle>
        <a:defPPr>
          <a:defRPr sz="2400" dirty="0">
            <a:latin typeface="Segoe UI Semilight" panose="020B0402040204020203" pitchFamily="34" charset="0"/>
            <a:cs typeface="Segoe UI Semilight" panose="020B0402040204020203" pitchFamily="34" charset="0"/>
          </a:defRPr>
        </a:defPPr>
      </a:lstStyle>
    </a:txDef>
  </a:objectDefaults>
  <a:extraClrSchemeLst/>
  <a:extLst>
    <a:ext uri="{05A4C25C-085E-4340-85A3-A5531E510DB2}">
      <thm15:themeFamily xmlns:thm15="http://schemas.microsoft.com/office/thememl/2012/main" name="311_template" id="{478A45B3-8228-4452-9448-225E48ECB476}" vid="{3FFB9360-7A2B-4DBD-A3D8-46E51A2048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05-CDNF-predicates</Template>
  <TotalTime>17087</TotalTime>
  <Words>2641</Words>
  <Application>Microsoft Office PowerPoint</Application>
  <PresentationFormat>Widescreen</PresentationFormat>
  <Paragraphs>590</Paragraphs>
  <Slides>42</Slides>
  <Notes>0</Notes>
  <HiddenSlides>1</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42</vt:i4>
      </vt:variant>
    </vt:vector>
  </HeadingPairs>
  <TitlesOfParts>
    <vt:vector size="55" baseType="lpstr">
      <vt:lpstr>Arial</vt:lpstr>
      <vt:lpstr>Calibri</vt:lpstr>
      <vt:lpstr>Cambria Math</vt:lpstr>
      <vt:lpstr>Courier New</vt:lpstr>
      <vt:lpstr>Franklin Gothic Medium</vt:lpstr>
      <vt:lpstr>Segoe UI</vt:lpstr>
      <vt:lpstr>Segoe UI Light</vt:lpstr>
      <vt:lpstr>Segoe UI Semibold</vt:lpstr>
      <vt:lpstr>Segoe UI Semilight</vt:lpstr>
      <vt:lpstr>Symbol</vt:lpstr>
      <vt:lpstr>Tw Cen MT</vt:lpstr>
      <vt:lpstr>Wingdings 3</vt:lpstr>
      <vt:lpstr>Integral</vt:lpstr>
      <vt:lpstr>Proofs,  Alternate Notation</vt:lpstr>
      <vt:lpstr>Announcements</vt:lpstr>
      <vt:lpstr>Our First Proof</vt:lpstr>
      <vt:lpstr>Our First Proof</vt:lpstr>
      <vt:lpstr>More on Our First Proof</vt:lpstr>
      <vt:lpstr>Modifying Implications</vt:lpstr>
      <vt:lpstr>Converse, Contrapositive</vt:lpstr>
      <vt:lpstr>Converse, Contrapositive</vt:lpstr>
      <vt:lpstr>Contrapositive</vt:lpstr>
      <vt:lpstr>Contrapositive</vt:lpstr>
      <vt:lpstr>Work from both ends, but…</vt:lpstr>
      <vt:lpstr>Digital Logic</vt:lpstr>
      <vt:lpstr>Vocabulary!</vt:lpstr>
      <vt:lpstr>On notation…</vt:lpstr>
      <vt:lpstr>Digital Circuits</vt:lpstr>
      <vt:lpstr>And Gate</vt:lpstr>
      <vt:lpstr>Or Gate</vt:lpstr>
      <vt:lpstr>Not Gates</vt:lpstr>
      <vt:lpstr>Blobs are Okay!</vt:lpstr>
      <vt:lpstr>Combinational Logic Circuits</vt:lpstr>
      <vt:lpstr>Combinational Logic Circuits</vt:lpstr>
      <vt:lpstr>Combinational Logic Circuits</vt:lpstr>
      <vt:lpstr>Combinational Logic Circuits</vt:lpstr>
      <vt:lpstr>More Vocabulary</vt:lpstr>
      <vt:lpstr>Meet Boolean Algebra</vt:lpstr>
      <vt:lpstr>Meet Boolean Algebra</vt:lpstr>
      <vt:lpstr>Comparison</vt:lpstr>
      <vt:lpstr>Boolean Algebra</vt:lpstr>
      <vt:lpstr>Boolean Algebra</vt:lpstr>
      <vt:lpstr>Boolean Algebra</vt:lpstr>
      <vt:lpstr>A Few Fun Facts</vt:lpstr>
      <vt:lpstr>Why ANOTHER way of writing down logic?</vt:lpstr>
      <vt:lpstr>Canonical Forms</vt:lpstr>
      <vt:lpstr>Canonical Forms</vt:lpstr>
      <vt:lpstr>Using Our Rules</vt:lpstr>
      <vt:lpstr>Disjunctive Normal Form (DNF)</vt:lpstr>
      <vt:lpstr>Disjunctive Normal Form</vt:lpstr>
      <vt:lpstr>Another Canonical Form</vt:lpstr>
      <vt:lpstr>Another Canonical Form</vt:lpstr>
      <vt:lpstr>Conjunctive Normal Form</vt:lpstr>
      <vt:lpstr>Normal Forms</vt:lpstr>
      <vt:lpstr>PowerPoint Presentation</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cse-loaner</cp:lastModifiedBy>
  <cp:revision>94</cp:revision>
  <cp:lastPrinted>2024-01-09T23:45:04Z</cp:lastPrinted>
  <dcterms:created xsi:type="dcterms:W3CDTF">2020-07-15T20:09:42Z</dcterms:created>
  <dcterms:modified xsi:type="dcterms:W3CDTF">2024-10-01T20:05:19Z</dcterms:modified>
</cp:coreProperties>
</file>