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6.xml" ContentType="application/vnd.openxmlformats-officedocument.presentationml.tag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97" r:id="rId2"/>
    <p:sldId id="326" r:id="rId3"/>
    <p:sldId id="327" r:id="rId4"/>
    <p:sldId id="328" r:id="rId5"/>
    <p:sldId id="329" r:id="rId6"/>
    <p:sldId id="256" r:id="rId7"/>
    <p:sldId id="360" r:id="rId8"/>
    <p:sldId id="393" r:id="rId9"/>
    <p:sldId id="379" r:id="rId10"/>
    <p:sldId id="361" r:id="rId11"/>
    <p:sldId id="275" r:id="rId12"/>
    <p:sldId id="362" r:id="rId13"/>
    <p:sldId id="325" r:id="rId14"/>
    <p:sldId id="274" r:id="rId15"/>
    <p:sldId id="302" r:id="rId16"/>
    <p:sldId id="389" r:id="rId17"/>
    <p:sldId id="303" r:id="rId18"/>
    <p:sldId id="390" r:id="rId19"/>
    <p:sldId id="391" r:id="rId20"/>
    <p:sldId id="392" r:id="rId21"/>
    <p:sldId id="380" r:id="rId22"/>
    <p:sldId id="312" r:id="rId23"/>
    <p:sldId id="381" r:id="rId24"/>
    <p:sldId id="310" r:id="rId25"/>
    <p:sldId id="257" r:id="rId26"/>
    <p:sldId id="313" r:id="rId27"/>
    <p:sldId id="301" r:id="rId28"/>
    <p:sldId id="314" r:id="rId29"/>
    <p:sldId id="382" r:id="rId30"/>
    <p:sldId id="316" r:id="rId31"/>
    <p:sldId id="357" r:id="rId32"/>
    <p:sldId id="358" r:id="rId33"/>
    <p:sldId id="317" r:id="rId34"/>
    <p:sldId id="348" r:id="rId35"/>
    <p:sldId id="349" r:id="rId36"/>
    <p:sldId id="350" r:id="rId37"/>
    <p:sldId id="318" r:id="rId38"/>
    <p:sldId id="356" r:id="rId39"/>
    <p:sldId id="383" r:id="rId40"/>
    <p:sldId id="384" r:id="rId41"/>
    <p:sldId id="388" r:id="rId42"/>
    <p:sldId id="387" r:id="rId43"/>
    <p:sldId id="321" r:id="rId44"/>
    <p:sldId id="323" r:id="rId45"/>
    <p:sldId id="319" r:id="rId46"/>
    <p:sldId id="324" r:id="rId47"/>
    <p:sldId id="377" r:id="rId48"/>
    <p:sldId id="260" r:id="rId49"/>
    <p:sldId id="261" r:id="rId50"/>
    <p:sldId id="276" r:id="rId51"/>
    <p:sldId id="277" r:id="rId52"/>
    <p:sldId id="37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113" d="100"/>
          <a:sy n="113" d="100"/>
        </p:scale>
        <p:origin x="51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A2A44-BDD7-4FFD-9082-D393D09E41B8}"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EE384-8FF8-4CF8-A331-7FC937BC4F33}" type="slidenum">
              <a:rPr lang="en-US" smtClean="0"/>
              <a:t>‹#›</a:t>
            </a:fld>
            <a:endParaRPr lang="en-US"/>
          </a:p>
        </p:txBody>
      </p:sp>
    </p:spTree>
    <p:extLst>
      <p:ext uri="{BB962C8B-B14F-4D97-AF65-F5344CB8AC3E}">
        <p14:creationId xmlns:p14="http://schemas.microsoft.com/office/powerpoint/2010/main" val="118001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replaced p with a and q with b. Same as if you replaced the “I” in a for-loop with a “j” everywhere in that loop.</a:t>
            </a:r>
          </a:p>
        </p:txBody>
      </p:sp>
      <p:sp>
        <p:nvSpPr>
          <p:cNvPr id="4" name="Slide Number Placeholder 3"/>
          <p:cNvSpPr>
            <a:spLocks noGrp="1"/>
          </p:cNvSpPr>
          <p:nvPr>
            <p:ph type="sldNum" sz="quarter" idx="5"/>
          </p:nvPr>
        </p:nvSpPr>
        <p:spPr/>
        <p:txBody>
          <a:bodyPr/>
          <a:lstStyle/>
          <a:p>
            <a:fld id="{0FF94161-02CB-4E79-96C7-F52320B8DA38}" type="slidenum">
              <a:rPr lang="en-US" smtClean="0"/>
              <a:t>29</a:t>
            </a:fld>
            <a:endParaRPr lang="en-US"/>
          </a:p>
        </p:txBody>
      </p:sp>
    </p:spTree>
    <p:extLst>
      <p:ext uri="{BB962C8B-B14F-4D97-AF65-F5344CB8AC3E}">
        <p14:creationId xmlns:p14="http://schemas.microsoft.com/office/powerpoint/2010/main" val="388453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9/26/2024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9/26/2024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9/26/2024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9/26/2024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etexify.kirelabs.org/classif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1.png"/><Relationship Id="rId4" Type="http://schemas.openxmlformats.org/officeDocument/2006/relationships/image" Target="../media/image131.png"/></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0.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00.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0.png"/><Relationship Id="rId4"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0.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3.png"/><Relationship Id="rId4" Type="http://schemas.openxmlformats.org/officeDocument/2006/relationships/image" Target="../media/image2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p:txBody>
      </p:sp>
    </p:spTree>
    <p:extLst>
      <p:ext uri="{BB962C8B-B14F-4D97-AF65-F5344CB8AC3E}">
        <p14:creationId xmlns:p14="http://schemas.microsoft.com/office/powerpoint/2010/main" val="22102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B47E-2231-4039-AE51-DC69AA148F4E}"/>
              </a:ext>
            </a:extLst>
          </p:cNvPr>
          <p:cNvSpPr>
            <a:spLocks noGrp="1"/>
          </p:cNvSpPr>
          <p:nvPr>
            <p:ph type="title"/>
          </p:nvPr>
        </p:nvSpPr>
        <p:spPr/>
        <p:txBody>
          <a:bodyPr/>
          <a:lstStyle/>
          <a:p>
            <a:r>
              <a:rPr lang="en-US" dirty="0"/>
              <a:t>Homework Submissions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1933F4-EEF0-4CEB-8F0A-DA957B719004}"/>
                  </a:ext>
                </a:extLst>
              </p:cNvPr>
              <p:cNvSpPr>
                <a:spLocks noGrp="1"/>
              </p:cNvSpPr>
              <p:nvPr>
                <p:ph idx="1"/>
              </p:nvPr>
            </p:nvSpPr>
            <p:spPr/>
            <p:txBody>
              <a:bodyPr/>
              <a:lstStyle/>
              <a:p>
                <a:r>
                  <a:rPr lang="en-US" dirty="0"/>
                  <a:t>Make sure we can read what you submit. </a:t>
                </a:r>
              </a:p>
              <a:p>
                <a:pPr lvl="1"/>
                <a:r>
                  <a:rPr lang="en-US" dirty="0"/>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dirty="0"/>
                  <a:t> or a </a:t>
                </a:r>
                <a14:m>
                  <m:oMath xmlns:m="http://schemas.openxmlformats.org/officeDocument/2006/math">
                    <m:r>
                      <a:rPr lang="en-US" b="0" i="1" smtClean="0">
                        <a:latin typeface="Cambria Math" panose="02040503050406030204" pitchFamily="18" charset="0"/>
                      </a:rPr>
                      <m:t>𝑞</m:t>
                    </m:r>
                  </m:oMath>
                </a14:m>
                <a:r>
                  <a:rPr lang="en-US" dirty="0"/>
                  <a:t>.</a:t>
                </a:r>
              </a:p>
              <a:p>
                <a:pPr lvl="1"/>
                <a:endParaRPr lang="en-US" dirty="0"/>
              </a:p>
              <a:p>
                <a:pPr lvl="1"/>
                <a:r>
                  <a:rPr lang="en-US" dirty="0"/>
                  <a:t>Typesetting guarantees we can read it.</a:t>
                </a:r>
              </a:p>
              <a:p>
                <a:pPr lvl="1"/>
                <a:r>
                  <a:rPr lang="en-US" dirty="0"/>
                  <a:t>Microsoft Word’s equation editor is now halfway decent!</a:t>
                </a:r>
              </a:p>
              <a:p>
                <a:pPr lvl="1"/>
                <a:r>
                  <a:rPr lang="en-US" dirty="0"/>
                  <a:t>LaTeX is the industry standard for typesetting (if you go to CS grad school, you’ll use it for all your papers). Overleaf is the easiest way to get started.</a:t>
                </a:r>
              </a:p>
              <a:p>
                <a:pPr lvl="1"/>
                <a:endParaRPr lang="en-US" dirty="0"/>
              </a:p>
              <a:p>
                <a:pPr lvl="1"/>
                <a:r>
                  <a:rPr lang="en-US" dirty="0"/>
                  <a:t>Need to know the code for a symbol? </a:t>
                </a:r>
                <a:r>
                  <a:rPr lang="en-US" dirty="0" err="1">
                    <a:hlinkClick r:id="rId2"/>
                  </a:rPr>
                  <a:t>Detexify</a:t>
                </a:r>
                <a:r>
                  <a:rPr lang="en-US" dirty="0"/>
                  <a:t>! Word uses LaTeX codes…mostly…</a:t>
                </a:r>
              </a:p>
            </p:txBody>
          </p:sp>
        </mc:Choice>
        <mc:Fallback xmlns="">
          <p:sp>
            <p:nvSpPr>
              <p:cNvPr id="3" name="Content Placeholder 2">
                <a:extLst>
                  <a:ext uri="{FF2B5EF4-FFF2-40B4-BE49-F238E27FC236}">
                    <a16:creationId xmlns:a16="http://schemas.microsoft.com/office/drawing/2014/main" id="{5F1933F4-EEF0-4CEB-8F0A-DA957B719004}"/>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909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Simplifying Expressions</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Equivalence</a:t>
            </a:r>
          </a:p>
        </p:txBody>
      </p:sp>
      <p:sp>
        <p:nvSpPr>
          <p:cNvPr id="3" name="Content Placeholder 2"/>
          <p:cNvSpPr>
            <a:spLocks noGrp="1"/>
          </p:cNvSpPr>
          <p:nvPr>
            <p:ph idx="1"/>
          </p:nvPr>
        </p:nvSpPr>
        <p:spPr>
          <a:xfrm>
            <a:off x="575240" y="1463857"/>
            <a:ext cx="11187258" cy="494252"/>
          </a:xfrm>
        </p:spPr>
        <p:txBody>
          <a:bodyPr>
            <a:normAutofit lnSpcReduction="10000"/>
          </a:bodyPr>
          <a:lstStyle/>
          <a:p>
            <a:r>
              <a:rPr lang="en-US" dirty="0"/>
              <a:t>We will want to talk about whether two propositions are “the same.”</a:t>
            </a:r>
          </a:p>
          <a:p>
            <a:pPr marL="0" indent="0">
              <a:buNone/>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75239" y="2038357"/>
                <a:ext cx="1040938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propositions are “</a:t>
                </a:r>
                <a:r>
                  <a:rPr lang="en-US" sz="2400" dirty="0">
                    <a:solidFill>
                      <a:srgbClr val="FF0000"/>
                    </a:solidFill>
                    <a:latin typeface="Segoe UI Semilight" panose="020B0402040204020203" pitchFamily="34" charset="0"/>
                    <a:cs typeface="Segoe UI Semilight" panose="020B0402040204020203" pitchFamily="34" charset="0"/>
                  </a:rPr>
                  <a:t>equal</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FF0000"/>
                        </a:solidFill>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if they are character-for-character identical.</a:t>
                </a:r>
              </a:p>
            </p:txBody>
          </p:sp>
        </mc:Choice>
        <mc:Fallback xmlns="">
          <p:sp>
            <p:nvSpPr>
              <p:cNvPr id="4" name="TextBox 3"/>
              <p:cNvSpPr txBox="1">
                <a:spLocks noRot="1" noChangeAspect="1" noMove="1" noResize="1" noEditPoints="1" noAdjustHandles="1" noChangeArrowheads="1" noChangeShapeType="1" noTextEdit="1"/>
              </p:cNvSpPr>
              <p:nvPr/>
            </p:nvSpPr>
            <p:spPr>
              <a:xfrm>
                <a:off x="575239" y="2038357"/>
                <a:ext cx="10409381" cy="461665"/>
              </a:xfrm>
              <a:prstGeom prst="rect">
                <a:avLst/>
              </a:prstGeom>
              <a:blipFill>
                <a:blip r:embed="rId2"/>
                <a:stretch>
                  <a:fillRect l="-878"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68217" y="2580269"/>
                <a:ext cx="4636654"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68217" y="2580269"/>
                <a:ext cx="4636654" cy="461665"/>
              </a:xfrm>
              <a:prstGeom prst="rect">
                <a:avLst/>
              </a:prstGeom>
              <a:blipFill>
                <a:blip r:embed="rId3"/>
                <a:stretch>
                  <a:fillRect l="-394" t="-9211" b="-30263"/>
                </a:stretch>
              </a:blipFill>
            </p:spPr>
            <p:txBody>
              <a:bodyPr/>
              <a:lstStyle/>
              <a:p>
                <a:r>
                  <a:rPr lang="en-US">
                    <a:noFill/>
                  </a:rPr>
                  <a:t> </a:t>
                </a:r>
              </a:p>
            </p:txBody>
          </p:sp>
        </mc:Fallback>
      </mc:AlternateContent>
      <p:sp>
        <p:nvSpPr>
          <p:cNvPr id="6" name="TextBox 5"/>
          <p:cNvSpPr txBox="1"/>
          <p:nvPr/>
        </p:nvSpPr>
        <p:spPr>
          <a:xfrm>
            <a:off x="575239" y="3260436"/>
            <a:ext cx="115151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almost never ask whether propositions are equal. It’s not an interesting question.</a:t>
            </a:r>
          </a:p>
        </p:txBody>
      </p:sp>
      <mc:AlternateContent xmlns:mc="http://schemas.openxmlformats.org/markup-compatibility/2006" xmlns:a14="http://schemas.microsoft.com/office/drawing/2010/main">
        <mc:Choice Requires="a14">
          <p:sp>
            <p:nvSpPr>
              <p:cNvPr id="8" name="TextBox 7"/>
              <p:cNvSpPr txBox="1"/>
              <p:nvPr/>
            </p:nvSpPr>
            <p:spPr>
              <a:xfrm>
                <a:off x="575239" y="3955749"/>
                <a:ext cx="10889672"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propositions are “</a:t>
                </a:r>
                <a:r>
                  <a:rPr lang="en-US" sz="2400" dirty="0">
                    <a:solidFill>
                      <a:srgbClr val="4C3282"/>
                    </a:solidFill>
                    <a:latin typeface="Segoe UI Semilight" panose="020B0402040204020203" pitchFamily="34" charset="0"/>
                    <a:cs typeface="Segoe UI Semilight" panose="020B0402040204020203" pitchFamily="34" charset="0"/>
                  </a:rPr>
                  <a:t>equivalent</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if they always have the same truth value.</a:t>
                </a:r>
              </a:p>
            </p:txBody>
          </p:sp>
        </mc:Choice>
        <mc:Fallback xmlns="">
          <p:sp>
            <p:nvSpPr>
              <p:cNvPr id="8" name="TextBox 7"/>
              <p:cNvSpPr txBox="1">
                <a:spLocks noRot="1" noChangeAspect="1" noMove="1" noResize="1" noEditPoints="1" noAdjustHandles="1" noChangeArrowheads="1" noChangeShapeType="1" noTextEdit="1"/>
              </p:cNvSpPr>
              <p:nvPr/>
            </p:nvSpPr>
            <p:spPr>
              <a:xfrm>
                <a:off x="575239" y="3955749"/>
                <a:ext cx="10889672" cy="461665"/>
              </a:xfrm>
              <a:prstGeom prst="rect">
                <a:avLst/>
              </a:prstGeom>
              <a:blipFill>
                <a:blip r:embed="rId4"/>
                <a:stretch>
                  <a:fillRect l="-83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0655" y="4572000"/>
                <a:ext cx="5088213"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80655" y="4572000"/>
                <a:ext cx="5088213" cy="461665"/>
              </a:xfrm>
              <a:prstGeom prst="rect">
                <a:avLst/>
              </a:prstGeom>
              <a:blipFill>
                <a:blip r:embed="rId5"/>
                <a:stretch>
                  <a:fillRect l="-35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3491" y="5283200"/>
                <a:ext cx="10781420"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𝑞</m:t>
                    </m:r>
                  </m:oMath>
                </a14:m>
                <a:endParaRPr lang="en-US" sz="2400" b="0" dirty="0">
                  <a:latin typeface="Segoe UI Semilight" panose="020B0402040204020203" pitchFamily="34" charset="0"/>
                  <a:ea typeface="Cambria Math" panose="02040503050406030204" pitchFamily="18"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a:t>
                </a:r>
              </a:p>
            </p:txBody>
          </p:sp>
        </mc:Choice>
        <mc:Fallback xmlns="">
          <p:sp>
            <p:nvSpPr>
              <p:cNvPr id="10" name="TextBox 9"/>
              <p:cNvSpPr txBox="1">
                <a:spLocks noRot="1" noChangeAspect="1" noMove="1" noResize="1" noEditPoints="1" noAdjustHandles="1" noChangeArrowheads="1" noChangeShapeType="1" noTextEdit="1"/>
              </p:cNvSpPr>
              <p:nvPr/>
            </p:nvSpPr>
            <p:spPr>
              <a:xfrm>
                <a:off x="683491" y="5283200"/>
                <a:ext cx="10781420" cy="830997"/>
              </a:xfrm>
              <a:prstGeom prst="rect">
                <a:avLst/>
              </a:prstGeom>
              <a:blipFill>
                <a:blip r:embed="rId6"/>
                <a:stretch>
                  <a:fillRect l="-848"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232439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4C3282"/>
                </a:solidFill>
              </a:rPr>
              <a:t>A </a:t>
            </a:r>
            <a:r>
              <a:rPr lang="en-US" dirty="0">
                <a:solidFill>
                  <a:srgbClr val="4C3282"/>
                </a:solidFill>
                <a:latin typeface="Symbol" pitchFamily="18" charset="2"/>
                <a:sym typeface="Symbol" pitchFamily="18" charset="2"/>
              </a:rPr>
              <a:t></a:t>
            </a:r>
            <a:r>
              <a:rPr lang="en-US" dirty="0">
                <a:solidFill>
                  <a:srgbClr val="4C3282"/>
                </a:solidFill>
                <a:sym typeface="Symbol" pitchFamily="18" charset="2"/>
              </a:rPr>
              <a:t> </a:t>
            </a:r>
            <a:r>
              <a:rPr lang="en-US" i="1" dirty="0">
                <a:solidFill>
                  <a:srgbClr val="4C3282"/>
                </a:solidFill>
              </a:rPr>
              <a:t>B</a:t>
            </a:r>
            <a:r>
              <a:rPr lang="en-US" dirty="0">
                <a:solidFill>
                  <a:srgbClr val="4C3282"/>
                </a:solidFill>
              </a:rPr>
              <a:t> </a:t>
            </a:r>
            <a:r>
              <a:rPr lang="en-US" dirty="0">
                <a:solidFill>
                  <a:srgbClr val="C00000"/>
                </a:solidFill>
              </a:rPr>
              <a:t> </a:t>
            </a:r>
            <a:r>
              <a:rPr lang="en-US" dirty="0"/>
              <a:t>vs.  </a:t>
            </a:r>
            <a:r>
              <a:rPr lang="en-US" i="1" dirty="0">
                <a:solidFill>
                  <a:srgbClr val="4C3282"/>
                </a:solidFill>
              </a:rPr>
              <a:t>A</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B</a:t>
            </a:r>
            <a:endParaRPr lang="en-US" dirty="0">
              <a:solidFill>
                <a:srgbClr val="4C328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735772"/>
                <a:ext cx="10938335" cy="4552561"/>
              </a:xfrm>
            </p:spPr>
            <p:txBody>
              <a:bodyPr>
                <a:normAutofit/>
              </a:bodyPr>
              <a:lstStyle/>
              <a:p>
                <a:pPr marL="0" indent="0">
                  <a:buNone/>
                </a:pPr>
                <a:r>
                  <a:rPr lang="en-US" dirty="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rPr>
                  <a:t> B </a:t>
                </a:r>
                <a:r>
                  <a:rPr lang="en-US" dirty="0"/>
                  <a:t>is an </a:t>
                </a:r>
                <a:r>
                  <a:rPr lang="en-US" b="1" i="1" dirty="0"/>
                  <a:t>assertion over all possible truth values</a:t>
                </a:r>
                <a:r>
                  <a:rPr lang="en-US" i="1" dirty="0"/>
                  <a:t> </a:t>
                </a:r>
                <a:r>
                  <a:rPr lang="en-US" dirty="0"/>
                  <a:t>that </a:t>
                </a:r>
                <a:r>
                  <a:rPr lang="en-US" dirty="0">
                    <a:solidFill>
                      <a:srgbClr val="4C3282"/>
                    </a:solidFill>
                  </a:rPr>
                  <a:t>A</a:t>
                </a:r>
                <a:r>
                  <a:rPr lang="en-US" dirty="0"/>
                  <a:t> and </a:t>
                </a:r>
                <a:r>
                  <a:rPr lang="en-US" dirty="0">
                    <a:solidFill>
                      <a:srgbClr val="4C3282"/>
                    </a:solidFill>
                  </a:rPr>
                  <a:t>B</a:t>
                </a:r>
                <a:r>
                  <a:rPr lang="en-US" dirty="0"/>
                  <a:t> always have the same truth values.</a:t>
                </a:r>
              </a:p>
              <a:p>
                <a:pPr marL="0" indent="0">
                  <a:buNone/>
                </a:pPr>
                <a:r>
                  <a:rPr lang="en-US" dirty="0"/>
                  <a:t>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when you’re manipulating propositions (“doing algebra”)</a:t>
                </a:r>
              </a:p>
              <a:p>
                <a:pPr marL="0" indent="0">
                  <a:buNone/>
                </a:pPr>
                <a:r>
                  <a:rPr lang="en-US" sz="1600" dirty="0"/>
                  <a:t>			</a:t>
                </a:r>
              </a:p>
              <a:p>
                <a:pPr marL="0" indent="0">
                  <a:buNone/>
                </a:pPr>
                <a:r>
                  <a:rPr lang="en-US" dirty="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sym typeface="Symbol" pitchFamily="18" charset="2"/>
                  </a:rPr>
                  <a:t> </a:t>
                </a:r>
                <a:r>
                  <a:rPr lang="en-US" dirty="0">
                    <a:solidFill>
                      <a:srgbClr val="4C3282"/>
                    </a:solidFill>
                    <a:ea typeface="+mj-ea"/>
                  </a:rPr>
                  <a:t>B</a:t>
                </a:r>
                <a:r>
                  <a:rPr lang="en-US" dirty="0">
                    <a:solidFill>
                      <a:srgbClr val="4C3282"/>
                    </a:solidFill>
                  </a:rPr>
                  <a:t> </a:t>
                </a:r>
                <a:r>
                  <a:rPr lang="en-US" dirty="0">
                    <a:solidFill>
                      <a:prstClr val="black"/>
                    </a:solidFill>
                  </a:rPr>
                  <a:t>is a </a:t>
                </a:r>
                <a:r>
                  <a:rPr lang="en-US" b="1" i="1" dirty="0">
                    <a:solidFill>
                      <a:prstClr val="black"/>
                    </a:solidFill>
                  </a:rPr>
                  <a:t>proposition</a:t>
                </a:r>
                <a:r>
                  <a:rPr lang="en-US" dirty="0">
                    <a:solidFill>
                      <a:prstClr val="black"/>
                    </a:solidFill>
                  </a:rPr>
                  <a:t> that may be true or false depending on the truth values of the variables in </a:t>
                </a:r>
                <a:r>
                  <a:rPr lang="en-US" dirty="0">
                    <a:solidFill>
                      <a:srgbClr val="4C3282"/>
                    </a:solidFill>
                  </a:rPr>
                  <a:t>A</a:t>
                </a:r>
                <a:r>
                  <a:rPr lang="en-US" dirty="0">
                    <a:solidFill>
                      <a:prstClr val="black"/>
                    </a:solidFill>
                  </a:rPr>
                  <a:t> and </a:t>
                </a:r>
                <a:r>
                  <a:rPr lang="en-US" dirty="0">
                    <a:solidFill>
                      <a:srgbClr val="4C3282"/>
                    </a:solidFill>
                  </a:rPr>
                  <a:t>B</a:t>
                </a:r>
                <a:r>
                  <a:rPr lang="en-US" dirty="0">
                    <a:solidFill>
                      <a:prstClr val="black"/>
                    </a:solidFill>
                  </a:rPr>
                  <a:t>.</a:t>
                </a:r>
              </a:p>
              <a:p>
                <a:pPr marL="0" indent="0">
                  <a:buNone/>
                </a:pPr>
                <a:endParaRPr lang="en-US" dirty="0">
                  <a:solidFill>
                    <a:prstClr val="black"/>
                  </a:solidFill>
                </a:endParaRPr>
              </a:p>
              <a:p>
                <a:pPr marL="0" indent="0">
                  <a:buNone/>
                </a:pPr>
                <a:r>
                  <a:rPr lang="en-US" dirty="0">
                    <a:solidFill>
                      <a:prstClr val="black"/>
                    </a:solidFill>
                  </a:rPr>
                  <a:t>This distinction will be easier to understand after you see us use them both a few time.</a:t>
                </a:r>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735772"/>
                <a:ext cx="10938335" cy="4552561"/>
              </a:xfrm>
              <a:blipFill>
                <a:blip r:embed="rId2"/>
                <a:stretch>
                  <a:fillRect l="-1560" t="-2410"/>
                </a:stretch>
              </a:blipFill>
            </p:spPr>
            <p:txBody>
              <a:bodyPr/>
              <a:lstStyle/>
              <a:p>
                <a:r>
                  <a:rPr lang="en-US">
                    <a:noFill/>
                  </a:rPr>
                  <a:t> </a:t>
                </a:r>
              </a:p>
            </p:txBody>
          </p:sp>
        </mc:Fallback>
      </mc:AlternateContent>
    </p:spTree>
    <p:extLst>
      <p:ext uri="{BB962C8B-B14F-4D97-AF65-F5344CB8AC3E}">
        <p14:creationId xmlns:p14="http://schemas.microsoft.com/office/powerpoint/2010/main" val="352888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Manipulating Expressions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When we’re doing algebra, we can apply rules to transform expressions</a:t>
                </a: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r>
                      <a:rPr lang="en-US" b="0" i="1" smtClean="0">
                        <a:latin typeface="Cambria Math" panose="02040503050406030204" pitchFamily="18" charset="0"/>
                      </a:rPr>
                      <m:t>𝑏𝑑</m:t>
                    </m:r>
                  </m:oMath>
                </a14:m>
                <a:r>
                  <a:rPr lang="en-US" dirty="0"/>
                  <a:t> or </a:t>
                </a:r>
                <a14:m>
                  <m:oMath xmlns:m="http://schemas.openxmlformats.org/officeDocument/2006/math">
                    <m:r>
                      <a:rPr lang="en-US" b="0" i="1" smtClean="0">
                        <a:latin typeface="Cambria Math" panose="02040503050406030204" pitchFamily="18" charset="0"/>
                      </a:rPr>
                      <m:t>𝑎𝑏</m:t>
                    </m:r>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a:p>
                <a:r>
                  <a:rPr lang="en-US" dirty="0"/>
                  <a:t>We want rules for logical expressions too.</a:t>
                </a:r>
              </a:p>
              <a:p>
                <a:r>
                  <a:rPr lang="en-US" dirty="0"/>
                  <a:t>For two rules, we’ll:</a:t>
                </a:r>
              </a:p>
              <a:p>
                <a:pPr marL="585216" lvl="1" indent="-457200">
                  <a:buAutoNum type="arabicPeriod"/>
                </a:pPr>
                <a:r>
                  <a:rPr lang="en-US" dirty="0"/>
                  <a:t>Derive it/make sure we understand why it’s true.</a:t>
                </a:r>
              </a:p>
              <a:p>
                <a:pPr marL="585216" lvl="1" indent="-457200">
                  <a:buAutoNum type="arabicPeriod"/>
                </a:pPr>
                <a:r>
                  <a:rPr lang="en-US" dirty="0"/>
                  <a:t>Practice using it.</a:t>
                </a:r>
              </a:p>
              <a:p>
                <a:pPr lvl="1"/>
                <a:endParaRPr lang="en-US" dirty="0"/>
              </a:p>
              <a:p>
                <a:pPr lvl="1"/>
                <a:r>
                  <a:rPr lang="en-US" dirty="0"/>
                  <a:t>By the end of the course, you’ll do these “automatically” on full sentences; for now we’ll practice mechanically on symbolic forms.</a:t>
                </a:r>
              </a:p>
              <a:p>
                <a:pPr lvl="1"/>
                <a:r>
                  <a:rPr lang="en-US" dirty="0"/>
                  <a:t>As you’re practicing, don’t lose sight of the </a:t>
                </a:r>
                <a:r>
                  <a:rPr lang="en-US" i="1" dirty="0"/>
                  <a:t>intuition </a:t>
                </a:r>
                <a:r>
                  <a:rPr lang="en-US" dirty="0"/>
                  <a:t>for what you’re doing.</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654" t="-2138" r="-163"/>
                </a:stretch>
              </a:blipFill>
            </p:spPr>
            <p:txBody>
              <a:bodyPr/>
              <a:lstStyle/>
              <a:p>
                <a:r>
                  <a:rPr lang="en-US">
                    <a:noFill/>
                  </a:rPr>
                  <a:t> </a:t>
                </a:r>
              </a:p>
            </p:txBody>
          </p:sp>
        </mc:Fallback>
      </mc:AlternateContent>
    </p:spTree>
    <p:extLst>
      <p:ext uri="{BB962C8B-B14F-4D97-AF65-F5344CB8AC3E}">
        <p14:creationId xmlns:p14="http://schemas.microsoft.com/office/powerpoint/2010/main" val="105424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5240" y="1463856"/>
            <a:ext cx="11187258" cy="2812579"/>
          </a:xfrm>
        </p:spPr>
        <p:txBody>
          <a:bodyPr>
            <a:normAutofit/>
          </a:bodyPr>
          <a:lstStyle/>
          <a:p>
            <a:r>
              <a:rPr lang="en-US" dirty="0"/>
              <a:t>Negate the statement </a:t>
            </a:r>
          </a:p>
          <a:p>
            <a:pPr algn="ctr"/>
            <a:r>
              <a:rPr lang="en-US" dirty="0"/>
              <a:t>“my code compiles or there is a bug.”</a:t>
            </a:r>
          </a:p>
          <a:p>
            <a:r>
              <a:rPr lang="en-US" dirty="0"/>
              <a:t>i.e. find a natural English sentence that says </a:t>
            </a:r>
          </a:p>
          <a:p>
            <a:r>
              <a:rPr lang="en-US" dirty="0"/>
              <a:t>“the following is not true: my code compiles or there is a bug”</a:t>
            </a:r>
          </a:p>
          <a:p>
            <a:r>
              <a:rPr lang="en-US" dirty="0"/>
              <a:t>Hint: when it the original sentence false?</a:t>
            </a:r>
          </a:p>
        </p:txBody>
      </p:sp>
      <p:sp>
        <p:nvSpPr>
          <p:cNvPr id="2" name="Title 1"/>
          <p:cNvSpPr>
            <a:spLocks noGrp="1"/>
          </p:cNvSpPr>
          <p:nvPr>
            <p:ph type="title"/>
          </p:nvPr>
        </p:nvSpPr>
        <p:spPr>
          <a:xfrm>
            <a:off x="658761" y="274637"/>
            <a:ext cx="9552039" cy="1072381"/>
          </a:xfrm>
        </p:spPr>
        <p:txBody>
          <a:bodyPr>
            <a:normAutofit/>
          </a:bodyPr>
          <a:lstStyle/>
          <a:p>
            <a:r>
              <a:rPr lang="en-US" dirty="0"/>
              <a:t>De Morgan’s Laws</a:t>
            </a:r>
          </a:p>
        </p:txBody>
      </p:sp>
      <p:sp>
        <p:nvSpPr>
          <p:cNvPr id="5" name="TextBox 4"/>
          <p:cNvSpPr txBox="1"/>
          <p:nvPr/>
        </p:nvSpPr>
        <p:spPr>
          <a:xfrm>
            <a:off x="658761" y="4355690"/>
            <a:ext cx="10943304"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‘or’ means ‘at least one is true’ so to negate, we need to say ‘neither is true’ or equivalently ‘both are false’</a:t>
            </a:r>
          </a:p>
          <a:p>
            <a:endParaRPr lang="en-US" sz="2800" dirty="0">
              <a:latin typeface="Segoe UI Semilight" panose="020B0402040204020203" pitchFamily="34" charset="0"/>
              <a:cs typeface="Segoe UI Semilight" panose="020B0402040204020203" pitchFamily="34" charset="0"/>
            </a:endParaRPr>
          </a:p>
          <a:p>
            <a:pPr algn="ctr"/>
            <a:r>
              <a:rPr lang="en-US" sz="2800" dirty="0">
                <a:latin typeface="Segoe UI Semilight" panose="020B0402040204020203" pitchFamily="34" charset="0"/>
                <a:cs typeface="Segoe UI Semilight" panose="020B0402040204020203" pitchFamily="34" charset="0"/>
              </a:rPr>
              <a:t>“my code does not compile and there is not a bug” </a:t>
            </a:r>
          </a:p>
        </p:txBody>
      </p:sp>
      <mc:AlternateContent xmlns:mc="http://schemas.openxmlformats.org/markup-compatibility/2006" xmlns:a14="http://schemas.microsoft.com/office/drawing/2010/main">
        <mc:Choice Requires="a14">
          <p:sp>
            <p:nvSpPr>
              <p:cNvPr id="6" name="TextBox 5"/>
              <p:cNvSpPr txBox="1"/>
              <p:nvPr/>
            </p:nvSpPr>
            <p:spPr>
              <a:xfrm rot="730946">
                <a:off x="9099754" y="2608535"/>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rot="730946">
                <a:off x="9099754" y="2608535"/>
                <a:ext cx="2222090"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730946">
                <a:off x="9356284" y="5230567"/>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rot="730946">
                <a:off x="9356284" y="5230567"/>
                <a:ext cx="2222090"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82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95017" y="1513018"/>
                <a:ext cx="3470789" cy="600917"/>
              </a:xfrm>
            </p:spPr>
            <p:txBody>
              <a:bodyPr/>
              <a:lstStyle/>
              <a:p>
                <a14:m>
                  <m:oMath xmlns:m="http://schemas.openxmlformats.org/officeDocument/2006/math">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e>
                    </m:d>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95017" y="1513018"/>
                <a:ext cx="3470789" cy="600917"/>
              </a:xfrm>
              <a:blipFill>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a:xfrm>
            <a:off x="658761" y="274637"/>
            <a:ext cx="9552039" cy="1072381"/>
          </a:xfrm>
        </p:spPr>
        <p:txBody>
          <a:bodyPr>
            <a:normAutofit/>
          </a:bodyPr>
          <a:lstStyle/>
          <a:p>
            <a:r>
              <a:rPr lang="en-US" dirty="0"/>
              <a:t>De Morgan’s Laws</a:t>
            </a:r>
          </a:p>
        </p:txBody>
      </p:sp>
      <mc:AlternateContent xmlns:mc="http://schemas.openxmlformats.org/markup-compatibility/2006" xmlns:a14="http://schemas.microsoft.com/office/drawing/2010/main">
        <mc:Choice Requires="a14">
          <p:sp>
            <p:nvSpPr>
              <p:cNvPr id="3" name="TextBox 2"/>
              <p:cNvSpPr txBox="1"/>
              <p:nvPr/>
            </p:nvSpPr>
            <p:spPr>
              <a:xfrm>
                <a:off x="506359" y="2113935"/>
                <a:ext cx="11248103"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is a general rule. It’s always true for any propositions </a:t>
                </a:r>
                <a14:m>
                  <m:oMath xmlns:m="http://schemas.openxmlformats.org/officeDocument/2006/math">
                    <m:r>
                      <a:rPr lang="en-US" sz="2400" b="0" i="1" smtClean="0">
                        <a:latin typeface="Cambria Math" panose="02040503050406030204" pitchFamily="18" charset="0"/>
                      </a:rPr>
                      <m:t>𝑝</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𝑞</m:t>
                    </m:r>
                  </m:oMath>
                </a14:m>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This is one of De Morgan’s Laws.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other is:</a:t>
                </a:r>
              </a:p>
            </p:txBody>
          </p:sp>
        </mc:Choice>
        <mc:Fallback xmlns="">
          <p:sp>
            <p:nvSpPr>
              <p:cNvPr id="3" name="TextBox 2"/>
              <p:cNvSpPr txBox="1">
                <a:spLocks noRot="1" noChangeAspect="1" noMove="1" noResize="1" noEditPoints="1" noAdjustHandles="1" noChangeArrowheads="1" noChangeShapeType="1" noTextEdit="1"/>
              </p:cNvSpPr>
              <p:nvPr/>
            </p:nvSpPr>
            <p:spPr>
              <a:xfrm>
                <a:off x="506359" y="2113935"/>
                <a:ext cx="11248103" cy="1569660"/>
              </a:xfrm>
              <a:prstGeom prst="rect">
                <a:avLst/>
              </a:prstGeom>
              <a:blipFill>
                <a:blip r:embed="rId3"/>
                <a:stretch>
                  <a:fillRect l="-813" t="-272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3"/>
              <p:cNvSpPr txBox="1">
                <a:spLocks/>
              </p:cNvSpPr>
              <p:nvPr/>
            </p:nvSpPr>
            <p:spPr>
              <a:xfrm>
                <a:off x="4134462" y="3307406"/>
                <a:ext cx="3470789" cy="60091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smtClean="0">
                        <a:solidFill>
                          <a:srgbClr val="4C3282"/>
                        </a:solidFill>
                        <a:latin typeface="Cambria Math" panose="02040503050406030204" pitchFamily="18" charset="0"/>
                      </a:rPr>
                      <m:t>¬</m:t>
                    </m:r>
                    <m:d>
                      <m:dPr>
                        <m:ctrlPr>
                          <a:rPr lang="en-US" i="1" smtClean="0">
                            <a:solidFill>
                              <a:srgbClr val="4C3282"/>
                            </a:solidFill>
                            <a:latin typeface="Cambria Math" panose="02040503050406030204" pitchFamily="18" charset="0"/>
                          </a:rPr>
                        </m:ctrlPr>
                      </m:dPr>
                      <m:e>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e>
                    </m:d>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oMath>
                </a14:m>
                <a:endParaRPr lang="en-US" dirty="0"/>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4134462" y="3307406"/>
                <a:ext cx="3470789" cy="6009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29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Morgan’s Laws</a:t>
            </a:r>
          </a:p>
        </p:txBody>
      </p:sp>
      <p:graphicFrame>
        <p:nvGraphicFramePr>
          <p:cNvPr id="9" name="Table 8"/>
          <p:cNvGraphicFramePr>
            <a:graphicFrameLocks noGrp="1"/>
          </p:cNvGraphicFramePr>
          <p:nvPr>
            <p:custDataLst>
              <p:tags r:id="rId1"/>
            </p:custDataLst>
            <p:extLst/>
          </p:nvPr>
        </p:nvGraphicFramePr>
        <p:xfrm>
          <a:off x="1228299" y="2649675"/>
          <a:ext cx="6778680" cy="2133600"/>
        </p:xfrm>
        <a:graphic>
          <a:graphicData uri="http://schemas.openxmlformats.org/drawingml/2006/table">
            <a:tbl>
              <a:tblPr firstRow="1" bandRow="1">
                <a:tableStyleId>{5940675A-B579-460E-94D1-54222C63F5DA}</a:tableStyleId>
              </a:tblPr>
              <a:tblGrid>
                <a:gridCol w="453912">
                  <a:extLst>
                    <a:ext uri="{9D8B030D-6E8A-4147-A177-3AD203B41FA5}">
                      <a16:colId xmlns:a16="http://schemas.microsoft.com/office/drawing/2014/main" val="20000"/>
                    </a:ext>
                  </a:extLst>
                </a:gridCol>
                <a:gridCol w="453912">
                  <a:extLst>
                    <a:ext uri="{9D8B030D-6E8A-4147-A177-3AD203B41FA5}">
                      <a16:colId xmlns:a16="http://schemas.microsoft.com/office/drawing/2014/main" val="20001"/>
                    </a:ext>
                  </a:extLst>
                </a:gridCol>
                <a:gridCol w="805279">
                  <a:extLst>
                    <a:ext uri="{9D8B030D-6E8A-4147-A177-3AD203B41FA5}">
                      <a16:colId xmlns:a16="http://schemas.microsoft.com/office/drawing/2014/main" val="20002"/>
                    </a:ext>
                  </a:extLst>
                </a:gridCol>
                <a:gridCol w="968196">
                  <a:extLst>
                    <a:ext uri="{9D8B030D-6E8A-4147-A177-3AD203B41FA5}">
                      <a16:colId xmlns:a16="http://schemas.microsoft.com/office/drawing/2014/main" val="20003"/>
                    </a:ext>
                  </a:extLst>
                </a:gridCol>
                <a:gridCol w="1575260">
                  <a:extLst>
                    <a:ext uri="{9D8B030D-6E8A-4147-A177-3AD203B41FA5}">
                      <a16:colId xmlns:a16="http://schemas.microsoft.com/office/drawing/2014/main" val="20004"/>
                    </a:ext>
                  </a:extLst>
                </a:gridCol>
                <a:gridCol w="1047716">
                  <a:extLst>
                    <a:ext uri="{9D8B030D-6E8A-4147-A177-3AD203B41FA5}">
                      <a16:colId xmlns:a16="http://schemas.microsoft.com/office/drawing/2014/main" val="20005"/>
                    </a:ext>
                  </a:extLst>
                </a:gridCol>
                <a:gridCol w="1474405">
                  <a:extLst>
                    <a:ext uri="{9D8B030D-6E8A-4147-A177-3AD203B41FA5}">
                      <a16:colId xmlns:a16="http://schemas.microsoft.com/office/drawing/2014/main" val="20006"/>
                    </a:ext>
                  </a:extLst>
                </a:gridCol>
              </a:tblGrid>
              <a:tr h="320040">
                <a:tc>
                  <a:txBody>
                    <a:bodyPr/>
                    <a:lstStyle/>
                    <a:p>
                      <a:pPr algn="ctr"/>
                      <a:r>
                        <a:rPr lang="en-US" sz="2200" b="1" i="1" dirty="0"/>
                        <a:t>p</a:t>
                      </a:r>
                    </a:p>
                  </a:txBody>
                  <a:tcPr marL="91435" marR="91435"/>
                </a:tc>
                <a:tc>
                  <a:txBody>
                    <a:bodyPr/>
                    <a:lstStyle/>
                    <a:p>
                      <a:pPr algn="ctr"/>
                      <a:r>
                        <a:rPr lang="en-US" sz="2200" b="1" i="1" dirty="0"/>
                        <a:t>q</a:t>
                      </a:r>
                    </a:p>
                  </a:txBody>
                  <a:tcPr marL="91435" marR="91435"/>
                </a:tc>
                <a:tc>
                  <a:txBody>
                    <a:bodyPr/>
                    <a:lstStyle/>
                    <a:p>
                      <a:pPr algn="ctr"/>
                      <a:r>
                        <a:rPr lang="en-US" sz="2200" b="1" baseline="0" dirty="0">
                          <a:latin typeface="Symbol"/>
                          <a:sym typeface="Symbol"/>
                        </a:rPr>
                        <a:t></a:t>
                      </a:r>
                      <a:r>
                        <a:rPr lang="en-US" sz="2200" b="1" i="1" dirty="0"/>
                        <a:t>p</a:t>
                      </a:r>
                    </a:p>
                  </a:txBody>
                  <a:tcPr marL="91435" marR="91435"/>
                </a:tc>
                <a:tc>
                  <a:txBody>
                    <a:bodyPr/>
                    <a:lstStyle/>
                    <a:p>
                      <a:pPr algn="ctr"/>
                      <a:r>
                        <a:rPr lang="en-US" sz="2200" b="1" dirty="0"/>
                        <a:t> </a:t>
                      </a:r>
                      <a:r>
                        <a:rPr lang="en-US" sz="2200" b="1" baseline="0" dirty="0">
                          <a:latin typeface="Symbol"/>
                          <a:sym typeface="Symbol"/>
                        </a:rPr>
                        <a:t></a:t>
                      </a:r>
                      <a:r>
                        <a:rPr lang="en-US" sz="2200" b="1" i="1" dirty="0"/>
                        <a:t>q</a:t>
                      </a:r>
                      <a:r>
                        <a:rPr lang="en-US" sz="2200" b="1" baseline="0" dirty="0">
                          <a:latin typeface="Symbol"/>
                          <a:sym typeface="Symbol"/>
                        </a:rPr>
                        <a:t> </a:t>
                      </a:r>
                      <a:endParaRPr lang="en-US" sz="2200" b="1" i="1" dirty="0"/>
                    </a:p>
                  </a:txBody>
                  <a:tcPr marL="91435" marR="91435"/>
                </a:tc>
                <a:tc>
                  <a:txBody>
                    <a:bodyPr/>
                    <a:lstStyle/>
                    <a:p>
                      <a:pPr algn="ctr"/>
                      <a:r>
                        <a:rPr lang="en-US" sz="2200" b="1" i="0" baseline="0" dirty="0">
                          <a:latin typeface="Symbol"/>
                          <a:sym typeface="Symbol"/>
                        </a:rPr>
                        <a:t></a:t>
                      </a:r>
                      <a:r>
                        <a:rPr lang="en-US" sz="2200" b="1" i="1" dirty="0"/>
                        <a:t>p </a:t>
                      </a:r>
                      <a:r>
                        <a:rPr lang="en-US" sz="2200" b="1" i="0" baseline="0" dirty="0">
                          <a:latin typeface="Symbol"/>
                          <a:sym typeface="Symbol"/>
                        </a:rPr>
                        <a:t></a:t>
                      </a:r>
                      <a:r>
                        <a:rPr lang="en-US" sz="2200" b="1" i="1" dirty="0"/>
                        <a:t> </a:t>
                      </a:r>
                      <a:r>
                        <a:rPr lang="en-US" sz="2200" b="1" baseline="0" dirty="0">
                          <a:latin typeface="Symbol"/>
                          <a:sym typeface="Symbol"/>
                        </a:rPr>
                        <a:t></a:t>
                      </a:r>
                      <a:r>
                        <a:rPr lang="en-US" sz="2200" b="1" i="1" dirty="0"/>
                        <a:t>q</a:t>
                      </a:r>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1" dirty="0"/>
                        <a:t> p </a:t>
                      </a:r>
                      <a:r>
                        <a:rPr lang="en-US" sz="2200" b="1" i="0" baseline="0" dirty="0">
                          <a:latin typeface="Symbol"/>
                          <a:sym typeface="Symbol"/>
                        </a:rPr>
                        <a:t></a:t>
                      </a:r>
                      <a:r>
                        <a:rPr lang="en-US" sz="2200" b="1" i="0" baseline="0" dirty="0"/>
                        <a:t> </a:t>
                      </a:r>
                      <a:r>
                        <a:rPr lang="en-US" sz="2200" b="1" i="1" baseline="0" dirty="0"/>
                        <a:t>q</a:t>
                      </a:r>
                      <a:endParaRPr lang="en-US" sz="2200" b="1" i="1" dirty="0"/>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baseline="0" dirty="0">
                          <a:latin typeface="Symbol"/>
                          <a:sym typeface="Symbol"/>
                        </a:rPr>
                        <a:t>(</a:t>
                      </a:r>
                      <a:r>
                        <a:rPr lang="en-US" sz="2200" b="1" i="1" dirty="0"/>
                        <a:t>p </a:t>
                      </a:r>
                      <a:r>
                        <a:rPr lang="en-US" sz="2200" b="1" i="0" baseline="0" dirty="0">
                          <a:latin typeface="Symbol"/>
                          <a:sym typeface="Symbol"/>
                        </a:rPr>
                        <a:t></a:t>
                      </a:r>
                      <a:r>
                        <a:rPr lang="en-US" sz="2200" b="1" i="0" baseline="0" dirty="0"/>
                        <a:t> </a:t>
                      </a:r>
                      <a:r>
                        <a:rPr lang="en-US" sz="2200" b="1" i="1" baseline="0" dirty="0"/>
                        <a:t>q</a:t>
                      </a:r>
                      <a:r>
                        <a:rPr lang="en-US" sz="2200" b="1" i="0" baseline="0" dirty="0"/>
                        <a:t>)</a:t>
                      </a:r>
                      <a:endParaRPr lang="en-US" sz="2200" b="1" i="0" dirty="0"/>
                    </a:p>
                  </a:txBody>
                  <a:tcPr marL="91435" marR="91435"/>
                </a:tc>
                <a:extLst>
                  <a:ext uri="{0D108BD9-81ED-4DB2-BD59-A6C34878D82A}">
                    <a16:rowId xmlns:a16="http://schemas.microsoft.com/office/drawing/2014/main" val="10000"/>
                  </a:ext>
                </a:extLst>
              </a:tr>
              <a:tr h="370840">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extLst>
                  <a:ext uri="{0D108BD9-81ED-4DB2-BD59-A6C34878D82A}">
                    <a16:rowId xmlns:a16="http://schemas.microsoft.com/office/drawing/2014/main" val="10001"/>
                  </a:ext>
                </a:extLst>
              </a:tr>
              <a:tr h="370840">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2"/>
                  </a:ext>
                </a:extLst>
              </a:tr>
              <a:tr h="370840">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3"/>
                  </a:ext>
                </a:extLst>
              </a:tr>
              <a:tr h="370840">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3833091" y="1732976"/>
                <a:ext cx="56896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Example: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33091" y="1732976"/>
                <a:ext cx="5689600" cy="461665"/>
              </a:xfrm>
              <a:prstGeom prst="rect">
                <a:avLst/>
              </a:prstGeom>
              <a:blipFill>
                <a:blip r:embed="rId3"/>
                <a:stretch>
                  <a:fillRect l="-1715" t="-9211" b="-302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D84AE2B-B712-46FD-ADDA-C37240CDBC94}"/>
              </a:ext>
            </a:extLst>
          </p:cNvPr>
          <p:cNvSpPr/>
          <p:nvPr/>
        </p:nvSpPr>
        <p:spPr>
          <a:xfrm>
            <a:off x="3943350" y="2649675"/>
            <a:ext cx="1533526"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5BE546-FB3C-4702-9C95-4CA1B0BECAA0}"/>
              </a:ext>
            </a:extLst>
          </p:cNvPr>
          <p:cNvSpPr/>
          <p:nvPr/>
        </p:nvSpPr>
        <p:spPr>
          <a:xfrm>
            <a:off x="6543675" y="2649675"/>
            <a:ext cx="1463304"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85465-0B2D-4EF4-91E7-3B4DA6E5E763}"/>
              </a:ext>
            </a:extLst>
          </p:cNvPr>
          <p:cNvSpPr/>
          <p:nvPr/>
        </p:nvSpPr>
        <p:spPr>
          <a:xfrm>
            <a:off x="3321050" y="5238309"/>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Every line is the same! </a:t>
            </a:r>
            <a:br>
              <a:rPr lang="en-US" sz="2800" dirty="0">
                <a:solidFill>
                  <a:schemeClr val="tx1"/>
                </a:solidFill>
                <a:latin typeface="Segoe UI Semilight" panose="020B0402040204020203" pitchFamily="34" charset="0"/>
                <a:cs typeface="Segoe UI Semilight" panose="020B0402040204020203" pitchFamily="34" charset="0"/>
              </a:rPr>
            </a:br>
            <a:r>
              <a:rPr lang="en-US" sz="2800" dirty="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16772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a:t>De Morgan’s Laws</a:t>
            </a:r>
          </a:p>
        </p:txBody>
      </p:sp>
      <p:sp>
        <p:nvSpPr>
          <p:cNvPr id="5" name="TextBox 4"/>
          <p:cNvSpPr txBox="1"/>
          <p:nvPr/>
        </p:nvSpPr>
        <p:spPr>
          <a:xfrm>
            <a:off x="668740" y="2524046"/>
            <a:ext cx="11013743" cy="2800767"/>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if (!(</a:t>
            </a:r>
            <a:r>
              <a:rPr lang="en-US" sz="2200" b="1" dirty="0">
                <a:latin typeface="Courier New" panose="02070309020205020404" pitchFamily="49" charset="0"/>
                <a:cs typeface="Courier New" panose="02070309020205020404" pitchFamily="49" charset="0"/>
              </a:rPr>
              <a:t>front != null &amp;&amp; value &gt; </a:t>
            </a:r>
            <a:r>
              <a:rPr lang="en-US" sz="2200" b="1" dirty="0" err="1">
                <a:latin typeface="Courier New" panose="02070309020205020404" pitchFamily="49" charset="0"/>
                <a:cs typeface="Courier New" panose="02070309020205020404" pitchFamily="49" charset="0"/>
              </a:rPr>
              <a:t>front.data</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front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front);</a:t>
            </a:r>
          </a:p>
          <a:p>
            <a:r>
              <a:rPr lang="en-US" sz="2200" dirty="0">
                <a:latin typeface="Courier New" panose="02070309020205020404" pitchFamily="49" charset="0"/>
                <a:cs typeface="Courier New" panose="02070309020205020404" pitchFamily="49" charset="0"/>
              </a:rPr>
              <a:t>else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 current = front;</a:t>
            </a:r>
          </a:p>
          <a:p>
            <a:r>
              <a:rPr lang="en-US" sz="2200" dirty="0">
                <a:latin typeface="Courier New" panose="02070309020205020404" pitchFamily="49" charset="0"/>
                <a:cs typeface="Courier New" panose="02070309020205020404" pitchFamily="49" charset="0"/>
              </a:rPr>
              <a:t>	while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null &amp;&amp; </a:t>
            </a:r>
            <a:r>
              <a:rPr lang="en-US" sz="2200" dirty="0" err="1">
                <a:latin typeface="Courier New" panose="02070309020205020404" pitchFamily="49" charset="0"/>
                <a:cs typeface="Courier New" panose="02070309020205020404" pitchFamily="49" charset="0"/>
              </a:rPr>
              <a:t>current.next.data</a:t>
            </a:r>
            <a:r>
              <a:rPr lang="en-US" sz="2200" dirty="0">
                <a:latin typeface="Courier New" panose="02070309020205020404" pitchFamily="49" charset="0"/>
                <a:cs typeface="Courier New" panose="02070309020205020404" pitchFamily="49" charset="0"/>
              </a:rPr>
              <a:t> &lt; value))</a:t>
            </a:r>
          </a:p>
          <a:p>
            <a:r>
              <a:rPr lang="en-US" sz="2200" dirty="0">
                <a:latin typeface="Courier New" panose="02070309020205020404" pitchFamily="49" charset="0"/>
                <a:cs typeface="Courier New" panose="02070309020205020404" pitchFamily="49" charset="0"/>
              </a:rPr>
              <a:t>		current =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 name="TextBox 3"/>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2"/>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0731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Robbie’s process: identify connecting words, identify propositions, figure out parentheses.</a:t>
            </a:r>
          </a:p>
        </p:txBody>
      </p:sp>
    </p:spTree>
    <p:extLst>
      <p:ext uri="{BB962C8B-B14F-4D97-AF65-F5344CB8AC3E}">
        <p14:creationId xmlns:p14="http://schemas.microsoft.com/office/powerpoint/2010/main" val="35717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a:t>De Morgan’s Laws</a:t>
            </a:r>
          </a:p>
        </p:txBody>
      </p:sp>
      <p:sp>
        <p:nvSpPr>
          <p:cNvPr id="5" name="TextBox 4"/>
          <p:cNvSpPr txBox="1"/>
          <p:nvPr/>
        </p:nvSpPr>
        <p:spPr>
          <a:xfrm>
            <a:off x="3301057" y="2752295"/>
            <a:ext cx="5278582" cy="384721"/>
          </a:xfrm>
          <a:prstGeom prst="rect">
            <a:avLst/>
          </a:prstGeom>
          <a:noFill/>
        </p:spPr>
        <p:txBody>
          <a:bodyPr wrap="square" rtlCol="0">
            <a:spAutoFit/>
          </a:bodyPr>
          <a:lstStyle/>
          <a:p>
            <a:r>
              <a:rPr lang="en-US" sz="1900" dirty="0">
                <a:latin typeface="Consolas" pitchFamily="49" charset="0"/>
                <a:cs typeface="Consolas" pitchFamily="49" charset="0"/>
              </a:rPr>
              <a:t>!(</a:t>
            </a:r>
            <a:r>
              <a:rPr lang="en-US" sz="1900" b="1" dirty="0">
                <a:latin typeface="Consolas" pitchFamily="49" charset="0"/>
                <a:cs typeface="Consolas" pitchFamily="49" charset="0"/>
              </a:rPr>
              <a:t>front != null &amp;&amp; value &gt; </a:t>
            </a:r>
            <a:r>
              <a:rPr lang="en-US" sz="1900" b="1" dirty="0" err="1">
                <a:latin typeface="Consolas" pitchFamily="49" charset="0"/>
                <a:cs typeface="Consolas" pitchFamily="49" charset="0"/>
              </a:rPr>
              <a:t>front.data</a:t>
            </a:r>
            <a:r>
              <a:rPr lang="en-US" sz="1900" dirty="0">
                <a:latin typeface="Consolas" pitchFamily="49" charset="0"/>
                <a:cs typeface="Consolas" pitchFamily="49" charset="0"/>
              </a:rPr>
              <a:t>)</a:t>
            </a:r>
          </a:p>
        </p:txBody>
      </p:sp>
      <p:sp>
        <p:nvSpPr>
          <p:cNvPr id="3" name="Rectangle 2"/>
          <p:cNvSpPr/>
          <p:nvPr/>
        </p:nvSpPr>
        <p:spPr>
          <a:xfrm>
            <a:off x="3456706" y="3770649"/>
            <a:ext cx="4726382" cy="369332"/>
          </a:xfrm>
          <a:prstGeom prst="rect">
            <a:avLst/>
          </a:prstGeom>
        </p:spPr>
        <p:txBody>
          <a:bodyPr wrap="square">
            <a:spAutoFit/>
          </a:bodyPr>
          <a:lstStyle/>
          <a:p>
            <a:r>
              <a:rPr lang="en-US" b="1" dirty="0">
                <a:latin typeface="Consolas" pitchFamily="49" charset="0"/>
                <a:cs typeface="Consolas" pitchFamily="49" charset="0"/>
              </a:rPr>
              <a:t>front == null || value &lt;= </a:t>
            </a:r>
            <a:r>
              <a:rPr lang="en-US" b="1" dirty="0" err="1">
                <a:latin typeface="Consolas" pitchFamily="49" charset="0"/>
                <a:cs typeface="Consolas" pitchFamily="49" charset="0"/>
              </a:rPr>
              <a:t>front.data</a:t>
            </a:r>
            <a:endParaRPr lang="en-US" dirty="0">
              <a:latin typeface="Consolas" pitchFamily="49" charset="0"/>
              <a:cs typeface="Consolas" pitchFamily="49" charset="0"/>
            </a:endParaRPr>
          </a:p>
        </p:txBody>
      </p:sp>
      <mc:AlternateContent xmlns:mc="http://schemas.openxmlformats.org/markup-compatibility/2006" xmlns:a14="http://schemas.microsoft.com/office/drawing/2010/main">
        <mc:Choice Requires="a14">
          <p:sp>
            <p:nvSpPr>
              <p:cNvPr id="4" name="Rectangle 3"/>
              <p:cNvSpPr/>
              <p:nvPr/>
            </p:nvSpPr>
            <p:spPr>
              <a:xfrm>
                <a:off x="5621766" y="3137015"/>
                <a:ext cx="502061"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dirty="0" smtClean="0">
                          <a:solidFill>
                            <a:srgbClr val="4C3282"/>
                          </a:solidFill>
                          <a:latin typeface="Cambria Math" panose="02040503050406030204" pitchFamily="18" charset="0"/>
                          <a:sym typeface="Symbol" charset="0"/>
                        </a:rPr>
                        <m:t></m:t>
                      </m:r>
                    </m:oMath>
                  </m:oMathPara>
                </a14:m>
                <a:endParaRPr lang="en-US" sz="3000" dirty="0">
                  <a:solidFill>
                    <a:srgbClr val="4C3282"/>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621766" y="3137015"/>
                <a:ext cx="502061" cy="55399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3689974" y="5438634"/>
            <a:ext cx="4493114" cy="430887"/>
          </a:xfrm>
          <a:prstGeom prst="rect">
            <a:avLst/>
          </a:prstGeom>
        </p:spPr>
        <p:txBody>
          <a:bodyPr wrap="square">
            <a:spAutoFit/>
          </a:bodyPr>
          <a:lstStyle/>
          <a:p>
            <a:r>
              <a:rPr lang="en-US" sz="2200" dirty="0">
                <a:latin typeface="Franklin Gothic Medium"/>
                <a:cs typeface="Franklin Gothic Medium"/>
              </a:rPr>
              <a:t>You’ve been using these for a while!</a:t>
            </a:r>
          </a:p>
        </p:txBody>
      </p:sp>
      <mc:AlternateContent xmlns:mc="http://schemas.openxmlformats.org/markup-compatibility/2006" xmlns:a14="http://schemas.microsoft.com/office/drawing/2010/main">
        <mc:Choice Requires="a14">
          <p:sp>
            <p:nvSpPr>
              <p:cNvPr id="10" name="TextBox 9"/>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4"/>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420223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dirty="0" err="1">
                <a:latin typeface="Segoe UI Semilight" panose="020B0402040204020203" pitchFamily="34" charset="0"/>
                <a:cs typeface="Segoe UI Semilight" panose="020B0402040204020203" pitchFamily="34" charset="0"/>
              </a:rPr>
              <a:t>DeMorgan’s</a:t>
            </a:r>
            <a:r>
              <a:rPr lang="en-US" sz="2400" dirty="0">
                <a:latin typeface="Segoe UI Semilight" panose="020B0402040204020203" pitchFamily="34" charset="0"/>
                <a:cs typeface="Segoe UI Semilight" panose="020B0402040204020203" pitchFamily="34" charset="0"/>
              </a:rPr>
              <a:t> Laws!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59954108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8333" b="-411111"/>
                          </a:stretch>
                        </a:blipFill>
                      </a:tcPr>
                    </a:tc>
                    <a:tc>
                      <a:txBody>
                        <a:bodyPr/>
                        <a:lstStyle/>
                        <a:p>
                          <a:endParaRPr lang="en-US"/>
                        </a:p>
                      </a:txBody>
                      <a:tcPr>
                        <a:blipFill>
                          <a:blip r:embed="rId4"/>
                          <a:stretch>
                            <a:fillRect l="-100758" t="-1111" r="-158333" b="-411111"/>
                          </a:stretch>
                        </a:blipFill>
                      </a:tcPr>
                    </a:tc>
                    <a:tc>
                      <a:txBody>
                        <a:bodyPr/>
                        <a:lstStyle/>
                        <a:p>
                          <a:endParaRPr lang="en-US"/>
                        </a:p>
                      </a:txBody>
                      <a:tcPr>
                        <a:blipFill>
                          <a:blip r:embed="rId4"/>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91381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mc:AlternateContent xmlns:mc="http://schemas.openxmlformats.org/markup-compatibility/2006" xmlns:a14="http://schemas.microsoft.com/office/drawing/2010/main">
        <mc:Choice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Seems like a reasonable guess.</a:t>
                </a:r>
              </a:p>
              <a:p>
                <a:r>
                  <a:rPr lang="en-US" sz="2400" dirty="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3"/>
                <a:stretch>
                  <a:fillRect l="-1369" t="-2724"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372293629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6"/>
                          <a:stretch>
                            <a:fillRect l="-758" t="-1111" r="-258333" b="-411111"/>
                          </a:stretch>
                        </a:blipFill>
                      </a:tcPr>
                    </a:tc>
                    <a:tc>
                      <a:txBody>
                        <a:bodyPr/>
                        <a:lstStyle/>
                        <a:p>
                          <a:endParaRPr lang="en-US"/>
                        </a:p>
                      </a:txBody>
                      <a:tcPr>
                        <a:blipFill>
                          <a:blip r:embed="rId6"/>
                          <a:stretch>
                            <a:fillRect l="-100758" t="-1111" r="-158333" b="-411111"/>
                          </a:stretch>
                        </a:blipFill>
                      </a:tcPr>
                    </a:tc>
                    <a:tc>
                      <a:txBody>
                        <a:bodyPr/>
                        <a:lstStyle/>
                        <a:p>
                          <a:endParaRPr lang="en-US"/>
                        </a:p>
                      </a:txBody>
                      <a:tcPr>
                        <a:blipFill>
                          <a:blip r:embed="rId6"/>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29390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custDataLst>
                  <p:tags r:id="rId1"/>
                </p:custDataLst>
                <p:ext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dirty="0"/>
                            <a:t> </a:t>
                          </a:r>
                          <a:r>
                            <a:rPr lang="en-US" sz="2400" b="1" baseline="0" dirty="0">
                              <a:latin typeface="Symbol"/>
                              <a:sym typeface="Symbol"/>
                            </a:rPr>
                            <a:t> </a:t>
                          </a:r>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custDataLst>
                  <p:tags r:id="rId3"/>
                </p:custDataLst>
                <p:ext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endParaRPr lang="en-US"/>
                        </a:p>
                      </a:txBody>
                      <a:tcPr>
                        <a:blipFill>
                          <a:blip r:embed="rId4"/>
                          <a:stretch>
                            <a:fillRect l="-1031" t="-1053" r="-619588" b="-386316"/>
                          </a:stretch>
                        </a:blipFill>
                      </a:tcPr>
                    </a:tc>
                    <a:tc>
                      <a:txBody>
                        <a:bodyPr/>
                        <a:lstStyle/>
                        <a:p>
                          <a:endParaRPr lang="en-US"/>
                        </a:p>
                      </a:txBody>
                      <a:tcPr>
                        <a:blipFill>
                          <a:blip r:embed="rId4"/>
                          <a:stretch>
                            <a:fillRect l="-100000" t="-1053" r="-513265" b="-386316"/>
                          </a:stretch>
                        </a:blipFill>
                      </a:tcPr>
                    </a:tc>
                    <a:tc>
                      <a:txBody>
                        <a:bodyPr/>
                        <a:lstStyle/>
                        <a:p>
                          <a:endParaRPr lang="en-US"/>
                        </a:p>
                      </a:txBody>
                      <a:tcPr>
                        <a:blipFill>
                          <a:blip r:embed="rId4"/>
                          <a:stretch>
                            <a:fillRect l="-117365" t="-1053" r="-201198" b="-386316"/>
                          </a:stretch>
                        </a:blipFill>
                      </a:tcPr>
                    </a:tc>
                    <a:tc>
                      <a:txBody>
                        <a:bodyPr/>
                        <a:lstStyle/>
                        <a:p>
                          <a:endParaRPr lang="en-US"/>
                        </a:p>
                      </a:txBody>
                      <a:tcPr>
                        <a:blipFill>
                          <a:blip r:embed="rId4"/>
                          <a:stretch>
                            <a:fillRect l="-261151" t="-1053" r="-141727" b="-386316"/>
                          </a:stretch>
                        </a:blipFill>
                      </a:tcPr>
                    </a:tc>
                    <a:tc>
                      <a:txBody>
                        <a:bodyPr/>
                        <a:lstStyle/>
                        <a:p>
                          <a:endParaRPr lang="en-US"/>
                        </a:p>
                      </a:txBody>
                      <a:tcPr>
                        <a:blipFill>
                          <a:blip r:embed="rId4"/>
                          <a:stretch>
                            <a:fillRect l="-257436" t="-1053" r="-1026" b="-386316"/>
                          </a:stretch>
                        </a:blipFill>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dirty="0"/>
              </a:p>
            </p:txBody>
          </p:sp>
        </mc:Choice>
        <mc:Fallback xmlns="">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CFFAC7F1-52A1-400C-A4DB-261AEFE222E9}"/>
              </a:ext>
            </a:extLst>
          </p:cNvPr>
          <p:cNvSpPr/>
          <p:nvPr/>
        </p:nvSpPr>
        <p:spPr>
          <a:xfrm>
            <a:off x="3905250" y="2770462"/>
            <a:ext cx="1000125" cy="275688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FB74A-D0D4-4B63-86C2-5C7BD38CDDAC}"/>
              </a:ext>
            </a:extLst>
          </p:cNvPr>
          <p:cNvSpPr/>
          <p:nvPr/>
        </p:nvSpPr>
        <p:spPr>
          <a:xfrm>
            <a:off x="5747719" y="2746210"/>
            <a:ext cx="1182523" cy="27811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31F0E9-E0DD-4576-8F1C-5911ADDD3BBC}"/>
              </a:ext>
            </a:extLst>
          </p:cNvPr>
          <p:cNvSpPr/>
          <p:nvPr/>
        </p:nvSpPr>
        <p:spPr>
          <a:xfrm>
            <a:off x="6096000" y="5629857"/>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Every line is the same! </a:t>
            </a:r>
            <a:br>
              <a:rPr lang="en-US" sz="2800" dirty="0">
                <a:solidFill>
                  <a:schemeClr val="tx1"/>
                </a:solidFill>
                <a:latin typeface="Segoe UI Semilight" panose="020B0402040204020203" pitchFamily="34" charset="0"/>
                <a:cs typeface="Segoe UI Semilight" panose="020B0402040204020203" pitchFamily="34" charset="0"/>
              </a:rPr>
            </a:br>
            <a:r>
              <a:rPr lang="en-US" sz="2800" dirty="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372965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Content Placeholder 2"/>
          <p:cNvSpPr>
            <a:spLocks noGrp="1"/>
          </p:cNvSpPr>
          <p:nvPr>
            <p:ph idx="1"/>
          </p:nvPr>
        </p:nvSpPr>
        <p:spPr/>
        <p:txBody>
          <a:bodyPr/>
          <a:lstStyle/>
          <a:p>
            <a:r>
              <a:rPr lang="en-US" dirty="0"/>
              <a:t>We’ve derived two facts about logical connectives.</a:t>
            </a:r>
          </a:p>
          <a:p>
            <a:r>
              <a:rPr lang="en-US" dirty="0"/>
              <a:t>There’s a lot more. A LOT more.</a:t>
            </a:r>
          </a:p>
          <a:p>
            <a:r>
              <a:rPr lang="en-US" dirty="0"/>
              <a:t>The next slide is a list of a bunch of them…</a:t>
            </a:r>
          </a:p>
          <a:p>
            <a:pPr lvl="1"/>
            <a:r>
              <a:rPr lang="en-US" dirty="0"/>
              <a:t>Most of these are much less complicated than the last two, so we won’t go through them in detail.</a:t>
            </a:r>
          </a:p>
          <a:p>
            <a:pPr lvl="1"/>
            <a:r>
              <a:rPr lang="en-US" dirty="0"/>
              <a:t>DO NOT freak out about how many there are. We will always provide you the list on the next slide (no need to memorize).</a:t>
            </a:r>
          </a:p>
        </p:txBody>
      </p:sp>
    </p:spTree>
    <p:extLst>
      <p:ext uri="{BB962C8B-B14F-4D97-AF65-F5344CB8AC3E}">
        <p14:creationId xmlns:p14="http://schemas.microsoft.com/office/powerpoint/2010/main" val="80965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184554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This will be a long proof! Longer than most of the ones on </a:t>
                </a:r>
                <a:r>
                  <a:rPr lang="en-US" dirty="0" err="1"/>
                  <a:t>homeworks</a:t>
                </a:r>
                <a:r>
                  <a:rPr lang="en-US" dirty="0"/>
                  <a:t>.</a:t>
                </a:r>
              </a:p>
              <a:p>
                <a:pPr lvl="1"/>
                <a:r>
                  <a:rPr lang="en-US" dirty="0"/>
                  <a:t>I’m starting with a hard one so you see all the tricks.</a:t>
                </a:r>
              </a:p>
              <a:p>
                <a:r>
                  <a:rPr lang="en-US" dirty="0"/>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How do we write a proof?</a:t>
                </a:r>
              </a:p>
              <a:p>
                <a:r>
                  <a:rPr lang="en-US" dirty="0"/>
                  <a:t>It’s not always plug-and-chug…we’ll be highlighting strategies throughout the quarter.</a:t>
                </a:r>
              </a:p>
              <a:p>
                <a:r>
                  <a:rPr lang="en-US" dirty="0"/>
                  <a:t>To start with:</a:t>
                </a:r>
              </a:p>
              <a:p>
                <a:r>
                  <a:rPr lang="en-US" dirty="0"/>
                  <a:t>Make sure we know what we want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connecting words: look for and, or, not, if-then, etc.</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4"/>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35911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4"/>
                <a:stretch>
                  <a:fillRect l="-98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13021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propositions: What’s left are propositions, look for repeats and hidden negations.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723523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Simplify </a:t>
                </a:r>
                <a:r>
                  <a:rPr lang="en-US" sz="5200" dirty="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dirty="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5"/>
                <a:stretch>
                  <a:fillRect l="-2386" t="-17808" b="-39041"/>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85708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9" name="Rectangle 8">
            <a:extLst>
              <a:ext uri="{FF2B5EF4-FFF2-40B4-BE49-F238E27FC236}">
                <a16:creationId xmlns:a16="http://schemas.microsoft.com/office/drawing/2014/main" id="{A8142498-ACB1-4016-86B0-EDA70C55BA9F}"/>
              </a:ext>
            </a:extLst>
          </p:cNvPr>
          <p:cNvSpPr/>
          <p:nvPr/>
        </p:nvSpPr>
        <p:spPr>
          <a:xfrm>
            <a:off x="3869350" y="4519746"/>
            <a:ext cx="864575" cy="210312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D0CF59-39E8-44AC-9D23-669AB7CD46B8}"/>
              </a:ext>
            </a:extLst>
          </p:cNvPr>
          <p:cNvSpPr/>
          <p:nvPr/>
        </p:nvSpPr>
        <p:spPr>
          <a:xfrm>
            <a:off x="8154914" y="4519745"/>
            <a:ext cx="1182523" cy="210312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8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Figure out parentheses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1362689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470876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a:t>
            </a:r>
            <a:r>
              <a:rPr lang="en-US" dirty="0" smtClean="0"/>
              <a:t>Autumn </a:t>
            </a:r>
            <a:r>
              <a:rPr lang="en-US" dirty="0"/>
              <a:t>2024</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Announcements: 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a:bodyPr>
          <a:lstStyle/>
          <a:p>
            <a:r>
              <a:rPr lang="en-US" dirty="0"/>
              <a:t>A chance to talk to staff about the class.</a:t>
            </a:r>
          </a:p>
          <a:p>
            <a:pPr lvl="1"/>
            <a:r>
              <a:rPr lang="en-US" dirty="0" smtClean="0"/>
              <a:t>Aim </a:t>
            </a:r>
            <a:r>
              <a:rPr lang="en-US" dirty="0"/>
              <a:t>early on in the “homework cycle” (i.e., long before the deadline).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r>
              <a:rPr lang="en-US" dirty="0"/>
              <a:t>You’re allowed to talk to others at office hours, as long as you’re still following the collaboration policy</a:t>
            </a:r>
            <a:r>
              <a:rPr lang="en-US" dirty="0" smtClean="0"/>
              <a:t>.</a:t>
            </a:r>
          </a:p>
          <a:p>
            <a:pPr lvl="1"/>
            <a:endParaRPr lang="en-US" dirty="0"/>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 Office Hours</a:t>
            </a:r>
            <a:endParaRPr lang="en-US" dirty="0"/>
          </a:p>
        </p:txBody>
      </p:sp>
      <p:sp>
        <p:nvSpPr>
          <p:cNvPr id="3" name="Content Placeholder 2"/>
          <p:cNvSpPr>
            <a:spLocks noGrp="1"/>
          </p:cNvSpPr>
          <p:nvPr>
            <p:ph idx="1"/>
          </p:nvPr>
        </p:nvSpPr>
        <p:spPr/>
        <p:txBody>
          <a:bodyPr>
            <a:normAutofit fontScale="92500"/>
          </a:bodyPr>
          <a:lstStyle/>
          <a:p>
            <a:r>
              <a:rPr lang="en-US" dirty="0" smtClean="0"/>
              <a:t>A few </a:t>
            </a:r>
            <a:r>
              <a:rPr lang="en-US" dirty="0"/>
              <a:t>of our office hours are “concept questions only”---nothing directly from </a:t>
            </a:r>
            <a:r>
              <a:rPr lang="en-US" dirty="0" smtClean="0"/>
              <a:t>a homework you’re actively working on.</a:t>
            </a:r>
          </a:p>
          <a:p>
            <a:r>
              <a:rPr lang="en-US" dirty="0" smtClean="0"/>
              <a:t>Ok to ask: </a:t>
            </a:r>
          </a:p>
          <a:p>
            <a:r>
              <a:rPr lang="en-US" sz="2400" dirty="0" smtClean="0"/>
              <a:t>- Can we go through this section problem?</a:t>
            </a:r>
          </a:p>
          <a:p>
            <a:r>
              <a:rPr lang="en-US" sz="2400" dirty="0" smtClean="0"/>
              <a:t>- Can we talk about this very old homework problem (where solutions are released)?</a:t>
            </a:r>
          </a:p>
          <a:p>
            <a:r>
              <a:rPr lang="en-US" sz="2400" dirty="0" smtClean="0"/>
              <a:t>- I don’t understand truth tables, can you explain those?</a:t>
            </a:r>
          </a:p>
          <a:p>
            <a:r>
              <a:rPr lang="en-US" dirty="0" smtClean="0"/>
              <a:t>Not ok to ask: </a:t>
            </a:r>
          </a:p>
          <a:p>
            <a:r>
              <a:rPr lang="en-US" sz="2400" dirty="0" smtClean="0"/>
              <a:t>- How do I get started on problem 1? </a:t>
            </a:r>
          </a:p>
          <a:p>
            <a:r>
              <a:rPr lang="en-US" dirty="0" smtClean="0"/>
              <a:t>Hope is that you can ask these conceptual questions, even when busy with </a:t>
            </a:r>
            <a:r>
              <a:rPr lang="en-US" dirty="0" err="1" smtClean="0"/>
              <a:t>homeworks</a:t>
            </a:r>
            <a:r>
              <a:rPr lang="en-US" dirty="0" smtClean="0"/>
              <a:t>, and won’t fall behind.</a:t>
            </a:r>
            <a:endParaRPr lang="en-US" dirty="0"/>
          </a:p>
        </p:txBody>
      </p:sp>
    </p:spTree>
    <p:extLst>
      <p:ext uri="{BB962C8B-B14F-4D97-AF65-F5344CB8AC3E}">
        <p14:creationId xmlns:p14="http://schemas.microsoft.com/office/powerpoint/2010/main" val="40072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37C-A7DF-40FA-A3C2-1D19B9A93F63}"/>
              </a:ext>
            </a:extLst>
          </p:cNvPr>
          <p:cNvSpPr>
            <a:spLocks noGrp="1"/>
          </p:cNvSpPr>
          <p:nvPr>
            <p:ph type="title"/>
          </p:nvPr>
        </p:nvSpPr>
        <p:spPr/>
        <p:txBody>
          <a:bodyPr/>
          <a:lstStyle/>
          <a:p>
            <a:r>
              <a:rPr lang="en-US" dirty="0"/>
              <a:t>Announcements: Section Materials</a:t>
            </a:r>
          </a:p>
        </p:txBody>
      </p:sp>
      <p:sp>
        <p:nvSpPr>
          <p:cNvPr id="3" name="Content Placeholder 2">
            <a:extLst>
              <a:ext uri="{FF2B5EF4-FFF2-40B4-BE49-F238E27FC236}">
                <a16:creationId xmlns:a16="http://schemas.microsoft.com/office/drawing/2014/main" id="{941C4CC1-4378-4AA6-80BA-809D3C78AD7F}"/>
              </a:ext>
            </a:extLst>
          </p:cNvPr>
          <p:cNvSpPr>
            <a:spLocks noGrp="1"/>
          </p:cNvSpPr>
          <p:nvPr>
            <p:ph idx="1"/>
          </p:nvPr>
        </p:nvSpPr>
        <p:spPr/>
        <p:txBody>
          <a:bodyPr/>
          <a:lstStyle/>
          <a:p>
            <a:r>
              <a:rPr lang="en-US" dirty="0"/>
              <a:t>Handouts and solutions from sections are on the calendar.</a:t>
            </a:r>
          </a:p>
          <a:p>
            <a:r>
              <a:rPr lang="en-US" dirty="0"/>
              <a:t>Section solutions should be one of your most-used resources.</a:t>
            </a:r>
          </a:p>
          <a:p>
            <a:r>
              <a:rPr lang="en-US" dirty="0"/>
              <a:t>They’re staff-written solutions for problems that are often similar to </a:t>
            </a:r>
            <a:r>
              <a:rPr lang="en-US" dirty="0" err="1"/>
              <a:t>homeworks</a:t>
            </a:r>
            <a:r>
              <a:rPr lang="en-US" dirty="0"/>
              <a:t>.</a:t>
            </a:r>
          </a:p>
          <a:p>
            <a:pPr lvl="1"/>
            <a:r>
              <a:rPr lang="en-US" dirty="0"/>
              <a:t>When you’re wondering how much explanation to give, or what kind of formatting we might expect, section solutions are the first place to look (along with lecture slides).</a:t>
            </a:r>
          </a:p>
        </p:txBody>
      </p:sp>
    </p:spTree>
    <p:extLst>
      <p:ext uri="{BB962C8B-B14F-4D97-AF65-F5344CB8AC3E}">
        <p14:creationId xmlns:p14="http://schemas.microsoft.com/office/powerpoint/2010/main" val="3311083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8576</TotalTime>
  <Words>2615</Words>
  <Application>Microsoft Office PowerPoint</Application>
  <PresentationFormat>Widescreen</PresentationFormat>
  <Paragraphs>730</Paragraphs>
  <Slides>52</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Arial</vt:lpstr>
      <vt:lpstr>Calibri</vt:lpstr>
      <vt:lpstr>Cambria Math</vt:lpstr>
      <vt:lpstr>Consolas</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Our First Proof and Digital Logic</vt:lpstr>
      <vt:lpstr>Announcements: Office Hours</vt:lpstr>
      <vt:lpstr>Announcement: Office Hours</vt:lpstr>
      <vt:lpstr>Announcements: Section Materials</vt:lpstr>
      <vt:lpstr>Homework Submissions</vt:lpstr>
      <vt:lpstr>Today</vt:lpstr>
      <vt:lpstr>Simplifying Expressions</vt:lpstr>
      <vt:lpstr>Logical Equivalence</vt:lpstr>
      <vt:lpstr>A  B  vs.  A  B</vt:lpstr>
      <vt:lpstr>Manipulating Expressions</vt:lpstr>
      <vt:lpstr>De Morgan’s Laws</vt:lpstr>
      <vt:lpstr>De Morgan’s Laws</vt:lpstr>
      <vt:lpstr>De Morgan’s Laws</vt:lpstr>
      <vt:lpstr>De Morgan’s Laws</vt:lpstr>
      <vt:lpstr>De Morgan’s Laws</vt:lpstr>
      <vt:lpstr>Law of Implication</vt:lpstr>
      <vt:lpstr>Law of Implication</vt:lpstr>
      <vt:lpstr>Law of Implication</vt:lpstr>
      <vt:lpstr>Properties of Logical Connectives</vt:lpstr>
      <vt:lpstr>PowerPoint Presentation</vt:lpstr>
      <vt:lpstr>Using Our Rules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75</cp:revision>
  <cp:lastPrinted>2023-10-02T16:46:05Z</cp:lastPrinted>
  <dcterms:created xsi:type="dcterms:W3CDTF">2020-07-14T00:36:10Z</dcterms:created>
  <dcterms:modified xsi:type="dcterms:W3CDTF">2024-09-30T20:03:16Z</dcterms:modified>
</cp:coreProperties>
</file>