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2.xml" ContentType="application/vnd.openxmlformats-officedocument.presentationml.tags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334" r:id="rId3"/>
    <p:sldId id="333" r:id="rId4"/>
    <p:sldId id="348" r:id="rId5"/>
    <p:sldId id="349" r:id="rId6"/>
    <p:sldId id="350" r:id="rId7"/>
    <p:sldId id="335" r:id="rId8"/>
    <p:sldId id="336" r:id="rId9"/>
    <p:sldId id="337" r:id="rId10"/>
    <p:sldId id="338" r:id="rId11"/>
    <p:sldId id="339" r:id="rId12"/>
    <p:sldId id="341" r:id="rId13"/>
    <p:sldId id="347" r:id="rId14"/>
    <p:sldId id="342" r:id="rId15"/>
    <p:sldId id="343" r:id="rId16"/>
    <p:sldId id="344" r:id="rId17"/>
    <p:sldId id="345" r:id="rId18"/>
    <p:sldId id="346" r:id="rId19"/>
    <p:sldId id="300" r:id="rId20"/>
    <p:sldId id="325" r:id="rId21"/>
    <p:sldId id="274" r:id="rId22"/>
    <p:sldId id="301" r:id="rId23"/>
    <p:sldId id="302" r:id="rId24"/>
    <p:sldId id="275" r:id="rId25"/>
    <p:sldId id="303" r:id="rId26"/>
    <p:sldId id="278" r:id="rId27"/>
    <p:sldId id="279" r:id="rId28"/>
    <p:sldId id="280" r:id="rId29"/>
    <p:sldId id="281" r:id="rId30"/>
    <p:sldId id="312" r:id="rId31"/>
    <p:sldId id="282" r:id="rId32"/>
    <p:sldId id="310" r:id="rId33"/>
    <p:sldId id="257" r:id="rId34"/>
    <p:sldId id="313" r:id="rId35"/>
    <p:sldId id="314" r:id="rId36"/>
    <p:sldId id="382" r:id="rId37"/>
    <p:sldId id="316" r:id="rId38"/>
    <p:sldId id="357" r:id="rId39"/>
    <p:sldId id="358" r:id="rId40"/>
    <p:sldId id="317" r:id="rId41"/>
    <p:sldId id="383" r:id="rId42"/>
    <p:sldId id="384" r:id="rId43"/>
    <p:sldId id="385" r:id="rId44"/>
    <p:sldId id="318" r:id="rId45"/>
    <p:sldId id="356" r:id="rId46"/>
    <p:sldId id="386" r:id="rId47"/>
    <p:sldId id="387" r:id="rId48"/>
    <p:sldId id="389" r:id="rId49"/>
    <p:sldId id="388" r:id="rId50"/>
    <p:sldId id="321" r:id="rId51"/>
    <p:sldId id="323" r:id="rId52"/>
    <p:sldId id="319" r:id="rId53"/>
    <p:sldId id="324" r:id="rId5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793E3-264F-4594-9F72-80F2F7CB59A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D0259-7282-44FD-B15D-444A4028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09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EEBED4E-280B-4D1F-91E2-EAE079489D9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FF94161-02CB-4E79-96C7-F52320B8D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6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1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9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9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27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replaced p with a and q with b. Same as if you replaced the “I” in a for-loop with a “j” everywhere in that loop.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94161-02CB-4E79-96C7-F52320B8DA3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3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828A34B-58F1-44EF-8A68-5FDEE34C4E2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99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0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67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32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7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73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5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1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5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6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8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75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828A34B-58F1-44EF-8A68-5FDEE34C4E2B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03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2.png"/><Relationship Id="rId5" Type="http://schemas.openxmlformats.org/officeDocument/2006/relationships/image" Target="../media/image5.png"/><Relationship Id="rId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80.png"/><Relationship Id="rId4" Type="http://schemas.openxmlformats.org/officeDocument/2006/relationships/tags" Target="../tags/tag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00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2.png"/><Relationship Id="rId4" Type="http://schemas.openxmlformats.org/officeDocument/2006/relationships/image" Target="../media/image2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2.png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tags" Target="../tags/tag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Logic, Equivalences, Symbolic Proofs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</a:t>
            </a:r>
            <a:r>
              <a:rPr lang="en-US" dirty="0" smtClean="0"/>
              <a:t>Autumn </a:t>
            </a:r>
            <a:r>
              <a:rPr lang="en-US" dirty="0"/>
              <a:t>2024</a:t>
            </a:r>
          </a:p>
          <a:p>
            <a:r>
              <a:rPr lang="en-US" dirty="0"/>
              <a:t>Lecture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305050"/>
            <a:ext cx="6858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0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Parentheses…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8372764" cy="5140800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r>
              <a:rPr lang="en-US" sz="2400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3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6885" y="4234844"/>
            <a:ext cx="8021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where to put the parentheses?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Subtle English grammar choices (top-level parentheses are independent clauses).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Context/which parsing will make more sense.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Conventions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reading on this is coming soon!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  <a:blipFill>
                <a:blip r:embed="rId5"/>
                <a:stretch>
                  <a:fillRect l="-3155" t="-12791" r="-205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48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Compound Proposition…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44159"/>
            <a:ext cx="8345055" cy="1729949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  <a:blipFill>
                <a:blip r:embed="rId3"/>
                <a:stretch>
                  <a:fillRect l="-3318" t="-12791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4441371"/>
            <a:ext cx="1118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promise am I making?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  <a:blipFill>
                <a:blip r:embed="rId5"/>
                <a:stretch>
                  <a:fillRect l="-3236" t="-11628" r="-200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  <a:blipFill>
                <a:blip r:embed="rId6"/>
                <a:stretch>
                  <a:fillRect l="-3221" t="-11628" r="-19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6023" y="5487811"/>
            <a:ext cx="10672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one! Being a mathematician and taking geometry is the condition. Knowing the Pythagorean Theorem is the promise.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7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6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Analyzing the Sentence with a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)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𝒒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∧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𝒓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</m:e>
                                </m:d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∧(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/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22" t="-1149" r="-22725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923" t="-1149" r="-212884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14286" t="-1149" r="-2159184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0000" t="-1149" r="-182363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0769" t="-1149" r="-671538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246" t="-1149" r="-3770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6957" t="-1149" r="-200000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4192" t="-1149" r="-437" b="-8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7380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Just like you were taught PEMDAS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3+2⋅4=11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Logic also has order of operations.</a:t>
                </a:r>
              </a:p>
              <a:p>
                <a:pPr lvl="1"/>
                <a:r>
                  <a:rPr lang="en-US" dirty="0"/>
                  <a:t>Parentheses</a:t>
                </a:r>
              </a:p>
              <a:p>
                <a:pPr lvl="1"/>
                <a:r>
                  <a:rPr lang="en-US" dirty="0"/>
                  <a:t>Negation</a:t>
                </a:r>
              </a:p>
              <a:p>
                <a:pPr lvl="1"/>
                <a:r>
                  <a:rPr lang="en-US" dirty="0"/>
                  <a:t>And</a:t>
                </a:r>
              </a:p>
              <a:p>
                <a:pPr lvl="1"/>
                <a:r>
                  <a:rPr lang="en-US" dirty="0"/>
                  <a:t>Or, exclusive or</a:t>
                </a:r>
              </a:p>
              <a:p>
                <a:pPr lvl="1"/>
                <a:r>
                  <a:rPr lang="en-US" dirty="0"/>
                  <a:t>Implication</a:t>
                </a:r>
              </a:p>
              <a:p>
                <a:pPr lvl="1"/>
                <a:r>
                  <a:rPr lang="en-US" dirty="0" err="1"/>
                  <a:t>Biconditional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Within a level, apply from left to right. </a:t>
                </a:r>
              </a:p>
              <a:p>
                <a:pPr lvl="1"/>
                <a:r>
                  <a:rPr lang="en-US" dirty="0"/>
                  <a:t>Other authors place And, Or at the same level – it’s good practice to use parentheses even if not required.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  <a:blipFill>
                <a:blip r:embed="rId2"/>
                <a:stretch>
                  <a:fillRect l="-654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23861" y="2989889"/>
            <a:ext cx="59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this class: each of these is it’s own level!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e.g.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and”s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have precedence over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or”s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97426" y="2358887"/>
            <a:ext cx="1099931" cy="23191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Negation (not)	  	 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Conjunction (and) </a:t>
                </a:r>
                <a:r>
                  <a:rPr lang="en-US" sz="1600" dirty="0"/>
                  <a:t> 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Disjunction (or)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Exclusive Or			</a:t>
                </a:r>
                <a:r>
                  <a:rPr lang="en-US" sz="500" dirty="0"/>
                  <a:t> </a:t>
                </a: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Implication(if-then)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Biconditional	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⟷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  <a:blipFill>
                <a:blip r:embed="rId2"/>
                <a:stretch>
                  <a:fillRect l="-2060" t="-1976" b="-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13164" y="4365723"/>
            <a:ext cx="9679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These ideas have been around for so long most have at least two names. 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Two more connectives to discuss!</a:t>
            </a:r>
          </a:p>
        </p:txBody>
      </p:sp>
    </p:spTree>
    <p:extLst>
      <p:ext uri="{BB962C8B-B14F-4D97-AF65-F5344CB8AC3E}">
        <p14:creationId xmlns:p14="http://schemas.microsoft.com/office/powerpoint/2010/main" val="2483948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blipFill>
                <a:blip r:embed="rId5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560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proposition: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have the same truth value.”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blipFill>
                <a:blip r:embed="rId5"/>
                <a:stretch>
                  <a:fillRect l="-2649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blipFill>
                <a:blip r:embed="rId6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888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9513396"/>
              </p:ext>
            </p:extLst>
          </p:nvPr>
        </p:nvGraphicFramePr>
        <p:xfrm>
          <a:off x="6979719" y="1680849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011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 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9794033"/>
              </p:ext>
            </p:extLst>
          </p:nvPr>
        </p:nvGraphicFramePr>
        <p:xfrm>
          <a:off x="6979719" y="1685566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89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  <a:p>
            <a:endParaRPr lang="en-US" dirty="0"/>
          </a:p>
          <a:p>
            <a:r>
              <a:rPr lang="en-US" dirty="0"/>
              <a:t>We want to be able to make iron-clad guarantees that something is true.</a:t>
            </a:r>
          </a:p>
          <a:p>
            <a:r>
              <a:rPr lang="en-US" dirty="0"/>
              <a:t>And convince others that we really have ironclad guarantees.</a:t>
            </a:r>
          </a:p>
          <a:p>
            <a:endParaRPr lang="en-US" dirty="0"/>
          </a:p>
          <a:p>
            <a:r>
              <a:rPr lang="en-US" dirty="0"/>
              <a:t>But first, some notation.</a:t>
            </a:r>
          </a:p>
        </p:txBody>
      </p:sp>
    </p:spTree>
    <p:extLst>
      <p:ext uri="{BB962C8B-B14F-4D97-AF65-F5344CB8AC3E}">
        <p14:creationId xmlns:p14="http://schemas.microsoft.com/office/powerpoint/2010/main" val="379818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recordings on “</a:t>
            </a:r>
            <a:r>
              <a:rPr lang="en-US" dirty="0" err="1"/>
              <a:t>panopto</a:t>
            </a:r>
            <a:r>
              <a:rPr lang="en-US" dirty="0"/>
              <a:t>” – link is posted on ed.</a:t>
            </a:r>
          </a:p>
          <a:p>
            <a:r>
              <a:rPr lang="en-US" dirty="0"/>
              <a:t>HW1 came out yesterday – on the assignments tab on the webpage</a:t>
            </a:r>
          </a:p>
          <a:p>
            <a:pPr lvl="1"/>
            <a:r>
              <a:rPr lang="en-US" dirty="0"/>
              <a:t>Due </a:t>
            </a:r>
            <a:r>
              <a:rPr lang="en-US" dirty="0" smtClean="0"/>
              <a:t>Wednesday </a:t>
            </a:r>
            <a:r>
              <a:rPr lang="en-US" dirty="0"/>
              <a:t>evening.</a:t>
            </a:r>
          </a:p>
          <a:p>
            <a:pPr lvl="1"/>
            <a:r>
              <a:rPr lang="en-US" dirty="0"/>
              <a:t>You’ll submit to </a:t>
            </a:r>
            <a:r>
              <a:rPr lang="en-US" dirty="0" err="1"/>
              <a:t>gradescope</a:t>
            </a:r>
            <a:r>
              <a:rPr lang="en-US" dirty="0"/>
              <a:t>.</a:t>
            </a:r>
          </a:p>
          <a:p>
            <a:r>
              <a:rPr lang="en-US" dirty="0"/>
              <a:t>OH have started!</a:t>
            </a:r>
          </a:p>
          <a:p>
            <a:pPr lvl="1"/>
            <a:r>
              <a:rPr lang="en-US" dirty="0"/>
              <a:t>mix of zoom + in-person</a:t>
            </a:r>
          </a:p>
          <a:p>
            <a:pPr lvl="1"/>
            <a:r>
              <a:rPr lang="en-US" dirty="0"/>
              <a:t>Visit early! We get very busy right before deadlines!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CC1 and 2 will both be due Monday 1:30 (delayed deadline for CC1)</a:t>
            </a:r>
          </a:p>
          <a:p>
            <a:pPr lvl="1"/>
            <a:r>
              <a:rPr lang="en-US" dirty="0" smtClean="0"/>
              <a:t>Make </a:t>
            </a:r>
            <a:r>
              <a:rPr lang="en-US" dirty="0"/>
              <a:t>sure you can get on </a:t>
            </a:r>
            <a:r>
              <a:rPr lang="en-US" dirty="0" err="1"/>
              <a:t>gradescope</a:t>
            </a:r>
            <a:r>
              <a:rPr lang="en-US" dirty="0"/>
              <a:t> </a:t>
            </a:r>
            <a:r>
              <a:rPr lang="en-US" dirty="0" smtClean="0"/>
              <a:t>today!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7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942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will want to talk about whether two propositions are “the same.”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038357"/>
                <a:ext cx="104093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Two propositions are “</a:t>
                </a:r>
                <a:r>
                  <a:rPr lang="en-US" sz="24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equal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if they are character-for-character identical.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038357"/>
                <a:ext cx="10409381" cy="461665"/>
              </a:xfrm>
              <a:prstGeom prst="rect">
                <a:avLst/>
              </a:prstGeom>
              <a:blipFill>
                <a:blip r:embed="rId2"/>
                <a:stretch>
                  <a:fillRect l="-87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8217" y="2580269"/>
                <a:ext cx="4636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17" y="2580269"/>
                <a:ext cx="4636654" cy="461665"/>
              </a:xfrm>
              <a:prstGeom prst="rect">
                <a:avLst/>
              </a:prstGeom>
              <a:blipFill>
                <a:blip r:embed="rId3"/>
                <a:stretch>
                  <a:fillRect l="-39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3260436"/>
            <a:ext cx="11515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almost never ask whether propositions are equal. It’s not an interesting question.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9" y="3955749"/>
                <a:ext cx="10889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Two propositions are “</a:t>
                </a:r>
                <a:r>
                  <a:rPr lang="en-US" sz="2400" dirty="0">
                    <a:solidFill>
                      <a:srgbClr val="4C328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equivalent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if they always have the same truth value.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55749"/>
                <a:ext cx="10889672" cy="461665"/>
              </a:xfrm>
              <a:prstGeom prst="rect">
                <a:avLst/>
              </a:prstGeom>
              <a:blipFill>
                <a:blip r:embed="rId4"/>
                <a:stretch>
                  <a:fillRect l="-83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80655" y="4572000"/>
                <a:ext cx="5088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55" y="4572000"/>
                <a:ext cx="5088213" cy="461665"/>
              </a:xfrm>
              <a:prstGeom prst="rect">
                <a:avLst/>
              </a:prstGeom>
              <a:blipFill>
                <a:blip r:embed="rId5"/>
                <a:stretch>
                  <a:fillRect l="-35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3491" y="5283200"/>
                <a:ext cx="107814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ea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false: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false,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91" y="5283200"/>
                <a:ext cx="10781420" cy="830997"/>
              </a:xfrm>
              <a:prstGeom prst="rect">
                <a:avLst/>
              </a:prstGeom>
              <a:blipFill>
                <a:blip r:embed="rId6"/>
                <a:stretch>
                  <a:fillRect l="-848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391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4C3282"/>
                </a:solidFill>
              </a:rPr>
              <a:t>A </a:t>
            </a:r>
            <a:r>
              <a:rPr lang="en-US" dirty="0">
                <a:solidFill>
                  <a:srgbClr val="4C3282"/>
                </a:solidFill>
                <a:latin typeface="Symbol" pitchFamily="18" charset="2"/>
                <a:sym typeface="Symbol" pitchFamily="18" charset="2"/>
              </a:rPr>
              <a:t></a:t>
            </a:r>
            <a:r>
              <a:rPr lang="en-US" dirty="0">
                <a:solidFill>
                  <a:srgbClr val="4C3282"/>
                </a:solidFill>
                <a:sym typeface="Symbol" pitchFamily="18" charset="2"/>
              </a:rPr>
              <a:t> </a:t>
            </a:r>
            <a:r>
              <a:rPr lang="en-US" i="1" dirty="0">
                <a:solidFill>
                  <a:srgbClr val="4C3282"/>
                </a:solidFill>
              </a:rPr>
              <a:t>B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vs.  </a:t>
            </a:r>
            <a:r>
              <a:rPr lang="en-US" i="1" dirty="0">
                <a:solidFill>
                  <a:srgbClr val="4C3282"/>
                </a:solidFill>
              </a:rPr>
              <a:t>A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dirty="0">
                <a:solidFill>
                  <a:srgbClr val="4C3282"/>
                </a:solidFill>
                <a:latin typeface="Symbol" pitchFamily="18" charset="2"/>
                <a:sym typeface="Symbol" pitchFamily="18" charset="2"/>
              </a:rPr>
              <a:t>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i="1" dirty="0">
                <a:solidFill>
                  <a:srgbClr val="4C3282"/>
                </a:solidFill>
              </a:rPr>
              <a:t>B</a:t>
            </a:r>
            <a:endParaRPr lang="en-US" dirty="0">
              <a:solidFill>
                <a:srgbClr val="4C32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39" y="1735772"/>
                <a:ext cx="10938335" cy="455256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A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ea typeface="+mj-ea"/>
                    <a:sym typeface="Symbol" pitchFamily="18" charset="2"/>
                  </a:rPr>
                  <a:t>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 B </a:t>
                </a:r>
                <a:r>
                  <a:rPr lang="en-US" dirty="0"/>
                  <a:t>is an </a:t>
                </a:r>
                <a:r>
                  <a:rPr lang="en-US" b="1" i="1" dirty="0"/>
                  <a:t>assertion over all possible truth values</a:t>
                </a:r>
                <a:r>
                  <a:rPr lang="en-US" i="1" dirty="0"/>
                  <a:t> </a:t>
                </a:r>
                <a:r>
                  <a:rPr lang="en-US" dirty="0"/>
                  <a:t>that </a:t>
                </a:r>
                <a:r>
                  <a:rPr lang="en-US" dirty="0">
                    <a:solidFill>
                      <a:srgbClr val="4C3282"/>
                    </a:solidFill>
                  </a:rPr>
                  <a:t>A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4C3282"/>
                    </a:solidFill>
                  </a:rPr>
                  <a:t>B</a:t>
                </a:r>
                <a:r>
                  <a:rPr lang="en-US" dirty="0"/>
                  <a:t> always have the same truth values.</a:t>
                </a:r>
              </a:p>
              <a:p>
                <a:pPr marL="0" indent="0">
                  <a:buNone/>
                </a:pPr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when you’re manipulating propositions (“doing algebra”)</a:t>
                </a:r>
              </a:p>
              <a:p>
                <a:pPr marL="0" indent="0">
                  <a:buNone/>
                </a:pPr>
                <a:r>
                  <a:rPr lang="en-US" sz="1600" dirty="0"/>
                  <a:t>			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A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ea typeface="+mj-ea"/>
                    <a:sym typeface="Symbol" pitchFamily="18" charset="2"/>
                  </a:rPr>
                  <a:t>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B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is a </a:t>
                </a:r>
                <a:r>
                  <a:rPr lang="en-US" b="1" i="1" dirty="0">
                    <a:solidFill>
                      <a:prstClr val="black"/>
                    </a:solidFill>
                  </a:rPr>
                  <a:t>proposition</a:t>
                </a:r>
                <a:r>
                  <a:rPr lang="en-US" dirty="0">
                    <a:solidFill>
                      <a:prstClr val="black"/>
                    </a:solidFill>
                  </a:rPr>
                  <a:t> that may be true or false depending on the truth values of the variables in </a:t>
                </a:r>
                <a:r>
                  <a:rPr lang="en-US" dirty="0">
                    <a:solidFill>
                      <a:srgbClr val="4C3282"/>
                    </a:solidFill>
                  </a:rPr>
                  <a:t>A</a:t>
                </a:r>
                <a:r>
                  <a:rPr lang="en-US" dirty="0">
                    <a:solidFill>
                      <a:prstClr val="black"/>
                    </a:solidFill>
                  </a:rPr>
                  <a:t> and </a:t>
                </a:r>
                <a:r>
                  <a:rPr lang="en-US" dirty="0">
                    <a:solidFill>
                      <a:srgbClr val="4C3282"/>
                    </a:solidFill>
                  </a:rPr>
                  <a:t>B</a:t>
                </a:r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prstClr val="black"/>
                    </a:solidFill>
                  </a:rPr>
                  <a:t>This distinction will be easier to understand after you see us use them both a few time.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735772"/>
                <a:ext cx="10938335" cy="4552561"/>
              </a:xfrm>
              <a:blipFill>
                <a:blip r:embed="rId2"/>
                <a:stretch>
                  <a:fillRect l="-1560"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884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Simplification and Proofs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77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Manipulating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we’re doing algebra, we can apply rules to transform expressions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want rules for logical expressions too.</a:t>
                </a:r>
              </a:p>
              <a:p>
                <a:r>
                  <a:rPr lang="en-US" dirty="0"/>
                  <a:t>For two rules, we’ll:</a:t>
                </a:r>
              </a:p>
              <a:p>
                <a:pPr marL="585216" lvl="1" indent="-457200">
                  <a:buAutoNum type="arabicPeriod"/>
                </a:pPr>
                <a:r>
                  <a:rPr lang="en-US" dirty="0"/>
                  <a:t>Derive it/make sure we understand why it’s true.</a:t>
                </a:r>
              </a:p>
              <a:p>
                <a:pPr marL="585216" lvl="1" indent="-457200">
                  <a:buAutoNum type="arabicPeriod"/>
                </a:pPr>
                <a:r>
                  <a:rPr lang="en-US" dirty="0"/>
                  <a:t>Practice using it.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By the end of the course, you’ll do these “automatically” on full sentences; for now we’ll practice mechanically on symbolic forms.</a:t>
                </a:r>
              </a:p>
              <a:p>
                <a:pPr lvl="1"/>
                <a:r>
                  <a:rPr lang="en-US" dirty="0"/>
                  <a:t>As you’re practicing, don’t lose sight of the </a:t>
                </a:r>
                <a:r>
                  <a:rPr lang="en-US" i="1" dirty="0"/>
                  <a:t>intuition </a:t>
                </a:r>
                <a:r>
                  <a:rPr lang="en-US" dirty="0"/>
                  <a:t>for what you’re doing.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241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2812579"/>
          </a:xfrm>
        </p:spPr>
        <p:txBody>
          <a:bodyPr>
            <a:normAutofit/>
          </a:bodyPr>
          <a:lstStyle/>
          <a:p>
            <a:r>
              <a:rPr lang="en-US" dirty="0"/>
              <a:t>Negate the statement </a:t>
            </a:r>
          </a:p>
          <a:p>
            <a:pPr algn="ctr"/>
            <a:r>
              <a:rPr lang="en-US" dirty="0"/>
              <a:t>“my code compiles or there is a bug.”</a:t>
            </a:r>
          </a:p>
          <a:p>
            <a:r>
              <a:rPr lang="en-US" dirty="0"/>
              <a:t>i.e. find a natural English sentence that says </a:t>
            </a:r>
          </a:p>
          <a:p>
            <a:r>
              <a:rPr lang="en-US" dirty="0"/>
              <a:t>“the following is not true: my code compiles or there is a bug”</a:t>
            </a:r>
          </a:p>
          <a:p>
            <a:r>
              <a:rPr lang="en-US" dirty="0"/>
              <a:t>Hint: when it the original sentence false?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61" y="274637"/>
            <a:ext cx="9552039" cy="1072381"/>
          </a:xfrm>
        </p:spPr>
        <p:txBody>
          <a:bodyPr>
            <a:normAutofit/>
          </a:bodyPr>
          <a:lstStyle/>
          <a:p>
            <a:r>
              <a:rPr lang="en-US" dirty="0"/>
              <a:t>De Morgan’s Laws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761" y="4355690"/>
            <a:ext cx="10943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‘or’ means ‘at least one is true’ so to negate, we need to say ‘neither is true’ or equivalently ‘both are false’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“my code does not compile and there is not a bug”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730946">
                <a:off x="9099754" y="2608535"/>
                <a:ext cx="2222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¬(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30946">
                <a:off x="9099754" y="2608535"/>
                <a:ext cx="222209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730946">
                <a:off x="9356284" y="5230567"/>
                <a:ext cx="2222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30946">
                <a:off x="9356284" y="5230567"/>
                <a:ext cx="222209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21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395017" y="1513018"/>
                <a:ext cx="3470789" cy="60091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5017" y="1513018"/>
                <a:ext cx="3470789" cy="60091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61" y="274637"/>
            <a:ext cx="9552039" cy="1072381"/>
          </a:xfrm>
        </p:spPr>
        <p:txBody>
          <a:bodyPr>
            <a:normAutofit/>
          </a:bodyPr>
          <a:lstStyle/>
          <a:p>
            <a:r>
              <a:rPr lang="en-US" dirty="0"/>
              <a:t>De Morgan’s Laws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6359" y="2113935"/>
                <a:ext cx="1124810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 general rule. It’s always true for any propositions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one of De Morgan’s Laws.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other is: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59" y="2113935"/>
                <a:ext cx="11248103" cy="1569660"/>
              </a:xfrm>
              <a:prstGeom prst="rect">
                <a:avLst/>
              </a:prstGeom>
              <a:blipFill>
                <a:blip r:embed="rId3"/>
                <a:stretch>
                  <a:fillRect l="-813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/>
              </p:cNvSpPr>
              <p:nvPr/>
            </p:nvSpPr>
            <p:spPr>
              <a:xfrm>
                <a:off x="4134462" y="3307406"/>
                <a:ext cx="3470789" cy="60091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462" y="3307406"/>
                <a:ext cx="3470789" cy="600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295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Morgan’s Laws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262583"/>
              </p:ext>
            </p:extLst>
          </p:nvPr>
        </p:nvGraphicFramePr>
        <p:xfrm>
          <a:off x="1228299" y="2649675"/>
          <a:ext cx="677868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5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7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44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/>
                        <a:t>p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/>
                        <a:t>q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p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 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q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 </a:t>
                      </a:r>
                      <a:endParaRPr lang="en-US" sz="2200" b="1" i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200" b="1" i="1" dirty="0"/>
                        <a:t> 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q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/>
                        <a:t> 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200" b="1" i="0" baseline="0" dirty="0"/>
                        <a:t> </a:t>
                      </a:r>
                      <a:r>
                        <a:rPr lang="en-US" sz="2200" b="1" i="1" baseline="0" dirty="0"/>
                        <a:t>q</a:t>
                      </a:r>
                      <a:endParaRPr lang="en-US" sz="2200" b="1" i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(</a:t>
                      </a:r>
                      <a:r>
                        <a:rPr lang="en-US" sz="2200" b="1" i="1" dirty="0"/>
                        <a:t>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200" b="1" i="0" baseline="0" dirty="0"/>
                        <a:t> </a:t>
                      </a:r>
                      <a:r>
                        <a:rPr lang="en-US" sz="2200" b="1" i="1" baseline="0" dirty="0"/>
                        <a:t>q</a:t>
                      </a:r>
                      <a:r>
                        <a:rPr lang="en-US" sz="2200" b="1" i="0" baseline="0" dirty="0"/>
                        <a:t>)</a:t>
                      </a:r>
                      <a:endParaRPr lang="en-US" sz="2200" b="1" i="0" dirty="0"/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3091" y="1732976"/>
                <a:ext cx="568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091" y="1732976"/>
                <a:ext cx="5689600" cy="461665"/>
              </a:xfrm>
              <a:prstGeom prst="rect">
                <a:avLst/>
              </a:prstGeom>
              <a:blipFill>
                <a:blip r:embed="rId3"/>
                <a:stretch>
                  <a:fillRect l="-171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D84AE2B-B712-46FD-ADDA-C37240CDBC94}"/>
              </a:ext>
            </a:extLst>
          </p:cNvPr>
          <p:cNvSpPr/>
          <p:nvPr/>
        </p:nvSpPr>
        <p:spPr>
          <a:xfrm>
            <a:off x="3943350" y="2649675"/>
            <a:ext cx="1533526" cy="21336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5BE546-FB3C-4702-9C95-4CA1B0BECAA0}"/>
              </a:ext>
            </a:extLst>
          </p:cNvPr>
          <p:cNvSpPr/>
          <p:nvPr/>
        </p:nvSpPr>
        <p:spPr>
          <a:xfrm>
            <a:off x="6543675" y="2649675"/>
            <a:ext cx="1463304" cy="21336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C85465-0B2D-4EF4-91E7-3B4DA6E5E763}"/>
              </a:ext>
            </a:extLst>
          </p:cNvPr>
          <p:cNvSpPr/>
          <p:nvPr/>
        </p:nvSpPr>
        <p:spPr>
          <a:xfrm>
            <a:off x="3321050" y="5238309"/>
            <a:ext cx="5689600" cy="109581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line is the same! </a:t>
            </a:r>
            <a:b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 these expressions are equivalent.</a:t>
            </a:r>
          </a:p>
        </p:txBody>
      </p:sp>
    </p:spTree>
    <p:extLst>
      <p:ext uri="{BB962C8B-B14F-4D97-AF65-F5344CB8AC3E}">
        <p14:creationId xmlns:p14="http://schemas.microsoft.com/office/powerpoint/2010/main" val="167729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De Morgan’s Laws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740" y="2524046"/>
            <a:ext cx="110137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if (!(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front != null &amp;&amp; value &gt;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front.data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front = new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(value, front);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else 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current = front;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while 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!= null &amp;&amp;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current.next.data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 value))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current =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(value,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blipFill>
                <a:blip r:embed="rId2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13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De Morgan’s Laws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1057" y="2752295"/>
            <a:ext cx="527858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Consolas" pitchFamily="49" charset="0"/>
                <a:cs typeface="Consolas" pitchFamily="49" charset="0"/>
              </a:rPr>
              <a:t>!(</a:t>
            </a:r>
            <a:r>
              <a:rPr lang="en-US" sz="1900" b="1" dirty="0">
                <a:latin typeface="Consolas" pitchFamily="49" charset="0"/>
                <a:cs typeface="Consolas" pitchFamily="49" charset="0"/>
              </a:rPr>
              <a:t>front != null &amp;&amp; value &gt; </a:t>
            </a:r>
            <a:r>
              <a:rPr lang="en-US" sz="1900" b="1" dirty="0" err="1">
                <a:latin typeface="Consolas" pitchFamily="49" charset="0"/>
                <a:cs typeface="Consolas" pitchFamily="49" charset="0"/>
              </a:rPr>
              <a:t>front.data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6706" y="3770649"/>
            <a:ext cx="4726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front == null || value &lt;=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front.data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21766" y="3137015"/>
                <a:ext cx="50206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Symbol" charset="0"/>
                        </a:rPr>
                        <m:t></m:t>
                      </m:r>
                    </m:oMath>
                  </m:oMathPara>
                </a14:m>
                <a:endParaRPr lang="en-US" sz="30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766" y="3137015"/>
                <a:ext cx="50206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89974" y="5438634"/>
            <a:ext cx="44931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Franklin Gothic Medium"/>
                <a:cs typeface="Franklin Gothic Medium"/>
              </a:rPr>
              <a:t>You’ve been using these for a while!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blipFill>
                <a:blip r:embed="rId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223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728" y="1637731"/>
            <a:ext cx="1117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hard.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AND/OR/NOT make more intuitive sense to me…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rewrite implications using just ANDs ORs and NOTs?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5773" y="3429000"/>
            <a:ext cx="712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One approach: think “when is this implication false?” then negate it (you might want one of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DeMorgan’s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Laws!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59954108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59954108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58" t="-1111" r="-2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758" t="-1111" r="-1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019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1381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on implications</a:t>
            </a:r>
          </a:p>
          <a:p>
            <a:r>
              <a:rPr lang="en-US" dirty="0"/>
              <a:t>Simplification Rules</a:t>
            </a:r>
          </a:p>
        </p:txBody>
      </p:sp>
    </p:spTree>
    <p:extLst>
      <p:ext uri="{BB962C8B-B14F-4D97-AF65-F5344CB8AC3E}">
        <p14:creationId xmlns:p14="http://schemas.microsoft.com/office/powerpoint/2010/main" val="1601419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728" y="1637731"/>
            <a:ext cx="1117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hard.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AND/OR/NOT make more intuitive sense to me…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rewrite implications using just ANDs ORs and NOTs?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35773" y="3429000"/>
                <a:ext cx="712413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Seems like we might want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Seems like a reasonable guess.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is it true?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773" y="3429000"/>
                <a:ext cx="7124131" cy="1569660"/>
              </a:xfrm>
              <a:prstGeom prst="rect">
                <a:avLst/>
              </a:prstGeom>
              <a:blipFill>
                <a:blip r:embed="rId3"/>
                <a:stretch>
                  <a:fillRect l="-1369" t="-2724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372293629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372293629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58" t="-1111" r="-2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758" t="-1111" r="-1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8019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29390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4227617228"/>
                  </p:ext>
                </p:extLst>
              </p:nvPr>
            </p:nvGraphicFramePr>
            <p:xfrm>
              <a:off x="2688610" y="2770462"/>
              <a:ext cx="4241632" cy="27568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38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3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79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83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876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811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400" b="1" dirty="0"/>
                            <a:t> </a:t>
                          </a:r>
                          <a:r>
                            <a:rPr lang="en-US" sz="2400" b="1" baseline="0" dirty="0">
                              <a:latin typeface="Symbol"/>
                              <a:sym typeface="Symbol"/>
                            </a:rPr>
                            <a:t> </a:t>
                          </a:r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4227617228"/>
                  </p:ext>
                </p:extLst>
              </p:nvPr>
            </p:nvGraphicFramePr>
            <p:xfrm>
              <a:off x="2688610" y="2770462"/>
              <a:ext cx="4241632" cy="27568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38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3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79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83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876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811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1" t="-1053" r="-619588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53" r="-513265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365" t="-1053" r="-201198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1151" t="-1053" r="-141727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7436" t="-1053" r="-1026" b="-38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3186979" y="1485900"/>
                <a:ext cx="56388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6979" y="1485900"/>
                <a:ext cx="56388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FFAC7F1-52A1-400C-A4DB-261AEFE222E9}"/>
              </a:ext>
            </a:extLst>
          </p:cNvPr>
          <p:cNvSpPr/>
          <p:nvPr/>
        </p:nvSpPr>
        <p:spPr>
          <a:xfrm>
            <a:off x="3905250" y="2775937"/>
            <a:ext cx="1000125" cy="275688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FFB74A-D0D4-4B63-86C2-5C7BD38CDDAC}"/>
              </a:ext>
            </a:extLst>
          </p:cNvPr>
          <p:cNvSpPr/>
          <p:nvPr/>
        </p:nvSpPr>
        <p:spPr>
          <a:xfrm>
            <a:off x="5747719" y="2751685"/>
            <a:ext cx="1182523" cy="278113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1F0E9-E0DD-4576-8F1C-5911ADDD3BBC}"/>
              </a:ext>
            </a:extLst>
          </p:cNvPr>
          <p:cNvSpPr/>
          <p:nvPr/>
        </p:nvSpPr>
        <p:spPr>
          <a:xfrm>
            <a:off x="6096000" y="5629857"/>
            <a:ext cx="5689600" cy="109581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line is the same! </a:t>
            </a:r>
            <a:b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 these expressions are equivalent.</a:t>
            </a:r>
          </a:p>
        </p:txBody>
      </p:sp>
    </p:spTree>
    <p:extLst>
      <p:ext uri="{BB962C8B-B14F-4D97-AF65-F5344CB8AC3E}">
        <p14:creationId xmlns:p14="http://schemas.microsoft.com/office/powerpoint/2010/main" val="3729655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Logical Connectives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derived two facts about logical connectives.</a:t>
            </a:r>
          </a:p>
          <a:p>
            <a:r>
              <a:rPr lang="en-US" dirty="0"/>
              <a:t>There’s a lot more. A LOT more.</a:t>
            </a:r>
          </a:p>
          <a:p>
            <a:r>
              <a:rPr lang="en-US" dirty="0"/>
              <a:t>The next slide is a list of a bunch of them…</a:t>
            </a:r>
          </a:p>
          <a:p>
            <a:pPr lvl="1"/>
            <a:r>
              <a:rPr lang="en-US" dirty="0"/>
              <a:t>Most of these are much less complicated than the last two, so we won’t go through them in detail.</a:t>
            </a:r>
          </a:p>
          <a:p>
            <a:pPr lvl="1"/>
            <a:r>
              <a:rPr lang="en-US" dirty="0"/>
              <a:t>DO NOT freak out about how many there are. We will always provide you the list on the next slide (no need to memorize).</a:t>
            </a:r>
          </a:p>
        </p:txBody>
      </p:sp>
    </p:spTree>
    <p:extLst>
      <p:ext uri="{BB962C8B-B14F-4D97-AF65-F5344CB8AC3E}">
        <p14:creationId xmlns:p14="http://schemas.microsoft.com/office/powerpoint/2010/main" val="809650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904B5-1608-47F6-8CA5-D65F39A37A54}"/>
                  </a:ext>
                </a:extLst>
              </p:cNvPr>
              <p:cNvSpPr txBox="1"/>
              <p:nvPr/>
            </p:nvSpPr>
            <p:spPr>
              <a:xfrm>
                <a:off x="1464906" y="1562878"/>
                <a:ext cx="3769569" cy="5262979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Identity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Domination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Idempotent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Commutative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904B5-1608-47F6-8CA5-D65F39A37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06" y="1562878"/>
                <a:ext cx="3769569" cy="5262979"/>
              </a:xfrm>
              <a:prstGeom prst="rect">
                <a:avLst/>
              </a:prstGeom>
              <a:blipFill>
                <a:blip r:embed="rId2"/>
                <a:stretch>
                  <a:fillRect l="-2908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A7AB9-45E6-4289-93FC-85FB7AF0F0B2}"/>
                  </a:ext>
                </a:extLst>
              </p:cNvPr>
              <p:cNvSpPr txBox="1"/>
              <p:nvPr/>
            </p:nvSpPr>
            <p:spPr>
              <a:xfrm>
                <a:off x="5184710" y="1562879"/>
                <a:ext cx="65532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Associative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Distributive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Absorption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Negation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A7AB9-45E6-4289-93FC-85FB7AF0F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10" y="1562879"/>
                <a:ext cx="6553200" cy="5262979"/>
              </a:xfrm>
              <a:prstGeom prst="rect">
                <a:avLst/>
              </a:prstGeom>
              <a:blipFill>
                <a:blip r:embed="rId3"/>
                <a:stretch>
                  <a:fillRect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9880A-02CC-4414-8DE6-4712B9C42EA9}"/>
                  </a:ext>
                </a:extLst>
              </p:cNvPr>
              <p:cNvSpPr txBox="1"/>
              <p:nvPr/>
            </p:nvSpPr>
            <p:spPr>
              <a:xfrm>
                <a:off x="2313992" y="1043905"/>
                <a:ext cx="71565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These identities hold for all propositions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9880A-02CC-4414-8DE6-4712B9C4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992" y="1043905"/>
                <a:ext cx="7156580" cy="523220"/>
              </a:xfrm>
              <a:prstGeom prst="rect">
                <a:avLst/>
              </a:prstGeom>
              <a:blipFill>
                <a:blip r:embed="rId4"/>
                <a:stretch>
                  <a:fillRect l="-17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E548CDB-8DED-4277-B38A-8C3EE7E2E984}"/>
              </a:ext>
            </a:extLst>
          </p:cNvPr>
          <p:cNvSpPr txBox="1"/>
          <p:nvPr/>
        </p:nvSpPr>
        <p:spPr>
          <a:xfrm>
            <a:off x="583163" y="217227"/>
            <a:ext cx="109867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latin typeface="Segoe UI" panose="020B0502040204020203" pitchFamily="34" charset="0"/>
                <a:cs typeface="Segoe UI" panose="020B0502040204020203" pitchFamily="34" charset="0"/>
              </a:rPr>
              <a:t>Properties of Logical Connectives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3D3519-7DE9-4237-A3E5-7C05168F4C71}"/>
              </a:ext>
            </a:extLst>
          </p:cNvPr>
          <p:cNvSpPr txBox="1"/>
          <p:nvPr/>
        </p:nvSpPr>
        <p:spPr>
          <a:xfrm>
            <a:off x="9296466" y="258386"/>
            <a:ext cx="2667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anklin Gothic Medium"/>
                <a:cs typeface="Franklin Gothic Medium"/>
              </a:rPr>
              <a:t>You don’t have to memorize this list!</a:t>
            </a:r>
          </a:p>
        </p:txBody>
      </p:sp>
    </p:spTree>
    <p:extLst>
      <p:ext uri="{BB962C8B-B14F-4D97-AF65-F5344CB8AC3E}">
        <p14:creationId xmlns:p14="http://schemas.microsoft.com/office/powerpoint/2010/main" val="1845541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Our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WOW that was a lot of rules.</a:t>
            </a:r>
          </a:p>
          <a:p>
            <a:r>
              <a:rPr lang="en-US" dirty="0"/>
              <a:t>Why do we need them? Simplification!</a:t>
            </a:r>
          </a:p>
          <a:p>
            <a:r>
              <a:rPr lang="en-US" dirty="0"/>
              <a:t>Let’s go back to the “law of implication” example.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672968331"/>
                  </p:ext>
                </p:extLst>
              </p:nvPr>
            </p:nvGraphicFramePr>
            <p:xfrm>
              <a:off x="905552" y="3282287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672968331"/>
                  </p:ext>
                </p:extLst>
              </p:nvPr>
            </p:nvGraphicFramePr>
            <p:xfrm>
              <a:off x="905552" y="3282287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58" t="-1111" r="-257576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27" t="-1111" r="-159542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7536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31782" y="3429000"/>
                <a:ext cx="773706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is the implication true? Just “or” each of the three “true” lines!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∨(¬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Also seems pretty reasonable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are these both alternative representations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782" y="3429000"/>
                <a:ext cx="7737061" cy="2308324"/>
              </a:xfrm>
              <a:prstGeom prst="rect">
                <a:avLst/>
              </a:prstGeom>
              <a:blipFill>
                <a:blip r:embed="rId5"/>
                <a:stretch>
                  <a:fillRect l="-1182" t="-1852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337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could make another truth table (you should! It’s a good exercise)</a:t>
                </a:r>
              </a:p>
              <a:p>
                <a:r>
                  <a:rPr lang="en-US" dirty="0"/>
                  <a:t>But we have another technique that is nicer. </a:t>
                </a:r>
              </a:p>
              <a:p>
                <a:r>
                  <a:rPr lang="en-US" dirty="0"/>
                  <a:t>Let’s try that one</a:t>
                </a:r>
              </a:p>
              <a:p>
                <a:pPr lvl="1"/>
                <a:r>
                  <a:rPr lang="en-US" dirty="0"/>
                  <a:t>Then talk about why it’s another good option. </a:t>
                </a:r>
              </a:p>
              <a:p>
                <a:endParaRPr lang="en-US" dirty="0"/>
              </a:p>
              <a:p>
                <a:r>
                  <a:rPr lang="en-US" dirty="0"/>
                  <a:t>We’re going to give an iron-clad guarantee that: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that this is another valid “law of implication”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247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This will be a long proof! Longer than most of the ones on </a:t>
                </a:r>
                <a:r>
                  <a:rPr lang="en-US" dirty="0" err="1"/>
                  <a:t>homeworks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I’m starting with a hard one so you see all the tricks.</a:t>
                </a:r>
              </a:p>
              <a:p>
                <a:r>
                  <a:rPr lang="en-US" dirty="0"/>
                  <a:t>This process will be easier if we change variables, we’re going to show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do we write a proof?</a:t>
                </a:r>
              </a:p>
              <a:p>
                <a:r>
                  <a:rPr lang="en-US" dirty="0"/>
                  <a:t>It’s not always plug-and-chug…we’ll be highlighting strategies throughout the quarter.</a:t>
                </a:r>
              </a:p>
              <a:p>
                <a:r>
                  <a:rPr lang="en-US" dirty="0"/>
                  <a:t>To start with:</a:t>
                </a:r>
              </a:p>
              <a:p>
                <a:r>
                  <a:rPr lang="en-US" dirty="0"/>
                  <a:t>Make sure we know what we want to show…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67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None of the rules look like this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Practice of Proof-Writing: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Big Picture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…WHY do we think this might be true?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last two “pieces” came from the vacuous proof lines…maybe the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came from there? Maybe that </a:t>
                </a: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simplifies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down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blipFill>
                <a:blip r:embed="rId4"/>
                <a:stretch>
                  <a:fillRect l="-1816" t="-1127" r="-3148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3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apply a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 law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903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None of the rules look like this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Practice of Proof-Writing: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Big Picture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…WHY do we think this might be true?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last two “pieces” came from the vacuous proof lines…maybe the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came from there? Maybe that </a:t>
                </a: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simplifies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down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blipFill>
                <a:blip r:embed="rId4"/>
                <a:stretch>
                  <a:fillRect l="-1816" t="-1127" r="-3148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98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96" y="5014512"/>
            <a:ext cx="17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63585" y="4003343"/>
          <a:ext cx="5366405" cy="1794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lie.</a:t>
                      </a:r>
                    </a:p>
                    <a:p>
                      <a:pPr algn="ctr"/>
                      <a:r>
                        <a:rPr lang="en-US" sz="2000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</a:p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LIE!</a:t>
                      </a:r>
                      <a:br>
                        <a:rPr lang="en-US" sz="2000" b="1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  <a:br>
                        <a:rPr lang="en-US" dirty="0"/>
                      </a:br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015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292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  <m:e/>
                          <m:e/>
                          <m:e/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2923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5604" y="3429000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Associative law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Connect up the things we’re working on.</a:t>
            </a:r>
          </a:p>
        </p:txBody>
      </p:sp>
    </p:spTree>
    <p:extLst>
      <p:ext uri="{BB962C8B-B14F-4D97-AF65-F5344CB8AC3E}">
        <p14:creationId xmlns:p14="http://schemas.microsoft.com/office/powerpoint/2010/main" val="27819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08529" y="3763687"/>
                <a:ext cx="58958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Distributive law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think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important, let’s isolate it.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529" y="3763687"/>
                <a:ext cx="5895832" cy="830997"/>
              </a:xfrm>
              <a:prstGeom prst="rect">
                <a:avLst/>
              </a:prstGeom>
              <a:blipFill>
                <a:blip r:embed="rId4"/>
                <a:stretch>
                  <a:fillRect l="-1551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7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668" y="4092971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make things simpler.</a:t>
            </a:r>
          </a:p>
        </p:txBody>
      </p:sp>
    </p:spTree>
    <p:extLst>
      <p:ext uri="{BB962C8B-B14F-4D97-AF65-F5344CB8AC3E}">
        <p14:creationId xmlns:p14="http://schemas.microsoft.com/office/powerpoint/2010/main" val="45400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30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3013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2665" y="4444572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make things simpler.</a:t>
            </a:r>
          </a:p>
        </p:txBody>
      </p:sp>
    </p:spTree>
    <p:extLst>
      <p:ext uri="{BB962C8B-B14F-4D97-AF65-F5344CB8AC3E}">
        <p14:creationId xmlns:p14="http://schemas.microsoft.com/office/powerpoint/2010/main" val="3360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3869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4216" y="4697481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Make the expression look exactly like the law (more on this later)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80F514-9F65-4869-A633-DB30BD2B57AC}"/>
                  </a:ext>
                </a:extLst>
              </p:cNvPr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80F514-9F65-4869-A633-DB30BD2B5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9110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4216" y="4723411"/>
                <a:ext cx="92763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Distributive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Creates 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we were hoping for.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6" y="4723411"/>
                <a:ext cx="9276347" cy="830997"/>
              </a:xfrm>
              <a:prstGeom prst="rect">
                <a:avLst/>
              </a:prstGeom>
              <a:blipFill>
                <a:blip r:embed="rId4"/>
                <a:stretch>
                  <a:fillRect l="-986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53B0AE-EF03-4692-A70F-4A9D7EB170F5}"/>
                  </a:ext>
                </a:extLst>
              </p:cNvPr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53B0AE-EF03-4692-A70F-4A9D7EB17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5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217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BA4863A-90DC-4A05-907B-6F4F8839425C}"/>
              </a:ext>
            </a:extLst>
          </p:cNvPr>
          <p:cNvSpPr txBox="1"/>
          <p:nvPr/>
        </p:nvSpPr>
        <p:spPr>
          <a:xfrm>
            <a:off x="464216" y="5332894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Make the expression look exactly like the law (more on this later)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B134B-ED7A-423C-971E-8F22A8428E2C}"/>
              </a:ext>
            </a:extLst>
          </p:cNvPr>
          <p:cNvSpPr txBox="1"/>
          <p:nvPr/>
        </p:nvSpPr>
        <p:spPr>
          <a:xfrm>
            <a:off x="819089" y="5981237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Simplifies the part we want to disappear.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78DBD2-F41A-454D-B995-CBCA501562BD}"/>
                  </a:ext>
                </a:extLst>
              </p:cNvPr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78DBD2-F41A-454D-B995-CBCA50156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5234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904B5-1608-47F6-8CA5-D65F39A37A54}"/>
                  </a:ext>
                </a:extLst>
              </p:cNvPr>
              <p:cNvSpPr txBox="1"/>
              <p:nvPr/>
            </p:nvSpPr>
            <p:spPr>
              <a:xfrm>
                <a:off x="1464906" y="1562878"/>
                <a:ext cx="3769569" cy="5262979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Identity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Domination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Idempotent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Commutative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904B5-1608-47F6-8CA5-D65F39A37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06" y="1562878"/>
                <a:ext cx="3769569" cy="5262979"/>
              </a:xfrm>
              <a:prstGeom prst="rect">
                <a:avLst/>
              </a:prstGeom>
              <a:blipFill>
                <a:blip r:embed="rId2"/>
                <a:stretch>
                  <a:fillRect l="-2908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A7AB9-45E6-4289-93FC-85FB7AF0F0B2}"/>
                  </a:ext>
                </a:extLst>
              </p:cNvPr>
              <p:cNvSpPr txBox="1"/>
              <p:nvPr/>
            </p:nvSpPr>
            <p:spPr>
              <a:xfrm>
                <a:off x="5184710" y="1562879"/>
                <a:ext cx="65532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Associative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Distributive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Absorption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Negation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A7AB9-45E6-4289-93FC-85FB7AF0F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10" y="1562879"/>
                <a:ext cx="6553200" cy="5262979"/>
              </a:xfrm>
              <a:prstGeom prst="rect">
                <a:avLst/>
              </a:prstGeom>
              <a:blipFill>
                <a:blip r:embed="rId3"/>
                <a:stretch>
                  <a:fillRect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9880A-02CC-4414-8DE6-4712B9C42EA9}"/>
                  </a:ext>
                </a:extLst>
              </p:cNvPr>
              <p:cNvSpPr txBox="1"/>
              <p:nvPr/>
            </p:nvSpPr>
            <p:spPr>
              <a:xfrm>
                <a:off x="2313992" y="1043905"/>
                <a:ext cx="71565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These identities hold for all propositions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9880A-02CC-4414-8DE6-4712B9C4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992" y="1043905"/>
                <a:ext cx="7156580" cy="523220"/>
              </a:xfrm>
              <a:prstGeom prst="rect">
                <a:avLst/>
              </a:prstGeom>
              <a:blipFill>
                <a:blip r:embed="rId4"/>
                <a:stretch>
                  <a:fillRect l="-17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7A95826D-8671-4543-81DE-FAC0838755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263276"/>
                <a:ext cx="11187259" cy="10146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4400" kern="1200" cap="none" spc="1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defRPr>
                </a:lvl1pPr>
              </a:lstStyle>
              <a:p>
                <a:r>
                  <a:rPr lang="en-US" dirty="0"/>
                  <a:t>Simplify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7A95826D-8671-4543-81DE-FAC083875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63276"/>
                <a:ext cx="11187259" cy="1014667"/>
              </a:xfrm>
              <a:prstGeom prst="rect">
                <a:avLst/>
              </a:prstGeom>
              <a:blipFill>
                <a:blip r:embed="rId5"/>
                <a:stretch>
                  <a:fillRect l="-2179" t="-25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5320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363F81E-CD0E-4096-B81F-9BAB7EDD66A7}"/>
              </a:ext>
            </a:extLst>
          </p:cNvPr>
          <p:cNvSpPr txBox="1"/>
          <p:nvPr/>
        </p:nvSpPr>
        <p:spPr>
          <a:xfrm>
            <a:off x="89796" y="5545098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followed by </a:t>
            </a: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Look exactly like the law, then apply it.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733ED-4781-4EA5-A661-2552E9CF4E4C}"/>
              </a:ext>
            </a:extLst>
          </p:cNvPr>
          <p:cNvSpPr txBox="1"/>
          <p:nvPr/>
        </p:nvSpPr>
        <p:spPr>
          <a:xfrm>
            <a:off x="4822028" y="6289014"/>
            <a:ext cx="249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We’re done!!!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3A0FA8-E21A-4B91-A6DC-E434B1A5A00A}"/>
                  </a:ext>
                </a:extLst>
              </p:cNvPr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3A0FA8-E21A-4B91-A6DC-E434B1A5A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08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627530" y="1718777"/>
                <a:ext cx="102645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are different implications!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the sun is out, then we have class outside.”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we have class outside, then the sun is out.”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first is useful to you when you see the sun come out.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second is useful if you forgot your umbrella. 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627530" y="1718777"/>
                <a:ext cx="10264588" cy="4525963"/>
              </a:xfrm>
              <a:blipFill>
                <a:blip r:embed="rId5"/>
                <a:stretch>
                  <a:fillRect l="-166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1907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Commutativity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had the expression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before we applied the distributive law, we switched the order…why?</a:t>
                </a:r>
              </a:p>
              <a:p>
                <a:r>
                  <a:rPr lang="en-US" dirty="0"/>
                  <a:t>The law says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:r>
                  <a:rPr lang="en-US" b="1" dirty="0"/>
                  <a:t>technically</a:t>
                </a:r>
                <a:r>
                  <a:rPr lang="en-US" dirty="0"/>
                  <a:t> we needed to commute first.</a:t>
                </a:r>
              </a:p>
              <a:p>
                <a:r>
                  <a:rPr lang="en-US" dirty="0"/>
                  <a:t>Eventually (in about 2 weeks) we’ll skip this step. For now, we’re doing two separate steps.</a:t>
                </a:r>
              </a:p>
              <a:p>
                <a:pPr lvl="1"/>
                <a:r>
                  <a:rPr lang="en-US" dirty="0"/>
                  <a:t>Remember this is the “training wheel” stage. The point is to be careful.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9061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now have an ironclad guarantee that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Hooray! But we could have just made a truth-table. Why a proof?</a:t>
                </a:r>
              </a:p>
              <a:p>
                <a:r>
                  <a:rPr lang="en-US" dirty="0"/>
                  <a:t>Here’s one reason.</a:t>
                </a:r>
              </a:p>
              <a:p>
                <a:r>
                  <a:rPr lang="en-US" dirty="0"/>
                  <a:t>Proofs don’t </a:t>
                </a:r>
                <a:r>
                  <a:rPr lang="en-US" i="1" dirty="0"/>
                  <a:t>just </a:t>
                </a:r>
                <a:r>
                  <a:rPr lang="en-US" dirty="0"/>
                  <a:t>give us an ironclad guarantee. They’re also an explanation of </a:t>
                </a:r>
                <a:r>
                  <a:rPr lang="en-US" i="1" dirty="0"/>
                  <a:t>why </a:t>
                </a:r>
                <a:r>
                  <a:rPr lang="en-US" dirty="0"/>
                  <a:t>the claim is true.</a:t>
                </a:r>
              </a:p>
              <a:p>
                <a:r>
                  <a:rPr lang="en-US" dirty="0"/>
                  <a:t>The key insight to our simplification was “the last two pieces were the vacuous truth parts – the parts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was false” </a:t>
                </a:r>
              </a:p>
              <a:p>
                <a:r>
                  <a:rPr lang="en-US" dirty="0"/>
                  <a:t>That’s in there,</a:t>
                </a:r>
                <a:r>
                  <a:rPr lang="en-US" i="1" dirty="0"/>
                  <a:t> in the proof.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9367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9452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9452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01597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∧(¬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597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794644" y="1559392"/>
            <a:ext cx="22779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pPr algn="r"/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80474" y="2088781"/>
                <a:ext cx="35211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last two terms are “vacuous truth” – they simplify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474" y="2088781"/>
                <a:ext cx="3521123" cy="1200329"/>
              </a:xfrm>
              <a:prstGeom prst="rect">
                <a:avLst/>
              </a:prstGeom>
              <a:blipFill>
                <a:blip r:embed="rId4"/>
                <a:stretch>
                  <a:fillRect l="-2595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>
            <a:off x="4190679" y="1559392"/>
            <a:ext cx="762916" cy="1729718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4326" y="4024689"/>
                <a:ext cx="387635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no longer matters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automatically makes the expression true.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6" y="4024689"/>
                <a:ext cx="3876354" cy="1200329"/>
              </a:xfrm>
              <a:prstGeom prst="rect">
                <a:avLst/>
              </a:prstGeom>
              <a:blipFill>
                <a:blip r:embed="rId5"/>
                <a:stretch>
                  <a:fillRect l="-2520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>
            <a:off x="4188160" y="3378819"/>
            <a:ext cx="1037782" cy="2352907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77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Our First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practice (and quite a bit of squinting) you can see not just the ironclad guarantee, but also the reason why something is true.</a:t>
            </a:r>
          </a:p>
          <a:p>
            <a:r>
              <a:rPr lang="en-US" dirty="0"/>
              <a:t>That’s not easy with a truth table.</a:t>
            </a:r>
          </a:p>
          <a:p>
            <a:endParaRPr lang="en-US" dirty="0"/>
          </a:p>
          <a:p>
            <a:r>
              <a:rPr lang="en-US" dirty="0"/>
              <a:t>Proofs can also communicate intuition about why a statement is true.</a:t>
            </a:r>
          </a:p>
          <a:p>
            <a:pPr lvl="1"/>
            <a:r>
              <a:rPr lang="en-US" dirty="0"/>
              <a:t>We’ll practice extracting intuition from proofs more this quarter.</a:t>
            </a:r>
          </a:p>
        </p:txBody>
      </p:sp>
    </p:spTree>
    <p:extLst>
      <p:ext uri="{BB962C8B-B14F-4D97-AF65-F5344CB8AC3E}">
        <p14:creationId xmlns:p14="http://schemas.microsoft.com/office/powerpoint/2010/main" val="240954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95054" y="128847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Implication: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</a:p>
          <a:p>
            <a:pPr lvl="1"/>
            <a:r>
              <a:rPr lang="en-US" dirty="0"/>
              <a:t>whenever </a:t>
            </a:r>
            <a:r>
              <a:rPr lang="en-US" i="1" dirty="0"/>
              <a:t>p</a:t>
            </a:r>
            <a:r>
              <a:rPr lang="en-US" dirty="0"/>
              <a:t> is true </a:t>
            </a:r>
            <a:r>
              <a:rPr lang="en-US" i="1" dirty="0"/>
              <a:t>q</a:t>
            </a:r>
            <a:r>
              <a:rPr lang="en-US" dirty="0"/>
              <a:t> must be true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p</a:t>
            </a:r>
            <a:r>
              <a:rPr lang="en-US" dirty="0"/>
              <a:t> then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</a:t>
            </a:r>
            <a:r>
              <a:rPr lang="en-US" dirty="0"/>
              <a:t> if </a:t>
            </a:r>
            <a:r>
              <a:rPr lang="en-US" i="1" dirty="0"/>
              <a:t>p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is sufficient for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only if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 is necessary for p</a:t>
            </a:r>
          </a:p>
          <a:p>
            <a:pPr lvl="1"/>
            <a:endParaRPr lang="en-US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20188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p </a:t>
                      </a:r>
                      <a:r>
                        <a:rPr lang="en-US" i="1" baseline="0" dirty="0">
                          <a:latin typeface="Franklin Gothic Medium"/>
                          <a:cs typeface="Franklin Gothic Medium"/>
                          <a:sym typeface="Symbol"/>
                        </a:rPr>
                        <a:t></a:t>
                      </a:r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91E871-04CF-4811-989D-25F862FD4A2B}"/>
              </a:ext>
            </a:extLst>
          </p:cNvPr>
          <p:cNvSpPr txBox="1"/>
          <p:nvPr/>
        </p:nvSpPr>
        <p:spPr>
          <a:xfrm>
            <a:off x="1712259" y="5186082"/>
            <a:ext cx="975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super useful, so there are LOTS of translations.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learn these in detail in section.</a:t>
            </a:r>
          </a:p>
        </p:txBody>
      </p:sp>
    </p:spTree>
    <p:extLst>
      <p:ext uri="{BB962C8B-B14F-4D97-AF65-F5344CB8AC3E}">
        <p14:creationId xmlns:p14="http://schemas.microsoft.com/office/powerpoint/2010/main" val="135966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Connectives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Complicated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7929418" cy="5140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sz="2600" dirty="0"/>
              <a:t>Is this a proposition?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We’d like to </a:t>
            </a:r>
            <a:r>
              <a:rPr lang="en-US" sz="2600" i="1" dirty="0"/>
              <a:t>understand</a:t>
            </a:r>
            <a:r>
              <a:rPr lang="en-US" sz="2600" dirty="0"/>
              <a:t> what this proposition means.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In particular, is it true?</a:t>
            </a:r>
          </a:p>
        </p:txBody>
      </p:sp>
    </p:spTree>
    <p:extLst>
      <p:ext uri="{BB962C8B-B14F-4D97-AF65-F5344CB8AC3E}">
        <p14:creationId xmlns:p14="http://schemas.microsoft.com/office/powerpoint/2010/main" val="21962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 dirty="0"/>
                  <a:t>We’d like to </a:t>
                </a:r>
                <a:r>
                  <a:rPr lang="en-US" sz="2600" i="1" dirty="0"/>
                  <a:t>understand</a:t>
                </a:r>
                <a:r>
                  <a:rPr lang="en-US" sz="2600" dirty="0"/>
                  <a:t> what this proposition means.</a:t>
                </a:r>
                <a:endParaRPr lang="en-US" sz="1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First find the simplest (</a:t>
                </a:r>
                <a:r>
                  <a:rPr lang="en-US" sz="2400" b="1" dirty="0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 dirty="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2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Segoe UI Semilight" panose="020B0402040204020203" pitchFamily="34" charset="0"/>
            <a:cs typeface="Segoe UI Semilight" panose="020B04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5363</TotalTime>
  <Words>2693</Words>
  <Application>Microsoft Office PowerPoint</Application>
  <PresentationFormat>Widescreen</PresentationFormat>
  <Paragraphs>828</Paragraphs>
  <Slides>53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Arial</vt:lpstr>
      <vt:lpstr>Calibri</vt:lpstr>
      <vt:lpstr>Cambria Math</vt:lpstr>
      <vt:lpstr>Consolas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More Logic, Equivalences, Symbolic Proofs</vt:lpstr>
      <vt:lpstr>Announcements</vt:lpstr>
      <vt:lpstr>Today</vt:lpstr>
      <vt:lpstr>Implication (p→q)</vt:lpstr>
      <vt:lpstr>p → q</vt:lpstr>
      <vt:lpstr>p → q</vt:lpstr>
      <vt:lpstr>More Connectives</vt:lpstr>
      <vt:lpstr>A More Complicated Statement</vt:lpstr>
      <vt:lpstr>A Compound Proposition</vt:lpstr>
      <vt:lpstr>Parentheses…</vt:lpstr>
      <vt:lpstr>Back to the Compound Proposition…</vt:lpstr>
      <vt:lpstr>Analyzing the Sentence with a Truth Table</vt:lpstr>
      <vt:lpstr>Order of Operations</vt:lpstr>
      <vt:lpstr>Logical Connectives</vt:lpstr>
      <vt:lpstr>Biconditional:  p ↔ q</vt:lpstr>
      <vt:lpstr>Biconditional:  p ↔ q</vt:lpstr>
      <vt:lpstr>Exclusive Or</vt:lpstr>
      <vt:lpstr>Exclusive Or</vt:lpstr>
      <vt:lpstr>Today</vt:lpstr>
      <vt:lpstr>Logical Equivalence</vt:lpstr>
      <vt:lpstr>A  B  vs.  A  B</vt:lpstr>
      <vt:lpstr>Simplification and Proofs</vt:lpstr>
      <vt:lpstr>Manipulating Expressions</vt:lpstr>
      <vt:lpstr>De Morgan’s Laws</vt:lpstr>
      <vt:lpstr>De Morgan’s Laws</vt:lpstr>
      <vt:lpstr>De Morgan’s Laws</vt:lpstr>
      <vt:lpstr>De Morgan’s Laws</vt:lpstr>
      <vt:lpstr>De Morgan’s Laws</vt:lpstr>
      <vt:lpstr>Law of Implication</vt:lpstr>
      <vt:lpstr>Law of Implication</vt:lpstr>
      <vt:lpstr>Law of Implication</vt:lpstr>
      <vt:lpstr>Properties of Logical Connectives</vt:lpstr>
      <vt:lpstr>PowerPoint Presentation</vt:lpstr>
      <vt:lpstr>Using Our Rules</vt:lpstr>
      <vt:lpstr>Our First Proof</vt:lpstr>
      <vt:lpstr>Our First Proof</vt:lpstr>
      <vt:lpstr>Our First Proof</vt:lpstr>
      <vt:lpstr>Let’s apply a rule</vt:lpstr>
      <vt:lpstr>Our First Proof</vt:lpstr>
      <vt:lpstr>Our First Proof</vt:lpstr>
      <vt:lpstr>Our First Proof</vt:lpstr>
      <vt:lpstr>Our First Proof</vt:lpstr>
      <vt:lpstr>Our First Proof</vt:lpstr>
      <vt:lpstr>Our First Proof</vt:lpstr>
      <vt:lpstr>Our First Proof</vt:lpstr>
      <vt:lpstr>Our First Proof</vt:lpstr>
      <vt:lpstr>Our First Proof</vt:lpstr>
      <vt:lpstr>PowerPoint Presentation</vt:lpstr>
      <vt:lpstr>Our First Proof</vt:lpstr>
      <vt:lpstr>Commutativity</vt:lpstr>
      <vt:lpstr>More on Our First Proof</vt:lpstr>
      <vt:lpstr>Our First Proof</vt:lpstr>
      <vt:lpstr>More on Our First Proof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118</cp:revision>
  <cp:lastPrinted>2024-09-26T21:32:49Z</cp:lastPrinted>
  <dcterms:created xsi:type="dcterms:W3CDTF">2020-07-09T20:29:17Z</dcterms:created>
  <dcterms:modified xsi:type="dcterms:W3CDTF">2024-09-27T19:58:19Z</dcterms:modified>
</cp:coreProperties>
</file>