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82" r:id="rId3"/>
    <p:sldId id="258" r:id="rId4"/>
    <p:sldId id="283" r:id="rId5"/>
    <p:sldId id="259" r:id="rId6"/>
    <p:sldId id="264" r:id="rId7"/>
    <p:sldId id="265" r:id="rId8"/>
    <p:sldId id="266" r:id="rId9"/>
    <p:sldId id="285" r:id="rId10"/>
    <p:sldId id="286" r:id="rId11"/>
    <p:sldId id="287" r:id="rId12"/>
    <p:sldId id="272" r:id="rId13"/>
    <p:sldId id="288" r:id="rId14"/>
    <p:sldId id="289" r:id="rId15"/>
    <p:sldId id="261" r:id="rId16"/>
    <p:sldId id="262" r:id="rId17"/>
    <p:sldId id="263" r:id="rId18"/>
    <p:sldId id="269" r:id="rId19"/>
    <p:sldId id="293" r:id="rId20"/>
    <p:sldId id="295" r:id="rId21"/>
    <p:sldId id="296" r:id="rId22"/>
    <p:sldId id="297" r:id="rId23"/>
    <p:sldId id="298" r:id="rId24"/>
    <p:sldId id="271" r:id="rId25"/>
    <p:sldId id="275" r:id="rId26"/>
    <p:sldId id="27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2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2144E-13A8-4A72-BC94-A37704916E88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6F40F-2F12-4361-BED6-21687C527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32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what happens to all integers if you change it to 5 in S (answer: nothing. Many different possible recursive definitions)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6F40F-2F12-4361-BED6-21687C5272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95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6F40F-2F12-4361-BED6-21687C52726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76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6F40F-2F12-4361-BED6-21687C52726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09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6F40F-2F12-4361-BED6-21687C52726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62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6F40F-2F12-4361-BED6-21687C52726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77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6F40F-2F12-4361-BED6-21687C52726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42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BB4A3B2-68BC-4C22-8050-03291D32687F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398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8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241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868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23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382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61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68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972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787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0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94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4BB4A3B2-68BC-4C22-8050-03291D32687F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72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1552F-CE0D-42A3-A027-9783C92894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085480-9376-4153-B6C3-A909ABAA82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Winter 23</a:t>
            </a:r>
          </a:p>
          <a:p>
            <a:r>
              <a:rPr lang="en-US" dirty="0"/>
              <a:t>Lecture 17</a:t>
            </a:r>
          </a:p>
        </p:txBody>
      </p:sp>
      <p:pic>
        <p:nvPicPr>
          <p:cNvPr id="5" name="Picture 2" descr="Image result for xkcd recursion">
            <a:extLst>
              <a:ext uri="{FF2B5EF4-FFF2-40B4-BE49-F238E27FC236}">
                <a16:creationId xmlns:a16="http://schemas.microsoft.com/office/drawing/2014/main" id="{906F2C12-31CD-420F-B23D-DCCC55619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82" y="1673592"/>
            <a:ext cx="7048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570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F312F-E552-44C8-BD0C-58947C16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1. Intro: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divisible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2. Base Case(s):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6=2⋅3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3|6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(6)</m:t>
                    </m:r>
                  </m:oMath>
                </a14:m>
                <a:r>
                  <a:rPr lang="en-US" dirty="0"/>
                  <a:t> holds.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15=5⋅3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3|15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(15)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3. 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b="0" dirty="0"/>
                  <a:t>4. Inductive Step: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5. Conclusion: We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CB5F4B-F850-3EDE-7BF8-CCE63C61190F}"/>
                  </a:ext>
                </a:extLst>
              </p:cNvPr>
              <p:cNvSpPr txBox="1"/>
              <p:nvPr/>
            </p:nvSpPr>
            <p:spPr>
              <a:xfrm>
                <a:off x="8410229" y="232756"/>
                <a:ext cx="3609975" cy="646331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b="0" dirty="0"/>
                </a:br>
                <a:r>
                  <a:rPr lang="en-US" b="0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CB5F4B-F850-3EDE-7BF8-CCE63C611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229" y="232756"/>
                <a:ext cx="3609975" cy="646331"/>
              </a:xfrm>
              <a:prstGeom prst="rect">
                <a:avLst/>
              </a:prstGeom>
              <a:blipFill>
                <a:blip r:embed="rId3"/>
                <a:stretch>
                  <a:fillRect l="-1345" t="-3670" b="-1192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9562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F312F-E552-44C8-BD0C-58947C16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294271"/>
                <a:ext cx="11187258" cy="5209944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/>
                  <a:t>1. Intro: Let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be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600" dirty="0"/>
                  <a:t> is divisible by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600" dirty="0"/>
                  <a:t>. We show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holds for all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600" dirty="0"/>
                  <a:t> by structural induction.</a:t>
                </a:r>
              </a:p>
              <a:p>
                <a:r>
                  <a:rPr lang="en-US" sz="2600" dirty="0"/>
                  <a:t>2. Base Case(s):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6=2⋅3</m:t>
                    </m:r>
                  </m:oMath>
                </a14:m>
                <a:r>
                  <a:rPr lang="en-US" sz="2600" dirty="0"/>
                  <a:t> so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3|6</m:t>
                    </m:r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600" dirty="0"/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(6)</m:t>
                    </m:r>
                  </m:oMath>
                </a14:m>
                <a:r>
                  <a:rPr lang="en-US" sz="2600" dirty="0"/>
                  <a:t> holds.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15=5⋅3</m:t>
                    </m:r>
                  </m:oMath>
                </a14:m>
                <a:r>
                  <a:rPr lang="en-US" sz="2600" dirty="0"/>
                  <a:t>, so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3|15</m:t>
                    </m:r>
                  </m:oMath>
                </a14:m>
                <a:r>
                  <a:rPr lang="en-US" sz="2600" dirty="0"/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(15)</m:t>
                    </m:r>
                  </m:oMath>
                </a14:m>
                <a:r>
                  <a:rPr lang="en-US" sz="2600" dirty="0"/>
                  <a:t> holds.</a:t>
                </a:r>
              </a:p>
              <a:p>
                <a:r>
                  <a:rPr lang="en-US" sz="2600" dirty="0"/>
                  <a:t>3. Inductive Hypothesis: Suppose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for arbitrary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600" dirty="0"/>
              </a:p>
              <a:p>
                <a:r>
                  <a:rPr lang="en-US" sz="2600" b="0" dirty="0"/>
                  <a:t>4. Inductive Step: </a:t>
                </a:r>
              </a:p>
              <a:p>
                <a:r>
                  <a:rPr lang="en-US" sz="2600" b="0" dirty="0"/>
                  <a:t>By IH 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begChr m:val="|"/>
                        <m:endChr m:val="|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a:rPr lang="en-US" sz="2600" b="0" i="0" smtClean="0">
                            <a:latin typeface="Cambria Math" panose="02040503050406030204" pitchFamily="18" charset="0"/>
                          </a:rPr>
                          <m:t> 3</m:t>
                        </m:r>
                      </m:e>
                    </m:d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So</m:t>
                    </m:r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/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600" dirty="0"/>
                  <a:t> for integers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r>
                  <a:rPr lang="en-US" sz="2600" b="0" dirty="0"/>
                  <a:t>Adding the equations,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=3(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. Since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are integers, we have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3|(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by definition of divides. This gives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r>
                  <a:rPr lang="en-US" sz="2600" dirty="0"/>
                  <a:t>5. Conclusion: We conclude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600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by</m:t>
                    </m:r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294271"/>
                <a:ext cx="11187258" cy="5209944"/>
              </a:xfrm>
              <a:blipFill>
                <a:blip r:embed="rId2"/>
                <a:stretch>
                  <a:fillRect l="-545" t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8D5FF3-DF31-5747-4F97-FADCB1E53C45}"/>
                  </a:ext>
                </a:extLst>
              </p:cNvPr>
              <p:cNvSpPr txBox="1"/>
              <p:nvPr/>
            </p:nvSpPr>
            <p:spPr>
              <a:xfrm>
                <a:off x="3347359" y="3590460"/>
                <a:ext cx="280851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Goal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holds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8D5FF3-DF31-5747-4F97-FADCB1E53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359" y="3590460"/>
                <a:ext cx="2808515" cy="461665"/>
              </a:xfrm>
              <a:prstGeom prst="rect">
                <a:avLst/>
              </a:prstGeom>
              <a:blipFill>
                <a:blip r:embed="rId4"/>
                <a:stretch>
                  <a:fillRect l="-3024" t="-8974" r="-1512" b="-26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C3C3B7-B563-5DA3-3E8B-2D2411F877D7}"/>
                  </a:ext>
                </a:extLst>
              </p:cNvPr>
              <p:cNvSpPr txBox="1"/>
              <p:nvPr/>
            </p:nvSpPr>
            <p:spPr>
              <a:xfrm>
                <a:off x="8410229" y="232756"/>
                <a:ext cx="3609975" cy="646331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b="0" dirty="0"/>
                </a:br>
                <a:r>
                  <a:rPr lang="en-US" b="0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C3C3B7-B563-5DA3-3E8B-2D2411F87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229" y="232756"/>
                <a:ext cx="3609975" cy="646331"/>
              </a:xfrm>
              <a:prstGeom prst="rect">
                <a:avLst/>
              </a:prstGeom>
              <a:blipFill>
                <a:blip r:embed="rId5"/>
                <a:stretch>
                  <a:fillRect l="-1345" t="-3670" b="-1192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4534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596B3-8330-4917-9D40-B9EBB7990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Template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8ED872-6083-4BDB-940C-F44C5BEE1B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 State your proof is by structural induction.</a:t>
                </a:r>
              </a:p>
              <a:p>
                <a:r>
                  <a:rPr lang="en-US" dirty="0"/>
                  <a:t>2. Base Case: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base cases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3. 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listed as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the recursive rules.</a:t>
                </a:r>
              </a:p>
              <a:p>
                <a:r>
                  <a:rPr lang="en-US" dirty="0"/>
                  <a:t>4. Inductive Step: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holds for the “new element” given. </a:t>
                </a:r>
              </a:p>
              <a:p>
                <a:r>
                  <a:rPr lang="en-US" dirty="0"/>
                  <a:t>You will need a separate step for every rule.</a:t>
                </a:r>
              </a:p>
              <a:p>
                <a:r>
                  <a:rPr lang="en-US" dirty="0"/>
                  <a:t>5. 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8ED872-6083-4BDB-940C-F44C5BEE1B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004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9F6F8-4F30-4463-B550-0B4AB2E5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minute! Why can we do this?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0283B5F-EC62-2D6E-4651-75850696D02D}"/>
              </a:ext>
            </a:extLst>
          </p:cNvPr>
          <p:cNvSpPr/>
          <p:nvPr/>
        </p:nvSpPr>
        <p:spPr>
          <a:xfrm>
            <a:off x="1330775" y="2097497"/>
            <a:ext cx="4152902" cy="374267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2A48044-05DF-2D51-7A4E-7C8AD1C1A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6855" y="1518577"/>
            <a:ext cx="642257" cy="72431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53D74D02-5199-EB33-F1F6-ACDA691B9885}"/>
              </a:ext>
            </a:extLst>
          </p:cNvPr>
          <p:cNvSpPr txBox="1">
            <a:spLocks/>
          </p:cNvSpPr>
          <p:nvPr/>
        </p:nvSpPr>
        <p:spPr>
          <a:xfrm>
            <a:off x="2579913" y="2498275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6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9366FF6-DA9B-F4D7-512E-ECACAD635FFE}"/>
              </a:ext>
            </a:extLst>
          </p:cNvPr>
          <p:cNvSpPr txBox="1">
            <a:spLocks/>
          </p:cNvSpPr>
          <p:nvPr/>
        </p:nvSpPr>
        <p:spPr>
          <a:xfrm flipH="1">
            <a:off x="3799112" y="2498275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15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2A0EBBF-1E83-E553-A72C-9AAE948B91A7}"/>
              </a:ext>
            </a:extLst>
          </p:cNvPr>
          <p:cNvSpPr txBox="1">
            <a:spLocks/>
          </p:cNvSpPr>
          <p:nvPr/>
        </p:nvSpPr>
        <p:spPr>
          <a:xfrm>
            <a:off x="1937656" y="3244779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12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C8B622A2-5149-AFA2-7131-0F2812758942}"/>
              </a:ext>
            </a:extLst>
          </p:cNvPr>
          <p:cNvSpPr txBox="1">
            <a:spLocks/>
          </p:cNvSpPr>
          <p:nvPr/>
        </p:nvSpPr>
        <p:spPr>
          <a:xfrm flipH="1">
            <a:off x="3086098" y="3222590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21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BBFAFD29-B743-BB3A-808F-0CD38940125F}"/>
              </a:ext>
            </a:extLst>
          </p:cNvPr>
          <p:cNvSpPr txBox="1">
            <a:spLocks/>
          </p:cNvSpPr>
          <p:nvPr/>
        </p:nvSpPr>
        <p:spPr>
          <a:xfrm flipH="1">
            <a:off x="4234540" y="3222589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30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33835BCA-BCDE-BDA5-B24F-C8A74D86B6CA}"/>
              </a:ext>
            </a:extLst>
          </p:cNvPr>
          <p:cNvSpPr txBox="1">
            <a:spLocks/>
          </p:cNvSpPr>
          <p:nvPr/>
        </p:nvSpPr>
        <p:spPr>
          <a:xfrm>
            <a:off x="2098217" y="4136155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18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37369D8C-B01D-223F-AD7F-89893B127F33}"/>
              </a:ext>
            </a:extLst>
          </p:cNvPr>
          <p:cNvSpPr txBox="1">
            <a:spLocks/>
          </p:cNvSpPr>
          <p:nvPr/>
        </p:nvSpPr>
        <p:spPr>
          <a:xfrm>
            <a:off x="3842654" y="4136155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27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1370F5FC-B1DA-4FA6-25A8-8131F259D298}"/>
              </a:ext>
            </a:extLst>
          </p:cNvPr>
          <p:cNvSpPr txBox="1">
            <a:spLocks/>
          </p:cNvSpPr>
          <p:nvPr/>
        </p:nvSpPr>
        <p:spPr>
          <a:xfrm>
            <a:off x="3086098" y="4764580"/>
            <a:ext cx="1148442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24…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547D427-EFBB-5E8B-B2B9-979BF70CAB54}"/>
                  </a:ext>
                </a:extLst>
              </p:cNvPr>
              <p:cNvSpPr txBox="1"/>
              <p:nvPr/>
            </p:nvSpPr>
            <p:spPr>
              <a:xfrm>
                <a:off x="6064680" y="1743554"/>
                <a:ext cx="5294566" cy="83099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Basis: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Recursive: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547D427-EFBB-5E8B-B2B9-979BF70CA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680" y="1743554"/>
                <a:ext cx="5294566" cy="830997"/>
              </a:xfrm>
              <a:prstGeom prst="rect">
                <a:avLst/>
              </a:prstGeom>
              <a:blipFill>
                <a:blip r:embed="rId2"/>
                <a:stretch>
                  <a:fillRect l="-1724" t="-4348" b="-15942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4">
                <a:extLst>
                  <a:ext uri="{FF2B5EF4-FFF2-40B4-BE49-F238E27FC236}">
                    <a16:creationId xmlns:a16="http://schemas.microsoft.com/office/drawing/2014/main" id="{66767030-D7E6-3590-5BFF-915FD8C953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95308" y="2723526"/>
                <a:ext cx="5657852" cy="3513988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/>
                  <a:t>We proved:</a:t>
                </a:r>
              </a:p>
              <a:p>
                <a:r>
                  <a:rPr lang="en-US" sz="2400" dirty="0"/>
                  <a:t>Base Case: P(6) and P(15)</a:t>
                </a:r>
              </a:p>
              <a:p>
                <a:r>
                  <a:rPr lang="en-US" sz="2400" dirty="0"/>
                  <a:t>IH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IS: If P(x) and P(y), then P(</a:t>
                </a:r>
                <a:r>
                  <a:rPr lang="en-US" sz="2400" dirty="0" err="1"/>
                  <a:t>x+y</a:t>
                </a:r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20" name="Content Placeholder 4">
                <a:extLst>
                  <a:ext uri="{FF2B5EF4-FFF2-40B4-BE49-F238E27FC236}">
                    <a16:creationId xmlns:a16="http://schemas.microsoft.com/office/drawing/2014/main" id="{66767030-D7E6-3590-5BFF-915FD8C95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308" y="2723526"/>
                <a:ext cx="5657852" cy="3513988"/>
              </a:xfrm>
              <a:prstGeom prst="rect">
                <a:avLst/>
              </a:prstGeom>
              <a:blipFill>
                <a:blip r:embed="rId3"/>
                <a:stretch>
                  <a:fillRect l="-861" t="-2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2412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9F6F8-4F30-4463-B550-0B4AB2E5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Weak Induction is a special case of Structural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0283B5F-EC62-2D6E-4651-75850696D02D}"/>
              </a:ext>
            </a:extLst>
          </p:cNvPr>
          <p:cNvSpPr/>
          <p:nvPr/>
        </p:nvSpPr>
        <p:spPr>
          <a:xfrm>
            <a:off x="1330775" y="2097497"/>
            <a:ext cx="4152902" cy="374267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82A48044-05DF-2D51-7A4E-7C8AD1C1A7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56855" y="1518577"/>
                <a:ext cx="642257" cy="72431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82A48044-05DF-2D51-7A4E-7C8AD1C1A7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56855" y="1518577"/>
                <a:ext cx="642257" cy="72431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53D74D02-5199-EB33-F1F6-ACDA691B9885}"/>
              </a:ext>
            </a:extLst>
          </p:cNvPr>
          <p:cNvSpPr txBox="1">
            <a:spLocks/>
          </p:cNvSpPr>
          <p:nvPr/>
        </p:nvSpPr>
        <p:spPr>
          <a:xfrm>
            <a:off x="3086098" y="2483526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9366FF6-DA9B-F4D7-512E-ECACAD635FFE}"/>
              </a:ext>
            </a:extLst>
          </p:cNvPr>
          <p:cNvSpPr txBox="1">
            <a:spLocks/>
          </p:cNvSpPr>
          <p:nvPr/>
        </p:nvSpPr>
        <p:spPr>
          <a:xfrm flipH="1">
            <a:off x="4065812" y="2472524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2A0EBBF-1E83-E553-A72C-9AAE948B91A7}"/>
              </a:ext>
            </a:extLst>
          </p:cNvPr>
          <p:cNvSpPr txBox="1">
            <a:spLocks/>
          </p:cNvSpPr>
          <p:nvPr/>
        </p:nvSpPr>
        <p:spPr>
          <a:xfrm>
            <a:off x="1937656" y="3244779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C8B622A2-5149-AFA2-7131-0F2812758942}"/>
              </a:ext>
            </a:extLst>
          </p:cNvPr>
          <p:cNvSpPr txBox="1">
            <a:spLocks/>
          </p:cNvSpPr>
          <p:nvPr/>
        </p:nvSpPr>
        <p:spPr>
          <a:xfrm flipH="1">
            <a:off x="3086098" y="3222590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BBFAFD29-B743-BB3A-808F-0CD38940125F}"/>
              </a:ext>
            </a:extLst>
          </p:cNvPr>
          <p:cNvSpPr txBox="1">
            <a:spLocks/>
          </p:cNvSpPr>
          <p:nvPr/>
        </p:nvSpPr>
        <p:spPr>
          <a:xfrm flipH="1">
            <a:off x="4234540" y="3222589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33835BCA-BCDE-BDA5-B24F-C8A74D86B6CA}"/>
              </a:ext>
            </a:extLst>
          </p:cNvPr>
          <p:cNvSpPr txBox="1">
            <a:spLocks/>
          </p:cNvSpPr>
          <p:nvPr/>
        </p:nvSpPr>
        <p:spPr>
          <a:xfrm>
            <a:off x="2098217" y="4136155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6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37369D8C-B01D-223F-AD7F-89893B127F33}"/>
              </a:ext>
            </a:extLst>
          </p:cNvPr>
          <p:cNvSpPr txBox="1">
            <a:spLocks/>
          </p:cNvSpPr>
          <p:nvPr/>
        </p:nvSpPr>
        <p:spPr>
          <a:xfrm>
            <a:off x="3842654" y="4136155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7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1370F5FC-B1DA-4FA6-25A8-8131F259D298}"/>
              </a:ext>
            </a:extLst>
          </p:cNvPr>
          <p:cNvSpPr txBox="1">
            <a:spLocks/>
          </p:cNvSpPr>
          <p:nvPr/>
        </p:nvSpPr>
        <p:spPr>
          <a:xfrm>
            <a:off x="3086098" y="4764580"/>
            <a:ext cx="1148442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8…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547D427-EFBB-5E8B-B2B9-979BF70CAB54}"/>
                  </a:ext>
                </a:extLst>
              </p:cNvPr>
              <p:cNvSpPr txBox="1"/>
              <p:nvPr/>
            </p:nvSpPr>
            <p:spPr>
              <a:xfrm>
                <a:off x="6556592" y="1743554"/>
                <a:ext cx="4726451" cy="83099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Basis: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sz="2400" b="0" dirty="0">
                  <a:solidFill>
                    <a:schemeClr val="tx1"/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400" b="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Recursive: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+1∈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547D427-EFBB-5E8B-B2B9-979BF70CA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592" y="1743554"/>
                <a:ext cx="4726451" cy="830997"/>
              </a:xfrm>
              <a:prstGeom prst="rect">
                <a:avLst/>
              </a:prstGeom>
              <a:blipFill>
                <a:blip r:embed="rId3"/>
                <a:stretch>
                  <a:fillRect l="-1931" t="-4348" r="-644" b="-15942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ontent Placeholder 4">
                <a:extLst>
                  <a:ext uri="{FF2B5EF4-FFF2-40B4-BE49-F238E27FC236}">
                    <a16:creationId xmlns:a16="http://schemas.microsoft.com/office/drawing/2014/main" id="{66767030-D7E6-3590-5BFF-915FD8C953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85858" y="2723526"/>
                <a:ext cx="4414158" cy="3513988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/>
                  <a:t>We proved:</a:t>
                </a:r>
              </a:p>
              <a:p>
                <a:r>
                  <a:rPr lang="en-US" sz="2400" dirty="0"/>
                  <a:t>Base Case: P(0)</a:t>
                </a:r>
              </a:p>
              <a:p>
                <a:r>
                  <a:rPr lang="en-US" sz="2400" dirty="0"/>
                  <a:t>IH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IS: If P(k), then P(k+1)</a:t>
                </a:r>
              </a:p>
            </p:txBody>
          </p:sp>
        </mc:Choice>
        <mc:Fallback>
          <p:sp>
            <p:nvSpPr>
              <p:cNvPr id="20" name="Content Placeholder 4">
                <a:extLst>
                  <a:ext uri="{FF2B5EF4-FFF2-40B4-BE49-F238E27FC236}">
                    <a16:creationId xmlns:a16="http://schemas.microsoft.com/office/drawing/2014/main" id="{66767030-D7E6-3590-5BFF-915FD8C95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858" y="2723526"/>
                <a:ext cx="4414158" cy="3513988"/>
              </a:xfrm>
              <a:prstGeom prst="rect">
                <a:avLst/>
              </a:prstGeom>
              <a:blipFill>
                <a:blip r:embed="rId4"/>
                <a:stretch>
                  <a:fillRect l="-1105" t="-2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A67143D-F345-730B-CE69-1F6683DDE086}"/>
              </a:ext>
            </a:extLst>
          </p:cNvPr>
          <p:cNvSpPr txBox="1">
            <a:spLocks/>
          </p:cNvSpPr>
          <p:nvPr/>
        </p:nvSpPr>
        <p:spPr>
          <a:xfrm>
            <a:off x="2167618" y="2492834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0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599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8DE94-8535-407D-B3B8-8F954BFFD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47B5FA-1410-439B-BFFB-4A7B5FA360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will be an </a:t>
                </a:r>
                <a:r>
                  <a:rPr lang="en-US" b="1" dirty="0"/>
                  <a:t>alphabet </a:t>
                </a:r>
                <a:r>
                  <a:rPr lang="en-US" dirty="0"/>
                  <a:t>the set of all the letters you can use in strings.</a:t>
                </a:r>
              </a:p>
              <a:p>
                <a:pPr lvl="1"/>
                <a:r>
                  <a:rPr lang="en-US" dirty="0"/>
                  <a:t>	</a:t>
                </a:r>
                <a:r>
                  <a:rPr lang="en-US" dirty="0">
                    <a:solidFill>
                      <a:srgbClr val="7030A0"/>
                    </a:solidFill>
                  </a:rPr>
                  <a:t>E.g.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={0,1}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7030A0"/>
                    </a:solidFill>
                  </a:rPr>
                  <a:t>	E.g.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,_}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the set of all </a:t>
                </a:r>
                <a:r>
                  <a:rPr lang="en-US" b="1" dirty="0"/>
                  <a:t>strings </a:t>
                </a:r>
                <a:r>
                  <a:rPr lang="en-US" dirty="0"/>
                  <a:t>you can build off of the letters.</a:t>
                </a:r>
              </a:p>
              <a:p>
                <a:pPr lvl="1"/>
                <a:r>
                  <a:rPr lang="en-US" b="1" dirty="0"/>
                  <a:t>	</a:t>
                </a:r>
                <a:r>
                  <a:rPr lang="en-US" dirty="0">
                    <a:solidFill>
                      <a:srgbClr val="7030A0"/>
                    </a:solidFill>
                  </a:rPr>
                  <a:t>E.g.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={0,1}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01001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7030A0"/>
                    </a:solidFill>
                  </a:rPr>
                  <a:t>	E.g.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,_}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_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love</m:t>
                    </m:r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_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recursive</m:t>
                    </m:r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_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sets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lvl="1"/>
                <a:endParaRPr lang="en-US" b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 is the </a:t>
                </a:r>
                <a:r>
                  <a:rPr lang="en-US" sz="2800" b="1" dirty="0"/>
                  <a:t>empty string</a:t>
                </a:r>
              </a:p>
              <a:p>
                <a:pPr lvl="1"/>
                <a:r>
                  <a:rPr lang="en-US" sz="2800" b="1" dirty="0"/>
                  <a:t>	</a:t>
                </a:r>
                <a:r>
                  <a:rPr lang="en-US" dirty="0">
                    <a:solidFill>
                      <a:srgbClr val="7030A0"/>
                    </a:solidFill>
                  </a:rPr>
                  <a:t>Analogous to “” in Java</a:t>
                </a:r>
                <a:endParaRPr lang="en-US" sz="2800" dirty="0">
                  <a:solidFill>
                    <a:srgbClr val="7030A0"/>
                  </a:solidFill>
                </a:endParaRPr>
              </a:p>
              <a:p>
                <a:pPr lvl="1"/>
                <a:endParaRPr lang="en-US" sz="2800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47B5FA-1410-439B-BFFB-4A7B5FA360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9618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C537F-54D3-46B1-9883-DAEA334E5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74CC5-4C85-4743-8DAE-05275AC001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set of all strings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can be defined as:</a:t>
                </a:r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means the string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with the character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appended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74CC5-4C85-4743-8DAE-05275AC001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8495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0BF5-2AD0-4632-BFEB-1179C19CF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on 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A661-76DD-4710-9E6D-E47C650FEC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529442"/>
                <a:ext cx="11187258" cy="5065281"/>
              </a:xfrm>
            </p:spPr>
            <p:txBody>
              <a:bodyPr>
                <a:normAutofit/>
              </a:bodyPr>
              <a:lstStyle/>
              <a:p>
                <a:r>
                  <a:rPr lang="en-US" sz="2400" b="1" dirty="0"/>
                  <a:t>Length</a:t>
                </a:r>
                <a:r>
                  <a:rPr lang="en-US" sz="2400" dirty="0"/>
                  <a:t>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len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len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𝑤𝑎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sz="2400" i="0" dirty="0" err="1">
                        <a:latin typeface="Cambria Math" panose="02040503050406030204" pitchFamily="18" charset="0"/>
                      </a:rPr>
                      <m:t>len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)+1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endParaRPr lang="en-US" sz="300" dirty="0"/>
              </a:p>
              <a:p>
                <a:r>
                  <a:rPr lang="en-US" sz="2400" b="1" dirty="0"/>
                  <a:t>Reversal</a:t>
                </a:r>
                <a:r>
                  <a:rPr lang="en-US" sz="2400" dirty="0"/>
                  <a:t>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𝑤𝑎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endParaRPr lang="en-US" sz="300" dirty="0"/>
              </a:p>
              <a:p>
                <a:r>
                  <a:rPr lang="en-US" sz="2400" b="1" dirty="0"/>
                  <a:t>Number 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2400" b="1" dirty="0"/>
                  <a:t>’s in a string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𝑤𝑐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∖{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A661-76DD-4710-9E6D-E47C650FEC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529442"/>
                <a:ext cx="11187258" cy="5065281"/>
              </a:xfrm>
              <a:blipFill>
                <a:blip r:embed="rId2"/>
                <a:stretch>
                  <a:fillRect l="-1253" t="-1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478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8CC409-AAFA-4E69-AFA4-CFBF3CE3E37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Claim: 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8CC409-AAFA-4E69-AFA4-CFBF3CE3E3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CDDA3D-43DE-428E-9DFF-B7807BCC1D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len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i="0" dirty="0" err="1">
                        <a:latin typeface="Cambria Math" panose="02040503050406030204" pitchFamily="18" charset="0"/>
                      </a:rPr>
                      <m:t>len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 err="1">
                        <a:latin typeface="Cambria Math" panose="02040503050406030204" pitchFamily="18" charset="0"/>
                      </a:rPr>
                      <m:t>len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”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Notice the strangeness of this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. There is a “for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r>
                  <a:rPr lang="en-US" dirty="0"/>
                  <a:t> inside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That means we’ll have to introduce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as part of the base case and the inductive step!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CDDA3D-43DE-428E-9DFF-B7807BCC1D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3929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D45645-06EF-4B45-9C07-C0856DFCD57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42237" y="243779"/>
                <a:ext cx="11187259" cy="1014667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/>
                  <a:t>Claim: </a:t>
                </a:r>
                <a:r>
                  <a:rPr lang="en-US" sz="2600" dirty="0" err="1"/>
                  <a:t>len</a:t>
                </a:r>
                <a:r>
                  <a:rPr lang="en-US" sz="2600" dirty="0"/>
                  <a:t>(x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600" dirty="0"/>
                  <a:t>y)=</a:t>
                </a:r>
                <a:r>
                  <a:rPr lang="en-US" sz="2600" dirty="0" err="1"/>
                  <a:t>len</a:t>
                </a:r>
                <a:r>
                  <a:rPr lang="en-US" sz="2600" dirty="0"/>
                  <a:t>(x) + </a:t>
                </a:r>
                <a:r>
                  <a:rPr lang="en-US" sz="2600" dirty="0" err="1"/>
                  <a:t>len</a:t>
                </a:r>
                <a:r>
                  <a:rPr lang="en-US" sz="2600" dirty="0"/>
                  <a:t>(y) for all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600" dirty="0"/>
                  <a:t>.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D45645-06EF-4B45-9C07-C0856DFCD5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2237" y="243779"/>
                <a:ext cx="11187259" cy="1014667"/>
              </a:xfrm>
              <a:blipFill>
                <a:blip r:embed="rId3"/>
                <a:stretch>
                  <a:fillRect l="-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F8F9C-DE71-4A48-B9CA-381764F80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505" y="1347115"/>
            <a:ext cx="11187258" cy="4710348"/>
          </a:xfrm>
        </p:spPr>
        <p:txBody>
          <a:bodyPr>
            <a:normAutofit/>
          </a:bodyPr>
          <a:lstStyle/>
          <a:p>
            <a:r>
              <a:rPr lang="en-US" sz="2400" dirty="0"/>
              <a:t>1. Introduction: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2. Base Case: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3. Inductive Hypothesis: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4. Inductive Step: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280CBE-598C-4D44-8217-3F7CE02D5D30}"/>
                  </a:ext>
                </a:extLst>
              </p:cNvPr>
              <p:cNvSpPr txBox="1"/>
              <p:nvPr/>
            </p:nvSpPr>
            <p:spPr>
              <a:xfrm>
                <a:off x="7751895" y="160713"/>
                <a:ext cx="4296018" cy="646331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	</a:t>
                </a:r>
              </a:p>
              <a:p>
                <a:r>
                  <a:rPr lang="en-US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b="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280CBE-598C-4D44-8217-3F7CE02D5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895" y="160713"/>
                <a:ext cx="4296018" cy="646331"/>
              </a:xfrm>
              <a:prstGeom prst="rect">
                <a:avLst/>
              </a:prstGeom>
              <a:blipFill>
                <a:blip r:embed="rId4"/>
                <a:stretch>
                  <a:fillRect l="-1133" t="-3704" b="-12963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5546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24DB3-BDB6-4F32-9D0F-7E3520BEA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Big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F552A-28C2-4860-B7A3-8496000C8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464360" cy="48455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 far: We used induction to prove a statement over the natural numbers.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7030A0"/>
                </a:solidFill>
              </a:rPr>
              <a:t>“Prove that P(n) holds for all natural numbers n.”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Next goal: In CS, we deal with Strings, Lists, Trees, and other recursively defined sets. Would like to prove statements over these sets.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7030A0"/>
                </a:solidFill>
              </a:rPr>
              <a:t>“Prove that P(T) holds for all trees T.”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	“Prove that P(x) holds for all strings x.”</a:t>
            </a:r>
          </a:p>
        </p:txBody>
      </p:sp>
    </p:spTree>
    <p:extLst>
      <p:ext uri="{BB962C8B-B14F-4D97-AF65-F5344CB8AC3E}">
        <p14:creationId xmlns:p14="http://schemas.microsoft.com/office/powerpoint/2010/main" val="4202947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D45645-06EF-4B45-9C07-C0856DFCD57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42237" y="243779"/>
                <a:ext cx="11187259" cy="1014667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/>
                  <a:t>Claim: </a:t>
                </a:r>
                <a:r>
                  <a:rPr lang="en-US" sz="2600" dirty="0" err="1"/>
                  <a:t>len</a:t>
                </a:r>
                <a:r>
                  <a:rPr lang="en-US" sz="2600" dirty="0"/>
                  <a:t>(x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600" dirty="0"/>
                  <a:t>y)=</a:t>
                </a:r>
                <a:r>
                  <a:rPr lang="en-US" sz="2600" dirty="0" err="1"/>
                  <a:t>len</a:t>
                </a:r>
                <a:r>
                  <a:rPr lang="en-US" sz="2600" dirty="0"/>
                  <a:t>(x) + </a:t>
                </a:r>
                <a:r>
                  <a:rPr lang="en-US" sz="2600" dirty="0" err="1"/>
                  <a:t>len</a:t>
                </a:r>
                <a:r>
                  <a:rPr lang="en-US" sz="2600" dirty="0"/>
                  <a:t>(y) for all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600" dirty="0"/>
                  <a:t>.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D45645-06EF-4B45-9C07-C0856DFCD5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2237" y="243779"/>
                <a:ext cx="11187259" cy="1014667"/>
              </a:xfrm>
              <a:blipFill>
                <a:blip r:embed="rId3"/>
                <a:stretch>
                  <a:fillRect l="-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2505" y="1347115"/>
                <a:ext cx="11187258" cy="471034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1. Introduction: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be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len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dirty="0" err="1">
                        <a:latin typeface="Cambria Math" panose="02040503050406030204" pitchFamily="18" charset="0"/>
                      </a:rPr>
                      <m:t>len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+ </m:t>
                    </m:r>
                    <m:r>
                      <m:rPr>
                        <m:sty m:val="p"/>
                      </m:rPr>
                      <a:rPr lang="en-US" sz="2400" dirty="0" err="1">
                        <a:latin typeface="Cambria Math" panose="02040503050406030204" pitchFamily="18" charset="0"/>
                      </a:rPr>
                      <m:t>len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” We prove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by structural induction.</a:t>
                </a:r>
              </a:p>
              <a:p>
                <a:r>
                  <a:rPr lang="en-US" sz="2400" dirty="0"/>
                  <a:t>2. Base Case: </a:t>
                </a:r>
                <a:br>
                  <a:rPr lang="en-US" sz="2400" dirty="0"/>
                </a:br>
                <a:endParaRPr lang="en-US" sz="2400" dirty="0"/>
              </a:p>
              <a:p>
                <a:r>
                  <a:rPr lang="en-US" sz="2400" dirty="0"/>
                  <a:t>3. Inductive Hypothesis:</a:t>
                </a:r>
                <a:br>
                  <a:rPr lang="en-US" sz="2400" dirty="0"/>
                </a:br>
                <a:endParaRPr lang="en-US" sz="2400" dirty="0"/>
              </a:p>
              <a:p>
                <a:r>
                  <a:rPr lang="en-US" sz="2400" dirty="0"/>
                  <a:t>4. Inductive Step: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5. Therefore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400" dirty="0"/>
                  <a:t> holds 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by 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505" y="1347115"/>
                <a:ext cx="11187258" cy="4710348"/>
              </a:xfrm>
              <a:blipFill>
                <a:blip r:embed="rId4"/>
                <a:stretch>
                  <a:fillRect l="-436" t="-2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280CBE-598C-4D44-8217-3F7CE02D5D30}"/>
                  </a:ext>
                </a:extLst>
              </p:cNvPr>
              <p:cNvSpPr txBox="1"/>
              <p:nvPr/>
            </p:nvSpPr>
            <p:spPr>
              <a:xfrm>
                <a:off x="7751895" y="160713"/>
                <a:ext cx="4296018" cy="646331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	</a:t>
                </a:r>
              </a:p>
              <a:p>
                <a:r>
                  <a:rPr lang="en-US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b="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280CBE-598C-4D44-8217-3F7CE02D5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895" y="160713"/>
                <a:ext cx="4296018" cy="646331"/>
              </a:xfrm>
              <a:prstGeom prst="rect">
                <a:avLst/>
              </a:prstGeom>
              <a:blipFill>
                <a:blip r:embed="rId5"/>
                <a:stretch>
                  <a:fillRect l="-1133" t="-3704" b="-12963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9565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D45645-06EF-4B45-9C07-C0856DFCD57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42237" y="243779"/>
                <a:ext cx="11187259" cy="1014667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/>
                  <a:t>Claim: </a:t>
                </a:r>
                <a:r>
                  <a:rPr lang="en-US" sz="2600" dirty="0" err="1"/>
                  <a:t>len</a:t>
                </a:r>
                <a:r>
                  <a:rPr lang="en-US" sz="2600" dirty="0"/>
                  <a:t>(x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600" dirty="0"/>
                  <a:t>y)=</a:t>
                </a:r>
                <a:r>
                  <a:rPr lang="en-US" sz="2600" dirty="0" err="1"/>
                  <a:t>len</a:t>
                </a:r>
                <a:r>
                  <a:rPr lang="en-US" sz="2600" dirty="0"/>
                  <a:t>(x) + </a:t>
                </a:r>
                <a:r>
                  <a:rPr lang="en-US" sz="2600" dirty="0" err="1"/>
                  <a:t>len</a:t>
                </a:r>
                <a:r>
                  <a:rPr lang="en-US" sz="2600" dirty="0"/>
                  <a:t>(y) for all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600" dirty="0"/>
                  <a:t>.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D45645-06EF-4B45-9C07-C0856DFCD5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2237" y="243779"/>
                <a:ext cx="11187259" cy="1014667"/>
              </a:xfrm>
              <a:blipFill>
                <a:blip r:embed="rId3"/>
                <a:stretch>
                  <a:fillRect l="-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2505" y="1347115"/>
                <a:ext cx="11187258" cy="471034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1. Introduction: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be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len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dirty="0" err="1">
                        <a:latin typeface="Cambria Math" panose="02040503050406030204" pitchFamily="18" charset="0"/>
                      </a:rPr>
                      <m:t>len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+ </m:t>
                    </m:r>
                    <m:r>
                      <m:rPr>
                        <m:sty m:val="p"/>
                      </m:rPr>
                      <a:rPr lang="en-US" sz="2400" dirty="0" err="1">
                        <a:latin typeface="Cambria Math" panose="02040503050406030204" pitchFamily="18" charset="0"/>
                      </a:rPr>
                      <m:t>len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” We prove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by structural induction.</a:t>
                </a:r>
              </a:p>
              <a:p>
                <a:r>
                  <a:rPr lang="en-US" sz="2400" dirty="0"/>
                  <a:t>2. Base Case: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be an arbitrary string.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len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i="0" dirty="0" err="1">
                        <a:latin typeface="Cambria Math" panose="02040503050406030204" pitchFamily="18" charset="0"/>
                      </a:rPr>
                      <m:t>len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i="0" dirty="0" err="1" smtClean="0">
                        <a:latin typeface="Cambria Math" panose="02040503050406030204" pitchFamily="18" charset="0"/>
                      </a:rPr>
                      <m:t>len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+0=</m:t>
                    </m:r>
                    <m:r>
                      <m:rPr>
                        <m:sty m:val="p"/>
                      </m:rPr>
                      <a:rPr lang="en-US" sz="2400" i="0" dirty="0" err="1">
                        <a:latin typeface="Cambria Math" panose="02040503050406030204" pitchFamily="18" charset="0"/>
                      </a:rPr>
                      <m:t>len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i="0" dirty="0" err="1">
                        <a:latin typeface="Cambria Math" panose="02040503050406030204" pitchFamily="18" charset="0"/>
                      </a:rPr>
                      <m:t>len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dirty="0"/>
                  <a:t>3. Inductive Hypothesis:</a:t>
                </a:r>
                <a:br>
                  <a:rPr lang="en-US" sz="2400" dirty="0"/>
                </a:br>
                <a:endParaRPr lang="en-US" sz="2400" dirty="0"/>
              </a:p>
              <a:p>
                <a:r>
                  <a:rPr lang="en-US" sz="2400" dirty="0"/>
                  <a:t>4. Inductive Step: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5. Therefore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400" dirty="0"/>
                  <a:t> holds 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by 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505" y="1347115"/>
                <a:ext cx="11187258" cy="4710348"/>
              </a:xfrm>
              <a:blipFill>
                <a:blip r:embed="rId4"/>
                <a:stretch>
                  <a:fillRect l="-1253" t="-2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280CBE-598C-4D44-8217-3F7CE02D5D30}"/>
                  </a:ext>
                </a:extLst>
              </p:cNvPr>
              <p:cNvSpPr txBox="1"/>
              <p:nvPr/>
            </p:nvSpPr>
            <p:spPr>
              <a:xfrm>
                <a:off x="7751895" y="160713"/>
                <a:ext cx="4296018" cy="646331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	</a:t>
                </a:r>
              </a:p>
              <a:p>
                <a:r>
                  <a:rPr lang="en-US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b="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280CBE-598C-4D44-8217-3F7CE02D5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895" y="160713"/>
                <a:ext cx="4296018" cy="646331"/>
              </a:xfrm>
              <a:prstGeom prst="rect">
                <a:avLst/>
              </a:prstGeom>
              <a:blipFill>
                <a:blip r:embed="rId5"/>
                <a:stretch>
                  <a:fillRect l="-1133" t="-3704" b="-12963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3697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D45645-06EF-4B45-9C07-C0856DFCD57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42237" y="243779"/>
                <a:ext cx="11187259" cy="1014667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/>
                  <a:t>Claim: </a:t>
                </a:r>
                <a:r>
                  <a:rPr lang="en-US" sz="2600" dirty="0" err="1"/>
                  <a:t>len</a:t>
                </a:r>
                <a:r>
                  <a:rPr lang="en-US" sz="2600" dirty="0"/>
                  <a:t>(x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600" dirty="0"/>
                  <a:t>y)=</a:t>
                </a:r>
                <a:r>
                  <a:rPr lang="en-US" sz="2600" dirty="0" err="1"/>
                  <a:t>len</a:t>
                </a:r>
                <a:r>
                  <a:rPr lang="en-US" sz="2600" dirty="0"/>
                  <a:t>(x) + </a:t>
                </a:r>
                <a:r>
                  <a:rPr lang="en-US" sz="2600" dirty="0" err="1"/>
                  <a:t>len</a:t>
                </a:r>
                <a:r>
                  <a:rPr lang="en-US" sz="2600" dirty="0"/>
                  <a:t>(y) for all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600" dirty="0"/>
                  <a:t>.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D45645-06EF-4B45-9C07-C0856DFCD5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2237" y="243779"/>
                <a:ext cx="11187259" cy="1014667"/>
              </a:xfrm>
              <a:blipFill>
                <a:blip r:embed="rId3"/>
                <a:stretch>
                  <a:fillRect l="-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2505" y="1347115"/>
                <a:ext cx="11187258" cy="471034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1. Introduction: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be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len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dirty="0" err="1">
                        <a:latin typeface="Cambria Math" panose="02040503050406030204" pitchFamily="18" charset="0"/>
                      </a:rPr>
                      <m:t>len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+ </m:t>
                    </m:r>
                    <m:r>
                      <m:rPr>
                        <m:sty m:val="p"/>
                      </m:rPr>
                      <a:rPr lang="en-US" sz="2400" dirty="0" err="1">
                        <a:latin typeface="Cambria Math" panose="02040503050406030204" pitchFamily="18" charset="0"/>
                      </a:rPr>
                      <m:t>len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” We prove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by structural induction.</a:t>
                </a:r>
              </a:p>
              <a:p>
                <a:r>
                  <a:rPr lang="en-US" sz="2400" dirty="0"/>
                  <a:t>2. Base Case: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be an arbitrary string.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len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i="0" dirty="0" err="1">
                        <a:latin typeface="Cambria Math" panose="02040503050406030204" pitchFamily="18" charset="0"/>
                      </a:rPr>
                      <m:t>len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i="0" dirty="0" err="1" smtClean="0">
                        <a:latin typeface="Cambria Math" panose="02040503050406030204" pitchFamily="18" charset="0"/>
                      </a:rPr>
                      <m:t>len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+0=</m:t>
                    </m:r>
                    <m:r>
                      <m:rPr>
                        <m:sty m:val="p"/>
                      </m:rPr>
                      <a:rPr lang="en-US" sz="2400" i="0" dirty="0" err="1">
                        <a:latin typeface="Cambria Math" panose="02040503050406030204" pitchFamily="18" charset="0"/>
                      </a:rPr>
                      <m:t>len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i="0" dirty="0" err="1">
                        <a:latin typeface="Cambria Math" panose="02040503050406030204" pitchFamily="18" charset="0"/>
                      </a:rPr>
                      <m:t>len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dirty="0"/>
                  <a:t>3. Inductive Hypothesis: Suppose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an arbitrary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  <a:br>
                  <a:rPr lang="en-US" sz="2400" dirty="0"/>
                </a:br>
                <a:endParaRPr lang="en-US" sz="2400" dirty="0"/>
              </a:p>
              <a:p>
                <a:r>
                  <a:rPr lang="en-US" sz="2400" dirty="0"/>
                  <a:t>4. Inductive Step: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5. Therefore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400" dirty="0"/>
                  <a:t> holds 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by 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505" y="1347115"/>
                <a:ext cx="11187258" cy="4710348"/>
              </a:xfrm>
              <a:blipFill>
                <a:blip r:embed="rId4"/>
                <a:stretch>
                  <a:fillRect l="-1253" t="-2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280CBE-598C-4D44-8217-3F7CE02D5D30}"/>
                  </a:ext>
                </a:extLst>
              </p:cNvPr>
              <p:cNvSpPr txBox="1"/>
              <p:nvPr/>
            </p:nvSpPr>
            <p:spPr>
              <a:xfrm>
                <a:off x="7751895" y="160713"/>
                <a:ext cx="4296018" cy="646331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	</a:t>
                </a:r>
              </a:p>
              <a:p>
                <a:r>
                  <a:rPr lang="en-US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b="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280CBE-598C-4D44-8217-3F7CE02D5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895" y="160713"/>
                <a:ext cx="4296018" cy="646331"/>
              </a:xfrm>
              <a:prstGeom prst="rect">
                <a:avLst/>
              </a:prstGeom>
              <a:blipFill>
                <a:blip r:embed="rId5"/>
                <a:stretch>
                  <a:fillRect l="-1133" t="-3704" b="-12963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7817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D45645-06EF-4B45-9C07-C0856DFCD57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42237" y="243779"/>
                <a:ext cx="11187259" cy="1014667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/>
                  <a:t>Claim: </a:t>
                </a:r>
                <a:r>
                  <a:rPr lang="en-US" sz="2600" dirty="0" err="1"/>
                  <a:t>len</a:t>
                </a:r>
                <a:r>
                  <a:rPr lang="en-US" sz="2600" dirty="0"/>
                  <a:t>(x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600" dirty="0"/>
                  <a:t>y)=</a:t>
                </a:r>
                <a:r>
                  <a:rPr lang="en-US" sz="2600" dirty="0" err="1"/>
                  <a:t>len</a:t>
                </a:r>
                <a:r>
                  <a:rPr lang="en-US" sz="2600" dirty="0"/>
                  <a:t>(x) + </a:t>
                </a:r>
                <a:r>
                  <a:rPr lang="en-US" sz="2600" dirty="0" err="1"/>
                  <a:t>len</a:t>
                </a:r>
                <a:r>
                  <a:rPr lang="en-US" sz="2600" dirty="0"/>
                  <a:t>(y) for all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600" dirty="0"/>
                  <a:t>.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D45645-06EF-4B45-9C07-C0856DFCD5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2237" y="243779"/>
                <a:ext cx="11187259" cy="1014667"/>
              </a:xfrm>
              <a:blipFill>
                <a:blip r:embed="rId3"/>
                <a:stretch>
                  <a:fillRect l="-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2505" y="1347115"/>
                <a:ext cx="11187258" cy="520885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1. Introduction: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be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len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dirty="0" err="1">
                        <a:latin typeface="Cambria Math" panose="02040503050406030204" pitchFamily="18" charset="0"/>
                      </a:rPr>
                      <m:t>len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+ </m:t>
                    </m:r>
                    <m:r>
                      <m:rPr>
                        <m:sty m:val="p"/>
                      </m:rPr>
                      <a:rPr lang="en-US" sz="2400" dirty="0" err="1">
                        <a:latin typeface="Cambria Math" panose="02040503050406030204" pitchFamily="18" charset="0"/>
                      </a:rPr>
                      <m:t>len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” We prove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by structural induction.</a:t>
                </a:r>
              </a:p>
              <a:p>
                <a:r>
                  <a:rPr lang="en-US" sz="2400" dirty="0"/>
                  <a:t>2. Base Case: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be an arbitrary string.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len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i="0" dirty="0" err="1">
                        <a:latin typeface="Cambria Math" panose="02040503050406030204" pitchFamily="18" charset="0"/>
                      </a:rPr>
                      <m:t>len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i="0" dirty="0" err="1" smtClean="0">
                        <a:latin typeface="Cambria Math" panose="02040503050406030204" pitchFamily="18" charset="0"/>
                      </a:rPr>
                      <m:t>len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+0=</m:t>
                    </m:r>
                    <m:r>
                      <m:rPr>
                        <m:sty m:val="p"/>
                      </m:rPr>
                      <a:rPr lang="en-US" sz="2400" i="0" dirty="0" err="1">
                        <a:latin typeface="Cambria Math" panose="02040503050406030204" pitchFamily="18" charset="0"/>
                      </a:rPr>
                      <m:t>len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i="0" dirty="0" err="1">
                        <a:latin typeface="Cambria Math" panose="02040503050406030204" pitchFamily="18" charset="0"/>
                      </a:rPr>
                      <m:t>len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dirty="0"/>
                  <a:t>3. Inductive Hypothesis: Suppose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an arbitrary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  <a:br>
                  <a:rPr lang="en-US" sz="2400" dirty="0"/>
                </a:br>
                <a:endParaRPr lang="en-US" sz="2400" dirty="0"/>
              </a:p>
              <a:p>
                <a:r>
                  <a:rPr lang="en-US" sz="2400" dirty="0"/>
                  <a:t>4. Inductive Step: </a:t>
                </a:r>
                <a:r>
                  <a:rPr lang="en-US" sz="240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be an arbitrary string, 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 arbitrary.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len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𝑥𝑤𝑎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=</m:t>
                    </m:r>
                    <m:r>
                      <m:rPr>
                        <m:sty m:val="p"/>
                      </m:rPr>
                      <a:rPr lang="en-US" sz="2400" i="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len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𝑥𝑤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)+1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			(by definition of len)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i="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len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+ </m:t>
                    </m:r>
                    <m:r>
                      <m:rPr>
                        <m:sty m:val="p"/>
                      </m:rPr>
                      <a:rPr lang="en-US" sz="2400" i="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len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+ 1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	(by IH)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=</m:t>
                    </m:r>
                    <m:r>
                      <m:rPr>
                        <m:sty m:val="p"/>
                      </m:rPr>
                      <a:rPr lang="en-US" sz="2400" i="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len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+ </m:t>
                    </m:r>
                    <m:r>
                      <m:rPr>
                        <m:sty m:val="p"/>
                      </m:rPr>
                      <a:rPr lang="en-US" sz="2400" i="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len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𝑤𝑎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		(by definition of len)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Therefore,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len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𝑥𝑤𝑎</m:t>
                        </m:r>
                      </m:e>
                    </m:d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i="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len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r>
                      <m:rPr>
                        <m:sty m:val="p"/>
                      </m:rPr>
                      <a:rPr lang="en-US" sz="2400" i="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len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5. Therefore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400" dirty="0"/>
                  <a:t> holds 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by 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505" y="1347115"/>
                <a:ext cx="11187258" cy="5208856"/>
              </a:xfrm>
              <a:blipFill>
                <a:blip r:embed="rId4"/>
                <a:stretch>
                  <a:fillRect l="-1253" t="-2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280CBE-598C-4D44-8217-3F7CE02D5D30}"/>
                  </a:ext>
                </a:extLst>
              </p:cNvPr>
              <p:cNvSpPr txBox="1"/>
              <p:nvPr/>
            </p:nvSpPr>
            <p:spPr>
              <a:xfrm>
                <a:off x="7751895" y="160713"/>
                <a:ext cx="4296018" cy="646331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	</a:t>
                </a:r>
              </a:p>
              <a:p>
                <a:r>
                  <a:rPr lang="en-US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b="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280CBE-598C-4D44-8217-3F7CE02D5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895" y="160713"/>
                <a:ext cx="4296018" cy="646331"/>
              </a:xfrm>
              <a:prstGeom prst="rect">
                <a:avLst/>
              </a:prstGeom>
              <a:blipFill>
                <a:blip r:embed="rId5"/>
                <a:stretch>
                  <a:fillRect l="-1133" t="-3704" b="-12963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5297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D8BE-6374-4ACD-BBD7-2EBEAB3D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Structural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Binary Trees are another common source of structural induction.</a:t>
                </a:r>
              </a:p>
              <a:p>
                <a:endParaRPr lang="en-US" dirty="0"/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 A single node is a rooted binary tree.</a:t>
                </a:r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rooted binary trees with roots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then a tree rooted at a new node, with children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a binary tree.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D8076D2E-CCDB-4879-827A-2387B02B1BD5}"/>
              </a:ext>
            </a:extLst>
          </p:cNvPr>
          <p:cNvSpPr/>
          <p:nvPr/>
        </p:nvSpPr>
        <p:spPr>
          <a:xfrm>
            <a:off x="8222797" y="2695575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70A0CD-E5DE-4E8B-BBC3-EA22C14162AE}"/>
              </a:ext>
            </a:extLst>
          </p:cNvPr>
          <p:cNvGrpSpPr/>
          <p:nvPr/>
        </p:nvGrpSpPr>
        <p:grpSpPr>
          <a:xfrm>
            <a:off x="813275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1F574AA-78FD-4A74-987A-063B927F15AE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D287A4-3F97-4548-9109-AE2DB687ECB8}"/>
              </a:ext>
            </a:extLst>
          </p:cNvPr>
          <p:cNvGrpSpPr/>
          <p:nvPr/>
        </p:nvGrpSpPr>
        <p:grpSpPr>
          <a:xfrm>
            <a:off x="2401570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6BB51E7-71A5-4DA5-B180-3BBB93E5E6EF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12BFBA48-9767-48B9-9443-91737293F321}"/>
              </a:ext>
            </a:extLst>
          </p:cNvPr>
          <p:cNvSpPr/>
          <p:nvPr/>
        </p:nvSpPr>
        <p:spPr>
          <a:xfrm>
            <a:off x="2011045" y="4134894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C7A5DC-B92F-4D05-9A9D-4665C55BCED4}"/>
              </a:ext>
            </a:extLst>
          </p:cNvPr>
          <p:cNvCxnSpPr>
            <a:stCxn id="15" idx="4"/>
            <a:endCxn id="6" idx="0"/>
          </p:cNvCxnSpPr>
          <p:nvPr/>
        </p:nvCxnSpPr>
        <p:spPr>
          <a:xfrm flipH="1">
            <a:off x="1263333" y="4353969"/>
            <a:ext cx="857250" cy="46631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077385-55AA-4065-8AC4-6E4BD9562C29}"/>
              </a:ext>
            </a:extLst>
          </p:cNvPr>
          <p:cNvCxnSpPr>
            <a:cxnSpLocks/>
            <a:stCxn id="15" idx="4"/>
            <a:endCxn id="12" idx="0"/>
          </p:cNvCxnSpPr>
          <p:nvPr/>
        </p:nvCxnSpPr>
        <p:spPr>
          <a:xfrm>
            <a:off x="2120583" y="4353969"/>
            <a:ext cx="731044" cy="46631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441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3F732-34B8-439B-80AB-6F289ADA9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on Binary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6907FA-482D-417F-AE42-9DC2AD6D5D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size(    )=1</a:t>
                </a:r>
              </a:p>
              <a:p>
                <a:pPr marL="0" indent="0">
                  <a:buNone/>
                </a:pPr>
                <a:r>
                  <a:rPr lang="en-US" dirty="0"/>
                  <a:t>size(              ) = 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 + 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 + 1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height(   ) = 0</a:t>
                </a:r>
              </a:p>
              <a:p>
                <a:pPr marL="0" indent="0">
                  <a:buNone/>
                </a:pPr>
                <a:r>
                  <a:rPr lang="en-US" dirty="0"/>
                  <a:t>height(             ) = 1+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</m:oMath>
                </a14:m>
                <a:r>
                  <a:rPr lang="en-US" dirty="0"/>
                  <a:t>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),height(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6907FA-482D-417F-AE42-9DC2AD6D5D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B9B31C4E-ECB9-4061-B562-EA7ECFBD9C62}"/>
              </a:ext>
            </a:extLst>
          </p:cNvPr>
          <p:cNvGrpSpPr/>
          <p:nvPr/>
        </p:nvGrpSpPr>
        <p:grpSpPr>
          <a:xfrm>
            <a:off x="1341119" y="2072415"/>
            <a:ext cx="1290003" cy="955266"/>
            <a:chOff x="813275" y="4134894"/>
            <a:chExt cx="2488408" cy="197126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F85DE41-C402-406E-87D7-A5D5218264DB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919F426C-106D-45E3-9DAA-63C3C41EBFB1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919F426C-106D-45E3-9DAA-63C3C41EBFB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 l="-1000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E55E968-DDC1-4118-B146-E8E23A240956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E5BC7A4-CAB8-4D3E-8426-CDA6658082B3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DA54F8FC-DFEA-49B7-BC8C-9A0856ADE28D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DA54F8FC-DFEA-49B7-BC8C-9A0856ADE28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1125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CB76118-BC8A-406F-BD5C-5CDCDCCF6AC2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48D67C6-812A-4439-9929-B6CD550C298F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9029859-5E16-4EBE-8FC2-9A5C84E8113B}"/>
                </a:ext>
              </a:extLst>
            </p:cNvPr>
            <p:cNvCxnSpPr>
              <a:stCxn id="10" idx="4"/>
              <a:endCxn id="6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25CF390-4F99-4D8A-9B66-FE9A3EB4513E}"/>
                </a:ext>
              </a:extLst>
            </p:cNvPr>
            <p:cNvCxnSpPr>
              <a:cxnSpLocks/>
              <a:stCxn id="10" idx="4"/>
              <a:endCxn id="8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09BA80-5CB4-479A-B22F-3C4125BA066C}"/>
              </a:ext>
            </a:extLst>
          </p:cNvPr>
          <p:cNvGrpSpPr/>
          <p:nvPr/>
        </p:nvGrpSpPr>
        <p:grpSpPr>
          <a:xfrm>
            <a:off x="1650543" y="4916510"/>
            <a:ext cx="1290003" cy="955266"/>
            <a:chOff x="813275" y="4134894"/>
            <a:chExt cx="2488408" cy="197126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8A77D87-7A9C-4FC1-BD8C-723B7C45A23D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Isosceles Triangle 21">
                    <a:extLst>
                      <a:ext uri="{FF2B5EF4-FFF2-40B4-BE49-F238E27FC236}">
                        <a16:creationId xmlns:a16="http://schemas.microsoft.com/office/drawing/2014/main" id="{37DAE588-C24A-4146-8041-9294477433F3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2" name="Isosceles Triangle 21">
                    <a:extLst>
                      <a:ext uri="{FF2B5EF4-FFF2-40B4-BE49-F238E27FC236}">
                        <a16:creationId xmlns:a16="http://schemas.microsoft.com/office/drawing/2014/main" id="{37DAE588-C24A-4146-8041-9294477433F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5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DCE6F00-A4AE-412E-9D3A-C5AB4DB919CA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9F919F1-6AAC-49F6-B5A5-4DC2F379721B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Isosceles Triangle 19">
                    <a:extLst>
                      <a:ext uri="{FF2B5EF4-FFF2-40B4-BE49-F238E27FC236}">
                        <a16:creationId xmlns:a16="http://schemas.microsoft.com/office/drawing/2014/main" id="{44E5C322-1EFE-4A2F-AC92-D656A8A9972F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0" name="Isosceles Triangle 19">
                    <a:extLst>
                      <a:ext uri="{FF2B5EF4-FFF2-40B4-BE49-F238E27FC236}">
                        <a16:creationId xmlns:a16="http://schemas.microsoft.com/office/drawing/2014/main" id="{44E5C322-1EFE-4A2F-AC92-D656A8A997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6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552259C-B5EE-436D-B87F-92D19C58959F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58BD755-8F0F-426C-8CCC-DC7218A821CC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21C5B7F-78DB-46C5-AEA1-099633BAA496}"/>
                </a:ext>
              </a:extLst>
            </p:cNvPr>
            <p:cNvCxnSpPr>
              <a:stCxn id="17" idx="4"/>
              <a:endCxn id="23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89F7FEB-61DA-4C55-9522-12CB21B719EF}"/>
                </a:ext>
              </a:extLst>
            </p:cNvPr>
            <p:cNvCxnSpPr>
              <a:cxnSpLocks/>
              <a:stCxn id="17" idx="4"/>
              <a:endCxn id="20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91EA014F-6003-4AB7-8E3D-410A97166C8D}"/>
              </a:ext>
            </a:extLst>
          </p:cNvPr>
          <p:cNvSpPr/>
          <p:nvPr/>
        </p:nvSpPr>
        <p:spPr>
          <a:xfrm>
            <a:off x="1725739" y="4399545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5D37143-962E-4222-827F-EA5330AFA747}"/>
              </a:ext>
            </a:extLst>
          </p:cNvPr>
          <p:cNvSpPr/>
          <p:nvPr/>
        </p:nvSpPr>
        <p:spPr>
          <a:xfrm>
            <a:off x="1356524" y="1598693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82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2C8E-017A-4D13-9C83-2E3CD3E4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on Binary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every rooted binary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 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We’ll show this next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2684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7DDC4-A357-4960-9C86-33E225E11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Definitions of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Define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as follows:</a:t>
                </a:r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Exclusion Rule</a:t>
                </a:r>
                <a:r>
                  <a:rPr lang="en-US" dirty="0"/>
                  <a:t>: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follows from the basis step or a finite number of recursive steps.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Q1: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?</a:t>
                </a:r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Q2: Why do we need the exclusion rule?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3615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7DDC4-A357-4960-9C86-33E225E11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Definitions of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All Natural Numbers</a:t>
                </a:r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1100" dirty="0"/>
              </a:p>
              <a:p>
                <a:r>
                  <a:rPr lang="en-US" dirty="0"/>
                  <a:t>All Integers</a:t>
                </a:r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1100" dirty="0"/>
              </a:p>
              <a:p>
                <a:r>
                  <a:rPr lang="en-US" dirty="0"/>
                  <a:t>Integer coordinates in the line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0,0)∈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1)∈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592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D6CEE-E1F2-4D5E-90BC-4078A83F5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Definitions of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2FE450-F16B-4D99-A7E4-2E4CAE51D4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7030A0"/>
                    </a:solidFill>
                  </a:rPr>
                  <a:t>Q1: What is this set?</a:t>
                </a:r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Q2: Write a recursive definition for the set of powers of 3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{1,3,9,27,…}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</a:t>
                </a:r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2FE450-F16B-4D99-A7E4-2E4CAE51D4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1688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8384F-4894-4E12-A529-8995F793E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267BA8-E56D-40A7-9052-4B1E7B304D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Goal is to prove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Base Case: Show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elements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the basis step.</a:t>
                </a:r>
              </a:p>
              <a:p>
                <a:r>
                  <a:rPr lang="en-US" dirty="0"/>
                  <a:t>Inductive Hypothesis: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holds for arbitrary element(s) that we’ve already constructed</a:t>
                </a:r>
              </a:p>
              <a:p>
                <a:r>
                  <a:rPr lang="en-US" b="0" dirty="0"/>
                  <a:t>Inductive Step: Prove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holds for a new element constructed using the recursive step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267BA8-E56D-40A7-9052-4B1E7B304D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5047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A3B54-99CD-439A-9EC6-67C7F67BA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B8D11D-FAAB-40FC-90F4-E6F1570850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be:</a:t>
                </a:r>
                <a:br>
                  <a:rPr lang="en-US" dirty="0"/>
                </a:br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b="0" dirty="0"/>
                </a:br>
                <a:r>
                  <a:rPr lang="en-US" b="0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Show by structural induction that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divisible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B8D11D-FAAB-40FC-90F4-E6F1570850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28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F312F-E552-44C8-BD0C-58947C16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B85CA-45F1-483D-BF0E-7A4EAC46D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1. Intro: </a:t>
            </a:r>
          </a:p>
          <a:p>
            <a:r>
              <a:rPr lang="en-US" dirty="0"/>
              <a:t>2. Base Case(s):</a:t>
            </a:r>
          </a:p>
          <a:p>
            <a:endParaRPr lang="en-US" dirty="0"/>
          </a:p>
          <a:p>
            <a:r>
              <a:rPr lang="en-US" dirty="0"/>
              <a:t>3. Inductive Hypothesis:</a:t>
            </a:r>
          </a:p>
          <a:p>
            <a:endParaRPr lang="en-US" dirty="0"/>
          </a:p>
          <a:p>
            <a:r>
              <a:rPr lang="en-US" b="0" dirty="0"/>
              <a:t>4. Inductive Step: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5. Conclusion: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/>
              <p:nvPr/>
            </p:nvSpPr>
            <p:spPr>
              <a:xfrm>
                <a:off x="8410229" y="232756"/>
                <a:ext cx="3609975" cy="646331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b="0" dirty="0"/>
                </a:br>
                <a:r>
                  <a:rPr lang="en-US" b="0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229" y="232756"/>
                <a:ext cx="3609975" cy="646331"/>
              </a:xfrm>
              <a:prstGeom prst="rect">
                <a:avLst/>
              </a:prstGeom>
              <a:blipFill>
                <a:blip r:embed="rId2"/>
                <a:stretch>
                  <a:fillRect l="-1345" t="-3670" b="-1192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8219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F312F-E552-44C8-BD0C-58947C16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1. Intro: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divisible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2. Base Case(s):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6=2⋅3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3|6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(6)</m:t>
                    </m:r>
                  </m:oMath>
                </a14:m>
                <a:r>
                  <a:rPr lang="en-US" dirty="0"/>
                  <a:t> holds.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15=5⋅3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3|15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(15)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3. Inductive Hypothesis:</a:t>
                </a:r>
              </a:p>
              <a:p>
                <a:r>
                  <a:rPr lang="en-US" b="0" dirty="0"/>
                  <a:t>4. Inductive Step: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5. Conclusion: We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5EBF15C-4969-1356-60B4-B22187DCFAEE}"/>
                  </a:ext>
                </a:extLst>
              </p:cNvPr>
              <p:cNvSpPr txBox="1"/>
              <p:nvPr/>
            </p:nvSpPr>
            <p:spPr>
              <a:xfrm>
                <a:off x="8410229" y="232756"/>
                <a:ext cx="3609975" cy="646331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b="0" dirty="0"/>
                </a:br>
                <a:r>
                  <a:rPr lang="en-US" b="0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5EBF15C-4969-1356-60B4-B22187DCF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229" y="232756"/>
                <a:ext cx="3609975" cy="646331"/>
              </a:xfrm>
              <a:prstGeom prst="rect">
                <a:avLst/>
              </a:prstGeom>
              <a:blipFill>
                <a:blip r:embed="rId2"/>
                <a:stretch>
                  <a:fillRect l="-1345" t="-3670" b="-1192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15394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5110</TotalTime>
  <Words>2469</Words>
  <Application>Microsoft Office PowerPoint</Application>
  <PresentationFormat>Widescreen</PresentationFormat>
  <Paragraphs>243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Structural Induction</vt:lpstr>
      <vt:lpstr>Induction Big Picture</vt:lpstr>
      <vt:lpstr>Recursive Definitions of Sets</vt:lpstr>
      <vt:lpstr>Recursive Definitions of Sets</vt:lpstr>
      <vt:lpstr>Recursive Definitions of Sets</vt:lpstr>
      <vt:lpstr>Structural Induction</vt:lpstr>
      <vt:lpstr>Structural Induction Example</vt:lpstr>
      <vt:lpstr>Structural Induction</vt:lpstr>
      <vt:lpstr>Structural Induction</vt:lpstr>
      <vt:lpstr>Structural Induction</vt:lpstr>
      <vt:lpstr>Structural Induction</vt:lpstr>
      <vt:lpstr>Structural Induction Template</vt:lpstr>
      <vt:lpstr>Wait a minute! Why can we do this?</vt:lpstr>
      <vt:lpstr>Weak Induction is a special case of Structural</vt:lpstr>
      <vt:lpstr>Strings</vt:lpstr>
      <vt:lpstr>Strings</vt:lpstr>
      <vt:lpstr>Functions on Strings</vt:lpstr>
      <vt:lpstr>Claim: len(x⋅y)=len(x) + len(y) for all x,y∈Σ^∗.</vt:lpstr>
      <vt:lpstr>Claim: len(x⋅y)=len(x) + len(y) for all x,y∈Σ^∗.</vt:lpstr>
      <vt:lpstr>Claim: len(x⋅y)=len(x) + len(y) for all x,y∈Σ^∗.</vt:lpstr>
      <vt:lpstr>Claim: len(x⋅y)=len(x) + len(y) for all x,y∈Σ^∗.</vt:lpstr>
      <vt:lpstr>Claim: len(x⋅y)=len(x) + len(y) for all x,y∈Σ^∗.</vt:lpstr>
      <vt:lpstr>Claim: len(x⋅y)=len(x) + len(y) for all x,y∈Σ^∗.</vt:lpstr>
      <vt:lpstr>More Structural Sets</vt:lpstr>
      <vt:lpstr>Functions on Binary Trees</vt:lpstr>
      <vt:lpstr>Structural Induction on Binary Trees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Structural Induction</dc:title>
  <dc:creator>Robert Weber</dc:creator>
  <cp:lastModifiedBy>ANJALI AGARWAL</cp:lastModifiedBy>
  <cp:revision>46</cp:revision>
  <dcterms:created xsi:type="dcterms:W3CDTF">2020-11-08T19:06:15Z</dcterms:created>
  <dcterms:modified xsi:type="dcterms:W3CDTF">2023-02-13T02:51:19Z</dcterms:modified>
</cp:coreProperties>
</file>