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8" r:id="rId20"/>
    <p:sldId id="274" r:id="rId21"/>
    <p:sldId id="275" r:id="rId22"/>
    <p:sldId id="276" r:id="rId23"/>
    <p:sldId id="27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8" autoAdjust="0"/>
    <p:restoredTop sz="95061" autoAdjust="0"/>
  </p:normalViewPr>
  <p:slideViewPr>
    <p:cSldViewPr snapToGrid="0">
      <p:cViewPr varScale="1">
        <p:scale>
          <a:sx n="78" d="100"/>
          <a:sy n="78" d="100"/>
        </p:scale>
        <p:origin x="806" y="22"/>
      </p:cViewPr>
      <p:guideLst/>
    </p:cSldViewPr>
  </p:slideViewPr>
  <p:outlineViewPr>
    <p:cViewPr>
      <p:scale>
        <a:sx n="33" d="100"/>
        <a:sy n="33" d="100"/>
      </p:scale>
      <p:origin x="0" y="-5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E64E26-AFC8-437F-9BF3-13DC742A27F7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66B0A-1B25-4814-BFC2-87D64979D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048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9E72C42-5BC0-4A8D-86D4-369A6C278774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1BB7-62A3-44A7-97F3-4EDC5C75691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4268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CB2A4-11AD-445D-9449-ECE97BF726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5881" y="3446573"/>
            <a:ext cx="5590283" cy="1014667"/>
          </a:xfrm>
        </p:spPr>
        <p:txBody>
          <a:bodyPr/>
          <a:lstStyle>
            <a:lvl1pPr algn="ctr">
              <a:defRPr cap="none" baseline="0"/>
            </a:lvl1pPr>
          </a:lstStyle>
          <a:p>
            <a:r>
              <a:rPr lang="en-US" dirty="0"/>
              <a:t>Big Concept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5E7B94-0CB0-48FD-9BA2-0BCEF75A7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2C42-5BC0-4A8D-86D4-369A6C278774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BA529F-BA16-4C50-8761-34379098B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838C27-C210-4D9C-AB83-9BF54E329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1BB7-62A3-44A7-97F3-4EDC5C756913}" type="slidenum">
              <a:rPr lang="en-US" smtClean="0"/>
              <a:t>‹#›</a:t>
            </a:fld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067791F-5EAB-433C-8512-E3D8B5FEA33C}"/>
              </a:ext>
            </a:extLst>
          </p:cNvPr>
          <p:cNvCxnSpPr/>
          <p:nvPr/>
        </p:nvCxnSpPr>
        <p:spPr>
          <a:xfrm>
            <a:off x="138752" y="1917510"/>
            <a:ext cx="11914495" cy="0"/>
          </a:xfrm>
          <a:prstGeom prst="line">
            <a:avLst/>
          </a:prstGeom>
          <a:ln w="19050">
            <a:solidFill>
              <a:srgbClr val="D8D8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9FC5ADD-7CD5-4855-8137-142378EFA26D}"/>
              </a:ext>
            </a:extLst>
          </p:cNvPr>
          <p:cNvGrpSpPr/>
          <p:nvPr/>
        </p:nvGrpSpPr>
        <p:grpSpPr>
          <a:xfrm>
            <a:off x="4736398" y="555634"/>
            <a:ext cx="2723751" cy="2723751"/>
            <a:chOff x="4360460" y="449353"/>
            <a:chExt cx="3282287" cy="3282287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61030CC-581E-4D1E-9ACA-A92F5BB6C0CB}"/>
                </a:ext>
              </a:extLst>
            </p:cNvPr>
            <p:cNvSpPr/>
            <p:nvPr userDrawn="1"/>
          </p:nvSpPr>
          <p:spPr>
            <a:xfrm>
              <a:off x="4360460" y="449353"/>
              <a:ext cx="3282287" cy="3282287"/>
            </a:xfrm>
            <a:prstGeom prst="ellipse">
              <a:avLst/>
            </a:prstGeom>
            <a:solidFill>
              <a:srgbClr val="B6A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Shape 822">
              <a:extLst>
                <a:ext uri="{FF2B5EF4-FFF2-40B4-BE49-F238E27FC236}">
                  <a16:creationId xmlns:a16="http://schemas.microsoft.com/office/drawing/2014/main" id="{9662AC8F-8502-4CF6-87AC-2CB7EFEBC5CD}"/>
                </a:ext>
              </a:extLst>
            </p:cNvPr>
            <p:cNvGrpSpPr/>
            <p:nvPr userDrawn="1"/>
          </p:nvGrpSpPr>
          <p:grpSpPr>
            <a:xfrm>
              <a:off x="4868910" y="1003939"/>
              <a:ext cx="2265387" cy="2173113"/>
              <a:chOff x="5233525" y="4954450"/>
              <a:chExt cx="538275" cy="516350"/>
            </a:xfrm>
          </p:grpSpPr>
          <p:sp>
            <p:nvSpPr>
              <p:cNvPr id="8" name="Shape 823">
                <a:extLst>
                  <a:ext uri="{FF2B5EF4-FFF2-40B4-BE49-F238E27FC236}">
                    <a16:creationId xmlns:a16="http://schemas.microsoft.com/office/drawing/2014/main" id="{915C32CE-F54C-4A91-A795-5F6EE0E2C310}"/>
                  </a:ext>
                </a:extLst>
              </p:cNvPr>
              <p:cNvSpPr/>
              <p:nvPr/>
            </p:nvSpPr>
            <p:spPr>
              <a:xfrm>
                <a:off x="5637825" y="4954450"/>
                <a:ext cx="895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81" h="3581" fill="none" extrusionOk="0">
                    <a:moveTo>
                      <a:pt x="1023" y="3410"/>
                    </a:moveTo>
                    <a:lnTo>
                      <a:pt x="1023" y="3410"/>
                    </a:lnTo>
                    <a:lnTo>
                      <a:pt x="1193" y="3483"/>
                    </a:lnTo>
                    <a:lnTo>
                      <a:pt x="1388" y="3532"/>
                    </a:lnTo>
                    <a:lnTo>
                      <a:pt x="1583" y="3556"/>
                    </a:lnTo>
                    <a:lnTo>
                      <a:pt x="1778" y="3581"/>
                    </a:lnTo>
                    <a:lnTo>
                      <a:pt x="1778" y="3581"/>
                    </a:lnTo>
                    <a:lnTo>
                      <a:pt x="1973" y="3556"/>
                    </a:lnTo>
                    <a:lnTo>
                      <a:pt x="2143" y="3532"/>
                    </a:lnTo>
                    <a:lnTo>
                      <a:pt x="2314" y="3508"/>
                    </a:lnTo>
                    <a:lnTo>
                      <a:pt x="2484" y="3435"/>
                    </a:lnTo>
                    <a:lnTo>
                      <a:pt x="2630" y="3361"/>
                    </a:lnTo>
                    <a:lnTo>
                      <a:pt x="2776" y="3264"/>
                    </a:lnTo>
                    <a:lnTo>
                      <a:pt x="2923" y="3167"/>
                    </a:lnTo>
                    <a:lnTo>
                      <a:pt x="3044" y="3045"/>
                    </a:lnTo>
                    <a:lnTo>
                      <a:pt x="3166" y="2923"/>
                    </a:lnTo>
                    <a:lnTo>
                      <a:pt x="3264" y="2801"/>
                    </a:lnTo>
                    <a:lnTo>
                      <a:pt x="3361" y="2631"/>
                    </a:lnTo>
                    <a:lnTo>
                      <a:pt x="3434" y="2485"/>
                    </a:lnTo>
                    <a:lnTo>
                      <a:pt x="3483" y="2314"/>
                    </a:lnTo>
                    <a:lnTo>
                      <a:pt x="3531" y="2144"/>
                    </a:lnTo>
                    <a:lnTo>
                      <a:pt x="3556" y="1973"/>
                    </a:lnTo>
                    <a:lnTo>
                      <a:pt x="3580" y="1803"/>
                    </a:lnTo>
                    <a:lnTo>
                      <a:pt x="3580" y="1803"/>
                    </a:lnTo>
                    <a:lnTo>
                      <a:pt x="3556" y="1608"/>
                    </a:lnTo>
                    <a:lnTo>
                      <a:pt x="3531" y="1437"/>
                    </a:lnTo>
                    <a:lnTo>
                      <a:pt x="3483" y="1267"/>
                    </a:lnTo>
                    <a:lnTo>
                      <a:pt x="3434" y="1096"/>
                    </a:lnTo>
                    <a:lnTo>
                      <a:pt x="3361" y="950"/>
                    </a:lnTo>
                    <a:lnTo>
                      <a:pt x="3264" y="804"/>
                    </a:lnTo>
                    <a:lnTo>
                      <a:pt x="3166" y="658"/>
                    </a:lnTo>
                    <a:lnTo>
                      <a:pt x="3044" y="536"/>
                    </a:lnTo>
                    <a:lnTo>
                      <a:pt x="2923" y="414"/>
                    </a:lnTo>
                    <a:lnTo>
                      <a:pt x="2776" y="317"/>
                    </a:lnTo>
                    <a:lnTo>
                      <a:pt x="2630" y="220"/>
                    </a:lnTo>
                    <a:lnTo>
                      <a:pt x="2484" y="147"/>
                    </a:lnTo>
                    <a:lnTo>
                      <a:pt x="2314" y="98"/>
                    </a:lnTo>
                    <a:lnTo>
                      <a:pt x="2143" y="49"/>
                    </a:lnTo>
                    <a:lnTo>
                      <a:pt x="1973" y="25"/>
                    </a:lnTo>
                    <a:lnTo>
                      <a:pt x="1778" y="0"/>
                    </a:lnTo>
                    <a:lnTo>
                      <a:pt x="1778" y="0"/>
                    </a:lnTo>
                    <a:lnTo>
                      <a:pt x="1607" y="25"/>
                    </a:lnTo>
                    <a:lnTo>
                      <a:pt x="1437" y="49"/>
                    </a:lnTo>
                    <a:lnTo>
                      <a:pt x="1266" y="98"/>
                    </a:lnTo>
                    <a:lnTo>
                      <a:pt x="1096" y="147"/>
                    </a:lnTo>
                    <a:lnTo>
                      <a:pt x="925" y="220"/>
                    </a:lnTo>
                    <a:lnTo>
                      <a:pt x="779" y="317"/>
                    </a:lnTo>
                    <a:lnTo>
                      <a:pt x="658" y="414"/>
                    </a:lnTo>
                    <a:lnTo>
                      <a:pt x="536" y="536"/>
                    </a:lnTo>
                    <a:lnTo>
                      <a:pt x="414" y="658"/>
                    </a:lnTo>
                    <a:lnTo>
                      <a:pt x="317" y="804"/>
                    </a:lnTo>
                    <a:lnTo>
                      <a:pt x="219" y="950"/>
                    </a:lnTo>
                    <a:lnTo>
                      <a:pt x="146" y="1096"/>
                    </a:lnTo>
                    <a:lnTo>
                      <a:pt x="73" y="1267"/>
                    </a:lnTo>
                    <a:lnTo>
                      <a:pt x="49" y="1437"/>
                    </a:lnTo>
                    <a:lnTo>
                      <a:pt x="24" y="1608"/>
                    </a:lnTo>
                    <a:lnTo>
                      <a:pt x="0" y="1803"/>
                    </a:lnTo>
                    <a:lnTo>
                      <a:pt x="0" y="1803"/>
                    </a:lnTo>
                    <a:lnTo>
                      <a:pt x="24" y="2071"/>
                    </a:lnTo>
                    <a:lnTo>
                      <a:pt x="97" y="2339"/>
                    </a:lnTo>
                    <a:lnTo>
                      <a:pt x="195" y="2582"/>
                    </a:lnTo>
                    <a:lnTo>
                      <a:pt x="317" y="280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Shape 824">
                <a:extLst>
                  <a:ext uri="{FF2B5EF4-FFF2-40B4-BE49-F238E27FC236}">
                    <a16:creationId xmlns:a16="http://schemas.microsoft.com/office/drawing/2014/main" id="{25663F7D-C889-439B-A68E-97D8B29147A8}"/>
                  </a:ext>
                </a:extLst>
              </p:cNvPr>
              <p:cNvSpPr/>
              <p:nvPr/>
            </p:nvSpPr>
            <p:spPr>
              <a:xfrm>
                <a:off x="5323025" y="4980625"/>
                <a:ext cx="88925" cy="889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57" fill="none" extrusionOk="0">
                    <a:moveTo>
                      <a:pt x="3191" y="2850"/>
                    </a:moveTo>
                    <a:lnTo>
                      <a:pt x="3191" y="2850"/>
                    </a:lnTo>
                    <a:lnTo>
                      <a:pt x="3313" y="2680"/>
                    </a:lnTo>
                    <a:lnTo>
                      <a:pt x="3410" y="2509"/>
                    </a:lnTo>
                    <a:lnTo>
                      <a:pt x="3483" y="2314"/>
                    </a:lnTo>
                    <a:lnTo>
                      <a:pt x="3532" y="2095"/>
                    </a:lnTo>
                    <a:lnTo>
                      <a:pt x="3532" y="2095"/>
                    </a:lnTo>
                    <a:lnTo>
                      <a:pt x="3556" y="1925"/>
                    </a:lnTo>
                    <a:lnTo>
                      <a:pt x="3556" y="1730"/>
                    </a:lnTo>
                    <a:lnTo>
                      <a:pt x="3556" y="1559"/>
                    </a:lnTo>
                    <a:lnTo>
                      <a:pt x="3508" y="1389"/>
                    </a:lnTo>
                    <a:lnTo>
                      <a:pt x="3459" y="1218"/>
                    </a:lnTo>
                    <a:lnTo>
                      <a:pt x="3410" y="1072"/>
                    </a:lnTo>
                    <a:lnTo>
                      <a:pt x="3337" y="902"/>
                    </a:lnTo>
                    <a:lnTo>
                      <a:pt x="3240" y="756"/>
                    </a:lnTo>
                    <a:lnTo>
                      <a:pt x="3142" y="634"/>
                    </a:lnTo>
                    <a:lnTo>
                      <a:pt x="3021" y="512"/>
                    </a:lnTo>
                    <a:lnTo>
                      <a:pt x="2899" y="390"/>
                    </a:lnTo>
                    <a:lnTo>
                      <a:pt x="2753" y="293"/>
                    </a:lnTo>
                    <a:lnTo>
                      <a:pt x="2606" y="196"/>
                    </a:lnTo>
                    <a:lnTo>
                      <a:pt x="2436" y="122"/>
                    </a:lnTo>
                    <a:lnTo>
                      <a:pt x="2266" y="74"/>
                    </a:lnTo>
                    <a:lnTo>
                      <a:pt x="2095" y="25"/>
                    </a:lnTo>
                    <a:lnTo>
                      <a:pt x="2095" y="25"/>
                    </a:lnTo>
                    <a:lnTo>
                      <a:pt x="1925" y="1"/>
                    </a:lnTo>
                    <a:lnTo>
                      <a:pt x="1730" y="1"/>
                    </a:lnTo>
                    <a:lnTo>
                      <a:pt x="1559" y="1"/>
                    </a:lnTo>
                    <a:lnTo>
                      <a:pt x="1389" y="25"/>
                    </a:lnTo>
                    <a:lnTo>
                      <a:pt x="1218" y="74"/>
                    </a:lnTo>
                    <a:lnTo>
                      <a:pt x="1072" y="147"/>
                    </a:lnTo>
                    <a:lnTo>
                      <a:pt x="902" y="220"/>
                    </a:lnTo>
                    <a:lnTo>
                      <a:pt x="756" y="317"/>
                    </a:lnTo>
                    <a:lnTo>
                      <a:pt x="634" y="415"/>
                    </a:lnTo>
                    <a:lnTo>
                      <a:pt x="512" y="537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1"/>
                    </a:lnTo>
                    <a:lnTo>
                      <a:pt x="122" y="1097"/>
                    </a:lnTo>
                    <a:lnTo>
                      <a:pt x="74" y="1267"/>
                    </a:lnTo>
                    <a:lnTo>
                      <a:pt x="25" y="1462"/>
                    </a:lnTo>
                    <a:lnTo>
                      <a:pt x="25" y="1462"/>
                    </a:lnTo>
                    <a:lnTo>
                      <a:pt x="1" y="1633"/>
                    </a:lnTo>
                    <a:lnTo>
                      <a:pt x="1" y="1803"/>
                    </a:lnTo>
                    <a:lnTo>
                      <a:pt x="1" y="1998"/>
                    </a:lnTo>
                    <a:lnTo>
                      <a:pt x="25" y="2168"/>
                    </a:lnTo>
                    <a:lnTo>
                      <a:pt x="74" y="2339"/>
                    </a:lnTo>
                    <a:lnTo>
                      <a:pt x="147" y="2485"/>
                    </a:lnTo>
                    <a:lnTo>
                      <a:pt x="220" y="2655"/>
                    </a:lnTo>
                    <a:lnTo>
                      <a:pt x="317" y="2777"/>
                    </a:lnTo>
                    <a:lnTo>
                      <a:pt x="415" y="2923"/>
                    </a:lnTo>
                    <a:lnTo>
                      <a:pt x="536" y="3045"/>
                    </a:lnTo>
                    <a:lnTo>
                      <a:pt x="658" y="3167"/>
                    </a:lnTo>
                    <a:lnTo>
                      <a:pt x="804" y="3264"/>
                    </a:lnTo>
                    <a:lnTo>
                      <a:pt x="950" y="3362"/>
                    </a:lnTo>
                    <a:lnTo>
                      <a:pt x="1096" y="3435"/>
                    </a:lnTo>
                    <a:lnTo>
                      <a:pt x="1267" y="3483"/>
                    </a:lnTo>
                    <a:lnTo>
                      <a:pt x="1462" y="3532"/>
                    </a:lnTo>
                    <a:lnTo>
                      <a:pt x="1462" y="3532"/>
                    </a:lnTo>
                    <a:lnTo>
                      <a:pt x="1705" y="3557"/>
                    </a:lnTo>
                    <a:lnTo>
                      <a:pt x="1973" y="3557"/>
                    </a:lnTo>
                    <a:lnTo>
                      <a:pt x="2217" y="3508"/>
                    </a:lnTo>
                    <a:lnTo>
                      <a:pt x="2460" y="3435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Shape 825">
                <a:extLst>
                  <a:ext uri="{FF2B5EF4-FFF2-40B4-BE49-F238E27FC236}">
                    <a16:creationId xmlns:a16="http://schemas.microsoft.com/office/drawing/2014/main" id="{5C225417-5386-4CF0-A050-D547324972FC}"/>
                  </a:ext>
                </a:extLst>
              </p:cNvPr>
              <p:cNvSpPr/>
              <p:nvPr/>
            </p:nvSpPr>
            <p:spPr>
              <a:xfrm>
                <a:off x="5233525" y="5255225"/>
                <a:ext cx="895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81" h="3581" fill="none" extrusionOk="0">
                    <a:moveTo>
                      <a:pt x="3215" y="707"/>
                    </a:moveTo>
                    <a:lnTo>
                      <a:pt x="3215" y="707"/>
                    </a:lnTo>
                    <a:lnTo>
                      <a:pt x="3093" y="585"/>
                    </a:lnTo>
                    <a:lnTo>
                      <a:pt x="2972" y="464"/>
                    </a:lnTo>
                    <a:lnTo>
                      <a:pt x="2850" y="342"/>
                    </a:lnTo>
                    <a:lnTo>
                      <a:pt x="2679" y="244"/>
                    </a:lnTo>
                    <a:lnTo>
                      <a:pt x="2679" y="244"/>
                    </a:lnTo>
                    <a:lnTo>
                      <a:pt x="2533" y="171"/>
                    </a:lnTo>
                    <a:lnTo>
                      <a:pt x="2363" y="98"/>
                    </a:lnTo>
                    <a:lnTo>
                      <a:pt x="2192" y="50"/>
                    </a:lnTo>
                    <a:lnTo>
                      <a:pt x="2022" y="25"/>
                    </a:lnTo>
                    <a:lnTo>
                      <a:pt x="1851" y="1"/>
                    </a:lnTo>
                    <a:lnTo>
                      <a:pt x="1681" y="25"/>
                    </a:lnTo>
                    <a:lnTo>
                      <a:pt x="1510" y="25"/>
                    </a:lnTo>
                    <a:lnTo>
                      <a:pt x="1340" y="74"/>
                    </a:lnTo>
                    <a:lnTo>
                      <a:pt x="1169" y="123"/>
                    </a:lnTo>
                    <a:lnTo>
                      <a:pt x="1023" y="196"/>
                    </a:lnTo>
                    <a:lnTo>
                      <a:pt x="877" y="269"/>
                    </a:lnTo>
                    <a:lnTo>
                      <a:pt x="731" y="366"/>
                    </a:lnTo>
                    <a:lnTo>
                      <a:pt x="585" y="488"/>
                    </a:lnTo>
                    <a:lnTo>
                      <a:pt x="463" y="610"/>
                    </a:lnTo>
                    <a:lnTo>
                      <a:pt x="341" y="731"/>
                    </a:lnTo>
                    <a:lnTo>
                      <a:pt x="244" y="902"/>
                    </a:lnTo>
                    <a:lnTo>
                      <a:pt x="244" y="902"/>
                    </a:lnTo>
                    <a:lnTo>
                      <a:pt x="171" y="1048"/>
                    </a:lnTo>
                    <a:lnTo>
                      <a:pt x="98" y="1219"/>
                    </a:lnTo>
                    <a:lnTo>
                      <a:pt x="49" y="1389"/>
                    </a:lnTo>
                    <a:lnTo>
                      <a:pt x="25" y="1560"/>
                    </a:lnTo>
                    <a:lnTo>
                      <a:pt x="0" y="1730"/>
                    </a:lnTo>
                    <a:lnTo>
                      <a:pt x="0" y="1900"/>
                    </a:lnTo>
                    <a:lnTo>
                      <a:pt x="25" y="2071"/>
                    </a:lnTo>
                    <a:lnTo>
                      <a:pt x="73" y="2241"/>
                    </a:lnTo>
                    <a:lnTo>
                      <a:pt x="122" y="2412"/>
                    </a:lnTo>
                    <a:lnTo>
                      <a:pt x="195" y="2558"/>
                    </a:lnTo>
                    <a:lnTo>
                      <a:pt x="268" y="2729"/>
                    </a:lnTo>
                    <a:lnTo>
                      <a:pt x="366" y="2850"/>
                    </a:lnTo>
                    <a:lnTo>
                      <a:pt x="463" y="2996"/>
                    </a:lnTo>
                    <a:lnTo>
                      <a:pt x="609" y="3118"/>
                    </a:lnTo>
                    <a:lnTo>
                      <a:pt x="731" y="3240"/>
                    </a:lnTo>
                    <a:lnTo>
                      <a:pt x="901" y="3337"/>
                    </a:lnTo>
                    <a:lnTo>
                      <a:pt x="901" y="3337"/>
                    </a:lnTo>
                    <a:lnTo>
                      <a:pt x="1048" y="3410"/>
                    </a:lnTo>
                    <a:lnTo>
                      <a:pt x="1218" y="3484"/>
                    </a:lnTo>
                    <a:lnTo>
                      <a:pt x="1389" y="3532"/>
                    </a:lnTo>
                    <a:lnTo>
                      <a:pt x="1559" y="3557"/>
                    </a:lnTo>
                    <a:lnTo>
                      <a:pt x="1730" y="3581"/>
                    </a:lnTo>
                    <a:lnTo>
                      <a:pt x="1900" y="3581"/>
                    </a:lnTo>
                    <a:lnTo>
                      <a:pt x="2071" y="3557"/>
                    </a:lnTo>
                    <a:lnTo>
                      <a:pt x="2241" y="3508"/>
                    </a:lnTo>
                    <a:lnTo>
                      <a:pt x="2411" y="3459"/>
                    </a:lnTo>
                    <a:lnTo>
                      <a:pt x="2558" y="3410"/>
                    </a:lnTo>
                    <a:lnTo>
                      <a:pt x="2704" y="3313"/>
                    </a:lnTo>
                    <a:lnTo>
                      <a:pt x="2850" y="3216"/>
                    </a:lnTo>
                    <a:lnTo>
                      <a:pt x="2996" y="3118"/>
                    </a:lnTo>
                    <a:lnTo>
                      <a:pt x="3118" y="2996"/>
                    </a:lnTo>
                    <a:lnTo>
                      <a:pt x="3240" y="2850"/>
                    </a:lnTo>
                    <a:lnTo>
                      <a:pt x="3337" y="2704"/>
                    </a:lnTo>
                    <a:lnTo>
                      <a:pt x="3337" y="2704"/>
                    </a:lnTo>
                    <a:lnTo>
                      <a:pt x="3459" y="2412"/>
                    </a:lnTo>
                    <a:lnTo>
                      <a:pt x="3532" y="2144"/>
                    </a:lnTo>
                    <a:lnTo>
                      <a:pt x="3581" y="1852"/>
                    </a:lnTo>
                    <a:lnTo>
                      <a:pt x="3556" y="156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Shape 826">
                <a:extLst>
                  <a:ext uri="{FF2B5EF4-FFF2-40B4-BE49-F238E27FC236}">
                    <a16:creationId xmlns:a16="http://schemas.microsoft.com/office/drawing/2014/main" id="{F2B2177A-3C1C-4737-A983-B5086B44BAC9}"/>
                  </a:ext>
                </a:extLst>
              </p:cNvPr>
              <p:cNvSpPr/>
              <p:nvPr/>
            </p:nvSpPr>
            <p:spPr>
              <a:xfrm>
                <a:off x="5453325" y="5382475"/>
                <a:ext cx="88925" cy="883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33" fill="none" extrusionOk="0">
                    <a:moveTo>
                      <a:pt x="1389" y="1"/>
                    </a:moveTo>
                    <a:lnTo>
                      <a:pt x="1389" y="1"/>
                    </a:lnTo>
                    <a:lnTo>
                      <a:pt x="1194" y="50"/>
                    </a:lnTo>
                    <a:lnTo>
                      <a:pt x="999" y="147"/>
                    </a:lnTo>
                    <a:lnTo>
                      <a:pt x="804" y="245"/>
                    </a:lnTo>
                    <a:lnTo>
                      <a:pt x="634" y="366"/>
                    </a:lnTo>
                    <a:lnTo>
                      <a:pt x="634" y="366"/>
                    </a:lnTo>
                    <a:lnTo>
                      <a:pt x="488" y="488"/>
                    </a:lnTo>
                    <a:lnTo>
                      <a:pt x="390" y="634"/>
                    </a:lnTo>
                    <a:lnTo>
                      <a:pt x="268" y="780"/>
                    </a:lnTo>
                    <a:lnTo>
                      <a:pt x="195" y="926"/>
                    </a:lnTo>
                    <a:lnTo>
                      <a:pt x="122" y="1073"/>
                    </a:lnTo>
                    <a:lnTo>
                      <a:pt x="74" y="1243"/>
                    </a:lnTo>
                    <a:lnTo>
                      <a:pt x="25" y="1414"/>
                    </a:lnTo>
                    <a:lnTo>
                      <a:pt x="0" y="1584"/>
                    </a:lnTo>
                    <a:lnTo>
                      <a:pt x="0" y="1755"/>
                    </a:lnTo>
                    <a:lnTo>
                      <a:pt x="0" y="1925"/>
                    </a:lnTo>
                    <a:lnTo>
                      <a:pt x="25" y="2096"/>
                    </a:lnTo>
                    <a:lnTo>
                      <a:pt x="74" y="2266"/>
                    </a:lnTo>
                    <a:lnTo>
                      <a:pt x="122" y="2412"/>
                    </a:lnTo>
                    <a:lnTo>
                      <a:pt x="195" y="2583"/>
                    </a:lnTo>
                    <a:lnTo>
                      <a:pt x="293" y="2729"/>
                    </a:lnTo>
                    <a:lnTo>
                      <a:pt x="415" y="2875"/>
                    </a:lnTo>
                    <a:lnTo>
                      <a:pt x="415" y="2875"/>
                    </a:lnTo>
                    <a:lnTo>
                      <a:pt x="536" y="3021"/>
                    </a:lnTo>
                    <a:lnTo>
                      <a:pt x="658" y="3143"/>
                    </a:lnTo>
                    <a:lnTo>
                      <a:pt x="804" y="3240"/>
                    </a:lnTo>
                    <a:lnTo>
                      <a:pt x="950" y="3313"/>
                    </a:lnTo>
                    <a:lnTo>
                      <a:pt x="1121" y="3386"/>
                    </a:lnTo>
                    <a:lnTo>
                      <a:pt x="1267" y="3459"/>
                    </a:lnTo>
                    <a:lnTo>
                      <a:pt x="1437" y="3484"/>
                    </a:lnTo>
                    <a:lnTo>
                      <a:pt x="1608" y="3508"/>
                    </a:lnTo>
                    <a:lnTo>
                      <a:pt x="1778" y="3532"/>
                    </a:lnTo>
                    <a:lnTo>
                      <a:pt x="1949" y="3508"/>
                    </a:lnTo>
                    <a:lnTo>
                      <a:pt x="2119" y="3484"/>
                    </a:lnTo>
                    <a:lnTo>
                      <a:pt x="2290" y="3435"/>
                    </a:lnTo>
                    <a:lnTo>
                      <a:pt x="2460" y="3386"/>
                    </a:lnTo>
                    <a:lnTo>
                      <a:pt x="2606" y="3313"/>
                    </a:lnTo>
                    <a:lnTo>
                      <a:pt x="2777" y="3216"/>
                    </a:lnTo>
                    <a:lnTo>
                      <a:pt x="2923" y="3118"/>
                    </a:lnTo>
                    <a:lnTo>
                      <a:pt x="2923" y="3118"/>
                    </a:lnTo>
                    <a:lnTo>
                      <a:pt x="3045" y="2997"/>
                    </a:lnTo>
                    <a:lnTo>
                      <a:pt x="3167" y="2851"/>
                    </a:lnTo>
                    <a:lnTo>
                      <a:pt x="3264" y="2704"/>
                    </a:lnTo>
                    <a:lnTo>
                      <a:pt x="3361" y="2558"/>
                    </a:lnTo>
                    <a:lnTo>
                      <a:pt x="3435" y="2412"/>
                    </a:lnTo>
                    <a:lnTo>
                      <a:pt x="3483" y="2242"/>
                    </a:lnTo>
                    <a:lnTo>
                      <a:pt x="3532" y="2071"/>
                    </a:lnTo>
                    <a:lnTo>
                      <a:pt x="3556" y="1901"/>
                    </a:lnTo>
                    <a:lnTo>
                      <a:pt x="3556" y="1730"/>
                    </a:lnTo>
                    <a:lnTo>
                      <a:pt x="3556" y="1560"/>
                    </a:lnTo>
                    <a:lnTo>
                      <a:pt x="3532" y="1389"/>
                    </a:lnTo>
                    <a:lnTo>
                      <a:pt x="3483" y="1219"/>
                    </a:lnTo>
                    <a:lnTo>
                      <a:pt x="3410" y="1048"/>
                    </a:lnTo>
                    <a:lnTo>
                      <a:pt x="3337" y="902"/>
                    </a:lnTo>
                    <a:lnTo>
                      <a:pt x="3264" y="756"/>
                    </a:lnTo>
                    <a:lnTo>
                      <a:pt x="3142" y="610"/>
                    </a:lnTo>
                    <a:lnTo>
                      <a:pt x="3142" y="610"/>
                    </a:lnTo>
                    <a:lnTo>
                      <a:pt x="2972" y="415"/>
                    </a:lnTo>
                    <a:lnTo>
                      <a:pt x="2753" y="245"/>
                    </a:lnTo>
                    <a:lnTo>
                      <a:pt x="2533" y="123"/>
                    </a:lnTo>
                    <a:lnTo>
                      <a:pt x="2314" y="5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Shape 827">
                <a:extLst>
                  <a:ext uri="{FF2B5EF4-FFF2-40B4-BE49-F238E27FC236}">
                    <a16:creationId xmlns:a16="http://schemas.microsoft.com/office/drawing/2014/main" id="{065E0883-FD56-4990-A3BA-7394FB6E3D9D}"/>
                  </a:ext>
                </a:extLst>
              </p:cNvPr>
              <p:cNvSpPr/>
              <p:nvPr/>
            </p:nvSpPr>
            <p:spPr>
              <a:xfrm>
                <a:off x="5682875" y="5188875"/>
                <a:ext cx="889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81" fill="none" extrusionOk="0">
                    <a:moveTo>
                      <a:pt x="0" y="2022"/>
                    </a:moveTo>
                    <a:lnTo>
                      <a:pt x="0" y="2022"/>
                    </a:lnTo>
                    <a:lnTo>
                      <a:pt x="25" y="2216"/>
                    </a:lnTo>
                    <a:lnTo>
                      <a:pt x="98" y="2411"/>
                    </a:lnTo>
                    <a:lnTo>
                      <a:pt x="98" y="2411"/>
                    </a:lnTo>
                    <a:lnTo>
                      <a:pt x="171" y="2557"/>
                    </a:lnTo>
                    <a:lnTo>
                      <a:pt x="244" y="2728"/>
                    </a:lnTo>
                    <a:lnTo>
                      <a:pt x="341" y="2874"/>
                    </a:lnTo>
                    <a:lnTo>
                      <a:pt x="463" y="2996"/>
                    </a:lnTo>
                    <a:lnTo>
                      <a:pt x="585" y="3118"/>
                    </a:lnTo>
                    <a:lnTo>
                      <a:pt x="707" y="3239"/>
                    </a:lnTo>
                    <a:lnTo>
                      <a:pt x="853" y="3337"/>
                    </a:lnTo>
                    <a:lnTo>
                      <a:pt x="999" y="3410"/>
                    </a:lnTo>
                    <a:lnTo>
                      <a:pt x="1169" y="3483"/>
                    </a:lnTo>
                    <a:lnTo>
                      <a:pt x="1340" y="3532"/>
                    </a:lnTo>
                    <a:lnTo>
                      <a:pt x="1510" y="3556"/>
                    </a:lnTo>
                    <a:lnTo>
                      <a:pt x="1681" y="3580"/>
                    </a:lnTo>
                    <a:lnTo>
                      <a:pt x="1851" y="3580"/>
                    </a:lnTo>
                    <a:lnTo>
                      <a:pt x="2022" y="3556"/>
                    </a:lnTo>
                    <a:lnTo>
                      <a:pt x="2192" y="3532"/>
                    </a:lnTo>
                    <a:lnTo>
                      <a:pt x="2363" y="3459"/>
                    </a:lnTo>
                    <a:lnTo>
                      <a:pt x="2363" y="3459"/>
                    </a:lnTo>
                    <a:lnTo>
                      <a:pt x="2533" y="3410"/>
                    </a:lnTo>
                    <a:lnTo>
                      <a:pt x="2704" y="3312"/>
                    </a:lnTo>
                    <a:lnTo>
                      <a:pt x="2850" y="3215"/>
                    </a:lnTo>
                    <a:lnTo>
                      <a:pt x="2972" y="3093"/>
                    </a:lnTo>
                    <a:lnTo>
                      <a:pt x="3093" y="2971"/>
                    </a:lnTo>
                    <a:lnTo>
                      <a:pt x="3215" y="2850"/>
                    </a:lnTo>
                    <a:lnTo>
                      <a:pt x="3288" y="2704"/>
                    </a:lnTo>
                    <a:lnTo>
                      <a:pt x="3386" y="2557"/>
                    </a:lnTo>
                    <a:lnTo>
                      <a:pt x="3434" y="2387"/>
                    </a:lnTo>
                    <a:lnTo>
                      <a:pt x="3483" y="2216"/>
                    </a:lnTo>
                    <a:lnTo>
                      <a:pt x="3532" y="2070"/>
                    </a:lnTo>
                    <a:lnTo>
                      <a:pt x="3556" y="1875"/>
                    </a:lnTo>
                    <a:lnTo>
                      <a:pt x="3556" y="1705"/>
                    </a:lnTo>
                    <a:lnTo>
                      <a:pt x="3532" y="1534"/>
                    </a:lnTo>
                    <a:lnTo>
                      <a:pt x="3507" y="1364"/>
                    </a:lnTo>
                    <a:lnTo>
                      <a:pt x="3434" y="1194"/>
                    </a:lnTo>
                    <a:lnTo>
                      <a:pt x="3434" y="1194"/>
                    </a:lnTo>
                    <a:lnTo>
                      <a:pt x="3361" y="1023"/>
                    </a:lnTo>
                    <a:lnTo>
                      <a:pt x="3288" y="853"/>
                    </a:lnTo>
                    <a:lnTo>
                      <a:pt x="3191" y="706"/>
                    </a:lnTo>
                    <a:lnTo>
                      <a:pt x="3069" y="585"/>
                    </a:lnTo>
                    <a:lnTo>
                      <a:pt x="2947" y="463"/>
                    </a:lnTo>
                    <a:lnTo>
                      <a:pt x="2825" y="341"/>
                    </a:lnTo>
                    <a:lnTo>
                      <a:pt x="2679" y="268"/>
                    </a:lnTo>
                    <a:lnTo>
                      <a:pt x="2533" y="171"/>
                    </a:lnTo>
                    <a:lnTo>
                      <a:pt x="2363" y="122"/>
                    </a:lnTo>
                    <a:lnTo>
                      <a:pt x="2192" y="73"/>
                    </a:lnTo>
                    <a:lnTo>
                      <a:pt x="2022" y="24"/>
                    </a:lnTo>
                    <a:lnTo>
                      <a:pt x="1851" y="24"/>
                    </a:lnTo>
                    <a:lnTo>
                      <a:pt x="1681" y="0"/>
                    </a:lnTo>
                    <a:lnTo>
                      <a:pt x="1510" y="24"/>
                    </a:lnTo>
                    <a:lnTo>
                      <a:pt x="1340" y="73"/>
                    </a:lnTo>
                    <a:lnTo>
                      <a:pt x="1169" y="122"/>
                    </a:lnTo>
                    <a:lnTo>
                      <a:pt x="1169" y="122"/>
                    </a:lnTo>
                    <a:lnTo>
                      <a:pt x="974" y="195"/>
                    </a:lnTo>
                    <a:lnTo>
                      <a:pt x="804" y="292"/>
                    </a:lnTo>
                    <a:lnTo>
                      <a:pt x="658" y="390"/>
                    </a:lnTo>
                    <a:lnTo>
                      <a:pt x="512" y="512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0"/>
                    </a:lnTo>
                    <a:lnTo>
                      <a:pt x="122" y="112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Shape 828">
                <a:extLst>
                  <a:ext uri="{FF2B5EF4-FFF2-40B4-BE49-F238E27FC236}">
                    <a16:creationId xmlns:a16="http://schemas.microsoft.com/office/drawing/2014/main" id="{C497A5ED-CCEE-4F09-A7B4-7079C57F1DC1}"/>
                  </a:ext>
                </a:extLst>
              </p:cNvPr>
              <p:cNvSpPr/>
              <p:nvPr/>
            </p:nvSpPr>
            <p:spPr>
              <a:xfrm>
                <a:off x="5411925" y="5110925"/>
                <a:ext cx="188775" cy="189400"/>
              </a:xfrm>
              <a:custGeom>
                <a:avLst/>
                <a:gdLst/>
                <a:ahLst/>
                <a:cxnLst/>
                <a:rect l="0" t="0" r="0" b="0"/>
                <a:pathLst>
                  <a:path w="7551" h="7576" fill="none" extrusionOk="0">
                    <a:moveTo>
                      <a:pt x="0" y="3776"/>
                    </a:moveTo>
                    <a:lnTo>
                      <a:pt x="0" y="3776"/>
                    </a:lnTo>
                    <a:lnTo>
                      <a:pt x="25" y="3410"/>
                    </a:lnTo>
                    <a:lnTo>
                      <a:pt x="73" y="3021"/>
                    </a:lnTo>
                    <a:lnTo>
                      <a:pt x="171" y="2655"/>
                    </a:lnTo>
                    <a:lnTo>
                      <a:pt x="293" y="2314"/>
                    </a:lnTo>
                    <a:lnTo>
                      <a:pt x="463" y="1973"/>
                    </a:lnTo>
                    <a:lnTo>
                      <a:pt x="658" y="1681"/>
                    </a:lnTo>
                    <a:lnTo>
                      <a:pt x="877" y="1389"/>
                    </a:lnTo>
                    <a:lnTo>
                      <a:pt x="1121" y="1121"/>
                    </a:lnTo>
                    <a:lnTo>
                      <a:pt x="1389" y="877"/>
                    </a:lnTo>
                    <a:lnTo>
                      <a:pt x="1656" y="658"/>
                    </a:lnTo>
                    <a:lnTo>
                      <a:pt x="1973" y="463"/>
                    </a:lnTo>
                    <a:lnTo>
                      <a:pt x="2314" y="293"/>
                    </a:lnTo>
                    <a:lnTo>
                      <a:pt x="2655" y="171"/>
                    </a:lnTo>
                    <a:lnTo>
                      <a:pt x="3020" y="74"/>
                    </a:lnTo>
                    <a:lnTo>
                      <a:pt x="3386" y="25"/>
                    </a:lnTo>
                    <a:lnTo>
                      <a:pt x="3775" y="1"/>
                    </a:lnTo>
                    <a:lnTo>
                      <a:pt x="3775" y="1"/>
                    </a:lnTo>
                    <a:lnTo>
                      <a:pt x="4165" y="25"/>
                    </a:lnTo>
                    <a:lnTo>
                      <a:pt x="4555" y="74"/>
                    </a:lnTo>
                    <a:lnTo>
                      <a:pt x="4896" y="171"/>
                    </a:lnTo>
                    <a:lnTo>
                      <a:pt x="5261" y="293"/>
                    </a:lnTo>
                    <a:lnTo>
                      <a:pt x="5578" y="463"/>
                    </a:lnTo>
                    <a:lnTo>
                      <a:pt x="5894" y="658"/>
                    </a:lnTo>
                    <a:lnTo>
                      <a:pt x="6186" y="877"/>
                    </a:lnTo>
                    <a:lnTo>
                      <a:pt x="6454" y="1121"/>
                    </a:lnTo>
                    <a:lnTo>
                      <a:pt x="6698" y="1389"/>
                    </a:lnTo>
                    <a:lnTo>
                      <a:pt x="6917" y="1681"/>
                    </a:lnTo>
                    <a:lnTo>
                      <a:pt x="7112" y="1973"/>
                    </a:lnTo>
                    <a:lnTo>
                      <a:pt x="7258" y="2314"/>
                    </a:lnTo>
                    <a:lnTo>
                      <a:pt x="7404" y="2655"/>
                    </a:lnTo>
                    <a:lnTo>
                      <a:pt x="7477" y="3021"/>
                    </a:lnTo>
                    <a:lnTo>
                      <a:pt x="7550" y="3410"/>
                    </a:lnTo>
                    <a:lnTo>
                      <a:pt x="7550" y="3776"/>
                    </a:lnTo>
                    <a:lnTo>
                      <a:pt x="7550" y="3776"/>
                    </a:lnTo>
                    <a:lnTo>
                      <a:pt x="7550" y="4165"/>
                    </a:lnTo>
                    <a:lnTo>
                      <a:pt x="7477" y="4555"/>
                    </a:lnTo>
                    <a:lnTo>
                      <a:pt x="7404" y="4920"/>
                    </a:lnTo>
                    <a:lnTo>
                      <a:pt x="7258" y="5261"/>
                    </a:lnTo>
                    <a:lnTo>
                      <a:pt x="7112" y="5578"/>
                    </a:lnTo>
                    <a:lnTo>
                      <a:pt x="6917" y="5895"/>
                    </a:lnTo>
                    <a:lnTo>
                      <a:pt x="6698" y="6187"/>
                    </a:lnTo>
                    <a:lnTo>
                      <a:pt x="6454" y="6455"/>
                    </a:lnTo>
                    <a:lnTo>
                      <a:pt x="6186" y="6698"/>
                    </a:lnTo>
                    <a:lnTo>
                      <a:pt x="5894" y="6917"/>
                    </a:lnTo>
                    <a:lnTo>
                      <a:pt x="5578" y="7112"/>
                    </a:lnTo>
                    <a:lnTo>
                      <a:pt x="5261" y="7258"/>
                    </a:lnTo>
                    <a:lnTo>
                      <a:pt x="4896" y="7405"/>
                    </a:lnTo>
                    <a:lnTo>
                      <a:pt x="4555" y="7478"/>
                    </a:lnTo>
                    <a:lnTo>
                      <a:pt x="4165" y="7551"/>
                    </a:lnTo>
                    <a:lnTo>
                      <a:pt x="3775" y="7575"/>
                    </a:lnTo>
                    <a:lnTo>
                      <a:pt x="3775" y="7575"/>
                    </a:lnTo>
                    <a:lnTo>
                      <a:pt x="3386" y="7551"/>
                    </a:lnTo>
                    <a:lnTo>
                      <a:pt x="3020" y="7478"/>
                    </a:lnTo>
                    <a:lnTo>
                      <a:pt x="2655" y="7405"/>
                    </a:lnTo>
                    <a:lnTo>
                      <a:pt x="2314" y="7258"/>
                    </a:lnTo>
                    <a:lnTo>
                      <a:pt x="1973" y="7112"/>
                    </a:lnTo>
                    <a:lnTo>
                      <a:pt x="1656" y="6917"/>
                    </a:lnTo>
                    <a:lnTo>
                      <a:pt x="1389" y="6698"/>
                    </a:lnTo>
                    <a:lnTo>
                      <a:pt x="1121" y="6455"/>
                    </a:lnTo>
                    <a:lnTo>
                      <a:pt x="877" y="6187"/>
                    </a:lnTo>
                    <a:lnTo>
                      <a:pt x="658" y="5895"/>
                    </a:lnTo>
                    <a:lnTo>
                      <a:pt x="463" y="5578"/>
                    </a:lnTo>
                    <a:lnTo>
                      <a:pt x="293" y="5261"/>
                    </a:lnTo>
                    <a:lnTo>
                      <a:pt x="171" y="4920"/>
                    </a:lnTo>
                    <a:lnTo>
                      <a:pt x="73" y="4555"/>
                    </a:lnTo>
                    <a:lnTo>
                      <a:pt x="25" y="4165"/>
                    </a:lnTo>
                    <a:lnTo>
                      <a:pt x="0" y="3776"/>
                    </a:lnTo>
                    <a:lnTo>
                      <a:pt x="0" y="3776"/>
                    </a:lnTo>
                    <a:close/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Shape 829">
                <a:extLst>
                  <a:ext uri="{FF2B5EF4-FFF2-40B4-BE49-F238E27FC236}">
                    <a16:creationId xmlns:a16="http://schemas.microsoft.com/office/drawing/2014/main" id="{D8CBE5C1-1916-4EF1-B9E9-DC5E58DE62C4}"/>
                  </a:ext>
                </a:extLst>
              </p:cNvPr>
              <p:cNvSpPr/>
              <p:nvPr/>
            </p:nvSpPr>
            <p:spPr>
              <a:xfrm>
                <a:off x="5367475" y="5025075"/>
                <a:ext cx="81600" cy="105975"/>
              </a:xfrm>
              <a:custGeom>
                <a:avLst/>
                <a:gdLst/>
                <a:ahLst/>
                <a:cxnLst/>
                <a:rect l="0" t="0" r="0" b="0"/>
                <a:pathLst>
                  <a:path w="3264" h="4239" fill="none" extrusionOk="0">
                    <a:moveTo>
                      <a:pt x="0" y="1"/>
                    </a:moveTo>
                    <a:lnTo>
                      <a:pt x="3264" y="4238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Shape 830">
                <a:extLst>
                  <a:ext uri="{FF2B5EF4-FFF2-40B4-BE49-F238E27FC236}">
                    <a16:creationId xmlns:a16="http://schemas.microsoft.com/office/drawing/2014/main" id="{BB37530B-08B3-4205-8A08-E876EE3F9FBE}"/>
                  </a:ext>
                </a:extLst>
              </p:cNvPr>
              <p:cNvSpPr/>
              <p:nvPr/>
            </p:nvSpPr>
            <p:spPr>
              <a:xfrm>
                <a:off x="5567800" y="4999500"/>
                <a:ext cx="115100" cy="133975"/>
              </a:xfrm>
              <a:custGeom>
                <a:avLst/>
                <a:gdLst/>
                <a:ahLst/>
                <a:cxnLst/>
                <a:rect l="0" t="0" r="0" b="0"/>
                <a:pathLst>
                  <a:path w="4604" h="5359" fill="none" extrusionOk="0">
                    <a:moveTo>
                      <a:pt x="0" y="5359"/>
                    </a:moveTo>
                    <a:lnTo>
                      <a:pt x="4603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Shape 831">
                <a:extLst>
                  <a:ext uri="{FF2B5EF4-FFF2-40B4-BE49-F238E27FC236}">
                    <a16:creationId xmlns:a16="http://schemas.microsoft.com/office/drawing/2014/main" id="{14DEB002-C856-4D51-9E3F-42951B8C7A10}"/>
                  </a:ext>
                </a:extLst>
              </p:cNvPr>
              <p:cNvSpPr/>
              <p:nvPr/>
            </p:nvSpPr>
            <p:spPr>
              <a:xfrm>
                <a:off x="5600075" y="5217475"/>
                <a:ext cx="127275" cy="16475"/>
              </a:xfrm>
              <a:custGeom>
                <a:avLst/>
                <a:gdLst/>
                <a:ahLst/>
                <a:cxnLst/>
                <a:rect l="0" t="0" r="0" b="0"/>
                <a:pathLst>
                  <a:path w="5091" h="659" fill="none" extrusionOk="0">
                    <a:moveTo>
                      <a:pt x="5090" y="658"/>
                    </a:moveTo>
                    <a:lnTo>
                      <a:pt x="0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Shape 832">
                <a:extLst>
                  <a:ext uri="{FF2B5EF4-FFF2-40B4-BE49-F238E27FC236}">
                    <a16:creationId xmlns:a16="http://schemas.microsoft.com/office/drawing/2014/main" id="{5B5D5E96-C594-4AB6-9DF5-2ED8F56CCF52}"/>
                  </a:ext>
                </a:extLst>
              </p:cNvPr>
              <p:cNvSpPr/>
              <p:nvPr/>
            </p:nvSpPr>
            <p:spPr>
              <a:xfrm>
                <a:off x="5497775" y="5299675"/>
                <a:ext cx="4900" cy="126675"/>
              </a:xfrm>
              <a:custGeom>
                <a:avLst/>
                <a:gdLst/>
                <a:ahLst/>
                <a:cxnLst/>
                <a:rect l="0" t="0" r="0" b="0"/>
                <a:pathLst>
                  <a:path w="196" h="5067" fill="none" extrusionOk="0">
                    <a:moveTo>
                      <a:pt x="0" y="5067"/>
                    </a:moveTo>
                    <a:lnTo>
                      <a:pt x="195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Shape 833">
                <a:extLst>
                  <a:ext uri="{FF2B5EF4-FFF2-40B4-BE49-F238E27FC236}">
                    <a16:creationId xmlns:a16="http://schemas.microsoft.com/office/drawing/2014/main" id="{3FC3F998-CA08-40F4-81A5-CEC994EBBF42}"/>
                  </a:ext>
                </a:extLst>
              </p:cNvPr>
              <p:cNvSpPr/>
              <p:nvPr/>
            </p:nvSpPr>
            <p:spPr>
              <a:xfrm>
                <a:off x="5277975" y="5241825"/>
                <a:ext cx="141275" cy="58500"/>
              </a:xfrm>
              <a:custGeom>
                <a:avLst/>
                <a:gdLst/>
                <a:ahLst/>
                <a:cxnLst/>
                <a:rect l="0" t="0" r="0" b="0"/>
                <a:pathLst>
                  <a:path w="5651" h="2340" fill="none" extrusionOk="0">
                    <a:moveTo>
                      <a:pt x="0" y="2339"/>
                    </a:moveTo>
                    <a:lnTo>
                      <a:pt x="5651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9C05CDBC-229D-45E2-B2F9-9037D7DF9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5880" y="4628428"/>
            <a:ext cx="5590283" cy="1463040"/>
          </a:xfrm>
        </p:spPr>
        <p:txBody>
          <a:bodyPr lIns="91440" rIns="91440"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D812236-1A32-4FE2-AB5A-F8F998D835F3}"/>
              </a:ext>
            </a:extLst>
          </p:cNvPr>
          <p:cNvSpPr/>
          <p:nvPr/>
        </p:nvSpPr>
        <p:spPr>
          <a:xfrm>
            <a:off x="272955" y="0"/>
            <a:ext cx="423081" cy="1562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634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01CC624-0437-43EF-99D3-4B5E545BF210}"/>
              </a:ext>
            </a:extLst>
          </p:cNvPr>
          <p:cNvSpPr/>
          <p:nvPr/>
        </p:nvSpPr>
        <p:spPr>
          <a:xfrm>
            <a:off x="272955" y="0"/>
            <a:ext cx="423081" cy="1562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FEBE18-A94F-4CF8-8975-BC720F07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2C42-5BC0-4A8D-86D4-369A6C278774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FEFF45-D87C-45A5-8A43-AA51E8326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B072C5-2DDD-45C4-966C-970A137A4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1BB7-62A3-44A7-97F3-4EDC5C756913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37B5817-8D3A-4DD3-92FF-32BBC5F91560}"/>
              </a:ext>
            </a:extLst>
          </p:cNvPr>
          <p:cNvCxnSpPr/>
          <p:nvPr/>
        </p:nvCxnSpPr>
        <p:spPr>
          <a:xfrm>
            <a:off x="61415" y="753975"/>
            <a:ext cx="12008609" cy="0"/>
          </a:xfrm>
          <a:prstGeom prst="line">
            <a:avLst/>
          </a:prstGeom>
          <a:ln>
            <a:solidFill>
              <a:srgbClr val="D8D8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32B1C59-33FF-4FB4-BDD7-F61C64008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134" y="263276"/>
            <a:ext cx="10334364" cy="101466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B754F48-B758-43EB-980F-1E2884C8E2A7}"/>
              </a:ext>
            </a:extLst>
          </p:cNvPr>
          <p:cNvGrpSpPr/>
          <p:nvPr/>
        </p:nvGrpSpPr>
        <p:grpSpPr>
          <a:xfrm>
            <a:off x="575239" y="475151"/>
            <a:ext cx="631298" cy="631298"/>
            <a:chOff x="1530939" y="2405329"/>
            <a:chExt cx="631298" cy="631298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9BADBD9-302C-40D9-A763-C65CCFE16FDE}"/>
                </a:ext>
              </a:extLst>
            </p:cNvPr>
            <p:cNvSpPr/>
            <p:nvPr userDrawn="1"/>
          </p:nvSpPr>
          <p:spPr>
            <a:xfrm>
              <a:off x="1530939" y="2405329"/>
              <a:ext cx="631298" cy="631298"/>
            </a:xfrm>
            <a:prstGeom prst="ellipse">
              <a:avLst/>
            </a:prstGeom>
            <a:solidFill>
              <a:srgbClr val="B6A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Shape 490">
              <a:extLst>
                <a:ext uri="{FF2B5EF4-FFF2-40B4-BE49-F238E27FC236}">
                  <a16:creationId xmlns:a16="http://schemas.microsoft.com/office/drawing/2014/main" id="{ABC713E7-D704-4682-B292-907313F269C9}"/>
                </a:ext>
              </a:extLst>
            </p:cNvPr>
            <p:cNvGrpSpPr/>
            <p:nvPr userDrawn="1"/>
          </p:nvGrpSpPr>
          <p:grpSpPr>
            <a:xfrm>
              <a:off x="1661835" y="2536225"/>
              <a:ext cx="369505" cy="369505"/>
              <a:chOff x="2594050" y="1631825"/>
              <a:chExt cx="439625" cy="439625"/>
            </a:xfrm>
          </p:grpSpPr>
          <p:sp>
            <p:nvSpPr>
              <p:cNvPr id="9" name="Shape 491">
                <a:extLst>
                  <a:ext uri="{FF2B5EF4-FFF2-40B4-BE49-F238E27FC236}">
                    <a16:creationId xmlns:a16="http://schemas.microsoft.com/office/drawing/2014/main" id="{5701E159-D011-460A-BF32-22B3BFF6328B}"/>
                  </a:ext>
                </a:extLst>
              </p:cNvPr>
              <p:cNvSpPr/>
              <p:nvPr/>
            </p:nvSpPr>
            <p:spPr>
              <a:xfrm>
                <a:off x="2594050" y="1883300"/>
                <a:ext cx="188175" cy="188150"/>
              </a:xfrm>
              <a:custGeom>
                <a:avLst/>
                <a:gdLst/>
                <a:ahLst/>
                <a:cxnLst/>
                <a:rect l="0" t="0" r="0" b="0"/>
                <a:pathLst>
                  <a:path w="7527" h="7526" fill="none" extrusionOk="0">
                    <a:moveTo>
                      <a:pt x="5992" y="0"/>
                    </a:moveTo>
                    <a:lnTo>
                      <a:pt x="537" y="6430"/>
                    </a:lnTo>
                    <a:lnTo>
                      <a:pt x="1" y="7526"/>
                    </a:lnTo>
                    <a:lnTo>
                      <a:pt x="1097" y="6990"/>
                    </a:lnTo>
                    <a:lnTo>
                      <a:pt x="7526" y="1534"/>
                    </a:lnTo>
                    <a:lnTo>
                      <a:pt x="5992" y="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Shape 492">
                <a:extLst>
                  <a:ext uri="{FF2B5EF4-FFF2-40B4-BE49-F238E27FC236}">
                    <a16:creationId xmlns:a16="http://schemas.microsoft.com/office/drawing/2014/main" id="{CA3D8659-8AB7-48FB-9131-98E6A18A0B20}"/>
                  </a:ext>
                </a:extLst>
              </p:cNvPr>
              <p:cNvSpPr/>
              <p:nvPr/>
            </p:nvSpPr>
            <p:spPr>
              <a:xfrm>
                <a:off x="2857700" y="1631825"/>
                <a:ext cx="175975" cy="176000"/>
              </a:xfrm>
              <a:custGeom>
                <a:avLst/>
                <a:gdLst/>
                <a:ahLst/>
                <a:cxnLst/>
                <a:rect l="0" t="0" r="0" b="0"/>
                <a:pathLst>
                  <a:path w="7039" h="7040" fill="none" extrusionOk="0">
                    <a:moveTo>
                      <a:pt x="268" y="2704"/>
                    </a:moveTo>
                    <a:lnTo>
                      <a:pt x="4336" y="6771"/>
                    </a:lnTo>
                    <a:lnTo>
                      <a:pt x="4336" y="6771"/>
                    </a:lnTo>
                    <a:lnTo>
                      <a:pt x="4336" y="6771"/>
                    </a:lnTo>
                    <a:lnTo>
                      <a:pt x="4652" y="6917"/>
                    </a:lnTo>
                    <a:lnTo>
                      <a:pt x="4993" y="7015"/>
                    </a:lnTo>
                    <a:lnTo>
                      <a:pt x="5310" y="7039"/>
                    </a:lnTo>
                    <a:lnTo>
                      <a:pt x="5651" y="7039"/>
                    </a:lnTo>
                    <a:lnTo>
                      <a:pt x="5992" y="6966"/>
                    </a:lnTo>
                    <a:lnTo>
                      <a:pt x="6308" y="6844"/>
                    </a:lnTo>
                    <a:lnTo>
                      <a:pt x="6454" y="6747"/>
                    </a:lnTo>
                    <a:lnTo>
                      <a:pt x="6601" y="6674"/>
                    </a:lnTo>
                    <a:lnTo>
                      <a:pt x="6747" y="6552"/>
                    </a:lnTo>
                    <a:lnTo>
                      <a:pt x="6893" y="6430"/>
                    </a:lnTo>
                    <a:lnTo>
                      <a:pt x="6893" y="6430"/>
                    </a:lnTo>
                    <a:lnTo>
                      <a:pt x="6942" y="6357"/>
                    </a:lnTo>
                    <a:lnTo>
                      <a:pt x="7015" y="6260"/>
                    </a:lnTo>
                    <a:lnTo>
                      <a:pt x="7039" y="6138"/>
                    </a:lnTo>
                    <a:lnTo>
                      <a:pt x="7039" y="6041"/>
                    </a:lnTo>
                    <a:lnTo>
                      <a:pt x="7039" y="6041"/>
                    </a:lnTo>
                    <a:lnTo>
                      <a:pt x="7039" y="5943"/>
                    </a:lnTo>
                    <a:lnTo>
                      <a:pt x="7015" y="5846"/>
                    </a:lnTo>
                    <a:lnTo>
                      <a:pt x="6942" y="5748"/>
                    </a:lnTo>
                    <a:lnTo>
                      <a:pt x="6893" y="5651"/>
                    </a:lnTo>
                    <a:lnTo>
                      <a:pt x="1389" y="147"/>
                    </a:lnTo>
                    <a:lnTo>
                      <a:pt x="1389" y="147"/>
                    </a:lnTo>
                    <a:lnTo>
                      <a:pt x="1291" y="98"/>
                    </a:lnTo>
                    <a:lnTo>
                      <a:pt x="1194" y="25"/>
                    </a:lnTo>
                    <a:lnTo>
                      <a:pt x="1096" y="0"/>
                    </a:lnTo>
                    <a:lnTo>
                      <a:pt x="999" y="0"/>
                    </a:lnTo>
                    <a:lnTo>
                      <a:pt x="999" y="0"/>
                    </a:lnTo>
                    <a:lnTo>
                      <a:pt x="902" y="0"/>
                    </a:lnTo>
                    <a:lnTo>
                      <a:pt x="780" y="25"/>
                    </a:lnTo>
                    <a:lnTo>
                      <a:pt x="682" y="98"/>
                    </a:lnTo>
                    <a:lnTo>
                      <a:pt x="609" y="147"/>
                    </a:lnTo>
                    <a:lnTo>
                      <a:pt x="609" y="147"/>
                    </a:lnTo>
                    <a:lnTo>
                      <a:pt x="487" y="293"/>
                    </a:lnTo>
                    <a:lnTo>
                      <a:pt x="366" y="439"/>
                    </a:lnTo>
                    <a:lnTo>
                      <a:pt x="293" y="585"/>
                    </a:lnTo>
                    <a:lnTo>
                      <a:pt x="195" y="731"/>
                    </a:lnTo>
                    <a:lnTo>
                      <a:pt x="73" y="1048"/>
                    </a:lnTo>
                    <a:lnTo>
                      <a:pt x="0" y="1389"/>
                    </a:lnTo>
                    <a:lnTo>
                      <a:pt x="0" y="1730"/>
                    </a:lnTo>
                    <a:lnTo>
                      <a:pt x="25" y="2046"/>
                    </a:lnTo>
                    <a:lnTo>
                      <a:pt x="122" y="2387"/>
                    </a:lnTo>
                    <a:lnTo>
                      <a:pt x="268" y="2704"/>
                    </a:lnTo>
                    <a:lnTo>
                      <a:pt x="268" y="2704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Shape 493">
                <a:extLst>
                  <a:ext uri="{FF2B5EF4-FFF2-40B4-BE49-F238E27FC236}">
                    <a16:creationId xmlns:a16="http://schemas.microsoft.com/office/drawing/2014/main" id="{A811AE90-64AA-41C3-9DE9-62A86028AA6C}"/>
                  </a:ext>
                </a:extLst>
              </p:cNvPr>
              <p:cNvSpPr/>
              <p:nvPr/>
            </p:nvSpPr>
            <p:spPr>
              <a:xfrm>
                <a:off x="2662850" y="1699400"/>
                <a:ext cx="303250" cy="303250"/>
              </a:xfrm>
              <a:custGeom>
                <a:avLst/>
                <a:gdLst/>
                <a:ahLst/>
                <a:cxnLst/>
                <a:rect l="0" t="0" r="0" b="0"/>
                <a:pathLst>
                  <a:path w="12130" h="12130" fill="none" extrusionOk="0">
                    <a:moveTo>
                      <a:pt x="8038" y="1"/>
                    </a:moveTo>
                    <a:lnTo>
                      <a:pt x="4872" y="3191"/>
                    </a:lnTo>
                    <a:lnTo>
                      <a:pt x="4872" y="3191"/>
                    </a:lnTo>
                    <a:lnTo>
                      <a:pt x="4628" y="3094"/>
                    </a:lnTo>
                    <a:lnTo>
                      <a:pt x="4385" y="2997"/>
                    </a:lnTo>
                    <a:lnTo>
                      <a:pt x="4092" y="2899"/>
                    </a:lnTo>
                    <a:lnTo>
                      <a:pt x="3800" y="2850"/>
                    </a:lnTo>
                    <a:lnTo>
                      <a:pt x="3484" y="2777"/>
                    </a:lnTo>
                    <a:lnTo>
                      <a:pt x="3167" y="2729"/>
                    </a:lnTo>
                    <a:lnTo>
                      <a:pt x="2850" y="2704"/>
                    </a:lnTo>
                    <a:lnTo>
                      <a:pt x="2534" y="2704"/>
                    </a:lnTo>
                    <a:lnTo>
                      <a:pt x="2534" y="2704"/>
                    </a:lnTo>
                    <a:lnTo>
                      <a:pt x="2241" y="2704"/>
                    </a:lnTo>
                    <a:lnTo>
                      <a:pt x="1949" y="2729"/>
                    </a:lnTo>
                    <a:lnTo>
                      <a:pt x="1633" y="2777"/>
                    </a:lnTo>
                    <a:lnTo>
                      <a:pt x="1316" y="2850"/>
                    </a:lnTo>
                    <a:lnTo>
                      <a:pt x="999" y="2972"/>
                    </a:lnTo>
                    <a:lnTo>
                      <a:pt x="707" y="3094"/>
                    </a:lnTo>
                    <a:lnTo>
                      <a:pt x="415" y="3289"/>
                    </a:lnTo>
                    <a:lnTo>
                      <a:pt x="147" y="3508"/>
                    </a:lnTo>
                    <a:lnTo>
                      <a:pt x="147" y="3508"/>
                    </a:lnTo>
                    <a:lnTo>
                      <a:pt x="74" y="3581"/>
                    </a:lnTo>
                    <a:lnTo>
                      <a:pt x="25" y="3678"/>
                    </a:lnTo>
                    <a:lnTo>
                      <a:pt x="1" y="3776"/>
                    </a:lnTo>
                    <a:lnTo>
                      <a:pt x="1" y="3898"/>
                    </a:lnTo>
                    <a:lnTo>
                      <a:pt x="1" y="3898"/>
                    </a:lnTo>
                    <a:lnTo>
                      <a:pt x="1" y="3995"/>
                    </a:lnTo>
                    <a:lnTo>
                      <a:pt x="25" y="4093"/>
                    </a:lnTo>
                    <a:lnTo>
                      <a:pt x="74" y="4190"/>
                    </a:lnTo>
                    <a:lnTo>
                      <a:pt x="147" y="4287"/>
                    </a:lnTo>
                    <a:lnTo>
                      <a:pt x="7843" y="11984"/>
                    </a:lnTo>
                    <a:lnTo>
                      <a:pt x="7843" y="11984"/>
                    </a:lnTo>
                    <a:lnTo>
                      <a:pt x="7941" y="12057"/>
                    </a:lnTo>
                    <a:lnTo>
                      <a:pt x="8038" y="12105"/>
                    </a:lnTo>
                    <a:lnTo>
                      <a:pt x="8135" y="12130"/>
                    </a:lnTo>
                    <a:lnTo>
                      <a:pt x="8233" y="12130"/>
                    </a:lnTo>
                    <a:lnTo>
                      <a:pt x="8233" y="12130"/>
                    </a:lnTo>
                    <a:lnTo>
                      <a:pt x="8355" y="12130"/>
                    </a:lnTo>
                    <a:lnTo>
                      <a:pt x="8452" y="12105"/>
                    </a:lnTo>
                    <a:lnTo>
                      <a:pt x="8549" y="12057"/>
                    </a:lnTo>
                    <a:lnTo>
                      <a:pt x="8622" y="11984"/>
                    </a:lnTo>
                    <a:lnTo>
                      <a:pt x="8622" y="11984"/>
                    </a:lnTo>
                    <a:lnTo>
                      <a:pt x="8842" y="11716"/>
                    </a:lnTo>
                    <a:lnTo>
                      <a:pt x="9036" y="11423"/>
                    </a:lnTo>
                    <a:lnTo>
                      <a:pt x="9158" y="11131"/>
                    </a:lnTo>
                    <a:lnTo>
                      <a:pt x="9280" y="10814"/>
                    </a:lnTo>
                    <a:lnTo>
                      <a:pt x="9353" y="10498"/>
                    </a:lnTo>
                    <a:lnTo>
                      <a:pt x="9402" y="10181"/>
                    </a:lnTo>
                    <a:lnTo>
                      <a:pt x="9426" y="9889"/>
                    </a:lnTo>
                    <a:lnTo>
                      <a:pt x="9426" y="9597"/>
                    </a:lnTo>
                    <a:lnTo>
                      <a:pt x="9426" y="9597"/>
                    </a:lnTo>
                    <a:lnTo>
                      <a:pt x="9426" y="9280"/>
                    </a:lnTo>
                    <a:lnTo>
                      <a:pt x="9402" y="8964"/>
                    </a:lnTo>
                    <a:lnTo>
                      <a:pt x="9353" y="8647"/>
                    </a:lnTo>
                    <a:lnTo>
                      <a:pt x="9280" y="8330"/>
                    </a:lnTo>
                    <a:lnTo>
                      <a:pt x="9231" y="8038"/>
                    </a:lnTo>
                    <a:lnTo>
                      <a:pt x="9134" y="7746"/>
                    </a:lnTo>
                    <a:lnTo>
                      <a:pt x="9036" y="7502"/>
                    </a:lnTo>
                    <a:lnTo>
                      <a:pt x="8939" y="7259"/>
                    </a:lnTo>
                    <a:lnTo>
                      <a:pt x="12130" y="4093"/>
                    </a:lnTo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Shape 494">
                <a:extLst>
                  <a:ext uri="{FF2B5EF4-FFF2-40B4-BE49-F238E27FC236}">
                    <a16:creationId xmlns:a16="http://schemas.microsoft.com/office/drawing/2014/main" id="{0551D70B-4457-48F5-81B9-3A38F6B661D9}"/>
                  </a:ext>
                </a:extLst>
              </p:cNvPr>
              <p:cNvSpPr/>
              <p:nvPr/>
            </p:nvSpPr>
            <p:spPr>
              <a:xfrm>
                <a:off x="2801675" y="1740825"/>
                <a:ext cx="49950" cy="49950"/>
              </a:xfrm>
              <a:custGeom>
                <a:avLst/>
                <a:gdLst/>
                <a:ahLst/>
                <a:cxnLst/>
                <a:rect l="0" t="0" r="0" b="0"/>
                <a:pathLst>
                  <a:path w="1998" h="1998" fill="none" extrusionOk="0">
                    <a:moveTo>
                      <a:pt x="1" y="1997"/>
                    </a:moveTo>
                    <a:lnTo>
                      <a:pt x="1998" y="0"/>
                    </a:lnTo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72BD7EC-0D21-433C-A8B8-B34982C02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134" y="1463857"/>
            <a:ext cx="10334364" cy="4845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070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">
  <p:cSld name="Completely 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8196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 marL="128016" indent="0">
              <a:buNone/>
              <a:defRPr sz="2400" baseline="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2C42-5BC0-4A8D-86D4-369A6C278774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1BB7-62A3-44A7-97F3-4EDC5C756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29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356FD08-8E43-4554-8ACC-11234BCBCF4E}"/>
              </a:ext>
            </a:extLst>
          </p:cNvPr>
          <p:cNvCxnSpPr/>
          <p:nvPr/>
        </p:nvCxnSpPr>
        <p:spPr>
          <a:xfrm>
            <a:off x="127669" y="3557888"/>
            <a:ext cx="11914495" cy="0"/>
          </a:xfrm>
          <a:prstGeom prst="line">
            <a:avLst/>
          </a:prstGeom>
          <a:ln w="19050">
            <a:solidFill>
              <a:srgbClr val="D8D8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777F25E-8269-472E-9791-7EB74F793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775" y="3262680"/>
            <a:ext cx="6504161" cy="590415"/>
          </a:xfrm>
          <a:solidFill>
            <a:schemeClr val="bg1"/>
          </a:solidFill>
        </p:spPr>
        <p:txBody>
          <a:bodyPr>
            <a:noAutofit/>
          </a:bodyPr>
          <a:lstStyle>
            <a:lvl1pPr>
              <a:defRPr sz="32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7D8F82-27EF-4582-903A-FAC77926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2C42-5BC0-4A8D-86D4-369A6C278774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06C1EE-E506-47FA-A188-0DF16D497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80F48F-87DE-4815-AD70-D0F2CA558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1BB7-62A3-44A7-97F3-4EDC5C7569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86714E5-EBF9-4569-A5F7-79EC8ADBC566}"/>
              </a:ext>
            </a:extLst>
          </p:cNvPr>
          <p:cNvSpPr/>
          <p:nvPr/>
        </p:nvSpPr>
        <p:spPr>
          <a:xfrm>
            <a:off x="743453" y="3050554"/>
            <a:ext cx="897775" cy="897775"/>
          </a:xfrm>
          <a:prstGeom prst="ellipse">
            <a:avLst/>
          </a:prstGeom>
          <a:solidFill>
            <a:srgbClr val="B6A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48A67AF-FC3C-498E-9019-5526D4E35E56}"/>
              </a:ext>
            </a:extLst>
          </p:cNvPr>
          <p:cNvSpPr/>
          <p:nvPr/>
        </p:nvSpPr>
        <p:spPr>
          <a:xfrm>
            <a:off x="321425" y="60960"/>
            <a:ext cx="171797" cy="14741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Shape 496">
            <a:extLst>
              <a:ext uri="{FF2B5EF4-FFF2-40B4-BE49-F238E27FC236}">
                <a16:creationId xmlns:a16="http://schemas.microsoft.com/office/drawing/2014/main" id="{A9D83950-EFA8-45B6-9842-F0E75D62D1E4}"/>
              </a:ext>
            </a:extLst>
          </p:cNvPr>
          <p:cNvGrpSpPr/>
          <p:nvPr/>
        </p:nvGrpSpPr>
        <p:grpSpPr>
          <a:xfrm>
            <a:off x="1042384" y="3287057"/>
            <a:ext cx="299911" cy="424768"/>
            <a:chOff x="3979850" y="1598950"/>
            <a:chExt cx="356825" cy="505375"/>
          </a:xfrm>
        </p:grpSpPr>
        <p:sp>
          <p:nvSpPr>
            <p:cNvPr id="11" name="Shape 497">
              <a:extLst>
                <a:ext uri="{FF2B5EF4-FFF2-40B4-BE49-F238E27FC236}">
                  <a16:creationId xmlns:a16="http://schemas.microsoft.com/office/drawing/2014/main" id="{5AC1FC31-D74E-4136-9F49-9396640AE6A7}"/>
                </a:ext>
              </a:extLst>
            </p:cNvPr>
            <p:cNvSpPr/>
            <p:nvPr/>
          </p:nvSpPr>
          <p:spPr>
            <a:xfrm>
              <a:off x="3979850" y="1602600"/>
              <a:ext cx="44475" cy="501725"/>
            </a:xfrm>
            <a:custGeom>
              <a:avLst/>
              <a:gdLst/>
              <a:ahLst/>
              <a:cxnLst/>
              <a:rect l="0" t="0" r="0" b="0"/>
              <a:pathLst>
                <a:path w="1779" h="20069" fill="none" extrusionOk="0">
                  <a:moveTo>
                    <a:pt x="1778" y="20069"/>
                  </a:moveTo>
                  <a:lnTo>
                    <a:pt x="1778" y="488"/>
                  </a:lnTo>
                  <a:lnTo>
                    <a:pt x="1778" y="488"/>
                  </a:lnTo>
                  <a:lnTo>
                    <a:pt x="1778" y="390"/>
                  </a:lnTo>
                  <a:lnTo>
                    <a:pt x="1730" y="293"/>
                  </a:lnTo>
                  <a:lnTo>
                    <a:pt x="1705" y="220"/>
                  </a:lnTo>
                  <a:lnTo>
                    <a:pt x="1632" y="147"/>
                  </a:lnTo>
                  <a:lnTo>
                    <a:pt x="1559" y="74"/>
                  </a:lnTo>
                  <a:lnTo>
                    <a:pt x="1486" y="25"/>
                  </a:lnTo>
                  <a:lnTo>
                    <a:pt x="1389" y="0"/>
                  </a:lnTo>
                  <a:lnTo>
                    <a:pt x="1291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1" y="488"/>
                  </a:lnTo>
                  <a:lnTo>
                    <a:pt x="1" y="20069"/>
                  </a:lnTo>
                  <a:lnTo>
                    <a:pt x="1778" y="20069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Shape 498">
              <a:extLst>
                <a:ext uri="{FF2B5EF4-FFF2-40B4-BE49-F238E27FC236}">
                  <a16:creationId xmlns:a16="http://schemas.microsoft.com/office/drawing/2014/main" id="{55224696-5DAC-453B-AD17-A914F23CD917}"/>
                </a:ext>
              </a:extLst>
            </p:cNvPr>
            <p:cNvSpPr/>
            <p:nvPr/>
          </p:nvSpPr>
          <p:spPr>
            <a:xfrm>
              <a:off x="4037075" y="1598950"/>
              <a:ext cx="299600" cy="228950"/>
            </a:xfrm>
            <a:custGeom>
              <a:avLst/>
              <a:gdLst/>
              <a:ahLst/>
              <a:cxnLst/>
              <a:rect l="0" t="0" r="0" b="0"/>
              <a:pathLst>
                <a:path w="11984" h="9158" fill="none" extrusionOk="0">
                  <a:moveTo>
                    <a:pt x="1" y="8403"/>
                  </a:moveTo>
                  <a:lnTo>
                    <a:pt x="1" y="8403"/>
                  </a:lnTo>
                  <a:lnTo>
                    <a:pt x="366" y="8184"/>
                  </a:lnTo>
                  <a:lnTo>
                    <a:pt x="732" y="8013"/>
                  </a:lnTo>
                  <a:lnTo>
                    <a:pt x="1097" y="7867"/>
                  </a:lnTo>
                  <a:lnTo>
                    <a:pt x="1438" y="7770"/>
                  </a:lnTo>
                  <a:lnTo>
                    <a:pt x="1803" y="7696"/>
                  </a:lnTo>
                  <a:lnTo>
                    <a:pt x="2168" y="7672"/>
                  </a:lnTo>
                  <a:lnTo>
                    <a:pt x="2534" y="7648"/>
                  </a:lnTo>
                  <a:lnTo>
                    <a:pt x="2875" y="7672"/>
                  </a:lnTo>
                  <a:lnTo>
                    <a:pt x="3240" y="7696"/>
                  </a:lnTo>
                  <a:lnTo>
                    <a:pt x="3605" y="7745"/>
                  </a:lnTo>
                  <a:lnTo>
                    <a:pt x="3971" y="7818"/>
                  </a:lnTo>
                  <a:lnTo>
                    <a:pt x="4312" y="7891"/>
                  </a:lnTo>
                  <a:lnTo>
                    <a:pt x="5042" y="8111"/>
                  </a:lnTo>
                  <a:lnTo>
                    <a:pt x="5749" y="8330"/>
                  </a:lnTo>
                  <a:lnTo>
                    <a:pt x="6479" y="8549"/>
                  </a:lnTo>
                  <a:lnTo>
                    <a:pt x="7186" y="8768"/>
                  </a:lnTo>
                  <a:lnTo>
                    <a:pt x="7916" y="8963"/>
                  </a:lnTo>
                  <a:lnTo>
                    <a:pt x="8282" y="9036"/>
                  </a:lnTo>
                  <a:lnTo>
                    <a:pt x="8623" y="9085"/>
                  </a:lnTo>
                  <a:lnTo>
                    <a:pt x="8988" y="9133"/>
                  </a:lnTo>
                  <a:lnTo>
                    <a:pt x="9353" y="9158"/>
                  </a:lnTo>
                  <a:lnTo>
                    <a:pt x="9719" y="9133"/>
                  </a:lnTo>
                  <a:lnTo>
                    <a:pt x="10059" y="9109"/>
                  </a:lnTo>
                  <a:lnTo>
                    <a:pt x="10425" y="9060"/>
                  </a:lnTo>
                  <a:lnTo>
                    <a:pt x="10790" y="8963"/>
                  </a:lnTo>
                  <a:lnTo>
                    <a:pt x="11155" y="8841"/>
                  </a:lnTo>
                  <a:lnTo>
                    <a:pt x="11496" y="8671"/>
                  </a:lnTo>
                  <a:lnTo>
                    <a:pt x="11496" y="8671"/>
                  </a:lnTo>
                  <a:lnTo>
                    <a:pt x="11667" y="8573"/>
                  </a:lnTo>
                  <a:lnTo>
                    <a:pt x="11789" y="8476"/>
                  </a:lnTo>
                  <a:lnTo>
                    <a:pt x="11862" y="8354"/>
                  </a:lnTo>
                  <a:lnTo>
                    <a:pt x="11935" y="8232"/>
                  </a:lnTo>
                  <a:lnTo>
                    <a:pt x="11984" y="8111"/>
                  </a:lnTo>
                  <a:lnTo>
                    <a:pt x="11984" y="7989"/>
                  </a:lnTo>
                  <a:lnTo>
                    <a:pt x="11935" y="7891"/>
                  </a:lnTo>
                  <a:lnTo>
                    <a:pt x="11886" y="7794"/>
                  </a:lnTo>
                  <a:lnTo>
                    <a:pt x="11886" y="7794"/>
                  </a:lnTo>
                  <a:lnTo>
                    <a:pt x="11496" y="7404"/>
                  </a:lnTo>
                  <a:lnTo>
                    <a:pt x="11107" y="6941"/>
                  </a:lnTo>
                  <a:lnTo>
                    <a:pt x="10741" y="6454"/>
                  </a:lnTo>
                  <a:lnTo>
                    <a:pt x="10352" y="5943"/>
                  </a:lnTo>
                  <a:lnTo>
                    <a:pt x="10352" y="5943"/>
                  </a:lnTo>
                  <a:lnTo>
                    <a:pt x="10279" y="5797"/>
                  </a:lnTo>
                  <a:lnTo>
                    <a:pt x="10230" y="5651"/>
                  </a:lnTo>
                  <a:lnTo>
                    <a:pt x="10206" y="5480"/>
                  </a:lnTo>
                  <a:lnTo>
                    <a:pt x="10181" y="5285"/>
                  </a:lnTo>
                  <a:lnTo>
                    <a:pt x="10206" y="5115"/>
                  </a:lnTo>
                  <a:lnTo>
                    <a:pt x="10230" y="4944"/>
                  </a:lnTo>
                  <a:lnTo>
                    <a:pt x="10279" y="4774"/>
                  </a:lnTo>
                  <a:lnTo>
                    <a:pt x="10352" y="4603"/>
                  </a:lnTo>
                  <a:lnTo>
                    <a:pt x="10352" y="4603"/>
                  </a:lnTo>
                  <a:lnTo>
                    <a:pt x="10741" y="3873"/>
                  </a:lnTo>
                  <a:lnTo>
                    <a:pt x="11107" y="3118"/>
                  </a:lnTo>
                  <a:lnTo>
                    <a:pt x="11496" y="2338"/>
                  </a:lnTo>
                  <a:lnTo>
                    <a:pt x="11886" y="1486"/>
                  </a:lnTo>
                  <a:lnTo>
                    <a:pt x="11886" y="1486"/>
                  </a:lnTo>
                  <a:lnTo>
                    <a:pt x="11959" y="1315"/>
                  </a:lnTo>
                  <a:lnTo>
                    <a:pt x="11984" y="1169"/>
                  </a:lnTo>
                  <a:lnTo>
                    <a:pt x="11984" y="1048"/>
                  </a:lnTo>
                  <a:lnTo>
                    <a:pt x="11935" y="975"/>
                  </a:lnTo>
                  <a:lnTo>
                    <a:pt x="11862" y="950"/>
                  </a:lnTo>
                  <a:lnTo>
                    <a:pt x="11789" y="926"/>
                  </a:lnTo>
                  <a:lnTo>
                    <a:pt x="11667" y="975"/>
                  </a:lnTo>
                  <a:lnTo>
                    <a:pt x="11496" y="1023"/>
                  </a:lnTo>
                  <a:lnTo>
                    <a:pt x="11496" y="1023"/>
                  </a:lnTo>
                  <a:lnTo>
                    <a:pt x="11155" y="1194"/>
                  </a:lnTo>
                  <a:lnTo>
                    <a:pt x="10790" y="1315"/>
                  </a:lnTo>
                  <a:lnTo>
                    <a:pt x="10425" y="1413"/>
                  </a:lnTo>
                  <a:lnTo>
                    <a:pt x="10059" y="1462"/>
                  </a:lnTo>
                  <a:lnTo>
                    <a:pt x="9719" y="1510"/>
                  </a:lnTo>
                  <a:lnTo>
                    <a:pt x="9353" y="1510"/>
                  </a:lnTo>
                  <a:lnTo>
                    <a:pt x="8988" y="1486"/>
                  </a:lnTo>
                  <a:lnTo>
                    <a:pt x="8623" y="1462"/>
                  </a:lnTo>
                  <a:lnTo>
                    <a:pt x="8282" y="1389"/>
                  </a:lnTo>
                  <a:lnTo>
                    <a:pt x="7916" y="1315"/>
                  </a:lnTo>
                  <a:lnTo>
                    <a:pt x="7186" y="1145"/>
                  </a:lnTo>
                  <a:lnTo>
                    <a:pt x="6479" y="926"/>
                  </a:lnTo>
                  <a:lnTo>
                    <a:pt x="5749" y="682"/>
                  </a:lnTo>
                  <a:lnTo>
                    <a:pt x="5042" y="463"/>
                  </a:lnTo>
                  <a:lnTo>
                    <a:pt x="4312" y="268"/>
                  </a:lnTo>
                  <a:lnTo>
                    <a:pt x="3971" y="171"/>
                  </a:lnTo>
                  <a:lnTo>
                    <a:pt x="3605" y="98"/>
                  </a:lnTo>
                  <a:lnTo>
                    <a:pt x="3240" y="49"/>
                  </a:lnTo>
                  <a:lnTo>
                    <a:pt x="2875" y="25"/>
                  </a:lnTo>
                  <a:lnTo>
                    <a:pt x="2534" y="0"/>
                  </a:lnTo>
                  <a:lnTo>
                    <a:pt x="2168" y="25"/>
                  </a:lnTo>
                  <a:lnTo>
                    <a:pt x="1803" y="73"/>
                  </a:lnTo>
                  <a:lnTo>
                    <a:pt x="1438" y="122"/>
                  </a:lnTo>
                  <a:lnTo>
                    <a:pt x="1097" y="244"/>
                  </a:lnTo>
                  <a:lnTo>
                    <a:pt x="732" y="366"/>
                  </a:lnTo>
                  <a:lnTo>
                    <a:pt x="366" y="536"/>
                  </a:lnTo>
                  <a:lnTo>
                    <a:pt x="1" y="755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75FA472A-7AFD-46BC-8C3E-7439952E8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02775" y="3931493"/>
            <a:ext cx="6504161" cy="506283"/>
          </a:xfrm>
        </p:spPr>
        <p:txBody>
          <a:bodyPr lIns="91440" rIns="91440"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274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5239" y="1531279"/>
            <a:ext cx="5397688" cy="447646"/>
          </a:xfrm>
        </p:spPr>
        <p:txBody>
          <a:bodyPr lIns="137160" rIns="137160" anchor="ctr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800" b="0" kern="1200" cap="all" baseline="0" dirty="0" smtClean="0">
                <a:solidFill>
                  <a:srgbClr val="4C328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2C42-5BC0-4A8D-86D4-369A6C278774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1BB7-62A3-44A7-97F3-4EDC5C75691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7CD2F29-FDCB-4CD4-A706-8477E063ED40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584218" y="2096446"/>
            <a:ext cx="5397689" cy="4330435"/>
          </a:xfrm>
        </p:spPr>
        <p:txBody>
          <a:bodyPr/>
          <a:lstStyle>
            <a:lvl1pPr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6C8EDAC-3655-4870-AA43-44830ED94DF0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355830" y="1531279"/>
            <a:ext cx="5397688" cy="447646"/>
          </a:xfrm>
        </p:spPr>
        <p:txBody>
          <a:bodyPr lIns="137160" rIns="137160" anchor="ctr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800" b="0" kern="1200" cap="all" baseline="0" dirty="0" smtClean="0">
                <a:solidFill>
                  <a:srgbClr val="4C328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6DFFB8E-9225-4B12-B4C6-960DAE3BDB96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364809" y="2096446"/>
            <a:ext cx="5397689" cy="4330435"/>
          </a:xfrm>
        </p:spPr>
        <p:txBody>
          <a:bodyPr/>
          <a:lstStyle>
            <a:lvl1pPr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896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2C42-5BC0-4A8D-86D4-369A6C278774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1BB7-62A3-44A7-97F3-4EDC5C756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269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4620" y="1512985"/>
            <a:ext cx="5397689" cy="4796375"/>
          </a:xfrm>
        </p:spPr>
        <p:txBody>
          <a:bodyPr/>
          <a:lstStyle>
            <a:lvl1pPr marL="91440" indent="-91440">
              <a:buFontTx/>
              <a:buChar char=" "/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809" y="1512984"/>
            <a:ext cx="5397689" cy="4796375"/>
          </a:xfrm>
        </p:spPr>
        <p:txBody>
          <a:bodyPr/>
          <a:lstStyle>
            <a:lvl1pPr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2C42-5BC0-4A8D-86D4-369A6C278774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1BB7-62A3-44A7-97F3-4EDC5C75691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45E9297-2ED3-49ED-918C-68275E6ED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239" y="263276"/>
            <a:ext cx="11187259" cy="1014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02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2C42-5BC0-4A8D-86D4-369A6C278774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1BB7-62A3-44A7-97F3-4EDC5C75691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UW building">
            <a:extLst>
              <a:ext uri="{FF2B5EF4-FFF2-40B4-BE49-F238E27FC236}">
                <a16:creationId xmlns:a16="http://schemas.microsoft.com/office/drawing/2014/main" id="{8DB080C4-5F0D-47C3-B99E-D2AD3B91FD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85" b="5565"/>
          <a:stretch/>
        </p:blipFill>
        <p:spPr bwMode="auto">
          <a:xfrm>
            <a:off x="3" y="0"/>
            <a:ext cx="12191997" cy="457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1847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2C42-5BC0-4A8D-86D4-369A6C278774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1BB7-62A3-44A7-97F3-4EDC5C756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208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2C42-5BC0-4A8D-86D4-369A6C278774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1BB7-62A3-44A7-97F3-4EDC5C75691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292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5239" y="263276"/>
            <a:ext cx="11187259" cy="1014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5240" y="1463857"/>
            <a:ext cx="11187258" cy="484550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240" y="6544402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fld id="{A9E72C42-5BC0-4A8D-86D4-369A6C278774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742" y="6544402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544402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fld id="{E4881BB7-62A3-44A7-97F3-4EDC5C75691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 flipV="1">
            <a:off x="429491" y="172390"/>
            <a:ext cx="0" cy="1196439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167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none" spc="100" baseline="0">
          <a:solidFill>
            <a:schemeClr val="tx1">
              <a:lumMod val="95000"/>
              <a:lumOff val="5000"/>
            </a:schemeClr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8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1pPr>
      <a:lvl2pPr marL="585216" indent="-4572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 "/>
        <a:defRPr sz="28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2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2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2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F4E0F-026E-4E95-9217-76EEAAD0CB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Halting Problem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B477EA-7A15-4D27-95C5-6388C7DC15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CSE 311 Winter 2023</a:t>
            </a:r>
          </a:p>
          <a:p>
            <a:r>
              <a:rPr lang="en-US" dirty="0"/>
              <a:t>Lecture 27</a:t>
            </a:r>
          </a:p>
        </p:txBody>
      </p:sp>
    </p:spTree>
    <p:extLst>
      <p:ext uri="{BB962C8B-B14F-4D97-AF65-F5344CB8AC3E}">
        <p14:creationId xmlns:p14="http://schemas.microsoft.com/office/powerpoint/2010/main" val="1623158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1DC02-C744-4B1A-8136-70773E831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So, </a:t>
            </a:r>
            <a:r>
              <a:rPr lang="en-US" dirty="0" err="1"/>
              <a:t>uhh</a:t>
            </a:r>
            <a:r>
              <a:rPr lang="en-US" dirty="0"/>
              <a:t> that’s a weird program.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95A73-2AE7-4482-A948-0446C24B1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do we do with it?</a:t>
            </a:r>
          </a:p>
          <a:p>
            <a:r>
              <a:rPr lang="en-US" dirty="0"/>
              <a:t>USE IT TO BREAK STUFF</a:t>
            </a:r>
          </a:p>
          <a:p>
            <a:r>
              <a:rPr lang="en-US" dirty="0"/>
              <a:t>Does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Diagonal.java</a:t>
            </a:r>
            <a:r>
              <a:rPr lang="en-US" dirty="0"/>
              <a:t> halt when its input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Diagonal.java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Let’s assume it does and see what happens…</a:t>
            </a:r>
          </a:p>
          <a:p>
            <a:pPr lvl="1"/>
            <a:r>
              <a:rPr lang="en-US" dirty="0"/>
              <a:t>That didn’t work.</a:t>
            </a:r>
          </a:p>
          <a:p>
            <a:r>
              <a:rPr lang="en-US" dirty="0"/>
              <a:t>Let’s assume it doesn’t and see what happens…</a:t>
            </a:r>
          </a:p>
          <a:p>
            <a:pPr lvl="1"/>
            <a:r>
              <a:rPr lang="en-US" dirty="0"/>
              <a:t>That didn’t work either.</a:t>
            </a:r>
          </a:p>
          <a:p>
            <a:r>
              <a:rPr lang="en-US" dirty="0"/>
              <a:t>There’s no third option. It either halts or it doesn’t. And it doesn’t do either. That’s a contradiction! H.exe can’t exist.</a:t>
            </a:r>
          </a:p>
        </p:txBody>
      </p:sp>
    </p:spTree>
    <p:extLst>
      <p:ext uri="{BB962C8B-B14F-4D97-AF65-F5344CB8AC3E}">
        <p14:creationId xmlns:p14="http://schemas.microsoft.com/office/powerpoint/2010/main" val="4140967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CE469-EA63-4CDC-A6F4-06FA05A33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D63E6-26B5-4DB4-A0B7-A601C7EA3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there is no general-purpose algorithm that decides whether any input program (on any input string).</a:t>
            </a:r>
          </a:p>
          <a:p>
            <a:endParaRPr lang="en-US" dirty="0"/>
          </a:p>
          <a:p>
            <a:r>
              <a:rPr lang="en-US" dirty="0"/>
              <a:t>The Halting Problem is undecidable (i.e. </a:t>
            </a:r>
            <a:r>
              <a:rPr lang="en-US" dirty="0" err="1"/>
              <a:t>uncomputable</a:t>
            </a:r>
            <a:r>
              <a:rPr lang="en-US" dirty="0"/>
              <a:t>) there is no algorithm that solves every instance of the problem correctly.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6912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434C6-4D30-4F93-8549-8FA1FC846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that does and doesn’t mean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E11EF-C1B5-49CD-B5F3-75EE5035C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That doesn’t mean that there aren’t algorithms that often get the answer right</a:t>
            </a:r>
          </a:p>
          <a:p>
            <a:pPr lvl="1"/>
            <a:r>
              <a:rPr lang="en-US" dirty="0"/>
              <a:t>For example, if there’s no loops, no recursion, and no method calls, it definitely halts. No problem with that kind of program existing.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This isn’t just a failure of computers – if you think </a:t>
            </a:r>
            <a:r>
              <a:rPr lang="en-US" sz="2800" b="1" dirty="0"/>
              <a:t>you </a:t>
            </a:r>
            <a:r>
              <a:rPr lang="en-US" sz="2800" dirty="0"/>
              <a:t>can do this by hand, well…</a:t>
            </a:r>
          </a:p>
          <a:p>
            <a:pPr lvl="1"/>
            <a:r>
              <a:rPr lang="en-US" sz="2800" dirty="0"/>
              <a:t>…you cant either.</a:t>
            </a:r>
          </a:p>
        </p:txBody>
      </p:sp>
    </p:spTree>
    <p:extLst>
      <p:ext uri="{BB962C8B-B14F-4D97-AF65-F5344CB8AC3E}">
        <p14:creationId xmlns:p14="http://schemas.microsoft.com/office/powerpoint/2010/main" val="563517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56B45-6584-4AB9-9232-437025D79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F75B6-4799-4F7D-96D5-D68844ADD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expect that there’s a better IDE/better compiler/better programming language coming that will make it possible to tell if your code is going to hit an infinite loop.</a:t>
            </a:r>
          </a:p>
          <a:p>
            <a:endParaRPr lang="en-US" dirty="0"/>
          </a:p>
          <a:p>
            <a:r>
              <a:rPr lang="en-US" dirty="0"/>
              <a:t>It’s not coming. </a:t>
            </a:r>
          </a:p>
        </p:txBody>
      </p:sp>
    </p:spTree>
    <p:extLst>
      <p:ext uri="{BB962C8B-B14F-4D97-AF65-F5344CB8AC3E}">
        <p14:creationId xmlns:p14="http://schemas.microsoft.com/office/powerpoint/2010/main" val="1876430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F82E8-48EE-4988-8CA4-1F68A500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</a:t>
            </a:r>
            <a:r>
              <a:rPr lang="en-US" dirty="0" err="1"/>
              <a:t>Uncomputable</a:t>
            </a:r>
            <a:r>
              <a:rPr lang="en-US" dirty="0"/>
              <a:t>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EFB13-5931-473F-A4DF-D5CE1AFFA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Imagine we gave the following task to 142 students:</a:t>
            </a:r>
          </a:p>
          <a:p>
            <a:endParaRPr lang="en-US" dirty="0"/>
          </a:p>
          <a:p>
            <a:r>
              <a:rPr lang="en-US" dirty="0"/>
              <a:t>Write a program that prints “Hello World” </a:t>
            </a:r>
          </a:p>
          <a:p>
            <a:endParaRPr lang="en-US" dirty="0"/>
          </a:p>
          <a:p>
            <a:r>
              <a:rPr lang="en-US" dirty="0"/>
              <a:t>Can you make an </a:t>
            </a:r>
            <a:r>
              <a:rPr lang="en-US" dirty="0" err="1"/>
              <a:t>autograder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Technically…NO! </a:t>
            </a:r>
          </a:p>
        </p:txBody>
      </p:sp>
    </p:spTree>
    <p:extLst>
      <p:ext uri="{BB962C8B-B14F-4D97-AF65-F5344CB8AC3E}">
        <p14:creationId xmlns:p14="http://schemas.microsoft.com/office/powerpoint/2010/main" val="1125909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F82E8-48EE-4988-8CA4-1F68A500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</a:t>
            </a:r>
            <a:r>
              <a:rPr lang="en-US" dirty="0" err="1"/>
              <a:t>Uncomputable</a:t>
            </a:r>
            <a:r>
              <a:rPr lang="en-US" dirty="0"/>
              <a:t>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EFB13-5931-473F-A4DF-D5CE1AFFA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Imagine we gave the following task to 142 students:</a:t>
            </a:r>
          </a:p>
          <a:p>
            <a:endParaRPr lang="en-US" dirty="0"/>
          </a:p>
          <a:p>
            <a:r>
              <a:rPr lang="en-US" dirty="0"/>
              <a:t>Write a program that prints “Hello World” </a:t>
            </a:r>
          </a:p>
          <a:p>
            <a:endParaRPr lang="en-US" dirty="0"/>
          </a:p>
          <a:p>
            <a:r>
              <a:rPr lang="en-US" dirty="0"/>
              <a:t>Can you make an </a:t>
            </a:r>
            <a:r>
              <a:rPr lang="en-US" dirty="0" err="1"/>
              <a:t>autograder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Technically…NO!</a:t>
            </a:r>
          </a:p>
          <a:p>
            <a:r>
              <a:rPr lang="en-US" dirty="0"/>
              <a:t>In practice, we declare the program wrong if it runs for 1 minute or so. That’s not right 100% of the time, but it’s good enough for your programming classes. </a:t>
            </a:r>
          </a:p>
        </p:txBody>
      </p:sp>
    </p:spTree>
    <p:extLst>
      <p:ext uri="{BB962C8B-B14F-4D97-AF65-F5344CB8AC3E}">
        <p14:creationId xmlns:p14="http://schemas.microsoft.com/office/powerpoint/2010/main" val="3572091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D2F5F-1059-43D3-92EC-A9830F11B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Would we prove that?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DC835-284A-4F6B-A534-5BD3CAF99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a </a:t>
            </a:r>
            <a:r>
              <a:rPr lang="en-US" b="1" dirty="0"/>
              <a:t>reduction</a:t>
            </a:r>
          </a:p>
          <a:p>
            <a:endParaRPr lang="en-US" b="1" dirty="0"/>
          </a:p>
          <a:p>
            <a:r>
              <a:rPr lang="en-US" dirty="0"/>
              <a:t>Suppose, for the sake of contradiction, I can solve the HelloWorld problem. (i.e. on input P.java I can tell whether it eventually prints HelloWorld)</a:t>
            </a:r>
          </a:p>
          <a:p>
            <a:r>
              <a:rPr lang="en-US" dirty="0"/>
              <a:t>Let W.exe solve that problem. </a:t>
            </a:r>
          </a:p>
          <a:p>
            <a:endParaRPr lang="en-US" dirty="0"/>
          </a:p>
          <a:p>
            <a:r>
              <a:rPr lang="en-US" dirty="0"/>
              <a:t>Consider this program…</a:t>
            </a:r>
          </a:p>
        </p:txBody>
      </p:sp>
    </p:spTree>
    <p:extLst>
      <p:ext uri="{BB962C8B-B14F-4D97-AF65-F5344CB8AC3E}">
        <p14:creationId xmlns:p14="http://schemas.microsoft.com/office/powerpoint/2010/main" val="4042514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FF35F-0A82-492E-A201-16B5AF512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Reduction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C5363-C91B-4C7E-9070-53BEA3030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Trick(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P,x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Run P on x, //</a:t>
            </a:r>
            <a:r>
              <a:rPr lang="en-US" dirty="0"/>
              <a:t>(but only simulate printing if P prints things)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 “Hello World”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/>
          </a:p>
          <a:p>
            <a:r>
              <a:rPr lang="en-US" dirty="0"/>
              <a:t>This actually prints “hello world” </a:t>
            </a:r>
            <a:r>
              <a:rPr lang="en-US" dirty="0" err="1"/>
              <a:t>iff</a:t>
            </a:r>
            <a:r>
              <a:rPr lang="en-US" dirty="0"/>
              <a:t> P halts on x. </a:t>
            </a:r>
          </a:p>
          <a:p>
            <a:r>
              <a:rPr lang="en-US" dirty="0"/>
              <a:t>Plug Trick into W and….we solved the Halting Problem!</a:t>
            </a:r>
          </a:p>
        </p:txBody>
      </p:sp>
    </p:spTree>
    <p:extLst>
      <p:ext uri="{BB962C8B-B14F-4D97-AF65-F5344CB8AC3E}">
        <p14:creationId xmlns:p14="http://schemas.microsoft.com/office/powerpoint/2010/main" val="1918979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92F62-5906-4B9A-8A76-A9CE57041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Reductions in 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75191-7B0C-45F4-9C39-45252E3E9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big idea for reductions is “reusing code”</a:t>
            </a:r>
          </a:p>
          <a:p>
            <a:r>
              <a:rPr lang="en-US" dirty="0"/>
              <a:t>Just like calling a library</a:t>
            </a:r>
          </a:p>
          <a:p>
            <a:r>
              <a:rPr lang="en-US" dirty="0"/>
              <a:t>But doing it in contrapositive form.</a:t>
            </a:r>
          </a:p>
          <a:p>
            <a:br>
              <a:rPr lang="en-US" dirty="0"/>
            </a:br>
            <a:r>
              <a:rPr lang="en-US" dirty="0"/>
              <a:t>Instead of</a:t>
            </a:r>
          </a:p>
          <a:p>
            <a:r>
              <a:rPr lang="en-US" dirty="0"/>
              <a:t>“If I have a library, then I can solve a new problem” reductions do the contrapositive:</a:t>
            </a:r>
            <a:br>
              <a:rPr lang="en-US" dirty="0"/>
            </a:br>
            <a:r>
              <a:rPr lang="en-US" dirty="0"/>
              <a:t>“If I can solve a problem I know I shouldn’t be able to, then that library function can’t exist” </a:t>
            </a:r>
          </a:p>
        </p:txBody>
      </p:sp>
    </p:spTree>
    <p:extLst>
      <p:ext uri="{BB962C8B-B14F-4D97-AF65-F5344CB8AC3E}">
        <p14:creationId xmlns:p14="http://schemas.microsoft.com/office/powerpoint/2010/main" val="4581516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ECE5A-2FE7-4FBD-9F04-B7B5FA19B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 (Scary?) Fact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7C00A-105F-4DBF-99D3-B47683A6A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Rice’s Theorem</a:t>
            </a:r>
          </a:p>
          <a:p>
            <a:endParaRPr lang="en-US" dirty="0"/>
          </a:p>
          <a:p>
            <a:r>
              <a:rPr lang="en-US" dirty="0"/>
              <a:t>Says any “non-trivial” behavior of programs cannot be computed (in finite time). </a:t>
            </a:r>
          </a:p>
        </p:txBody>
      </p:sp>
    </p:spTree>
    <p:extLst>
      <p:ext uri="{BB962C8B-B14F-4D97-AF65-F5344CB8AC3E}">
        <p14:creationId xmlns:p14="http://schemas.microsoft.com/office/powerpoint/2010/main" val="4175241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E063A-069D-490B-8135-5DFBD0A51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Practical </a:t>
            </a:r>
            <a:r>
              <a:rPr lang="en-US" dirty="0" err="1"/>
              <a:t>Uncomputable</a:t>
            </a:r>
            <a:r>
              <a:rPr lang="en-US" dirty="0"/>
              <a:t>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59F65-05CA-4F64-A87A-67FA46A54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pressed the run button on your code and have it take a long time?</a:t>
            </a:r>
          </a:p>
          <a:p>
            <a:endParaRPr lang="en-US" dirty="0"/>
          </a:p>
          <a:p>
            <a:r>
              <a:rPr lang="en-US" dirty="0"/>
              <a:t>Like an infinitely long time?</a:t>
            </a:r>
          </a:p>
          <a:p>
            <a:endParaRPr lang="en-US" dirty="0"/>
          </a:p>
          <a:p>
            <a:r>
              <a:rPr lang="en-US" dirty="0"/>
              <a:t>What didn’t your compiler…like, tell you </a:t>
            </a:r>
            <a:r>
              <a:rPr lang="en-US" b="1" dirty="0"/>
              <a:t>not </a:t>
            </a:r>
            <a:r>
              <a:rPr lang="en-US" dirty="0"/>
              <a:t>to push the button yet. </a:t>
            </a:r>
          </a:p>
          <a:p>
            <a:r>
              <a:rPr lang="en-US" dirty="0"/>
              <a:t>It tells you when your code doesn’t compile before it runs it…why doesn’t it check for infinite loops?</a:t>
            </a:r>
          </a:p>
        </p:txBody>
      </p:sp>
    </p:spTree>
    <p:extLst>
      <p:ext uri="{BB962C8B-B14F-4D97-AF65-F5344CB8AC3E}">
        <p14:creationId xmlns:p14="http://schemas.microsoft.com/office/powerpoint/2010/main" val="36358882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B80D0-A39B-4A54-A866-6319BCCBA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Comes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2D6AA-1A7A-4EBA-8BB5-4C9D08754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CSE 312 (foundations II)</a:t>
            </a:r>
          </a:p>
          <a:p>
            <a:r>
              <a:rPr lang="en-US" dirty="0"/>
              <a:t>Fewer proofs </a:t>
            </a:r>
            <a:r>
              <a:rPr lang="en-US" dirty="0">
                <a:sym typeface="Wingdings" panose="05000000000000000000" pitchFamily="2" charset="2"/>
              </a:rPr>
              <a:t> </a:t>
            </a:r>
          </a:p>
          <a:p>
            <a:r>
              <a:rPr lang="en-US" dirty="0">
                <a:sym typeface="Wingdings" panose="05000000000000000000" pitchFamily="2" charset="2"/>
              </a:rPr>
              <a:t>Basics of probability theory (super useful in algorithms, ML, and just everyday life). Fundamental statistics.</a:t>
            </a:r>
          </a:p>
          <a:p>
            <a:r>
              <a:rPr lang="en-US" dirty="0"/>
              <a:t>CSE 332 (data structures and parallelism) </a:t>
            </a:r>
          </a:p>
          <a:p>
            <a:r>
              <a:rPr lang="en-US" dirty="0"/>
              <a:t>Data structures, a few fundamental algorithms, parallelism.</a:t>
            </a:r>
          </a:p>
          <a:p>
            <a:r>
              <a:rPr lang="en-US" dirty="0"/>
              <a:t>Graphs. Graphs everywhere.</a:t>
            </a:r>
          </a:p>
          <a:p>
            <a:r>
              <a:rPr lang="en-US" dirty="0"/>
              <a:t>Also, induction. [same for 421, 422 the algorithms courses]</a:t>
            </a:r>
          </a:p>
          <a:p>
            <a:r>
              <a:rPr lang="en-US" dirty="0"/>
              <a:t>CSE 431 (complexity theory)</a:t>
            </a:r>
          </a:p>
          <a:p>
            <a:r>
              <a:rPr lang="en-US" dirty="0"/>
              <a:t>What can’t you do with computers </a:t>
            </a:r>
            <a:r>
              <a:rPr lang="en-US" b="1" dirty="0"/>
              <a:t>in a reasonable amount of time.</a:t>
            </a:r>
          </a:p>
          <a:p>
            <a:r>
              <a:rPr lang="en-US" dirty="0"/>
              <a:t>Beautiful theorems – more on CFGs, DFAs/NFAs as well.</a:t>
            </a:r>
          </a:p>
        </p:txBody>
      </p:sp>
    </p:spTree>
    <p:extLst>
      <p:ext uri="{BB962C8B-B14F-4D97-AF65-F5344CB8AC3E}">
        <p14:creationId xmlns:p14="http://schemas.microsoft.com/office/powerpoint/2010/main" val="18966668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90C6E-DE76-4D11-ADDC-5C5927AFB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We’ve Covered A 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CFE19-7508-4B68-9C04-756448407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Propositional Logic. </a:t>
            </a:r>
          </a:p>
          <a:p>
            <a:r>
              <a:rPr lang="en-US" dirty="0"/>
              <a:t>Boolean logic and circuits.</a:t>
            </a:r>
          </a:p>
          <a:p>
            <a:r>
              <a:rPr lang="en-US" dirty="0"/>
              <a:t>Boolean algebra.</a:t>
            </a:r>
          </a:p>
          <a:p>
            <a:r>
              <a:rPr lang="en-US" dirty="0"/>
              <a:t>Predicates, </a:t>
            </a:r>
            <a:r>
              <a:rPr lang="en-US" dirty="0">
                <a:solidFill>
                  <a:schemeClr val="accent3"/>
                </a:solidFill>
              </a:rPr>
              <a:t>quantifiers </a:t>
            </a:r>
            <a:r>
              <a:rPr lang="en-US" dirty="0"/>
              <a:t>and predicate logic.</a:t>
            </a:r>
          </a:p>
          <a:p>
            <a:r>
              <a:rPr lang="en-US" dirty="0"/>
              <a:t>Inference rules and formal proofs for propositional and predicate logic.</a:t>
            </a:r>
          </a:p>
          <a:p>
            <a:r>
              <a:rPr lang="en-US" dirty="0"/>
              <a:t>English proofs.</a:t>
            </a:r>
          </a:p>
          <a:p>
            <a:r>
              <a:rPr lang="en-US" dirty="0">
                <a:solidFill>
                  <a:schemeClr val="accent3"/>
                </a:solidFill>
              </a:rPr>
              <a:t>Set theory.</a:t>
            </a:r>
          </a:p>
          <a:p>
            <a:r>
              <a:rPr lang="en-US" dirty="0"/>
              <a:t>Modular arithmetic.</a:t>
            </a:r>
          </a:p>
          <a:p>
            <a:r>
              <a:rPr lang="en-US" dirty="0">
                <a:solidFill>
                  <a:schemeClr val="accent3"/>
                </a:solidFill>
              </a:rPr>
              <a:t>Prime numbers.</a:t>
            </a:r>
          </a:p>
          <a:p>
            <a:r>
              <a:rPr lang="en-US" dirty="0"/>
              <a:t>GCD, Euclid's algorithm and modular inverse</a:t>
            </a:r>
          </a:p>
          <a:p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E50CAEB-5B6F-4846-B44F-FB335C9717B3}"/>
              </a:ext>
            </a:extLst>
          </p:cNvPr>
          <p:cNvSpPr/>
          <p:nvPr/>
        </p:nvSpPr>
        <p:spPr>
          <a:xfrm>
            <a:off x="3347357" y="2351315"/>
            <a:ext cx="5992585" cy="48169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You’ll use quantifiers in 332 to define big-O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4DA33F1-AFD5-49A9-A439-FA3659FC2294}"/>
              </a:ext>
            </a:extLst>
          </p:cNvPr>
          <p:cNvSpPr/>
          <p:nvPr/>
        </p:nvSpPr>
        <p:spPr>
          <a:xfrm>
            <a:off x="2422072" y="4089492"/>
            <a:ext cx="5992585" cy="48169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431 is basically 10 weeks of fun set proofs.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9BE0DB4-8020-47A7-8AB9-6909A63F69A0}"/>
              </a:ext>
            </a:extLst>
          </p:cNvPr>
          <p:cNvSpPr/>
          <p:nvPr/>
        </p:nvSpPr>
        <p:spPr>
          <a:xfrm>
            <a:off x="3099707" y="4976950"/>
            <a:ext cx="5992585" cy="48169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Interested in crypto? They’ll come back.</a:t>
            </a:r>
          </a:p>
        </p:txBody>
      </p:sp>
    </p:spTree>
    <p:extLst>
      <p:ext uri="{BB962C8B-B14F-4D97-AF65-F5344CB8AC3E}">
        <p14:creationId xmlns:p14="http://schemas.microsoft.com/office/powerpoint/2010/main" val="17105413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EC24F-DDD3-4CBA-8CD0-81CEE6770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really. A 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1FE41-3DC0-4E2C-BABF-7AE1D3FB4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Induction </a:t>
            </a:r>
            <a:r>
              <a:rPr lang="en-US" dirty="0"/>
              <a:t>and Strong Induction.</a:t>
            </a:r>
          </a:p>
          <a:p>
            <a:r>
              <a:rPr lang="en-US" dirty="0"/>
              <a:t>Recursively defined functions and sets.</a:t>
            </a:r>
          </a:p>
          <a:p>
            <a:r>
              <a:rPr lang="en-US" dirty="0"/>
              <a:t>Structural induction.</a:t>
            </a:r>
          </a:p>
          <a:p>
            <a:r>
              <a:rPr lang="en-US" dirty="0"/>
              <a:t>Regular expressions.</a:t>
            </a:r>
          </a:p>
          <a:p>
            <a:r>
              <a:rPr lang="en-US" dirty="0">
                <a:solidFill>
                  <a:schemeClr val="accent3"/>
                </a:solidFill>
              </a:rPr>
              <a:t>Context-free grammars</a:t>
            </a:r>
            <a:r>
              <a:rPr lang="en-US" dirty="0"/>
              <a:t> and languages.</a:t>
            </a:r>
          </a:p>
          <a:p>
            <a:r>
              <a:rPr lang="en-US" dirty="0"/>
              <a:t>Relations and composition.</a:t>
            </a:r>
          </a:p>
          <a:p>
            <a:r>
              <a:rPr lang="en-US" dirty="0"/>
              <a:t>Transitive-reflexive closure.</a:t>
            </a:r>
          </a:p>
          <a:p>
            <a:r>
              <a:rPr lang="en-US" dirty="0">
                <a:solidFill>
                  <a:schemeClr val="accent3"/>
                </a:solidFill>
              </a:rPr>
              <a:t>Graph representation </a:t>
            </a:r>
            <a:r>
              <a:rPr lang="en-US" dirty="0"/>
              <a:t>of relations and their closures.</a:t>
            </a:r>
          </a:p>
          <a:p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56986E3-3A3E-420A-83C6-D8E970BB0EA7}"/>
              </a:ext>
            </a:extLst>
          </p:cNvPr>
          <p:cNvSpPr/>
          <p:nvPr/>
        </p:nvSpPr>
        <p:spPr>
          <a:xfrm>
            <a:off x="5769913" y="1463857"/>
            <a:ext cx="5992585" cy="48169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Lots of induction proof [sketches] in 332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99B539C-131A-4F90-9F90-962D2C385848}"/>
              </a:ext>
            </a:extLst>
          </p:cNvPr>
          <p:cNvSpPr/>
          <p:nvPr/>
        </p:nvSpPr>
        <p:spPr>
          <a:xfrm>
            <a:off x="3987377" y="3219003"/>
            <a:ext cx="5992585" cy="48169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You’ll see these in compilers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4AFC0FC-AB81-493E-8AEE-C143C9CCC161}"/>
              </a:ext>
            </a:extLst>
          </p:cNvPr>
          <p:cNvSpPr/>
          <p:nvPr/>
        </p:nvSpPr>
        <p:spPr>
          <a:xfrm>
            <a:off x="1445563" y="5827668"/>
            <a:ext cx="5992585" cy="76705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You’ll use graphs at least once a week for the rest of your CS career. </a:t>
            </a:r>
          </a:p>
        </p:txBody>
      </p:sp>
    </p:spTree>
    <p:extLst>
      <p:ext uri="{BB962C8B-B14F-4D97-AF65-F5344CB8AC3E}">
        <p14:creationId xmlns:p14="http://schemas.microsoft.com/office/powerpoint/2010/main" val="2717857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357DB-5719-4D82-A80B-3018D7258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Like A lot a lot.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D6EB3-FD36-4860-81F3-2B432F301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40" y="1463857"/>
            <a:ext cx="11187258" cy="438177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DFAs, NFAs and language recognition.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Cross Product construction for DFAs.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Finite state machines with outputs at states.</a:t>
            </a:r>
          </a:p>
          <a:p>
            <a:r>
              <a:rPr lang="en-US" dirty="0"/>
              <a:t>Conversion of regular expressions to NFAs.</a:t>
            </a:r>
          </a:p>
          <a:p>
            <a:r>
              <a:rPr lang="en-US" dirty="0"/>
              <a:t>Powerset construction to convert NFAs to DFAs.</a:t>
            </a:r>
          </a:p>
          <a:p>
            <a:r>
              <a:rPr lang="en-US" dirty="0"/>
              <a:t>Equivalence of DFAs, NFAs, Regular Expressions </a:t>
            </a:r>
          </a:p>
          <a:p>
            <a:r>
              <a:rPr lang="en-US" dirty="0"/>
              <a:t>Method to prove languages not accepted by DFAs.</a:t>
            </a:r>
          </a:p>
          <a:p>
            <a:r>
              <a:rPr lang="en-US" dirty="0"/>
              <a:t>Cardinality, countability and diagonalization</a:t>
            </a:r>
          </a:p>
          <a:p>
            <a:r>
              <a:rPr lang="en-US" dirty="0"/>
              <a:t>Undecidability: </a:t>
            </a:r>
            <a:r>
              <a:rPr lang="en-US" dirty="0">
                <a:solidFill>
                  <a:schemeClr val="accent3"/>
                </a:solidFill>
              </a:rPr>
              <a:t>Halting problem </a:t>
            </a:r>
            <a:r>
              <a:rPr lang="en-US" dirty="0"/>
              <a:t>and evaluating properties of programs.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B735B23-AB86-4BA1-83E5-0CC1940283B0}"/>
              </a:ext>
            </a:extLst>
          </p:cNvPr>
          <p:cNvSpPr/>
          <p:nvPr/>
        </p:nvSpPr>
        <p:spPr>
          <a:xfrm>
            <a:off x="2670206" y="5641521"/>
            <a:ext cx="9168008" cy="114914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Promise you won’t ever try to solve the Halting Problem? It’s tempting to try to sometimes if you don’t remember it’s undecidable</a:t>
            </a:r>
          </a:p>
        </p:txBody>
      </p:sp>
    </p:spTree>
    <p:extLst>
      <p:ext uri="{BB962C8B-B14F-4D97-AF65-F5344CB8AC3E}">
        <p14:creationId xmlns:p14="http://schemas.microsoft.com/office/powerpoint/2010/main" val="59215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319DF-FA58-46D9-ADC8-71D7E25E8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Halting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87B17-2CD4-4114-8E80-FBD804196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40" y="3801035"/>
            <a:ext cx="11187258" cy="25083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This would be super useful to solve!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can’t solve it…let’s find out why.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AC90EA4-A871-4C6E-9F03-B34E6BF0C7B2}"/>
              </a:ext>
            </a:extLst>
          </p:cNvPr>
          <p:cNvGrpSpPr/>
          <p:nvPr/>
        </p:nvGrpSpPr>
        <p:grpSpPr>
          <a:xfrm>
            <a:off x="327212" y="1434354"/>
            <a:ext cx="11597918" cy="2147046"/>
            <a:chOff x="1057221" y="3429000"/>
            <a:chExt cx="6239933" cy="192784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13CB4F3D-B8F1-499F-8E2D-FA8CDFC2FB5E}"/>
                    </a:ext>
                  </a:extLst>
                </p:cNvPr>
                <p:cNvSpPr/>
                <p:nvPr/>
              </p:nvSpPr>
              <p:spPr>
                <a:xfrm>
                  <a:off x="1057221" y="3429000"/>
                  <a:ext cx="6239932" cy="1927846"/>
                </a:xfrm>
                <a:prstGeom prst="rect">
                  <a:avLst/>
                </a:prstGeom>
                <a:solidFill>
                  <a:srgbClr val="A48DD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 sz="2800" dirty="0">
                    <a:latin typeface="Segoe UI Semibold" panose="020B0702040204020203" pitchFamily="34" charset="0"/>
                    <a:cs typeface="Segoe UI Semibold" panose="020B0702040204020203" pitchFamily="34" charset="0"/>
                  </a:endParaRPr>
                </a:p>
                <a:p>
                  <a:r>
                    <a:rPr lang="en-US" sz="2800" dirty="0">
                      <a:latin typeface="Segoe UI Semibold" panose="020B0702040204020203" pitchFamily="34" charset="0"/>
                      <a:cs typeface="Segoe UI Semibold" panose="020B0702040204020203" pitchFamily="34" charset="0"/>
                    </a:rPr>
                    <a:t>Given: </a:t>
                  </a:r>
                  <a:r>
                    <a:rPr lang="en-US" sz="2800" b="1" dirty="0">
                      <a:latin typeface="Segoe UI Semibold" panose="020B0702040204020203" pitchFamily="34" charset="0"/>
                      <a:cs typeface="Segoe UI Semibold" panose="020B0702040204020203" pitchFamily="34" charset="0"/>
                    </a:rPr>
                    <a:t>source code for a program </a:t>
                  </a:r>
                  <a14:m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cs typeface="Segoe UI Semibold" panose="020B0702040204020203" pitchFamily="34" charset="0"/>
                        </a:rPr>
                        <m:t>𝑷</m:t>
                      </m:r>
                    </m:oMath>
                  </a14:m>
                  <a:r>
                    <a:rPr lang="en-US" sz="2800" b="1" dirty="0">
                      <a:latin typeface="Segoe UI Semibold" panose="020B0702040204020203" pitchFamily="34" charset="0"/>
                      <a:cs typeface="Segoe UI Semibold" panose="020B0702040204020203" pitchFamily="34" charset="0"/>
                    </a:rPr>
                    <a:t> and </a:t>
                  </a:r>
                  <a14:m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cs typeface="Segoe UI Semibold" panose="020B0702040204020203" pitchFamily="34" charset="0"/>
                        </a:rPr>
                        <m:t>𝒙</m:t>
                      </m:r>
                    </m:oMath>
                  </a14:m>
                  <a:r>
                    <a:rPr lang="en-US" sz="2800" b="1" dirty="0">
                      <a:latin typeface="Segoe UI Semibold" panose="020B0702040204020203" pitchFamily="34" charset="0"/>
                      <a:cs typeface="Segoe UI Semibold" panose="020B0702040204020203" pitchFamily="34" charset="0"/>
                    </a:rPr>
                    <a:t> an input we could give to </a:t>
                  </a:r>
                  <a14:m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cs typeface="Segoe UI Semibold" panose="020B0702040204020203" pitchFamily="34" charset="0"/>
                        </a:rPr>
                        <m:t>𝑷</m:t>
                      </m:r>
                    </m:oMath>
                  </a14:m>
                  <a:endParaRPr lang="en-US" sz="2800" b="1" dirty="0">
                    <a:latin typeface="Segoe UI Semibold" panose="020B0702040204020203" pitchFamily="34" charset="0"/>
                    <a:cs typeface="Segoe UI Semibold" panose="020B0702040204020203" pitchFamily="34" charset="0"/>
                  </a:endParaRPr>
                </a:p>
                <a:p>
                  <a:r>
                    <a:rPr lang="en-US" sz="2800" b="1" dirty="0">
                      <a:latin typeface="Segoe UI Semibold" panose="020B0702040204020203" pitchFamily="34" charset="0"/>
                      <a:cs typeface="Segoe UI Semibold" panose="020B0702040204020203" pitchFamily="34" charset="0"/>
                    </a:rPr>
                    <a:t>Return: True if </a:t>
                  </a:r>
                  <a14:m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cs typeface="Segoe UI Semibold" panose="020B0702040204020203" pitchFamily="34" charset="0"/>
                        </a:rPr>
                        <m:t>𝑷</m:t>
                      </m:r>
                    </m:oMath>
                  </a14:m>
                  <a:r>
                    <a:rPr lang="en-US" sz="2800" b="1" dirty="0">
                      <a:latin typeface="Segoe UI Semibold" panose="020B0702040204020203" pitchFamily="34" charset="0"/>
                      <a:cs typeface="Segoe UI Semibold" panose="020B0702040204020203" pitchFamily="34" charset="0"/>
                    </a:rPr>
                    <a:t> will halt on </a:t>
                  </a:r>
                  <a14:m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cs typeface="Segoe UI Semibold" panose="020B0702040204020203" pitchFamily="34" charset="0"/>
                        </a:rPr>
                        <m:t>𝒙</m:t>
                      </m:r>
                    </m:oMath>
                  </a14:m>
                  <a:r>
                    <a:rPr lang="en-US" sz="2800" b="1" dirty="0">
                      <a:latin typeface="Segoe UI Semibold" panose="020B0702040204020203" pitchFamily="34" charset="0"/>
                      <a:cs typeface="Segoe UI Semibold" panose="020B0702040204020203" pitchFamily="34" charset="0"/>
                    </a:rPr>
                    <a:t>, False if it runs forever (e.g. goes in an infinite loop or infinitely recurses)</a:t>
                  </a:r>
                </a:p>
              </p:txBody>
            </p:sp>
          </mc:Choice>
          <mc:Fallback xmlns=""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13CB4F3D-B8F1-499F-8E2D-FA8CDFC2FB5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7221" y="3429000"/>
                  <a:ext cx="6239932" cy="1927846"/>
                </a:xfrm>
                <a:prstGeom prst="rect">
                  <a:avLst/>
                </a:prstGeom>
                <a:blipFill>
                  <a:blip r:embed="rId2"/>
                  <a:stretch>
                    <a:fillRect l="-1104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B5160FD-3129-40CB-9EF3-50B69E637948}"/>
                </a:ext>
              </a:extLst>
            </p:cNvPr>
            <p:cNvSpPr/>
            <p:nvPr/>
          </p:nvSpPr>
          <p:spPr>
            <a:xfrm>
              <a:off x="1057222" y="3429001"/>
              <a:ext cx="6239932" cy="599067"/>
            </a:xfrm>
            <a:prstGeom prst="rect">
              <a:avLst/>
            </a:prstGeom>
            <a:solidFill>
              <a:srgbClr val="4C32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200" b="1" dirty="0">
                  <a:latin typeface="Segoe UI Semibold" panose="020B0702040204020203" pitchFamily="34" charset="0"/>
                  <a:cs typeface="Segoe UI Semibold" panose="020B0702040204020203" pitchFamily="34" charset="0"/>
                </a:rPr>
                <a:t>The Halting Problem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3030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1A5FC-8C84-4D0A-9836-B411B5762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Proof By Contradiction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881C384-B0F4-4D27-9BEF-B5E8EA0BF84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Suppose, for the sake of contradiction, there is a program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, which given input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P.java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will accurately report </a:t>
                </a:r>
              </a:p>
              <a:p>
                <a:r>
                  <a:rPr lang="en-US" dirty="0"/>
                  <a:t>“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/>
                  <a:t> would halt when run with input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” or</a:t>
                </a:r>
              </a:p>
              <a:p>
                <a:r>
                  <a:rPr lang="en-US" dirty="0"/>
                  <a:t>“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/>
                  <a:t> will run forever on input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.”</a:t>
                </a:r>
              </a:p>
              <a:p>
                <a:endParaRPr lang="en-US" dirty="0"/>
              </a:p>
              <a:p>
                <a:r>
                  <a:rPr lang="en-US" b="1" dirty="0"/>
                  <a:t>Important: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 does not just compile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P.java</a:t>
                </a:r>
                <a:r>
                  <a:rPr lang="en-US" dirty="0"/>
                  <a:t> and run it. To count,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 needs to return “halt” or “doesn’t” in a finite amount of time. </a:t>
                </a:r>
              </a:p>
              <a:p>
                <a:r>
                  <a:rPr lang="en-US" dirty="0"/>
                  <a:t>And remember, it’s not a good idea to say “but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 has to run P.java to tell if it’ll go into an infinite loop” that’s what we’re trying to prove!!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881C384-B0F4-4D27-9BEF-B5E8EA0BF84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8" t="-2138" r="-22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2239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3A415-24D9-46E7-86C1-CE869F1B7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Very Tricky Program.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02BE4-9B09-4BB9-AEB6-5A6E5DCCD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40" y="1463856"/>
            <a:ext cx="11187258" cy="51308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Diagonal.java(String x){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Run H.exe on input &lt;x, x&gt;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if(H.exe says “x halts on x”)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	  while(true){//Go into an infinite loop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	  int x=2+2;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else //H.exe says “x doesn’t halt on x”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return; //halt.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40923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1DC02-C744-4B1A-8136-70773E831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So, </a:t>
            </a:r>
            <a:r>
              <a:rPr lang="en-US" dirty="0" err="1"/>
              <a:t>uhh</a:t>
            </a:r>
            <a:r>
              <a:rPr lang="en-US" dirty="0"/>
              <a:t> that’s a weird program.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95A73-2AE7-4482-A948-0446C24B1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we do with it?</a:t>
            </a:r>
          </a:p>
          <a:p>
            <a:r>
              <a:rPr lang="en-US" dirty="0"/>
              <a:t>USE IT TO BREAK STUFF</a:t>
            </a:r>
          </a:p>
          <a:p>
            <a:r>
              <a:rPr lang="en-US" dirty="0"/>
              <a:t>Does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Diagonal.java</a:t>
            </a:r>
            <a:r>
              <a:rPr lang="en-US" dirty="0"/>
              <a:t> halt when its input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Diagonal.java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Let’s assume it does and see what happens…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892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3A415-24D9-46E7-86C1-CE869F1B7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Very Tricky Program.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02BE4-9B09-4BB9-AEB6-5A6E5DCCD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40" y="1463856"/>
            <a:ext cx="11187258" cy="51308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Diagonal.java(String x){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Run H.exe on input &lt;x, x&gt;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if(H.exe says “x halts on x”)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	  while(true){//Go into an infinite loop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	  int x=2+2;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else //H.exe says “x doesn’t halt on x”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return; //halt.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554F0A1-2E5C-4058-BFB1-67001035D161}"/>
              </a:ext>
            </a:extLst>
          </p:cNvPr>
          <p:cNvSpPr/>
          <p:nvPr/>
        </p:nvSpPr>
        <p:spPr>
          <a:xfrm>
            <a:off x="7508449" y="381786"/>
            <a:ext cx="4392891" cy="259708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Imagine Diagonal.java halts on Diagonal.java.</a:t>
            </a:r>
          </a:p>
          <a:p>
            <a:pPr algn="ctr"/>
            <a:r>
              <a:rPr lang="en-US" sz="2400" dirty="0"/>
              <a:t>Then H better say it halts. </a:t>
            </a:r>
          </a:p>
          <a:p>
            <a:pPr algn="ctr"/>
            <a:r>
              <a:rPr lang="en-US" sz="2400" dirty="0"/>
              <a:t>So it goes into an infinite loop.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Wait shoot.</a:t>
            </a:r>
          </a:p>
        </p:txBody>
      </p:sp>
    </p:spTree>
    <p:extLst>
      <p:ext uri="{BB962C8B-B14F-4D97-AF65-F5344CB8AC3E}">
        <p14:creationId xmlns:p14="http://schemas.microsoft.com/office/powerpoint/2010/main" val="3584627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1DC02-C744-4B1A-8136-70773E831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So, </a:t>
            </a:r>
            <a:r>
              <a:rPr lang="en-US" dirty="0" err="1"/>
              <a:t>uhh</a:t>
            </a:r>
            <a:r>
              <a:rPr lang="en-US" dirty="0"/>
              <a:t> that’s a weird program.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95A73-2AE7-4482-A948-0446C24B1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we do with it?</a:t>
            </a:r>
          </a:p>
          <a:p>
            <a:r>
              <a:rPr lang="en-US" dirty="0"/>
              <a:t>USE IT TO BREAK STUFF</a:t>
            </a:r>
          </a:p>
          <a:p>
            <a:r>
              <a:rPr lang="en-US" dirty="0"/>
              <a:t>Does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Diagonal.java</a:t>
            </a:r>
            <a:r>
              <a:rPr lang="en-US" dirty="0"/>
              <a:t> halt when its input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Diagonal.java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Let’s assume it does and see what happens…</a:t>
            </a:r>
          </a:p>
          <a:p>
            <a:pPr lvl="1"/>
            <a:r>
              <a:rPr lang="en-US" dirty="0"/>
              <a:t>That didn’t work.</a:t>
            </a:r>
          </a:p>
          <a:p>
            <a:r>
              <a:rPr lang="en-US" dirty="0"/>
              <a:t>Let’s assume it doesn’t and see what happens…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520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3A415-24D9-46E7-86C1-CE869F1B7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Very Tricky Program.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02BE4-9B09-4BB9-AEB6-5A6E5DCCD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40" y="1463856"/>
            <a:ext cx="11187258" cy="51308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Diagonal.java(String x){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Run H.exe on input &lt;x, x&gt;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if(H.exe says “x halts on x”)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	  while(true){//Go into an infinite loop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	  int x=2+2;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else //H.exe says “x doesn’t halt on x”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return; //halt.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554F0A1-2E5C-4058-BFB1-67001035D161}"/>
              </a:ext>
            </a:extLst>
          </p:cNvPr>
          <p:cNvSpPr/>
          <p:nvPr/>
        </p:nvSpPr>
        <p:spPr>
          <a:xfrm>
            <a:off x="7508449" y="381786"/>
            <a:ext cx="4392891" cy="259708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Imagine Diagonal.java doesn’t halt on Diagonal.java.</a:t>
            </a:r>
          </a:p>
          <a:p>
            <a:pPr algn="ctr"/>
            <a:r>
              <a:rPr lang="en-US" sz="2400" dirty="0"/>
              <a:t>Then H better say it doesn’t halt. </a:t>
            </a:r>
          </a:p>
          <a:p>
            <a:pPr algn="ctr"/>
            <a:r>
              <a:rPr lang="en-US" sz="2400" dirty="0"/>
              <a:t>So we go into the else branch.</a:t>
            </a:r>
          </a:p>
          <a:p>
            <a:pPr algn="ctr"/>
            <a:r>
              <a:rPr lang="en-US" sz="2400" dirty="0"/>
              <a:t>And it halts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Wait shoot.</a:t>
            </a:r>
          </a:p>
        </p:txBody>
      </p:sp>
    </p:spTree>
    <p:extLst>
      <p:ext uri="{BB962C8B-B14F-4D97-AF65-F5344CB8AC3E}">
        <p14:creationId xmlns:p14="http://schemas.microsoft.com/office/powerpoint/2010/main" val="3256717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with UW color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A48DD3"/>
      </a:accent2>
      <a:accent3>
        <a:srgbClr val="4C3282"/>
      </a:accent3>
      <a:accent4>
        <a:srgbClr val="B6A479"/>
      </a:accent4>
      <a:accent5>
        <a:srgbClr val="3E8853"/>
      </a:accent5>
      <a:accent6>
        <a:srgbClr val="62A39F"/>
      </a:accent6>
      <a:hlink>
        <a:srgbClr val="33006F"/>
      </a:hlink>
      <a:folHlink>
        <a:srgbClr val="9A7B4C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11_template" id="{6BA7A1FE-736A-48A3-846A-B53BDD0DBBA6}" vid="{10AF989D-615E-4933-A809-2B6668B0A6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311_template</Template>
  <TotalTime>417</TotalTime>
  <Words>1567</Words>
  <Application>Microsoft Office PowerPoint</Application>
  <PresentationFormat>Widescreen</PresentationFormat>
  <Paragraphs>195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Calibri</vt:lpstr>
      <vt:lpstr>Cambria Math</vt:lpstr>
      <vt:lpstr>Courier New</vt:lpstr>
      <vt:lpstr>Segoe UI</vt:lpstr>
      <vt:lpstr>Segoe UI Light</vt:lpstr>
      <vt:lpstr>Segoe UI Semibold</vt:lpstr>
      <vt:lpstr>Segoe UI Semilight</vt:lpstr>
      <vt:lpstr>Tw Cen MT</vt:lpstr>
      <vt:lpstr>Wingdings</vt:lpstr>
      <vt:lpstr>Wingdings 3</vt:lpstr>
      <vt:lpstr>Integral</vt:lpstr>
      <vt:lpstr>Halting Problem</vt:lpstr>
      <vt:lpstr>A Practical Uncomputable Problem</vt:lpstr>
      <vt:lpstr>The Halting Problem</vt:lpstr>
      <vt:lpstr>A Proof By Contradiction</vt:lpstr>
      <vt:lpstr>A Very Tricky Program.</vt:lpstr>
      <vt:lpstr>So, uhh that’s a weird program.</vt:lpstr>
      <vt:lpstr>A Very Tricky Program.</vt:lpstr>
      <vt:lpstr>So, uhh that’s a weird program.</vt:lpstr>
      <vt:lpstr>A Very Tricky Program.</vt:lpstr>
      <vt:lpstr>So, uhh that’s a weird program.</vt:lpstr>
      <vt:lpstr>So…</vt:lpstr>
      <vt:lpstr>What that does and doesn’t mean</vt:lpstr>
      <vt:lpstr>Takeaways</vt:lpstr>
      <vt:lpstr>More Uncomputable problems</vt:lpstr>
      <vt:lpstr>More Uncomputable problems</vt:lpstr>
      <vt:lpstr>How Would we prove that?</vt:lpstr>
      <vt:lpstr>A Reduction</vt:lpstr>
      <vt:lpstr>Reductions in General</vt:lpstr>
      <vt:lpstr>Fun (Scary?) Fact</vt:lpstr>
      <vt:lpstr>What Comes next?</vt:lpstr>
      <vt:lpstr>We’ve Covered A LOT</vt:lpstr>
      <vt:lpstr>No really. A lot</vt:lpstr>
      <vt:lpstr>Like A lot a lot.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Halting Problem</dc:title>
  <dc:creator>rtweber2</dc:creator>
  <cp:lastModifiedBy>rtweber2</cp:lastModifiedBy>
  <cp:revision>23</cp:revision>
  <cp:lastPrinted>2023-03-08T01:27:31Z</cp:lastPrinted>
  <dcterms:created xsi:type="dcterms:W3CDTF">2020-12-08T21:10:43Z</dcterms:created>
  <dcterms:modified xsi:type="dcterms:W3CDTF">2023-03-08T01:27:38Z</dcterms:modified>
</cp:coreProperties>
</file>