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85" r:id="rId3"/>
    <p:sldId id="270" r:id="rId4"/>
    <p:sldId id="257" r:id="rId5"/>
    <p:sldId id="258" r:id="rId6"/>
    <p:sldId id="259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51" r:id="rId17"/>
    <p:sldId id="446" r:id="rId18"/>
    <p:sldId id="447" r:id="rId19"/>
    <p:sldId id="448" r:id="rId20"/>
    <p:sldId id="449" r:id="rId21"/>
    <p:sldId id="452" r:id="rId22"/>
    <p:sldId id="453" r:id="rId23"/>
    <p:sldId id="457" r:id="rId24"/>
    <p:sldId id="454" r:id="rId25"/>
    <p:sldId id="456" r:id="rId26"/>
    <p:sldId id="458" r:id="rId27"/>
    <p:sldId id="459" r:id="rId28"/>
    <p:sldId id="460" r:id="rId29"/>
    <p:sldId id="461" r:id="rId30"/>
    <p:sldId id="462" r:id="rId31"/>
    <p:sldId id="463" r:id="rId32"/>
    <p:sldId id="455" r:id="rId33"/>
    <p:sldId id="464" r:id="rId34"/>
    <p:sldId id="465" r:id="rId35"/>
    <p:sldId id="466" r:id="rId36"/>
    <p:sldId id="471" r:id="rId37"/>
    <p:sldId id="472" r:id="rId38"/>
    <p:sldId id="478" r:id="rId39"/>
    <p:sldId id="480" r:id="rId40"/>
    <p:sldId id="481" r:id="rId41"/>
    <p:sldId id="482" r:id="rId42"/>
    <p:sldId id="483" r:id="rId43"/>
    <p:sldId id="468" r:id="rId44"/>
    <p:sldId id="469" r:id="rId45"/>
    <p:sldId id="470" r:id="rId46"/>
    <p:sldId id="48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556B74-D9E0-49D9-82E9-DA1A18BF61A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4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0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70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21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5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9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6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556B74-D9E0-49D9-82E9-DA1A18BF61AB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29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8D89-0B8B-478C-BA92-65E38A1C8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Uncountability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157D5-D5EA-448B-87B9-7961D39EED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Winter 2023</a:t>
            </a:r>
          </a:p>
          <a:p>
            <a:r>
              <a:rPr lang="en-US"/>
              <a:t>Lecture 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6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Every output has at least one input that maps to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96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485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6D00-8032-409A-BA7F-D5D23A14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99D9-54B2-482F-B3FA-EBD898C9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35" y="3476065"/>
            <a:ext cx="11352363" cy="2833296"/>
          </a:xfrm>
        </p:spPr>
        <p:txBody>
          <a:bodyPr/>
          <a:lstStyle/>
          <a:p>
            <a:r>
              <a:rPr lang="en-US" dirty="0"/>
              <a:t>This matches our intuition on finite sets.</a:t>
            </a:r>
          </a:p>
          <a:p>
            <a:r>
              <a:rPr lang="en-US" dirty="0"/>
              <a:t>But it also works for infinite sets!</a:t>
            </a:r>
          </a:p>
          <a:p>
            <a:endParaRPr lang="en-US" dirty="0"/>
          </a:p>
          <a:p>
            <a:r>
              <a:rPr lang="en-US" dirty="0"/>
              <a:t>Let’s see just how infinite these sets are.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91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30BF-BB03-4449-BF20-D4D08D24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infinite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2997-3661-4F29-8767-2B255A7B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/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compare the sizes of: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an even integer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blipFill>
                <a:blip r:embed="rId3"/>
                <a:stretch>
                  <a:fillRect l="-108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E1D351C8-F6DD-44A7-AF6A-A6E47D6C509C}"/>
              </a:ext>
            </a:extLst>
          </p:cNvPr>
          <p:cNvSpPr/>
          <p:nvPr/>
        </p:nvSpPr>
        <p:spPr>
          <a:xfrm>
            <a:off x="6613236" y="4527748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5233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6B3B-4935-4A1C-88BD-8D8C426F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it a bijection?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;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67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50AA-A788-430F-AA1F-499DC5C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work nicely. You can also build one explicitly.</a:t>
                </a:r>
              </a:p>
              <a:p>
                <a:endParaRPr lang="en-US" dirty="0"/>
              </a:p>
              <a:p>
                <a:r>
                  <a:rPr lang="en-US" dirty="0"/>
                  <a:t>Good exercise: 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bijections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also a bijection.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30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A39D-7E56-4EFD-B15E-9582F371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even integer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are all countable.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  <a:blipFill>
                <a:blip r:embed="rId2"/>
                <a:stretch>
                  <a:fillRect t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6F9B781-B8FE-4F21-9914-6551B1656940}"/>
              </a:ext>
            </a:extLst>
          </p:cNvPr>
          <p:cNvGrpSpPr/>
          <p:nvPr/>
        </p:nvGrpSpPr>
        <p:grpSpPr>
          <a:xfrm>
            <a:off x="618563" y="1501337"/>
            <a:ext cx="97322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Equivalently,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it is finite or there is a bijection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88" r="-11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3C1393-E657-46C0-98D0-EC79C680CF2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Countable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797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EB39-1B06-46B4-A70B-DEC0AF79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one that’s a little harder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. There’s </a:t>
                </a:r>
                <a:r>
                  <a:rPr lang="en-US" dirty="0" err="1"/>
                  <a:t>gotta</a:t>
                </a:r>
                <a:r>
                  <a:rPr lang="en-US" dirty="0"/>
                  <a:t> be more of those right?</a:t>
                </a:r>
              </a:p>
              <a:p>
                <a:endParaRPr lang="en-US" dirty="0"/>
              </a:p>
              <a:p>
                <a:r>
                  <a:rPr lang="en-US" dirty="0"/>
                  <a:t>It’s pretty intuitive to think there are more </a:t>
                </a:r>
                <a:r>
                  <a:rPr lang="en-US" dirty="0" err="1"/>
                  <a:t>rationals</a:t>
                </a:r>
                <a:r>
                  <a:rPr lang="en-US" dirty="0"/>
                  <a:t> than integers.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rationals</a:t>
                </a:r>
                <a:r>
                  <a:rPr lang="en-US" dirty="0"/>
                  <a:t> are </a:t>
                </a:r>
                <a:r>
                  <a:rPr lang="en-US" b="1" dirty="0"/>
                  <a:t>dense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, there’s another rational number.</a:t>
                </a:r>
              </a:p>
              <a:p>
                <a:r>
                  <a:rPr lang="en-US" dirty="0"/>
                  <a:t>Or said in more intimidating fashion: 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 there are infinitely many others!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263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 of positive rational numbers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369128" y="1205346"/>
          <a:ext cx="8229600" cy="5165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12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Order the </a:t>
                </a:r>
                <a:r>
                  <a:rPr lang="en-US" dirty="0" err="1"/>
                  <a:t>rationals</a:t>
                </a:r>
                <a:r>
                  <a:rPr lang="en-US" dirty="0"/>
                  <a:t> by their denominator (increasing), breaking ties by numerator.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1/3,2/3,1/4,3/4,1/5,2/5,3/5,4/5,1/6,…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number in that list (indexed from 0)</a:t>
                </a:r>
              </a:p>
              <a:p>
                <a:r>
                  <a:rPr lang="en-US" dirty="0"/>
                  <a:t>That’s a bijection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(it’s not a nice clean formula, but it’s definitely a function)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ADAB0-EC80-47D7-8CE7-8C06ECD0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B45C4-7389-4F44-9554-BBA935F85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will be a review session Saturday at 11-1:30 in CSE2 G01.</a:t>
            </a:r>
          </a:p>
          <a:p>
            <a:r>
              <a:rPr lang="en-US" dirty="0"/>
              <a:t>We’ll try to make a recording </a:t>
            </a:r>
            <a:r>
              <a:rPr lang="en-US" i="1" dirty="0"/>
              <a:t>somehow.</a:t>
            </a:r>
            <a:r>
              <a:rPr lang="en-US" dirty="0"/>
              <a:t> But </a:t>
            </a:r>
            <a:r>
              <a:rPr lang="en-US" dirty="0" err="1"/>
              <a:t>panopto</a:t>
            </a:r>
            <a:r>
              <a:rPr lang="en-US" dirty="0"/>
              <a:t> doesn’t work for special meetings like this :/ </a:t>
            </a:r>
          </a:p>
          <a:p>
            <a:endParaRPr lang="en-US" i="1" dirty="0"/>
          </a:p>
          <a:p>
            <a:r>
              <a:rPr lang="en-US" dirty="0"/>
              <a:t>Final review materials are on the webpage!</a:t>
            </a:r>
          </a:p>
        </p:txBody>
      </p:sp>
    </p:spTree>
    <p:extLst>
      <p:ext uri="{BB962C8B-B14F-4D97-AF65-F5344CB8AC3E}">
        <p14:creationId xmlns:p14="http://schemas.microsoft.com/office/powerpoint/2010/main" val="3344064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72DF-9980-46D5-AD5E-1911CF58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How do we get all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already know how to “get twice as many” – map the even naturals to positives, and the odds to negatives. Like when we were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Fun fact: </a:t>
                </a:r>
              </a:p>
              <a:p>
                <a:r>
                  <a:rPr lang="en-US" dirty="0"/>
                  <a:t>The “order via diagonals” technique is closely related to “dovetailing” a super-useful technique in </a:t>
                </a:r>
                <a:r>
                  <a:rPr lang="en-US" dirty="0" err="1"/>
                  <a:t>compuatability</a:t>
                </a:r>
                <a:r>
                  <a:rPr lang="en-US" dirty="0"/>
                  <a:t> theory (take 431 to learn more)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077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A147-EDB2-4E79-860C-2EF3A391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Alright. There are clever ways to build bijections. </a:t>
                </a:r>
              </a:p>
              <a:p>
                <a:r>
                  <a:rPr lang="en-US" dirty="0"/>
                  <a:t>Is there anything that’s bigger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And…like…how would we prove 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827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4824-B423-4160-B4DC-202BAA5B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countable </a:t>
                </a:r>
                <a:r>
                  <a:rPr lang="en-US" dirty="0" err="1"/>
                  <a:t>iff</a:t>
                </a:r>
                <a:r>
                  <a:rPr lang="en-US" dirty="0"/>
                  <a:t> it can be listed (a list is a bijection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We’ll take advantage of that to find an uncountable set.</a:t>
                </a:r>
              </a:p>
              <a:p>
                <a:endParaRPr lang="en-US" dirty="0"/>
              </a:p>
              <a:p>
                <a:r>
                  <a:rPr lang="en-US" dirty="0"/>
                  <a:t>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uncountable.</a:t>
                </a:r>
              </a:p>
              <a:p>
                <a:r>
                  <a:rPr lang="en-US" dirty="0"/>
                  <a:t>Actually, it’s easier if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uncountable (i.e. real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642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16C9-774E-4815-B597-92FE0A76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real numbers look like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B00C3C-1FC2-465E-81E7-599788FCB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955940"/>
              </p:ext>
            </p:extLst>
          </p:nvPr>
        </p:nvGraphicFramePr>
        <p:xfrm>
          <a:off x="942975" y="1508125"/>
          <a:ext cx="363537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75">
                  <a:extLst>
                    <a:ext uri="{9D8B030D-6E8A-4147-A177-3AD203B41FA5}">
                      <a16:colId xmlns:a16="http://schemas.microsoft.com/office/drawing/2014/main" val="108358929"/>
                    </a:ext>
                  </a:extLst>
                </a:gridCol>
                <a:gridCol w="372887">
                  <a:extLst>
                    <a:ext uri="{9D8B030D-6E8A-4147-A177-3AD203B41FA5}">
                      <a16:colId xmlns:a16="http://schemas.microsoft.com/office/drawing/2014/main" val="11053926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54708678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08000440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686164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71788506"/>
                    </a:ext>
                  </a:extLst>
                </a:gridCol>
                <a:gridCol w="329139">
                  <a:extLst>
                    <a:ext uri="{9D8B030D-6E8A-4147-A177-3AD203B41FA5}">
                      <a16:colId xmlns:a16="http://schemas.microsoft.com/office/drawing/2014/main" val="1338955671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85516592"/>
                    </a:ext>
                  </a:extLst>
                </a:gridCol>
                <a:gridCol w="584203">
                  <a:extLst>
                    <a:ext uri="{9D8B030D-6E8A-4147-A177-3AD203B41FA5}">
                      <a16:colId xmlns:a16="http://schemas.microsoft.com/office/drawing/2014/main" val="4004724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20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55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6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38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79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65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80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7352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89FFDE-20D3-45F4-A88D-B36920F88123}"/>
              </a:ext>
            </a:extLst>
          </p:cNvPr>
          <p:cNvSpPr txBox="1"/>
          <p:nvPr/>
        </p:nvSpPr>
        <p:spPr>
          <a:xfrm>
            <a:off x="5937250" y="2057400"/>
            <a:ext cx="4312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string of digits!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Well not a “string” An infinitely long sequence of digits is more accurate.</a:t>
            </a:r>
          </a:p>
        </p:txBody>
      </p:sp>
    </p:spTree>
    <p:extLst>
      <p:ext uri="{BB962C8B-B14F-4D97-AF65-F5344CB8AC3E}">
        <p14:creationId xmlns:p14="http://schemas.microsoft.com/office/powerpoint/2010/main" val="2709305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4897-EF0A-4AC3-9E05-577335B8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countable.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there is a bijection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 that bijection to make the following table…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745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71096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C35F9E-C15A-42D5-BAA8-290F5420D580}"/>
              </a:ext>
            </a:extLst>
          </p:cNvPr>
          <p:cNvSpPr/>
          <p:nvPr/>
        </p:nvSpPr>
        <p:spPr>
          <a:xfrm>
            <a:off x="7505700" y="2438400"/>
            <a:ext cx="4552950" cy="21653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Goal: find a real number between 0 and 1 that isn’t on our table.</a:t>
            </a:r>
          </a:p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(contradiction to bijection)</a:t>
            </a:r>
          </a:p>
        </p:txBody>
      </p:sp>
    </p:spTree>
    <p:extLst>
      <p:ext uri="{BB962C8B-B14F-4D97-AF65-F5344CB8AC3E}">
        <p14:creationId xmlns:p14="http://schemas.microsoft.com/office/powerpoint/2010/main" val="3617457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number that’s not in our list? </a:t>
                </a: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576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0 column to not 3,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5830" y="2655518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9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(1)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1 column to not 7,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049" y="3095190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4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FD98-8C0D-4A73-A614-B9E6B279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1. Suppose for the sake of contradiction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regular. Then there is some DFA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recognizes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 [fill in with an infinite set of prefixes]. </a:t>
                </a:r>
              </a:p>
              <a:p>
                <a:r>
                  <a:rPr lang="en-US" dirty="0"/>
                  <a:t>3. Because the DFA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infinite, there are two (different) strings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go to the same state when read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[you don’t get to control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i="1" dirty="0"/>
                  <a:t> other than having them not equal and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i="1" dirty="0"/>
                  <a:t>]</a:t>
                </a:r>
              </a:p>
              <a:p>
                <a:r>
                  <a:rPr lang="en-US" dirty="0"/>
                  <a:t>4. Consider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[argue exactly one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xz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yz</m:t>
                    </m:r>
                  </m:oMath>
                </a14:m>
                <a:r>
                  <a:rPr lang="en-US" dirty="0"/>
                  <a:t> will be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dirty="0"/>
                  <a:t>] </a:t>
                </a:r>
              </a:p>
              <a:p>
                <a:r>
                  <a:rPr lang="en-US" dirty="0"/>
                  <a:t>5.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both end up in the same state, and we appended the same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both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dirty="0"/>
                  <a:t> end up in the same state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recognize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But that’s a contradiction!</a:t>
                </a:r>
              </a:p>
              <a:p>
                <a:r>
                  <a:rPr lang="en-US" dirty="0"/>
                  <a:t>6.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must be an irregular language.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03FAB0-CAE9-4D44-9C22-5476CF80E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290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(2)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2 column to not 1,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7468" y="3521075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78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Flipping Rule: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set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to: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𝒊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not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endPara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𝒔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0.73777733…</a:t>
            </a:r>
          </a:p>
        </p:txBody>
      </p:sp>
    </p:spTree>
    <p:extLst>
      <p:ext uri="{BB962C8B-B14F-4D97-AF65-F5344CB8AC3E}">
        <p14:creationId xmlns:p14="http://schemas.microsoft.com/office/powerpoint/2010/main" val="2739945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6224-D528-4B0C-ABD4-F700967D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0.73777733…</a:t>
                </a:r>
              </a:p>
              <a:p>
                <a:endParaRPr lang="en-US" dirty="0"/>
              </a:p>
              <a:p>
                <a:r>
                  <a:rPr lang="en-US" dirty="0"/>
                  <a:t>What is it? </a:t>
                </a:r>
              </a:p>
              <a:p>
                <a:r>
                  <a:rPr lang="en-US" dirty="0"/>
                  <a:t>It’s a real number between 0 and 1(!!!)</a:t>
                </a:r>
              </a:p>
              <a:p>
                <a:r>
                  <a:rPr lang="en-US" dirty="0"/>
                  <a:t>Is the number on the list? Well 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was a bijection. That’s a contradiction!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235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2E11-4970-4277-8B31-3FB902C4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EE04-9FEE-4B6E-916E-76506BB1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proof technique is called </a:t>
            </a:r>
            <a:r>
              <a:rPr lang="en-US" b="1" dirty="0"/>
              <a:t>diagonalization</a:t>
            </a:r>
          </a:p>
          <a:p>
            <a:r>
              <a:rPr lang="en-US" dirty="0"/>
              <a:t>Often “Cantor’s Diagonalization” (after Cantor, who developed it).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25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183A-2222-4562-9A75-EE6CAF60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79EB-8161-43A6-9DE9-8F799E1BF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differing levels of infinity.</a:t>
            </a:r>
          </a:p>
          <a:p>
            <a:r>
              <a:rPr lang="en-US" dirty="0"/>
              <a:t>Some infinite sets are equal in size.</a:t>
            </a:r>
          </a:p>
          <a:p>
            <a:r>
              <a:rPr lang="en-US" dirty="0"/>
              <a:t>Other infinite sets are bigger than others.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this is mind-bending you’re in good company.</a:t>
            </a:r>
          </a:p>
          <a:p>
            <a:r>
              <a:rPr lang="en-US" dirty="0"/>
              <a:t>Cantor’s contemporaries accused him of being a “scientific charlatan” and a “corruptor of youth”</a:t>
            </a:r>
          </a:p>
          <a:p>
            <a:r>
              <a:rPr lang="en-US" dirty="0"/>
              <a:t>But Cantor was right – and his ideas eventually were recognized as correct.</a:t>
            </a:r>
          </a:p>
        </p:txBody>
      </p:sp>
    </p:spTree>
    <p:extLst>
      <p:ext uri="{BB962C8B-B14F-4D97-AF65-F5344CB8AC3E}">
        <p14:creationId xmlns:p14="http://schemas.microsoft.com/office/powerpoint/2010/main" val="791875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ABAA-E468-4951-A7B6-F4196813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Call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 “binary valued function”</a:t>
                </a:r>
              </a:p>
              <a:p>
                <a:endParaRPr lang="en-US" dirty="0"/>
              </a:p>
              <a:p>
                <a:r>
                  <a:rPr lang="en-US" dirty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would be something like</a:t>
                </a:r>
                <a:br>
                  <a:rPr lang="en-US" dirty="0"/>
                </a:br>
                <a:r>
                  <a:rPr lang="en-US" dirty="0"/>
                  <a:t>public </a:t>
                </a:r>
                <a:r>
                  <a:rPr lang="en-US" dirty="0" err="1"/>
                  <a:t>boolean</a:t>
                </a:r>
                <a:r>
                  <a:rPr lang="en-US" dirty="0"/>
                  <a:t> g(</a:t>
                </a:r>
                <a:r>
                  <a:rPr lang="en-US" dirty="0" err="1"/>
                  <a:t>BigInteger</a:t>
                </a:r>
                <a:r>
                  <a:rPr lang="en-US" dirty="0"/>
                  <a:t> input){ }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If we could write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in Java.</a:t>
                </a:r>
              </a:p>
              <a:p>
                <a:endParaRPr lang="en-US" dirty="0"/>
              </a:p>
              <a:p>
                <a:r>
                  <a:rPr lang="en-US" dirty="0"/>
                  <a:t>How many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there?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681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199" y="295740"/>
                <a:ext cx="9690847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199" y="295740"/>
                <a:ext cx="9690847" cy="606642"/>
              </a:xfrm>
              <a:blipFill>
                <a:blip r:embed="rId4"/>
                <a:stretch>
                  <a:fillRect l="-2201" t="-76768" b="-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27048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Goal: find a function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isn’t on our table.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(contradiction to bijection)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563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500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42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F606-225E-4254-A9AA-193136C7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Punchline for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AB4D-DE3A-4CF4-8818-9372AA099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more functions than there are computer programs.</a:t>
            </a:r>
          </a:p>
          <a:p>
            <a:r>
              <a:rPr lang="en-US" dirty="0"/>
              <a:t>So for some functions there just isn’t a computer program that computes it.</a:t>
            </a:r>
          </a:p>
        </p:txBody>
      </p:sp>
    </p:spTree>
    <p:extLst>
      <p:ext uri="{BB962C8B-B14F-4D97-AF65-F5344CB8AC3E}">
        <p14:creationId xmlns:p14="http://schemas.microsoft.com/office/powerpoint/2010/main" val="36320242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0176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1 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213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1E37-456D-47EF-9BE1-66D384BC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Wrapping up the proof.</a:t>
                </a:r>
              </a:p>
              <a:p>
                <a:endParaRPr lang="en-US" dirty="0"/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𝑑𝑖𝑎𝑔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fully-defined function, and that it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its domain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dirty="0"/>
                  <a:t> as its codomain. It therefore should be in the co-domain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But it cannot be on the list,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different from the function in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row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This contradicts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being onto! So we have that the set of binary-valued functions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their domains) is uncountable.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57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3204-10CC-4FF0-8248-DC641C41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9F3D-0372-4A43-86BD-7246B3CEF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988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Java methods can we write:</a:t>
            </a:r>
          </a:p>
          <a:p>
            <a:endParaRPr lang="en-US" dirty="0"/>
          </a:p>
          <a:p>
            <a:r>
              <a:rPr lang="en-US" dirty="0"/>
              <a:t>public </a:t>
            </a:r>
            <a:r>
              <a:rPr lang="en-US" dirty="0" err="1"/>
              <a:t>boolean</a:t>
            </a:r>
            <a:r>
              <a:rPr lang="en-US" dirty="0"/>
              <a:t> g(int input) ?</a:t>
            </a:r>
          </a:p>
          <a:p>
            <a:endParaRPr lang="en-US" dirty="0"/>
          </a:p>
          <a:p>
            <a:r>
              <a:rPr lang="en-US" dirty="0"/>
              <a:t>Can you list them?</a:t>
            </a:r>
          </a:p>
          <a:p>
            <a:r>
              <a:rPr lang="en-US" dirty="0"/>
              <a:t>Yeah!! Put them in </a:t>
            </a:r>
            <a:r>
              <a:rPr lang="en-US" b="1" dirty="0"/>
              <a:t>lexicographic </a:t>
            </a:r>
            <a:r>
              <a:rPr lang="en-US" dirty="0"/>
              <a:t>order</a:t>
            </a:r>
          </a:p>
          <a:p>
            <a:r>
              <a:rPr lang="en-US" dirty="0"/>
              <a:t>i.e. in increasing order of length, with ties broken by alphabetical order.</a:t>
            </a:r>
          </a:p>
          <a:p>
            <a:endParaRPr lang="en-US" dirty="0"/>
          </a:p>
          <a:p>
            <a:r>
              <a:rPr lang="en-US" dirty="0"/>
              <a:t>Wait…that means the number of such Java programs is countable.</a:t>
            </a:r>
          </a:p>
          <a:p>
            <a:r>
              <a:rPr lang="en-US" dirty="0"/>
              <a:t>And…the number of functions we’re supposed to write is uncountable.</a:t>
            </a:r>
          </a:p>
        </p:txBody>
      </p:sp>
    </p:spTree>
    <p:extLst>
      <p:ext uri="{BB962C8B-B14F-4D97-AF65-F5344CB8AC3E}">
        <p14:creationId xmlns:p14="http://schemas.microsoft.com/office/powerpoint/2010/main" val="35108346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046E-5261-44AE-93BB-508B54B9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than there are Java programs to compute them.</a:t>
                </a:r>
              </a:p>
              <a:p>
                <a:endParaRPr lang="en-US" dirty="0"/>
              </a:p>
              <a:p>
                <a:r>
                  <a:rPr lang="en-US" dirty="0"/>
                  <a:t>Some function must be </a:t>
                </a:r>
                <a:r>
                  <a:rPr lang="en-US" b="1" dirty="0" err="1"/>
                  <a:t>uncomputable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That is there is no piece of code which tells you the output of the function when you give it the appropriate input.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3304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1A3-BE6E-42C0-ACA3-FDA42AE3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Java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This isn’t just about java programs. (all we used about java was that its programs are strings)…that’s…well every programming language.</a:t>
                </a:r>
              </a:p>
              <a:p>
                <a:endParaRPr lang="en-US" dirty="0"/>
              </a:p>
              <a:p>
                <a:r>
                  <a:rPr lang="en-US" dirty="0"/>
                  <a:t>There are functions that simply cannot be computed.</a:t>
                </a:r>
              </a:p>
              <a:p>
                <a:r>
                  <a:rPr lang="en-US" dirty="0"/>
                  <a:t>Doesn’t matter how clever you are. How fancy your new programming language is. Just doesn’t work.*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*there’s a difference between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here, for the proof to work you really need all integers to be valid inputs, not just integers in a certain range.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368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3454-D1CE-4C91-8229-6B07B81B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E026-AC5E-403E-A43B-14B3C2BF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even worse than that – almost all functions are not computable.</a:t>
            </a:r>
          </a:p>
          <a:p>
            <a:endParaRPr lang="en-US" dirty="0"/>
          </a:p>
          <a:p>
            <a:r>
              <a:rPr lang="en-US" dirty="0"/>
              <a:t>So…how come this has never happened to you?</a:t>
            </a:r>
          </a:p>
          <a:p>
            <a:endParaRPr lang="en-US" dirty="0"/>
          </a:p>
          <a:p>
            <a:r>
              <a:rPr lang="en-US" dirty="0"/>
              <a:t>This might not be meaningful yet. Almost all functions are also inexpressible in a finite amount of English (English is a language too!)</a:t>
            </a:r>
          </a:p>
          <a:p>
            <a:pPr marL="0" indent="0">
              <a:buNone/>
            </a:pPr>
            <a:r>
              <a:rPr lang="en-US" dirty="0"/>
              <a:t>You’ve probably never decided to write a program that computes a function you couldn’t describe in English…</a:t>
            </a:r>
          </a:p>
          <a:p>
            <a:r>
              <a:rPr lang="en-US" dirty="0"/>
              <a:t>Are there any problems anyone is </a:t>
            </a:r>
            <a:r>
              <a:rPr lang="en-US" b="1" dirty="0"/>
              <a:t>interested </a:t>
            </a:r>
            <a:r>
              <a:rPr lang="en-US" dirty="0"/>
              <a:t>in solving that aren’t computable?</a:t>
            </a:r>
          </a:p>
        </p:txBody>
      </p:sp>
    </p:spTree>
    <p:extLst>
      <p:ext uri="{BB962C8B-B14F-4D97-AF65-F5344CB8AC3E}">
        <p14:creationId xmlns:p14="http://schemas.microsoft.com/office/powerpoint/2010/main" val="12020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88AB-464C-4E4A-8145-D607BEF5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D3FE5-4677-4CC9-B724-B5B78F383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definitions – what do we mean by “more”?</a:t>
            </a:r>
          </a:p>
          <a:p>
            <a:r>
              <a:rPr lang="en-US" dirty="0"/>
              <a:t>How many programs are there?</a:t>
            </a:r>
          </a:p>
          <a:p>
            <a:r>
              <a:rPr lang="en-US" dirty="0"/>
              <a:t>Proving there are more functions.</a:t>
            </a:r>
          </a:p>
        </p:txBody>
      </p:sp>
    </p:spTree>
    <p:extLst>
      <p:ext uri="{BB962C8B-B14F-4D97-AF65-F5344CB8AC3E}">
        <p14:creationId xmlns:p14="http://schemas.microsoft.com/office/powerpoint/2010/main" val="392278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D791-49B8-4226-89A1-6DEBF67E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two sets are the same size?</a:t>
                </a:r>
              </a:p>
              <a:p>
                <a:endParaRPr lang="en-US" dirty="0"/>
              </a:p>
              <a:p>
                <a:r>
                  <a:rPr lang="en-US" dirty="0"/>
                  <a:t>Easy. Count the number of elements in both. </a:t>
                </a:r>
              </a:p>
              <a:p>
                <a:endParaRPr lang="en-US" dirty="0"/>
              </a:p>
              <a:p>
                <a:r>
                  <a:rPr lang="en-US" dirty="0"/>
                  <a:t>That works great for finite sets,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isn’t really a number we get to count to…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22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506" y="4116000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201" y="4752957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505" y="4784237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2601" y="5338794"/>
            <a:ext cx="528428" cy="4161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1029" y="5338793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4289" y="4206270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1620" y="5341770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7117" y="4074494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288" y="4842584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753" y="4693111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6856" y="4719292"/>
            <a:ext cx="409632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959" y="2176746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413" y="2953121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213" y="3646093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960" y="4953635"/>
            <a:ext cx="632103" cy="4977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212" y="4247624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6008" y="2240568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3981" y="2970789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6084" y="4315006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007" y="3502333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980" y="4953635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462" y="5648107"/>
            <a:ext cx="409632" cy="533474"/>
          </a:xfrm>
          <a:prstGeom prst="rect">
            <a:avLst/>
          </a:prstGeom>
        </p:spPr>
      </p:pic>
      <p:pic>
        <p:nvPicPr>
          <p:cNvPr id="307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1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9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04" y="2605231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2834">
            <a:off x="3307037" y="2417320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56" y="2596594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978063" y="2536620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05985" y="3142992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8063" y="3787927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31674" y="5135631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05985" y="4512239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7166" flipH="1">
            <a:off x="2833899" y="2506217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every output has at most one possible input.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44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3150</TotalTime>
  <Words>4566</Words>
  <Application>Microsoft Office PowerPoint</Application>
  <PresentationFormat>Widescreen</PresentationFormat>
  <Paragraphs>1778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Uncountability</vt:lpstr>
      <vt:lpstr>Announcements</vt:lpstr>
      <vt:lpstr>Full outline</vt:lpstr>
      <vt:lpstr>Punchline for Today’s Lecture</vt:lpstr>
      <vt:lpstr>Outline</vt:lpstr>
      <vt:lpstr>Sizes of sets</vt:lpstr>
      <vt:lpstr>More Practical</vt:lpstr>
      <vt:lpstr>More Practical</vt:lpstr>
      <vt:lpstr>Bijection</vt:lpstr>
      <vt:lpstr>Bijection</vt:lpstr>
      <vt:lpstr>Bijection</vt:lpstr>
      <vt:lpstr>Definition</vt:lpstr>
      <vt:lpstr>Some infinite sets</vt:lpstr>
      <vt:lpstr>They’re all the same size.</vt:lpstr>
      <vt:lpstr>They’re all the same size…</vt:lpstr>
      <vt:lpstr>Countable</vt:lpstr>
      <vt:lpstr>Let’s Try one that’s a little harder</vt:lpstr>
      <vt:lpstr>The set of positive rational numbers</vt:lpstr>
      <vt:lpstr>In bijection with the natural numbers</vt:lpstr>
      <vt:lpstr>In Bijection with the natural numbers</vt:lpstr>
      <vt:lpstr>Uncountable</vt:lpstr>
      <vt:lpstr>A proof idea</vt:lpstr>
      <vt:lpstr>What do real numbers look like</vt:lpstr>
      <vt:lpstr>Uncountable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Wrapping Up</vt:lpstr>
      <vt:lpstr>Diagonalization</vt:lpstr>
      <vt:lpstr>Takeaway 1</vt:lpstr>
      <vt:lpstr>Let’s Do Another!</vt:lpstr>
      <vt:lpstr>Proof that [0,1) set of binary-valued functions is not countable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Wrapping up the proof</vt:lpstr>
      <vt:lpstr>Our Second big takeaway</vt:lpstr>
      <vt:lpstr>Our Second big takeaway</vt:lpstr>
      <vt:lpstr>Not just Java</vt:lpstr>
      <vt:lpstr>Does this matter?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Uncountability</dc:title>
  <dc:creator>rtweber2</dc:creator>
  <cp:lastModifiedBy>rtweber2</cp:lastModifiedBy>
  <cp:revision>34</cp:revision>
  <dcterms:created xsi:type="dcterms:W3CDTF">2020-12-05T21:37:44Z</dcterms:created>
  <dcterms:modified xsi:type="dcterms:W3CDTF">2023-03-07T23:14:25Z</dcterms:modified>
</cp:coreProperties>
</file>