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5"/>
  </p:handoutMasterIdLst>
  <p:sldIdLst>
    <p:sldId id="256" r:id="rId2"/>
    <p:sldId id="257" r:id="rId3"/>
    <p:sldId id="258" r:id="rId4"/>
    <p:sldId id="259" r:id="rId5"/>
    <p:sldId id="260" r:id="rId6"/>
    <p:sldId id="261" r:id="rId7"/>
    <p:sldId id="263" r:id="rId8"/>
    <p:sldId id="264" r:id="rId9"/>
    <p:sldId id="265" r:id="rId10"/>
    <p:sldId id="262" r:id="rId11"/>
    <p:sldId id="266" r:id="rId12"/>
    <p:sldId id="267" r:id="rId13"/>
    <p:sldId id="268" r:id="rId14"/>
    <p:sldId id="269" r:id="rId15"/>
    <p:sldId id="270" r:id="rId16"/>
    <p:sldId id="271" r:id="rId17"/>
    <p:sldId id="273" r:id="rId18"/>
    <p:sldId id="279" r:id="rId19"/>
    <p:sldId id="272" r:id="rId20"/>
    <p:sldId id="274" r:id="rId21"/>
    <p:sldId id="275" r:id="rId22"/>
    <p:sldId id="278"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2" d="100"/>
          <a:sy n="82" d="100"/>
        </p:scale>
        <p:origin x="6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065E98-88A8-4C9D-97C9-A99BED13EC1A}" type="datetimeFigureOut">
              <a:rPr lang="en-US" smtClean="0"/>
              <a:t>3/6/2023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0B4F7F-81C6-431A-99DF-66D59DAEE0C6}" type="slidenum">
              <a:rPr lang="en-US" smtClean="0"/>
              <a:t>‹#›</a:t>
            </a:fld>
            <a:endParaRPr lang="en-US"/>
          </a:p>
        </p:txBody>
      </p:sp>
    </p:spTree>
    <p:extLst>
      <p:ext uri="{BB962C8B-B14F-4D97-AF65-F5344CB8AC3E}">
        <p14:creationId xmlns:p14="http://schemas.microsoft.com/office/powerpoint/2010/main" val="257142897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CBAC80E-9A29-44F2-8D8A-E867E8138783}"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5D5C8-0FF5-47C6-AF4C-447DBC46743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865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5CBAC80E-9A29-44F2-8D8A-E867E8138783}" type="datetimeFigureOut">
              <a:rPr lang="en-US" smtClean="0"/>
              <a:t>3/6/2023</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EE65D5C8-0FF5-47C6-AF4C-447DBC467431}"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1511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5CBAC80E-9A29-44F2-8D8A-E867E8138783}" type="datetimeFigureOut">
              <a:rPr lang="en-US" smtClean="0"/>
              <a:t>3/6/2023</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EE65D5C8-0FF5-47C6-AF4C-447DBC467431}"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9548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348834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BAC80E-9A29-44F2-8D8A-E867E8138783}"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5D5C8-0FF5-47C6-AF4C-447DBC467431}" type="slidenum">
              <a:rPr lang="en-US" smtClean="0"/>
              <a:t>‹#›</a:t>
            </a:fld>
            <a:endParaRPr lang="en-US"/>
          </a:p>
        </p:txBody>
      </p:sp>
    </p:spTree>
    <p:extLst>
      <p:ext uri="{BB962C8B-B14F-4D97-AF65-F5344CB8AC3E}">
        <p14:creationId xmlns:p14="http://schemas.microsoft.com/office/powerpoint/2010/main" val="1501827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5CBAC80E-9A29-44F2-8D8A-E867E8138783}" type="datetimeFigureOut">
              <a:rPr lang="en-US" smtClean="0"/>
              <a:t>3/6/2023</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EE65D5C8-0FF5-47C6-AF4C-447DBC467431}"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371885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5CBAC80E-9A29-44F2-8D8A-E867E8138783}" type="datetimeFigureOut">
              <a:rPr lang="en-US" smtClean="0"/>
              <a:t>3/6/2023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65D5C8-0FF5-47C6-AF4C-447DBC467431}"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77716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BAC80E-9A29-44F2-8D8A-E867E8138783}" type="datetimeFigureOut">
              <a:rPr lang="en-US" smtClean="0"/>
              <a:t>3/6/2023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65D5C8-0FF5-47C6-AF4C-447DBC467431}" type="slidenum">
              <a:rPr lang="en-US" smtClean="0"/>
              <a:t>‹#›</a:t>
            </a:fld>
            <a:endParaRPr lang="en-US"/>
          </a:p>
        </p:txBody>
      </p:sp>
    </p:spTree>
    <p:extLst>
      <p:ext uri="{BB962C8B-B14F-4D97-AF65-F5344CB8AC3E}">
        <p14:creationId xmlns:p14="http://schemas.microsoft.com/office/powerpoint/2010/main" val="228470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BAC80E-9A29-44F2-8D8A-E867E8138783}" type="datetimeFigureOut">
              <a:rPr lang="en-US" smtClean="0"/>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5D5C8-0FF5-47C6-AF4C-447DBC467431}"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669655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BAC80E-9A29-44F2-8D8A-E867E8138783}"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5D5C8-0FF5-47C6-AF4C-447DBC46743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539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AC80E-9A29-44F2-8D8A-E867E8138783}" type="datetimeFigureOut">
              <a:rPr lang="en-US" smtClean="0"/>
              <a:t>3/6/2023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65D5C8-0FF5-47C6-AF4C-447DBC467431}" type="slidenum">
              <a:rPr lang="en-US" smtClean="0"/>
              <a:t>‹#›</a:t>
            </a:fld>
            <a:endParaRPr lang="en-US"/>
          </a:p>
        </p:txBody>
      </p:sp>
    </p:spTree>
    <p:extLst>
      <p:ext uri="{BB962C8B-B14F-4D97-AF65-F5344CB8AC3E}">
        <p14:creationId xmlns:p14="http://schemas.microsoft.com/office/powerpoint/2010/main" val="3905258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BAC80E-9A29-44F2-8D8A-E867E8138783}" type="datetimeFigureOut">
              <a:rPr lang="en-US" smtClean="0"/>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5D5C8-0FF5-47C6-AF4C-447DBC46743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923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5CBAC80E-9A29-44F2-8D8A-E867E8138783}" type="datetimeFigureOut">
              <a:rPr lang="en-US" smtClean="0"/>
              <a:t>3/6/2023</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EE65D5C8-0FF5-47C6-AF4C-447DBC467431}"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9536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2372D-8C50-4C60-B7A8-8A6DE163FCEE}"/>
              </a:ext>
            </a:extLst>
          </p:cNvPr>
          <p:cNvSpPr>
            <a:spLocks noGrp="1"/>
          </p:cNvSpPr>
          <p:nvPr>
            <p:ph type="ctrTitle"/>
          </p:nvPr>
        </p:nvSpPr>
        <p:spPr/>
        <p:txBody>
          <a:bodyPr/>
          <a:lstStyle/>
          <a:p>
            <a:r>
              <a:rPr lang="en-US" dirty="0"/>
              <a:t>Irregular Languages</a:t>
            </a:r>
          </a:p>
        </p:txBody>
      </p:sp>
      <p:sp>
        <p:nvSpPr>
          <p:cNvPr id="3" name="Subtitle 2">
            <a:extLst>
              <a:ext uri="{FF2B5EF4-FFF2-40B4-BE49-F238E27FC236}">
                <a16:creationId xmlns:a16="http://schemas.microsoft.com/office/drawing/2014/main" id="{8F7E3B33-D4E3-4FD8-A8BD-0274038E2520}"/>
              </a:ext>
            </a:extLst>
          </p:cNvPr>
          <p:cNvSpPr>
            <a:spLocks noGrp="1"/>
          </p:cNvSpPr>
          <p:nvPr>
            <p:ph type="subTitle" idx="1"/>
          </p:nvPr>
        </p:nvSpPr>
        <p:spPr/>
        <p:txBody>
          <a:bodyPr/>
          <a:lstStyle/>
          <a:p>
            <a:r>
              <a:rPr lang="en-US" dirty="0"/>
              <a:t>CSE 311 Winter 2023</a:t>
            </a:r>
          </a:p>
          <a:p>
            <a:r>
              <a:rPr lang="en-US" dirty="0"/>
              <a:t>Lecture 25</a:t>
            </a:r>
          </a:p>
        </p:txBody>
      </p:sp>
    </p:spTree>
    <p:extLst>
      <p:ext uri="{BB962C8B-B14F-4D97-AF65-F5344CB8AC3E}">
        <p14:creationId xmlns:p14="http://schemas.microsoft.com/office/powerpoint/2010/main" val="345377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408F-5C52-4FC6-91AE-8E23181596B3}"/>
              </a:ext>
            </a:extLst>
          </p:cNvPr>
          <p:cNvSpPr>
            <a:spLocks noGrp="1"/>
          </p:cNvSpPr>
          <p:nvPr>
            <p:ph type="title"/>
          </p:nvPr>
        </p:nvSpPr>
        <p:spPr/>
        <p:txBody>
          <a:bodyPr/>
          <a:lstStyle/>
          <a:p>
            <a:r>
              <a:rPr lang="en-US" dirty="0"/>
              <a:t>A Proof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3949B-B46F-4E20-B45E-E6E5E2AD1CA8}"/>
                  </a:ext>
                </a:extLst>
              </p:cNvPr>
              <p:cNvSpPr>
                <a:spLocks noGrp="1"/>
              </p:cNvSpPr>
              <p:nvPr>
                <p:ph idx="1"/>
              </p:nvPr>
            </p:nvSpPr>
            <p:spPr/>
            <p:txBody>
              <a:bodyPr/>
              <a:lstStyle/>
              <a:p>
                <a:r>
                  <a:rPr lang="en-US" dirty="0"/>
                  <a:t>Claim: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r>
                  <a:rPr lang="en-US" dirty="0"/>
                  <a:t> is an irregular language.</a:t>
                </a:r>
              </a:p>
              <a:p>
                <a:r>
                  <a:rPr lang="en-US" dirty="0"/>
                  <a:t>Proof:</a:t>
                </a:r>
              </a:p>
              <a:p>
                <a:r>
                  <a:rPr lang="en-US" dirty="0"/>
                  <a:t>Suppose, for the sake of contradiction, that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regular.</a:t>
                </a:r>
              </a:p>
              <a:p>
                <a:r>
                  <a:rPr lang="en-US" dirty="0"/>
                  <a:t>Then there is a DFA </a:t>
                </a:r>
                <a14:m>
                  <m:oMath xmlns:m="http://schemas.openxmlformats.org/officeDocument/2006/math">
                    <m:r>
                      <a:rPr lang="en-US" b="0" i="1" smtClean="0">
                        <a:latin typeface="Cambria Math" panose="02040503050406030204" pitchFamily="18" charset="0"/>
                      </a:rPr>
                      <m:t>𝑀</m:t>
                    </m:r>
                  </m:oMath>
                </a14:m>
                <a:r>
                  <a:rPr lang="en-US" dirty="0"/>
                  <a:t> such that </a:t>
                </a:r>
                <a14:m>
                  <m:oMath xmlns:m="http://schemas.openxmlformats.org/officeDocument/2006/math">
                    <m:r>
                      <a:rPr lang="en-US" b="0" i="1" smtClean="0">
                        <a:latin typeface="Cambria Math" panose="02040503050406030204" pitchFamily="18" charset="0"/>
                      </a:rPr>
                      <m:t>𝑀</m:t>
                    </m:r>
                  </m:oMath>
                </a14:m>
                <a:r>
                  <a:rPr lang="en-US" dirty="0"/>
                  <a:t> accepts exactly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oMath>
                </a14:m>
                <a:r>
                  <a:rPr lang="en-US" dirty="0"/>
                  <a:t>.</a:t>
                </a:r>
              </a:p>
              <a:p>
                <a:endParaRPr lang="en-US" dirty="0"/>
              </a:p>
              <a:p>
                <a:r>
                  <a:rPr lang="en-US" i="1" dirty="0"/>
                  <a:t>We want to show </a:t>
                </a:r>
                <a14:m>
                  <m:oMath xmlns:m="http://schemas.openxmlformats.org/officeDocument/2006/math">
                    <m:r>
                      <a:rPr lang="en-US" b="0" i="1" smtClean="0">
                        <a:latin typeface="Cambria Math" panose="02040503050406030204" pitchFamily="18" charset="0"/>
                      </a:rPr>
                      <m:t>𝑀</m:t>
                    </m:r>
                  </m:oMath>
                </a14:m>
                <a:r>
                  <a:rPr lang="en-US" i="1" dirty="0"/>
                  <a:t> </a:t>
                </a:r>
                <a:r>
                  <a:rPr lang="en-US" b="1" i="1" dirty="0"/>
                  <a:t>doesn’t </a:t>
                </a:r>
                <a:r>
                  <a:rPr lang="en-US" i="1" dirty="0"/>
                  <a:t>actually accept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endParaRPr lang="en-US" b="0" i="1" dirty="0"/>
              </a:p>
              <a:p>
                <a:r>
                  <a:rPr lang="en-US" i="1" dirty="0"/>
                  <a:t>How do we do that?</a:t>
                </a:r>
              </a:p>
            </p:txBody>
          </p:sp>
        </mc:Choice>
        <mc:Fallback xmlns="">
          <p:sp>
            <p:nvSpPr>
              <p:cNvPr id="3" name="Content Placeholder 2">
                <a:extLst>
                  <a:ext uri="{FF2B5EF4-FFF2-40B4-BE49-F238E27FC236}">
                    <a16:creationId xmlns:a16="http://schemas.microsoft.com/office/drawing/2014/main" id="{6813949B-B46F-4E20-B45E-E6E5E2AD1CA8}"/>
                  </a:ext>
                </a:extLst>
              </p:cNvPr>
              <p:cNvSpPr>
                <a:spLocks noGrp="1" noRot="1" noChangeAspect="1" noMove="1" noResize="1" noEditPoints="1" noAdjustHandles="1" noChangeArrowheads="1" noChangeShapeType="1" noTextEdit="1"/>
              </p:cNvSpPr>
              <p:nvPr>
                <p:ph idx="1"/>
              </p:nvPr>
            </p:nvSpPr>
            <p:spPr>
              <a:blipFill>
                <a:blip r:embed="rId2"/>
                <a:stretch>
                  <a:fillRect l="-654" t="-1761"/>
                </a:stretch>
              </a:blipFill>
            </p:spPr>
            <p:txBody>
              <a:bodyPr/>
              <a:lstStyle/>
              <a:p>
                <a:r>
                  <a:rPr lang="en-US">
                    <a:noFill/>
                  </a:rPr>
                  <a:t> </a:t>
                </a:r>
              </a:p>
            </p:txBody>
          </p:sp>
        </mc:Fallback>
      </mc:AlternateContent>
    </p:spTree>
    <p:extLst>
      <p:ext uri="{BB962C8B-B14F-4D97-AF65-F5344CB8AC3E}">
        <p14:creationId xmlns:p14="http://schemas.microsoft.com/office/powerpoint/2010/main" val="3193184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408F-5C52-4FC6-91AE-8E23181596B3}"/>
              </a:ext>
            </a:extLst>
          </p:cNvPr>
          <p:cNvSpPr>
            <a:spLocks noGrp="1"/>
          </p:cNvSpPr>
          <p:nvPr>
            <p:ph type="title"/>
          </p:nvPr>
        </p:nvSpPr>
        <p:spPr/>
        <p:txBody>
          <a:bodyPr/>
          <a:lstStyle/>
          <a:p>
            <a:r>
              <a:rPr lang="en-US" dirty="0"/>
              <a:t>A Proof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3949B-B46F-4E20-B45E-E6E5E2AD1CA8}"/>
                  </a:ext>
                </a:extLst>
              </p:cNvPr>
              <p:cNvSpPr>
                <a:spLocks noGrp="1"/>
              </p:cNvSpPr>
              <p:nvPr>
                <p:ph idx="1"/>
              </p:nvPr>
            </p:nvSpPr>
            <p:spPr/>
            <p:txBody>
              <a:bodyPr/>
              <a:lstStyle/>
              <a:p>
                <a:r>
                  <a:rPr lang="en-US" dirty="0"/>
                  <a:t>Claim: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r>
                  <a:rPr lang="en-US" dirty="0"/>
                  <a:t> is an irregular language.</a:t>
                </a:r>
              </a:p>
              <a:p>
                <a:r>
                  <a:rPr lang="en-US" dirty="0"/>
                  <a:t>Proof:</a:t>
                </a:r>
              </a:p>
              <a:p>
                <a:r>
                  <a:rPr lang="en-US" dirty="0"/>
                  <a:t>Suppose, for the sake of contradiction, that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regular.</a:t>
                </a:r>
              </a:p>
              <a:p>
                <a:r>
                  <a:rPr lang="en-US" dirty="0"/>
                  <a:t>Then there is a DFA </a:t>
                </a:r>
                <a14:m>
                  <m:oMath xmlns:m="http://schemas.openxmlformats.org/officeDocument/2006/math">
                    <m:r>
                      <a:rPr lang="en-US" b="0" i="1" smtClean="0">
                        <a:latin typeface="Cambria Math" panose="02040503050406030204" pitchFamily="18" charset="0"/>
                      </a:rPr>
                      <m:t>𝑀</m:t>
                    </m:r>
                  </m:oMath>
                </a14:m>
                <a:r>
                  <a:rPr lang="en-US" dirty="0"/>
                  <a:t> such that </a:t>
                </a:r>
                <a14:m>
                  <m:oMath xmlns:m="http://schemas.openxmlformats.org/officeDocument/2006/math">
                    <m:r>
                      <a:rPr lang="en-US" b="0" i="1" smtClean="0">
                        <a:latin typeface="Cambria Math" panose="02040503050406030204" pitchFamily="18" charset="0"/>
                      </a:rPr>
                      <m:t>𝑀</m:t>
                    </m:r>
                  </m:oMath>
                </a14:m>
                <a:r>
                  <a:rPr lang="en-US" dirty="0"/>
                  <a:t> accepts exactly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oMath>
                </a14:m>
                <a:r>
                  <a:rPr lang="en-US" dirty="0"/>
                  <a:t>.</a:t>
                </a:r>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[TODO]. </a:t>
                </a:r>
                <a:r>
                  <a:rPr lang="en-US" i="1" dirty="0">
                    <a:solidFill>
                      <a:srgbClr val="FF0000"/>
                    </a:solidFill>
                  </a:rPr>
                  <a:t>S is an infinite set of strings.</a:t>
                </a:r>
              </a:p>
              <a:p>
                <a:r>
                  <a:rPr lang="en-US" dirty="0"/>
                  <a:t>Because the DFA is finite, there are two (different) strings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in </a:t>
                </a:r>
                <a14:m>
                  <m:oMath xmlns:m="http://schemas.openxmlformats.org/officeDocument/2006/math">
                    <m:r>
                      <a:rPr lang="en-US" b="0" i="1" smtClean="0">
                        <a:latin typeface="Cambria Math" panose="02040503050406030204" pitchFamily="18" charset="0"/>
                      </a:rPr>
                      <m:t>𝑆</m:t>
                    </m:r>
                  </m:oMath>
                </a14:m>
                <a:r>
                  <a:rPr lang="en-US" dirty="0"/>
                  <a:t> such that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go to the same state. </a:t>
                </a:r>
                <a:r>
                  <a:rPr lang="en-US" i="1" dirty="0">
                    <a:solidFill>
                      <a:srgbClr val="FF0000"/>
                    </a:solidFill>
                  </a:rPr>
                  <a:t>We don’t get to choose </a:t>
                </a:r>
                <a14:m>
                  <m:oMath xmlns:m="http://schemas.openxmlformats.org/officeDocument/2006/math">
                    <m:r>
                      <a:rPr lang="en-US" i="1" dirty="0" smtClean="0">
                        <a:solidFill>
                          <a:srgbClr val="FF0000"/>
                        </a:solidFill>
                        <a:latin typeface="Cambria Math" panose="02040503050406030204" pitchFamily="18" charset="0"/>
                      </a:rPr>
                      <m:t>𝑥</m:t>
                    </m:r>
                    <m:r>
                      <a:rPr lang="en-US"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𝑦</m:t>
                    </m:r>
                  </m:oMath>
                </a14:m>
                <a:endParaRPr lang="en-US" dirty="0"/>
              </a:p>
              <a:p>
                <a:r>
                  <a:rPr lang="en-US" dirty="0"/>
                  <a:t>Consider the string </a:t>
                </a:r>
                <a14:m>
                  <m:oMath xmlns:m="http://schemas.openxmlformats.org/officeDocument/2006/math">
                    <m:r>
                      <a:rPr lang="en-US" b="0" i="1" smtClean="0">
                        <a:latin typeface="Cambria Math" panose="02040503050406030204" pitchFamily="18" charset="0"/>
                      </a:rPr>
                      <m:t>𝑧</m:t>
                    </m:r>
                    <m:r>
                      <a:rPr lang="en-US" b="0" i="0" smtClean="0">
                        <a:latin typeface="Cambria Math" panose="02040503050406030204" pitchFamily="18" charset="0"/>
                      </a:rPr>
                      <m:t>=</m:t>
                    </m:r>
                  </m:oMath>
                </a14:m>
                <a:r>
                  <a:rPr lang="en-US" dirty="0"/>
                  <a:t>[TODO] </a:t>
                </a:r>
                <a:r>
                  <a:rPr lang="en-US" i="1" dirty="0">
                    <a:solidFill>
                      <a:srgbClr val="FF0000"/>
                    </a:solidFill>
                  </a:rPr>
                  <a:t>We do get to choose </a:t>
                </a:r>
                <a14:m>
                  <m:oMath xmlns:m="http://schemas.openxmlformats.org/officeDocument/2006/math">
                    <m:r>
                      <a:rPr lang="en-US" b="0" i="1" smtClean="0">
                        <a:solidFill>
                          <a:srgbClr val="FF0000"/>
                        </a:solidFill>
                        <a:latin typeface="Cambria Math" panose="02040503050406030204" pitchFamily="18" charset="0"/>
                      </a:rPr>
                      <m:t>𝑧</m:t>
                    </m:r>
                  </m:oMath>
                </a14:m>
                <a:r>
                  <a:rPr lang="en-US" dirty="0">
                    <a:solidFill>
                      <a:srgbClr val="FF0000"/>
                    </a:solidFill>
                  </a:rPr>
                  <a:t> depending on </a:t>
                </a:r>
                <a14:m>
                  <m:oMath xmlns:m="http://schemas.openxmlformats.org/officeDocument/2006/math">
                    <m:r>
                      <a:rPr lang="en-US" b="0"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𝑦</m:t>
                    </m:r>
                  </m:oMath>
                </a14:m>
                <a:endParaRPr lang="en-US" dirty="0"/>
              </a:p>
            </p:txBody>
          </p:sp>
        </mc:Choice>
        <mc:Fallback xmlns="">
          <p:sp>
            <p:nvSpPr>
              <p:cNvPr id="3" name="Content Placeholder 2">
                <a:extLst>
                  <a:ext uri="{FF2B5EF4-FFF2-40B4-BE49-F238E27FC236}">
                    <a16:creationId xmlns:a16="http://schemas.microsoft.com/office/drawing/2014/main" id="{6813949B-B46F-4E20-B45E-E6E5E2AD1CA8}"/>
                  </a:ext>
                </a:extLst>
              </p:cNvPr>
              <p:cNvSpPr>
                <a:spLocks noGrp="1" noRot="1" noChangeAspect="1" noMove="1" noResize="1" noEditPoints="1" noAdjustHandles="1" noChangeArrowheads="1" noChangeShapeType="1" noTextEdit="1"/>
              </p:cNvSpPr>
              <p:nvPr>
                <p:ph idx="1"/>
              </p:nvPr>
            </p:nvSpPr>
            <p:spPr>
              <a:blipFill>
                <a:blip r:embed="rId2"/>
                <a:stretch>
                  <a:fillRect l="-708" t="-1761"/>
                </a:stretch>
              </a:blipFill>
            </p:spPr>
            <p:txBody>
              <a:bodyPr/>
              <a:lstStyle/>
              <a:p>
                <a:r>
                  <a:rPr lang="en-US">
                    <a:noFill/>
                  </a:rPr>
                  <a:t> </a:t>
                </a:r>
              </a:p>
            </p:txBody>
          </p:sp>
        </mc:Fallback>
      </mc:AlternateContent>
    </p:spTree>
    <p:extLst>
      <p:ext uri="{BB962C8B-B14F-4D97-AF65-F5344CB8AC3E}">
        <p14:creationId xmlns:p14="http://schemas.microsoft.com/office/powerpoint/2010/main" val="2493919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408F-5C52-4FC6-91AE-8E23181596B3}"/>
              </a:ext>
            </a:extLst>
          </p:cNvPr>
          <p:cNvSpPr>
            <a:spLocks noGrp="1"/>
          </p:cNvSpPr>
          <p:nvPr>
            <p:ph type="title"/>
          </p:nvPr>
        </p:nvSpPr>
        <p:spPr/>
        <p:txBody>
          <a:bodyPr/>
          <a:lstStyle/>
          <a:p>
            <a:r>
              <a:rPr lang="en-US" dirty="0"/>
              <a:t>A Proof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3949B-B46F-4E20-B45E-E6E5E2AD1CA8}"/>
                  </a:ext>
                </a:extLst>
              </p:cNvPr>
              <p:cNvSpPr>
                <a:spLocks noGrp="1"/>
              </p:cNvSpPr>
              <p:nvPr>
                <p:ph idx="1"/>
              </p:nvPr>
            </p:nvSpPr>
            <p:spPr/>
            <p:txBody>
              <a:bodyPr>
                <a:normAutofit fontScale="92500" lnSpcReduction="10000"/>
              </a:bodyPr>
              <a:lstStyle/>
              <a:p>
                <a:r>
                  <a:rPr lang="en-US" dirty="0"/>
                  <a:t>Claim: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r>
                  <a:rPr lang="en-US" dirty="0"/>
                  <a:t> is an irregular language.</a:t>
                </a:r>
              </a:p>
              <a:p>
                <a:r>
                  <a:rPr lang="en-US" dirty="0"/>
                  <a:t>…</a:t>
                </a:r>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[TODO]. </a:t>
                </a:r>
                <a:r>
                  <a:rPr lang="en-US" i="1" dirty="0">
                    <a:solidFill>
                      <a:srgbClr val="FF0000"/>
                    </a:solidFill>
                  </a:rPr>
                  <a:t>S is an infinite set of strings.</a:t>
                </a:r>
              </a:p>
              <a:p>
                <a:r>
                  <a:rPr lang="en-US" dirty="0"/>
                  <a:t>Because the DFA is finite, there are two (different) strings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in </a:t>
                </a:r>
                <a14:m>
                  <m:oMath xmlns:m="http://schemas.openxmlformats.org/officeDocument/2006/math">
                    <m:r>
                      <a:rPr lang="en-US" b="0" i="1" smtClean="0">
                        <a:latin typeface="Cambria Math" panose="02040503050406030204" pitchFamily="18" charset="0"/>
                      </a:rPr>
                      <m:t>𝑆</m:t>
                    </m:r>
                  </m:oMath>
                </a14:m>
                <a:r>
                  <a:rPr lang="en-US" dirty="0"/>
                  <a:t> such that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go to the same state. </a:t>
                </a:r>
                <a:r>
                  <a:rPr lang="en-US" i="1" dirty="0">
                    <a:solidFill>
                      <a:srgbClr val="FF0000"/>
                    </a:solidFill>
                  </a:rPr>
                  <a:t>We don’t get to choose </a:t>
                </a:r>
                <a14:m>
                  <m:oMath xmlns:m="http://schemas.openxmlformats.org/officeDocument/2006/math">
                    <m:r>
                      <a:rPr lang="en-US" i="1" dirty="0" smtClean="0">
                        <a:solidFill>
                          <a:srgbClr val="FF0000"/>
                        </a:solidFill>
                        <a:latin typeface="Cambria Math" panose="02040503050406030204" pitchFamily="18" charset="0"/>
                      </a:rPr>
                      <m:t>𝑥</m:t>
                    </m:r>
                    <m:r>
                      <a:rPr lang="en-US"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𝑦</m:t>
                    </m:r>
                  </m:oMath>
                </a14:m>
                <a:endParaRPr lang="en-US" dirty="0"/>
              </a:p>
              <a:p>
                <a:r>
                  <a:rPr lang="en-US" dirty="0"/>
                  <a:t>Consider the string </a:t>
                </a:r>
                <a14:m>
                  <m:oMath xmlns:m="http://schemas.openxmlformats.org/officeDocument/2006/math">
                    <m:r>
                      <a:rPr lang="en-US" b="0" i="1" smtClean="0">
                        <a:latin typeface="Cambria Math" panose="02040503050406030204" pitchFamily="18" charset="0"/>
                      </a:rPr>
                      <m:t>𝑧</m:t>
                    </m:r>
                    <m:r>
                      <a:rPr lang="en-US" b="0" i="0" smtClean="0">
                        <a:latin typeface="Cambria Math" panose="02040503050406030204" pitchFamily="18" charset="0"/>
                      </a:rPr>
                      <m:t>=</m:t>
                    </m:r>
                  </m:oMath>
                </a14:m>
                <a:r>
                  <a:rPr lang="en-US" dirty="0"/>
                  <a:t>[TODO] </a:t>
                </a:r>
                <a:r>
                  <a:rPr lang="en-US" i="1" dirty="0">
                    <a:solidFill>
                      <a:srgbClr val="FF0000"/>
                    </a:solidFill>
                  </a:rPr>
                  <a:t>We do get to choose </a:t>
                </a:r>
                <a14:m>
                  <m:oMath xmlns:m="http://schemas.openxmlformats.org/officeDocument/2006/math">
                    <m:r>
                      <a:rPr lang="en-US" b="0" i="1" smtClean="0">
                        <a:solidFill>
                          <a:srgbClr val="FF0000"/>
                        </a:solidFill>
                        <a:latin typeface="Cambria Math" panose="02040503050406030204" pitchFamily="18" charset="0"/>
                      </a:rPr>
                      <m:t>𝑧</m:t>
                    </m:r>
                  </m:oMath>
                </a14:m>
                <a:r>
                  <a:rPr lang="en-US" dirty="0">
                    <a:solidFill>
                      <a:srgbClr val="FF0000"/>
                    </a:solidFill>
                  </a:rPr>
                  <a:t> depending on </a:t>
                </a:r>
                <a14:m>
                  <m:oMath xmlns:m="http://schemas.openxmlformats.org/officeDocument/2006/math">
                    <m:r>
                      <a:rPr lang="en-US" b="0"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𝑦</m:t>
                    </m:r>
                  </m:oMath>
                </a14:m>
                <a:endParaRPr lang="en-US" dirty="0"/>
              </a:p>
              <a:p>
                <a:r>
                  <a:rPr lang="en-US" dirty="0"/>
                  <a:t>Since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led to the same state and </a:t>
                </a:r>
                <a14:m>
                  <m:oMath xmlns:m="http://schemas.openxmlformats.org/officeDocument/2006/math">
                    <m:r>
                      <a:rPr lang="en-US" b="0" i="1" smtClean="0">
                        <a:latin typeface="Cambria Math" panose="02040503050406030204" pitchFamily="18" charset="0"/>
                      </a:rPr>
                      <m:t>𝑀</m:t>
                    </m:r>
                  </m:oMath>
                </a14:m>
                <a:r>
                  <a:rPr lang="en-US" dirty="0"/>
                  <a:t> is deterministic, </a:t>
                </a:r>
                <a14:m>
                  <m:oMath xmlns:m="http://schemas.openxmlformats.org/officeDocument/2006/math">
                    <m:r>
                      <a:rPr lang="en-US" b="0" i="1" smtClean="0">
                        <a:latin typeface="Cambria Math" panose="02040503050406030204" pitchFamily="18" charset="0"/>
                      </a:rPr>
                      <m:t>𝑥𝑧</m:t>
                    </m:r>
                  </m:oMath>
                </a14:m>
                <a:r>
                  <a:rPr lang="en-US" dirty="0"/>
                  <a:t> and </a:t>
                </a:r>
                <a14:m>
                  <m:oMath xmlns:m="http://schemas.openxmlformats.org/officeDocument/2006/math">
                    <m:r>
                      <a:rPr lang="en-US" b="0" i="1" smtClean="0">
                        <a:latin typeface="Cambria Math" panose="02040503050406030204" pitchFamily="18" charset="0"/>
                      </a:rPr>
                      <m:t>𝑦𝑧</m:t>
                    </m:r>
                  </m:oMath>
                </a14:m>
                <a:r>
                  <a:rPr lang="en-US" dirty="0"/>
                  <a:t> will also lead to the same state </a:t>
                </a:r>
                <a14:m>
                  <m:oMath xmlns:m="http://schemas.openxmlformats.org/officeDocument/2006/math">
                    <m:r>
                      <a:rPr lang="en-US" b="0" i="1" smtClean="0">
                        <a:latin typeface="Cambria Math" panose="02040503050406030204" pitchFamily="18" charset="0"/>
                      </a:rPr>
                      <m:t>𝑞</m:t>
                    </m:r>
                  </m:oMath>
                </a14:m>
                <a:r>
                  <a:rPr lang="en-US" dirty="0"/>
                  <a:t> in </a:t>
                </a:r>
                <a14:m>
                  <m:oMath xmlns:m="http://schemas.openxmlformats.org/officeDocument/2006/math">
                    <m:r>
                      <a:rPr lang="en-US" b="0" i="1" smtClean="0">
                        <a:latin typeface="Cambria Math" panose="02040503050406030204" pitchFamily="18" charset="0"/>
                      </a:rPr>
                      <m:t>𝑀</m:t>
                    </m:r>
                  </m:oMath>
                </a14:m>
                <a:r>
                  <a:rPr lang="en-US" dirty="0"/>
                  <a:t>. Observe that </a:t>
                </a:r>
                <a14:m>
                  <m:oMath xmlns:m="http://schemas.openxmlformats.org/officeDocument/2006/math">
                    <m:r>
                      <a:rPr lang="en-US" b="0" i="1" smtClean="0">
                        <a:latin typeface="Cambria Math" panose="02040503050406030204" pitchFamily="18" charset="0"/>
                      </a:rPr>
                      <m:t>𝑥𝑧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but </a:t>
                </a:r>
                <a14:m>
                  <m:oMath xmlns:m="http://schemas.openxmlformats.org/officeDocument/2006/math">
                    <m:r>
                      <a:rPr lang="en-US" b="0" i="1" smtClean="0">
                        <a:latin typeface="Cambria Math" panose="02040503050406030204" pitchFamily="18" charset="0"/>
                      </a:rPr>
                      <m:t>𝑦𝑧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Since </a:t>
                </a:r>
                <a14:m>
                  <m:oMath xmlns:m="http://schemas.openxmlformats.org/officeDocument/2006/math">
                    <m:r>
                      <a:rPr lang="en-US" b="0" i="1" smtClean="0">
                        <a:latin typeface="Cambria Math" panose="02040503050406030204" pitchFamily="18" charset="0"/>
                      </a:rPr>
                      <m:t>𝑞</m:t>
                    </m:r>
                  </m:oMath>
                </a14:m>
                <a:r>
                  <a:rPr lang="en-US" dirty="0"/>
                  <a:t> is can be only one of an accept or reject state, </a:t>
                </a:r>
                <a14:m>
                  <m:oMath xmlns:m="http://schemas.openxmlformats.org/officeDocument/2006/math">
                    <m:r>
                      <a:rPr lang="en-US" b="0" i="1" smtClean="0">
                        <a:latin typeface="Cambria Math" panose="02040503050406030204" pitchFamily="18" charset="0"/>
                      </a:rPr>
                      <m:t>𝑀</m:t>
                    </m:r>
                  </m:oMath>
                </a14:m>
                <a:r>
                  <a:rPr lang="en-US" dirty="0"/>
                  <a:t> does not actually recognize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That’s a contradiction!</a:t>
                </a:r>
              </a:p>
              <a:p>
                <a:r>
                  <a:rPr lang="en-US" dirty="0"/>
                  <a:t>Therefore,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an irregular language.</a:t>
                </a:r>
              </a:p>
            </p:txBody>
          </p:sp>
        </mc:Choice>
        <mc:Fallback xmlns="">
          <p:sp>
            <p:nvSpPr>
              <p:cNvPr id="3" name="Content Placeholder 2">
                <a:extLst>
                  <a:ext uri="{FF2B5EF4-FFF2-40B4-BE49-F238E27FC236}">
                    <a16:creationId xmlns:a16="http://schemas.microsoft.com/office/drawing/2014/main" id="{6813949B-B46F-4E20-B45E-E6E5E2AD1CA8}"/>
                  </a:ext>
                </a:extLst>
              </p:cNvPr>
              <p:cNvSpPr>
                <a:spLocks noGrp="1" noRot="1" noChangeAspect="1" noMove="1" noResize="1" noEditPoints="1" noAdjustHandles="1" noChangeArrowheads="1" noChangeShapeType="1" noTextEdit="1"/>
              </p:cNvSpPr>
              <p:nvPr>
                <p:ph idx="1"/>
              </p:nvPr>
            </p:nvSpPr>
            <p:spPr>
              <a:blipFill>
                <a:blip r:embed="rId2"/>
                <a:stretch>
                  <a:fillRect l="-545" t="-2516" r="-490"/>
                </a:stretch>
              </a:blipFill>
            </p:spPr>
            <p:txBody>
              <a:bodyPr/>
              <a:lstStyle/>
              <a:p>
                <a:r>
                  <a:rPr lang="en-US">
                    <a:noFill/>
                  </a:rPr>
                  <a:t> </a:t>
                </a:r>
              </a:p>
            </p:txBody>
          </p:sp>
        </mc:Fallback>
      </mc:AlternateContent>
    </p:spTree>
    <p:extLst>
      <p:ext uri="{BB962C8B-B14F-4D97-AF65-F5344CB8AC3E}">
        <p14:creationId xmlns:p14="http://schemas.microsoft.com/office/powerpoint/2010/main" val="1731148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25D73-7091-4838-A69C-0B73038AFF2A}"/>
              </a:ext>
            </a:extLst>
          </p:cNvPr>
          <p:cNvSpPr>
            <a:spLocks noGrp="1"/>
          </p:cNvSpPr>
          <p:nvPr>
            <p:ph type="title"/>
          </p:nvPr>
        </p:nvSpPr>
        <p:spPr/>
        <p:txBody>
          <a:bodyPr/>
          <a:lstStyle/>
          <a:p>
            <a:r>
              <a:rPr lang="en-US" dirty="0"/>
              <a:t>Filling in the blanks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900F63-ED61-4A3C-B5D4-7E4AD6127B8C}"/>
                  </a:ext>
                </a:extLst>
              </p:cNvPr>
              <p:cNvSpPr>
                <a:spLocks noGrp="1"/>
              </p:cNvSpPr>
              <p:nvPr>
                <p:ph idx="1"/>
              </p:nvPr>
            </p:nvSpPr>
            <p:spPr/>
            <p:txBody>
              <a:bodyPr/>
              <a:lstStyle/>
              <a:p>
                <a:r>
                  <a:rPr lang="en-US" dirty="0"/>
                  <a:t>Need </a:t>
                </a:r>
                <a14:m>
                  <m:oMath xmlns:m="http://schemas.openxmlformats.org/officeDocument/2006/math">
                    <m:r>
                      <a:rPr lang="en-US" b="0" i="1" smtClean="0">
                        <a:latin typeface="Cambria Math" panose="02040503050406030204" pitchFamily="18" charset="0"/>
                      </a:rPr>
                      <m:t>𝑆</m:t>
                    </m:r>
                  </m:oMath>
                </a14:m>
                <a:endParaRPr lang="en-US" dirty="0"/>
              </a:p>
              <a:p>
                <a:r>
                  <a:rPr lang="en-US" dirty="0"/>
                  <a:t>Such that</a:t>
                </a:r>
              </a:p>
              <a:p>
                <a:r>
                  <a:rPr lang="en-US" dirty="0"/>
                  <a:t>1. </a:t>
                </a:r>
                <a14:m>
                  <m:oMath xmlns:m="http://schemas.openxmlformats.org/officeDocument/2006/math">
                    <m:r>
                      <a:rPr lang="en-US" b="0" i="1" smtClean="0">
                        <a:latin typeface="Cambria Math" panose="02040503050406030204" pitchFamily="18" charset="0"/>
                      </a:rPr>
                      <m:t>𝑆</m:t>
                    </m:r>
                  </m:oMath>
                </a14:m>
                <a:r>
                  <a:rPr lang="en-US" dirty="0"/>
                  <a:t> is infinite</a:t>
                </a:r>
              </a:p>
              <a:p>
                <a:r>
                  <a:rPr lang="en-US" dirty="0"/>
                  <a:t>2. For every pair of strings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oMath>
                </a14:m>
                <a:r>
                  <a:rPr lang="en-US" dirty="0"/>
                  <a:t>in </a:t>
                </a:r>
                <a14:m>
                  <m:oMath xmlns:m="http://schemas.openxmlformats.org/officeDocument/2006/math">
                    <m:r>
                      <a:rPr lang="en-US" b="0" i="1" smtClean="0">
                        <a:latin typeface="Cambria Math" panose="02040503050406030204" pitchFamily="18" charset="0"/>
                      </a:rPr>
                      <m:t>𝑆</m:t>
                    </m:r>
                  </m:oMath>
                </a14:m>
                <a:r>
                  <a:rPr lang="en-US" dirty="0"/>
                  <a:t>, there is a suffix </a:t>
                </a:r>
                <a14:m>
                  <m:oMath xmlns:m="http://schemas.openxmlformats.org/officeDocument/2006/math">
                    <m:r>
                      <a:rPr lang="en-US" b="0" i="1" smtClean="0">
                        <a:latin typeface="Cambria Math" panose="02040503050406030204" pitchFamily="18" charset="0"/>
                      </a:rPr>
                      <m:t>𝑧</m:t>
                    </m:r>
                  </m:oMath>
                </a14:m>
                <a:r>
                  <a:rPr lang="en-US" dirty="0"/>
                  <a:t> such that one of </a:t>
                </a:r>
                <a14:m>
                  <m:oMath xmlns:m="http://schemas.openxmlformats.org/officeDocument/2006/math">
                    <m:r>
                      <a:rPr lang="en-US" b="0" i="1" smtClean="0">
                        <a:latin typeface="Cambria Math" panose="02040503050406030204" pitchFamily="18" charset="0"/>
                      </a:rPr>
                      <m:t>𝑥𝑧</m:t>
                    </m:r>
                    <m:r>
                      <a:rPr lang="en-US" b="0" i="1" smtClean="0">
                        <a:latin typeface="Cambria Math" panose="02040503050406030204" pitchFamily="18" charset="0"/>
                      </a:rPr>
                      <m:t>,</m:t>
                    </m:r>
                    <m:r>
                      <a:rPr lang="en-US" b="0" i="1" smtClean="0">
                        <a:latin typeface="Cambria Math" panose="02040503050406030204" pitchFamily="18" charset="0"/>
                      </a:rPr>
                      <m:t>𝑦𝑧</m:t>
                    </m:r>
                  </m:oMath>
                </a14:m>
                <a:r>
                  <a:rPr lang="en-US" dirty="0"/>
                  <a:t> is in the language and the other is not in the language.</a:t>
                </a:r>
              </a:p>
              <a:p>
                <a:endParaRPr lang="en-US" dirty="0"/>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endParaRPr lang="en-US" dirty="0"/>
              </a:p>
              <a:p>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𝑎</m:t>
                        </m:r>
                      </m:sup>
                    </m:sSup>
                  </m:oMath>
                </a14:m>
                <a:r>
                  <a:rPr lang="en-US" dirty="0"/>
                  <a: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𝑏</m:t>
                        </m:r>
                      </m:sup>
                    </m:sSup>
                  </m:oMath>
                </a14:m>
                <a:r>
                  <a:rPr lang="en-US" dirty="0"/>
                  <a:t> with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Take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𝑎</m:t>
                        </m:r>
                      </m:sup>
                    </m:sSup>
                  </m:oMath>
                </a14:m>
                <a:r>
                  <a:rPr lang="en-US" dirty="0"/>
                  <a:t>.</a:t>
                </a:r>
              </a:p>
              <a:p>
                <a:endParaRPr lang="en-US" dirty="0"/>
              </a:p>
            </p:txBody>
          </p:sp>
        </mc:Choice>
        <mc:Fallback xmlns="">
          <p:sp>
            <p:nvSpPr>
              <p:cNvPr id="3" name="Content Placeholder 2">
                <a:extLst>
                  <a:ext uri="{FF2B5EF4-FFF2-40B4-BE49-F238E27FC236}">
                    <a16:creationId xmlns:a16="http://schemas.microsoft.com/office/drawing/2014/main" id="{3A900F63-ED61-4A3C-B5D4-7E4AD6127B8C}"/>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80683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3949B-B46F-4E20-B45E-E6E5E2AD1CA8}"/>
                  </a:ext>
                </a:extLst>
              </p:cNvPr>
              <p:cNvSpPr>
                <a:spLocks noGrp="1"/>
              </p:cNvSpPr>
              <p:nvPr>
                <p:ph idx="1"/>
              </p:nvPr>
            </p:nvSpPr>
            <p:spPr>
              <a:xfrm>
                <a:off x="575240" y="265042"/>
                <a:ext cx="11187258" cy="6440557"/>
              </a:xfrm>
            </p:spPr>
            <p:txBody>
              <a:bodyPr>
                <a:normAutofit fontScale="92500" lnSpcReduction="20000"/>
              </a:bodyPr>
              <a:lstStyle/>
              <a:p>
                <a:r>
                  <a:rPr lang="en-US" dirty="0"/>
                  <a:t>Claim: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r>
                  <a:rPr lang="en-US" dirty="0"/>
                  <a:t> is an irregular language.</a:t>
                </a:r>
              </a:p>
              <a:p>
                <a:r>
                  <a:rPr lang="en-US" dirty="0"/>
                  <a:t>Proof:</a:t>
                </a:r>
              </a:p>
              <a:p>
                <a:r>
                  <a:rPr lang="en-US" dirty="0"/>
                  <a:t>Suppose, for the sake of contradiction, that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regular.</a:t>
                </a:r>
              </a:p>
              <a:p>
                <a:r>
                  <a:rPr lang="en-US" dirty="0"/>
                  <a:t>Then there is a DFA </a:t>
                </a:r>
                <a14:m>
                  <m:oMath xmlns:m="http://schemas.openxmlformats.org/officeDocument/2006/math">
                    <m:r>
                      <a:rPr lang="en-US" b="0" i="1" smtClean="0">
                        <a:latin typeface="Cambria Math" panose="02040503050406030204" pitchFamily="18" charset="0"/>
                      </a:rPr>
                      <m:t>𝑀</m:t>
                    </m:r>
                  </m:oMath>
                </a14:m>
                <a:r>
                  <a:rPr lang="en-US" dirty="0"/>
                  <a:t> such that </a:t>
                </a:r>
                <a14:m>
                  <m:oMath xmlns:m="http://schemas.openxmlformats.org/officeDocument/2006/math">
                    <m:r>
                      <a:rPr lang="en-US" b="0" i="1" smtClean="0">
                        <a:latin typeface="Cambria Math" panose="02040503050406030204" pitchFamily="18" charset="0"/>
                      </a:rPr>
                      <m:t>𝑀</m:t>
                    </m:r>
                  </m:oMath>
                </a14:m>
                <a:r>
                  <a:rPr lang="en-US" dirty="0"/>
                  <a:t> accepts exactly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oMath>
                </a14:m>
                <a:r>
                  <a:rPr lang="en-US" dirty="0"/>
                  <a:t>.</a:t>
                </a:r>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a:t>
                </a:r>
                <a14:m>
                  <m:oMath xmlns:m="http://schemas.openxmlformats.org/officeDocument/2006/math">
                    <m:r>
                      <a:rPr lang="en-US" b="0" i="0"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0</m:t>
                        </m:r>
                      </m:e>
                      <m:sup>
                        <m:r>
                          <a:rPr lang="en-US" b="0" i="1" dirty="0" smtClean="0">
                            <a:latin typeface="Cambria Math" panose="02040503050406030204" pitchFamily="18" charset="0"/>
                          </a:rPr>
                          <m:t>𝑘</m:t>
                        </m:r>
                      </m:sup>
                    </m:sSup>
                    <m:r>
                      <a:rPr lang="en-US" b="0" i="1" dirty="0" smtClean="0">
                        <a:latin typeface="Cambria Math" panose="02040503050406030204" pitchFamily="18" charset="0"/>
                      </a:rPr>
                      <m:t>:</m:t>
                    </m:r>
                    <m:r>
                      <a:rPr lang="en-US" b="0" i="1" dirty="0" smtClean="0">
                        <a:latin typeface="Cambria Math" panose="02040503050406030204" pitchFamily="18" charset="0"/>
                      </a:rPr>
                      <m:t>𝑘</m:t>
                    </m:r>
                    <m:r>
                      <a:rPr lang="en-US" b="0" i="1" dirty="0" smtClean="0">
                        <a:latin typeface="Cambria Math" panose="02040503050406030204" pitchFamily="18" charset="0"/>
                      </a:rPr>
                      <m:t>≥0}</m:t>
                    </m:r>
                  </m:oMath>
                </a14:m>
                <a:r>
                  <a:rPr lang="en-US" dirty="0"/>
                  <a:t>. </a:t>
                </a:r>
                <a:endParaRPr lang="en-US" i="1" dirty="0">
                  <a:solidFill>
                    <a:srgbClr val="FF0000"/>
                  </a:solidFill>
                </a:endParaRPr>
              </a:p>
              <a:p>
                <a:r>
                  <a:rPr lang="en-US" dirty="0"/>
                  <a:t>Because the DFA is finite and </a:t>
                </a:r>
                <a14:m>
                  <m:oMath xmlns:m="http://schemas.openxmlformats.org/officeDocument/2006/math">
                    <m:r>
                      <a:rPr lang="en-US" b="0" i="1" smtClean="0">
                        <a:latin typeface="Cambria Math" panose="02040503050406030204" pitchFamily="18" charset="0"/>
                      </a:rPr>
                      <m:t>𝑆</m:t>
                    </m:r>
                  </m:oMath>
                </a14:m>
                <a:r>
                  <a:rPr lang="en-US" dirty="0"/>
                  <a:t> is infinite, there are two (different) strings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in </a:t>
                </a:r>
                <a14:m>
                  <m:oMath xmlns:m="http://schemas.openxmlformats.org/officeDocument/2006/math">
                    <m:r>
                      <a:rPr lang="en-US" b="0" i="1" smtClean="0">
                        <a:latin typeface="Cambria Math" panose="02040503050406030204" pitchFamily="18" charset="0"/>
                      </a:rPr>
                      <m:t>𝑆</m:t>
                    </m:r>
                  </m:oMath>
                </a14:m>
                <a:r>
                  <a:rPr lang="en-US" dirty="0"/>
                  <a:t> such that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go to the same state when read by </a:t>
                </a:r>
                <a14:m>
                  <m:oMath xmlns:m="http://schemas.openxmlformats.org/officeDocument/2006/math">
                    <m:r>
                      <a:rPr lang="en-US" b="0" i="1" smtClean="0">
                        <a:latin typeface="Cambria Math" panose="02040503050406030204" pitchFamily="18" charset="0"/>
                      </a:rPr>
                      <m:t>𝑀</m:t>
                    </m:r>
                  </m:oMath>
                </a14:m>
                <a:r>
                  <a:rPr lang="en-US" dirty="0"/>
                  <a:t>. Since both are in </a:t>
                </a:r>
                <a14:m>
                  <m:oMath xmlns:m="http://schemas.openxmlformats.org/officeDocument/2006/math">
                    <m:r>
                      <a:rPr lang="en-US" b="0" i="1" smtClean="0">
                        <a:latin typeface="Cambria Math" panose="02040503050406030204" pitchFamily="18" charset="0"/>
                      </a:rPr>
                      <m:t>𝑆</m:t>
                    </m:r>
                  </m:oMath>
                </a14:m>
                <a:r>
                  <a:rPr lang="en-US" dirty="0"/>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𝑎</m:t>
                        </m:r>
                      </m:sup>
                    </m:sSup>
                  </m:oMath>
                </a14:m>
                <a:r>
                  <a:rPr lang="en-US" dirty="0"/>
                  <a:t> for some integer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𝑏</m:t>
                        </m:r>
                      </m:sup>
                    </m:sSup>
                  </m:oMath>
                </a14:m>
                <a:r>
                  <a:rPr lang="en-US" dirty="0"/>
                  <a:t> for some integer </a:t>
                </a:r>
                <a14:m>
                  <m:oMath xmlns:m="http://schemas.openxmlformats.org/officeDocument/2006/math">
                    <m:r>
                      <a:rPr lang="en-US" b="0" i="1" smtClean="0">
                        <a:latin typeface="Cambria Math" panose="02040503050406030204" pitchFamily="18" charset="0"/>
                      </a:rPr>
                      <m:t>𝑏</m:t>
                    </m:r>
                  </m:oMath>
                </a14:m>
                <a:r>
                  <a:rPr lang="en-US" dirty="0"/>
                  <a:t>, with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endParaRPr lang="en-US" dirty="0"/>
              </a:p>
              <a:p>
                <a:r>
                  <a:rPr lang="en-US" dirty="0"/>
                  <a:t>Consider the string </a:t>
                </a:r>
                <a14:m>
                  <m:oMath xmlns:m="http://schemas.openxmlformats.org/officeDocument/2006/math">
                    <m:r>
                      <a:rPr lang="en-US" b="0" i="1" smtClean="0">
                        <a:latin typeface="Cambria Math" panose="02040503050406030204" pitchFamily="18" charset="0"/>
                      </a:rPr>
                      <m:t>𝑧</m:t>
                    </m:r>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a:rPr lang="en-US" b="0" i="0" smtClean="0">
                            <a:latin typeface="Cambria Math" panose="02040503050406030204" pitchFamily="18" charset="0"/>
                          </a:rPr>
                          <m:t>1</m:t>
                        </m:r>
                      </m:e>
                      <m:sup>
                        <m:r>
                          <m:rPr>
                            <m:sty m:val="p"/>
                          </m:rPr>
                          <a:rPr lang="en-US" b="0" i="0" smtClean="0">
                            <a:latin typeface="Cambria Math" panose="02040503050406030204" pitchFamily="18" charset="0"/>
                          </a:rPr>
                          <m:t>a</m:t>
                        </m:r>
                      </m:sup>
                    </m:sSup>
                  </m:oMath>
                </a14:m>
                <a:r>
                  <a:rPr lang="en-US" dirty="0"/>
                  <a:t>. </a:t>
                </a:r>
                <a14:m>
                  <m:oMath xmlns:m="http://schemas.openxmlformats.org/officeDocument/2006/math">
                    <m:r>
                      <a:rPr lang="en-US" b="0" i="1" smtClean="0">
                        <a:latin typeface="Cambria Math" panose="02040503050406030204" pitchFamily="18" charset="0"/>
                      </a:rPr>
                      <m:t>𝑥𝑧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𝑎</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𝑎</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but </a:t>
                </a:r>
                <a14:m>
                  <m:oMath xmlns:m="http://schemas.openxmlformats.org/officeDocument/2006/math">
                    <m:r>
                      <a:rPr lang="en-US" b="0" i="1" smtClean="0">
                        <a:latin typeface="Cambria Math" panose="02040503050406030204" pitchFamily="18" charset="0"/>
                      </a:rPr>
                      <m:t>𝑦𝑧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𝑏</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𝑎</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a:t>
                </a:r>
              </a:p>
              <a:p>
                <a:r>
                  <a:rPr lang="en-US" dirty="0"/>
                  <a:t>Since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both end up in the same state, and we appended the same </a:t>
                </a:r>
                <a14:m>
                  <m:oMath xmlns:m="http://schemas.openxmlformats.org/officeDocument/2006/math">
                    <m:r>
                      <a:rPr lang="en-US" b="0" i="1" smtClean="0">
                        <a:latin typeface="Cambria Math" panose="02040503050406030204" pitchFamily="18" charset="0"/>
                      </a:rPr>
                      <m:t>𝑧</m:t>
                    </m:r>
                  </m:oMath>
                </a14:m>
                <a:r>
                  <a:rPr lang="en-US" dirty="0"/>
                  <a:t>, both </a:t>
                </a:r>
                <a14:m>
                  <m:oMath xmlns:m="http://schemas.openxmlformats.org/officeDocument/2006/math">
                    <m:r>
                      <a:rPr lang="en-US" b="0" i="1" smtClean="0">
                        <a:latin typeface="Cambria Math" panose="02040503050406030204" pitchFamily="18" charset="0"/>
                      </a:rPr>
                      <m:t>𝑥𝑧</m:t>
                    </m:r>
                  </m:oMath>
                </a14:m>
                <a:r>
                  <a:rPr lang="en-US" dirty="0"/>
                  <a:t> and </a:t>
                </a:r>
                <a14:m>
                  <m:oMath xmlns:m="http://schemas.openxmlformats.org/officeDocument/2006/math">
                    <m:r>
                      <a:rPr lang="en-US" b="0" i="1" smtClean="0">
                        <a:latin typeface="Cambria Math" panose="02040503050406030204" pitchFamily="18" charset="0"/>
                      </a:rPr>
                      <m:t>𝑦𝑧</m:t>
                    </m:r>
                  </m:oMath>
                </a14:m>
                <a:r>
                  <a:rPr lang="en-US" dirty="0"/>
                  <a:t> end up in the same state of </a:t>
                </a:r>
                <a14:m>
                  <m:oMath xmlns:m="http://schemas.openxmlformats.org/officeDocument/2006/math">
                    <m:r>
                      <a:rPr lang="en-US" b="0" i="1" smtClean="0">
                        <a:latin typeface="Cambria Math" panose="02040503050406030204" pitchFamily="18" charset="0"/>
                      </a:rPr>
                      <m:t>𝑀</m:t>
                    </m:r>
                  </m:oMath>
                </a14:m>
                <a:r>
                  <a:rPr lang="en-US" dirty="0"/>
                  <a:t>. </a:t>
                </a:r>
              </a:p>
              <a:p>
                <a:r>
                  <a:rPr lang="en-US" dirty="0"/>
                  <a:t>Since </a:t>
                </a:r>
                <a14:m>
                  <m:oMath xmlns:m="http://schemas.openxmlformats.org/officeDocument/2006/math">
                    <m:r>
                      <a:rPr lang="en-US" b="0" i="1" smtClean="0">
                        <a:latin typeface="Cambria Math" panose="02040503050406030204" pitchFamily="18" charset="0"/>
                      </a:rPr>
                      <m:t>𝑥𝑧</m:t>
                    </m:r>
                    <m:r>
                      <a:rPr lang="en-US" b="0" i="1" smtClean="0">
                        <a:latin typeface="Cambria Math" panose="02040503050406030204" pitchFamily="18" charset="0"/>
                      </a:rPr>
                      <m:t>∈</m:t>
                    </m:r>
                  </m:oMath>
                </a14:m>
                <a:r>
                  <a:rPr lang="en-US" dirty="0"/>
                  <a:t> </a:t>
                </a:r>
                <a14:m>
                  <m:oMath xmlns:m="http://schemas.openxmlformats.org/officeDocument/2006/math">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e>
                    </m:d>
                  </m:oMath>
                </a14:m>
                <a:r>
                  <a:rPr lang="en-US" dirty="0"/>
                  <a:t> and </a:t>
                </a:r>
                <a14:m>
                  <m:oMath xmlns:m="http://schemas.openxmlformats.org/officeDocument/2006/math">
                    <m:r>
                      <a:rPr lang="en-US" b="0" i="1" smtClean="0">
                        <a:latin typeface="Cambria Math" panose="02040503050406030204" pitchFamily="18" charset="0"/>
                      </a:rPr>
                      <m:t>𝑦𝑧</m:t>
                    </m:r>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e>
                    </m:d>
                  </m:oMath>
                </a14:m>
                <a:r>
                  <a:rPr lang="en-US" dirty="0"/>
                  <a:t>, </a:t>
                </a:r>
                <a14:m>
                  <m:oMath xmlns:m="http://schemas.openxmlformats.org/officeDocument/2006/math">
                    <m:r>
                      <a:rPr lang="en-US" b="0" i="1" smtClean="0">
                        <a:latin typeface="Cambria Math" panose="02040503050406030204" pitchFamily="18" charset="0"/>
                      </a:rPr>
                      <m:t>𝑀</m:t>
                    </m:r>
                  </m:oMath>
                </a14:m>
                <a:r>
                  <a:rPr lang="en-US" dirty="0"/>
                  <a:t> does not recognize</a:t>
                </a:r>
                <a14:m>
                  <m:oMath xmlns:m="http://schemas.openxmlformats.org/officeDocument/2006/math">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e>
                    </m:d>
                  </m:oMath>
                </a14:m>
                <a:r>
                  <a:rPr lang="en-US" dirty="0"/>
                  <a:t>. But that’s a contradiction!</a:t>
                </a:r>
              </a:p>
              <a:p>
                <a:r>
                  <a:rPr lang="en-US" dirty="0"/>
                  <a:t>So</a:t>
                </a:r>
                <a14:m>
                  <m:oMath xmlns:m="http://schemas.openxmlformats.org/officeDocument/2006/math">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smtClean="0">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e>
                    </m:d>
                  </m:oMath>
                </a14:m>
                <a:r>
                  <a:rPr lang="en-US" dirty="0"/>
                  <a:t> must be an irregular language.</a:t>
                </a:r>
              </a:p>
            </p:txBody>
          </p:sp>
        </mc:Choice>
        <mc:Fallback xmlns="">
          <p:sp>
            <p:nvSpPr>
              <p:cNvPr id="3" name="Content Placeholder 2">
                <a:extLst>
                  <a:ext uri="{FF2B5EF4-FFF2-40B4-BE49-F238E27FC236}">
                    <a16:creationId xmlns:a16="http://schemas.microsoft.com/office/drawing/2014/main" id="{6813949B-B46F-4E20-B45E-E6E5E2AD1CA8}"/>
                  </a:ext>
                </a:extLst>
              </p:cNvPr>
              <p:cNvSpPr>
                <a:spLocks noGrp="1" noRot="1" noChangeAspect="1" noMove="1" noResize="1" noEditPoints="1" noAdjustHandles="1" noChangeArrowheads="1" noChangeShapeType="1" noTextEdit="1"/>
              </p:cNvSpPr>
              <p:nvPr>
                <p:ph idx="1"/>
              </p:nvPr>
            </p:nvSpPr>
            <p:spPr>
              <a:xfrm>
                <a:off x="575240" y="265042"/>
                <a:ext cx="11187258" cy="6440557"/>
              </a:xfrm>
              <a:blipFill>
                <a:blip r:embed="rId2"/>
                <a:stretch>
                  <a:fillRect l="-545" t="-2176" r="-926"/>
                </a:stretch>
              </a:blipFill>
            </p:spPr>
            <p:txBody>
              <a:bodyPr/>
              <a:lstStyle/>
              <a:p>
                <a:r>
                  <a:rPr lang="en-US">
                    <a:noFill/>
                  </a:rPr>
                  <a:t> </a:t>
                </a:r>
              </a:p>
            </p:txBody>
          </p:sp>
        </mc:Fallback>
      </mc:AlternateContent>
    </p:spTree>
    <p:extLst>
      <p:ext uri="{BB962C8B-B14F-4D97-AF65-F5344CB8AC3E}">
        <p14:creationId xmlns:p14="http://schemas.microsoft.com/office/powerpoint/2010/main" val="3661844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CFD98-8C0D-4A73-A614-B9E6B279F9AF}"/>
              </a:ext>
            </a:extLst>
          </p:cNvPr>
          <p:cNvSpPr>
            <a:spLocks noGrp="1"/>
          </p:cNvSpPr>
          <p:nvPr>
            <p:ph type="title"/>
          </p:nvPr>
        </p:nvSpPr>
        <p:spPr/>
        <p:txBody>
          <a:bodyPr/>
          <a:lstStyle/>
          <a:p>
            <a:r>
              <a:rPr lang="en-US" dirty="0"/>
              <a:t>Full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03FAB0-CAE9-4D44-9C22-5476CF80E389}"/>
                  </a:ext>
                </a:extLst>
              </p:cNvPr>
              <p:cNvSpPr>
                <a:spLocks noGrp="1"/>
              </p:cNvSpPr>
              <p:nvPr>
                <p:ph idx="1"/>
              </p:nvPr>
            </p:nvSpPr>
            <p:spPr/>
            <p:txBody>
              <a:bodyPr>
                <a:normAutofit fontScale="92500" lnSpcReduction="10000"/>
              </a:bodyPr>
              <a:lstStyle/>
              <a:p>
                <a:r>
                  <a:rPr lang="en-US" dirty="0"/>
                  <a:t>1. Suppose for the sake of contradiction that </a:t>
                </a:r>
                <a14:m>
                  <m:oMath xmlns:m="http://schemas.openxmlformats.org/officeDocument/2006/math">
                    <m:r>
                      <a:rPr lang="en-US" b="0" i="1" smtClean="0">
                        <a:latin typeface="Cambria Math" panose="02040503050406030204" pitchFamily="18" charset="0"/>
                      </a:rPr>
                      <m:t>𝐿</m:t>
                    </m:r>
                  </m:oMath>
                </a14:m>
                <a:r>
                  <a:rPr lang="en-US" dirty="0"/>
                  <a:t> is regular. Then there is some DFA </a:t>
                </a:r>
                <a14:m>
                  <m:oMath xmlns:m="http://schemas.openxmlformats.org/officeDocument/2006/math">
                    <m:r>
                      <a:rPr lang="en-US" b="0" i="1" smtClean="0">
                        <a:latin typeface="Cambria Math" panose="02040503050406030204" pitchFamily="18" charset="0"/>
                      </a:rPr>
                      <m:t>𝑀</m:t>
                    </m:r>
                  </m:oMath>
                </a14:m>
                <a:r>
                  <a:rPr lang="en-US" dirty="0"/>
                  <a:t> that recognizes </a:t>
                </a:r>
                <a14:m>
                  <m:oMath xmlns:m="http://schemas.openxmlformats.org/officeDocument/2006/math">
                    <m:r>
                      <a:rPr lang="en-US" b="0" i="1" smtClean="0">
                        <a:latin typeface="Cambria Math" panose="02040503050406030204" pitchFamily="18" charset="0"/>
                      </a:rPr>
                      <m:t>𝐿</m:t>
                    </m:r>
                  </m:oMath>
                </a14:m>
                <a:r>
                  <a:rPr lang="en-US" dirty="0"/>
                  <a:t>.</a:t>
                </a:r>
              </a:p>
              <a:p>
                <a:r>
                  <a:rPr lang="en-US" dirty="0"/>
                  <a:t>2. Let </a:t>
                </a:r>
                <a14:m>
                  <m:oMath xmlns:m="http://schemas.openxmlformats.org/officeDocument/2006/math">
                    <m:r>
                      <a:rPr lang="en-US" b="0" i="1" smtClean="0">
                        <a:latin typeface="Cambria Math" panose="02040503050406030204" pitchFamily="18" charset="0"/>
                      </a:rPr>
                      <m:t>𝑆</m:t>
                    </m:r>
                  </m:oMath>
                </a14:m>
                <a:r>
                  <a:rPr lang="en-US" dirty="0"/>
                  <a:t> be [fill in with an infinite set of prefixes]. </a:t>
                </a:r>
              </a:p>
              <a:p>
                <a:r>
                  <a:rPr lang="en-US" dirty="0"/>
                  <a:t>3. Because the DFA is finite and </a:t>
                </a:r>
                <a14:m>
                  <m:oMath xmlns:m="http://schemas.openxmlformats.org/officeDocument/2006/math">
                    <m:r>
                      <a:rPr lang="en-US" i="1">
                        <a:latin typeface="Cambria Math" panose="02040503050406030204" pitchFamily="18" charset="0"/>
                      </a:rPr>
                      <m:t>𝑆</m:t>
                    </m:r>
                  </m:oMath>
                </a14:m>
                <a:r>
                  <a:rPr lang="en-US" dirty="0"/>
                  <a:t> is infinite, there are two (different) strings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in </a:t>
                </a:r>
                <a14:m>
                  <m:oMath xmlns:m="http://schemas.openxmlformats.org/officeDocument/2006/math">
                    <m:r>
                      <a:rPr lang="en-US" i="1">
                        <a:latin typeface="Cambria Math" panose="02040503050406030204" pitchFamily="18" charset="0"/>
                      </a:rPr>
                      <m:t>𝑆</m:t>
                    </m:r>
                  </m:oMath>
                </a14:m>
                <a:r>
                  <a:rPr lang="en-US" dirty="0"/>
                  <a:t> such that </a:t>
                </a:r>
                <a14:m>
                  <m:oMath xmlns:m="http://schemas.openxmlformats.org/officeDocument/2006/math">
                    <m:r>
                      <a:rPr lang="en-US" i="1">
                        <a:latin typeface="Cambria Math" panose="02040503050406030204" pitchFamily="18" charset="0"/>
                      </a:rPr>
                      <m:t>𝑥</m:t>
                    </m:r>
                  </m:oMath>
                </a14:m>
                <a:r>
                  <a:rPr lang="en-US" dirty="0"/>
                  <a:t> and </a:t>
                </a:r>
                <a14:m>
                  <m:oMath xmlns:m="http://schemas.openxmlformats.org/officeDocument/2006/math">
                    <m:r>
                      <a:rPr lang="en-US" i="1">
                        <a:latin typeface="Cambria Math" panose="02040503050406030204" pitchFamily="18" charset="0"/>
                      </a:rPr>
                      <m:t>𝑦</m:t>
                    </m:r>
                  </m:oMath>
                </a14:m>
                <a:r>
                  <a:rPr lang="en-US" dirty="0"/>
                  <a:t> go to the same state when read by </a:t>
                </a:r>
                <a14:m>
                  <m:oMath xmlns:m="http://schemas.openxmlformats.org/officeDocument/2006/math">
                    <m:r>
                      <a:rPr lang="en-US" i="1">
                        <a:latin typeface="Cambria Math" panose="02040503050406030204" pitchFamily="18" charset="0"/>
                      </a:rPr>
                      <m:t>𝑀</m:t>
                    </m:r>
                  </m:oMath>
                </a14:m>
                <a:r>
                  <a:rPr lang="en-US" dirty="0"/>
                  <a:t> </a:t>
                </a:r>
                <a:r>
                  <a:rPr lang="en-US" i="1" dirty="0"/>
                  <a:t>[you don’t get to control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i="1" dirty="0"/>
                  <a:t> other than having them not equal and in </a:t>
                </a:r>
                <a14:m>
                  <m:oMath xmlns:m="http://schemas.openxmlformats.org/officeDocument/2006/math">
                    <m:r>
                      <a:rPr lang="en-US" b="0" i="1" smtClean="0">
                        <a:latin typeface="Cambria Math" panose="02040503050406030204" pitchFamily="18" charset="0"/>
                      </a:rPr>
                      <m:t>𝑆</m:t>
                    </m:r>
                  </m:oMath>
                </a14:m>
                <a:r>
                  <a:rPr lang="en-US" i="1" dirty="0"/>
                  <a:t>]</a:t>
                </a:r>
              </a:p>
              <a:p>
                <a:r>
                  <a:rPr lang="en-US" dirty="0"/>
                  <a:t>4. Consider the string </a:t>
                </a:r>
                <a14:m>
                  <m:oMath xmlns:m="http://schemas.openxmlformats.org/officeDocument/2006/math">
                    <m:r>
                      <a:rPr lang="en-US" b="0" i="1" smtClean="0">
                        <a:latin typeface="Cambria Math" panose="02040503050406030204" pitchFamily="18" charset="0"/>
                      </a:rPr>
                      <m:t>𝑧</m:t>
                    </m:r>
                  </m:oMath>
                </a14:m>
                <a:r>
                  <a:rPr lang="en-US" dirty="0"/>
                  <a:t> [argue exactly one of </a:t>
                </a:r>
                <a14:m>
                  <m:oMath xmlns:m="http://schemas.openxmlformats.org/officeDocument/2006/math">
                    <m:r>
                      <m:rPr>
                        <m:sty m:val="p"/>
                      </m:rPr>
                      <a:rPr lang="en-US" b="0" i="0" smtClean="0">
                        <a:latin typeface="Cambria Math" panose="02040503050406030204" pitchFamily="18" charset="0"/>
                      </a:rPr>
                      <m:t>xz</m:t>
                    </m:r>
                    <m:r>
                      <a:rPr lang="en-US" b="0" i="0" smtClean="0">
                        <a:latin typeface="Cambria Math" panose="02040503050406030204" pitchFamily="18" charset="0"/>
                      </a:rPr>
                      <m:t>, </m:t>
                    </m:r>
                    <m:r>
                      <m:rPr>
                        <m:sty m:val="p"/>
                      </m:rPr>
                      <a:rPr lang="en-US" b="0" i="0" smtClean="0">
                        <a:latin typeface="Cambria Math" panose="02040503050406030204" pitchFamily="18" charset="0"/>
                      </a:rPr>
                      <m:t>yz</m:t>
                    </m:r>
                  </m:oMath>
                </a14:m>
                <a:r>
                  <a:rPr lang="en-US" dirty="0"/>
                  <a:t> will be in </a:t>
                </a:r>
                <a14:m>
                  <m:oMath xmlns:m="http://schemas.openxmlformats.org/officeDocument/2006/math">
                    <m:r>
                      <m:rPr>
                        <m:sty m:val="p"/>
                      </m:rPr>
                      <a:rPr lang="en-US" b="0" i="0" smtClean="0">
                        <a:latin typeface="Cambria Math" panose="02040503050406030204" pitchFamily="18" charset="0"/>
                      </a:rPr>
                      <m:t>L</m:t>
                    </m:r>
                  </m:oMath>
                </a14:m>
                <a:r>
                  <a:rPr lang="en-US" dirty="0"/>
                  <a:t>] </a:t>
                </a:r>
              </a:p>
              <a:p>
                <a:r>
                  <a:rPr lang="en-US" dirty="0"/>
                  <a:t>5. Since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both end up in the same state, and we appended the same </a:t>
                </a:r>
                <a14:m>
                  <m:oMath xmlns:m="http://schemas.openxmlformats.org/officeDocument/2006/math">
                    <m:r>
                      <a:rPr lang="en-US" i="1">
                        <a:latin typeface="Cambria Math" panose="02040503050406030204" pitchFamily="18" charset="0"/>
                      </a:rPr>
                      <m:t>𝑧</m:t>
                    </m:r>
                  </m:oMath>
                </a14:m>
                <a:r>
                  <a:rPr lang="en-US" dirty="0"/>
                  <a:t>, both </a:t>
                </a:r>
                <a14:m>
                  <m:oMath xmlns:m="http://schemas.openxmlformats.org/officeDocument/2006/math">
                    <m:r>
                      <a:rPr lang="en-US" i="1">
                        <a:latin typeface="Cambria Math" panose="02040503050406030204" pitchFamily="18" charset="0"/>
                      </a:rPr>
                      <m:t>𝑥𝑧</m:t>
                    </m:r>
                  </m:oMath>
                </a14:m>
                <a:r>
                  <a:rPr lang="en-US" dirty="0"/>
                  <a:t> and </a:t>
                </a:r>
                <a14:m>
                  <m:oMath xmlns:m="http://schemas.openxmlformats.org/officeDocument/2006/math">
                    <m:r>
                      <a:rPr lang="en-US" i="1">
                        <a:latin typeface="Cambria Math" panose="02040503050406030204" pitchFamily="18" charset="0"/>
                      </a:rPr>
                      <m:t>𝑦𝑧</m:t>
                    </m:r>
                  </m:oMath>
                </a14:m>
                <a:r>
                  <a:rPr lang="en-US" dirty="0"/>
                  <a:t> end up in the same state of </a:t>
                </a:r>
                <a14:m>
                  <m:oMath xmlns:m="http://schemas.openxmlformats.org/officeDocument/2006/math">
                    <m:r>
                      <a:rPr lang="en-US" i="1">
                        <a:latin typeface="Cambria Math" panose="02040503050406030204" pitchFamily="18" charset="0"/>
                      </a:rPr>
                      <m:t>𝑀</m:t>
                    </m:r>
                  </m:oMath>
                </a14:m>
                <a:r>
                  <a:rPr lang="en-US" dirty="0"/>
                  <a:t>. Since </a:t>
                </a:r>
                <a14:m>
                  <m:oMath xmlns:m="http://schemas.openxmlformats.org/officeDocument/2006/math">
                    <m:r>
                      <a:rPr lang="en-US" i="1">
                        <a:latin typeface="Cambria Math" panose="02040503050406030204" pitchFamily="18" charset="0"/>
                      </a:rPr>
                      <m:t>𝑥𝑧</m:t>
                    </m:r>
                    <m:r>
                      <a:rPr lang="en-US" i="1">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𝐿</m:t>
                    </m:r>
                  </m:oMath>
                </a14:m>
                <a:r>
                  <a:rPr lang="en-US" dirty="0"/>
                  <a:t>and </a:t>
                </a:r>
                <a14:m>
                  <m:oMath xmlns:m="http://schemas.openxmlformats.org/officeDocument/2006/math">
                    <m:r>
                      <a:rPr lang="en-US" i="1">
                        <a:latin typeface="Cambria Math" panose="02040503050406030204" pitchFamily="18" charset="0"/>
                      </a:rPr>
                      <m:t>𝑦𝑧</m:t>
                    </m:r>
                    <m:r>
                      <a:rPr lang="en-US" i="1">
                        <a:latin typeface="Cambria Math" panose="02040503050406030204" pitchFamily="18" charset="0"/>
                      </a:rPr>
                      <m:t>∉</m:t>
                    </m:r>
                    <m:r>
                      <a:rPr lang="en-US" b="0" i="1" smtClean="0">
                        <a:latin typeface="Cambria Math" panose="02040503050406030204" pitchFamily="18" charset="0"/>
                      </a:rPr>
                      <m:t>𝐿</m:t>
                    </m:r>
                  </m:oMath>
                </a14:m>
                <a:r>
                  <a:rPr lang="en-US" dirty="0"/>
                  <a:t>, </a:t>
                </a:r>
                <a14:m>
                  <m:oMath xmlns:m="http://schemas.openxmlformats.org/officeDocument/2006/math">
                    <m:r>
                      <a:rPr lang="en-US" i="1">
                        <a:latin typeface="Cambria Math" panose="02040503050406030204" pitchFamily="18" charset="0"/>
                      </a:rPr>
                      <m:t>𝑀</m:t>
                    </m:r>
                  </m:oMath>
                </a14:m>
                <a:r>
                  <a:rPr lang="en-US" dirty="0"/>
                  <a:t> does not recognize </a:t>
                </a:r>
                <a14:m>
                  <m:oMath xmlns:m="http://schemas.openxmlformats.org/officeDocument/2006/math">
                    <m:r>
                      <a:rPr lang="en-US" b="0" i="1" smtClean="0">
                        <a:latin typeface="Cambria Math" panose="02040503050406030204" pitchFamily="18" charset="0"/>
                      </a:rPr>
                      <m:t>𝐿</m:t>
                    </m:r>
                  </m:oMath>
                </a14:m>
                <a:r>
                  <a:rPr lang="en-US" dirty="0"/>
                  <a:t>. But that’s a contradiction!</a:t>
                </a:r>
              </a:p>
              <a:p>
                <a:r>
                  <a:rPr lang="en-US" dirty="0"/>
                  <a:t>6. So </a:t>
                </a:r>
                <a14:m>
                  <m:oMath xmlns:m="http://schemas.openxmlformats.org/officeDocument/2006/math">
                    <m:r>
                      <a:rPr lang="en-US" b="0" i="1" smtClean="0">
                        <a:latin typeface="Cambria Math" panose="02040503050406030204" pitchFamily="18" charset="0"/>
                      </a:rPr>
                      <m:t>𝐿</m:t>
                    </m:r>
                  </m:oMath>
                </a14:m>
                <a:r>
                  <a:rPr lang="en-US" dirty="0"/>
                  <a:t> must be an irregular language.</a:t>
                </a:r>
              </a:p>
              <a:p>
                <a:endParaRPr lang="en-US" dirty="0"/>
              </a:p>
            </p:txBody>
          </p:sp>
        </mc:Choice>
        <mc:Fallback xmlns="">
          <p:sp>
            <p:nvSpPr>
              <p:cNvPr id="3" name="Content Placeholder 2">
                <a:extLst>
                  <a:ext uri="{FF2B5EF4-FFF2-40B4-BE49-F238E27FC236}">
                    <a16:creationId xmlns:a16="http://schemas.microsoft.com/office/drawing/2014/main" id="{D103FAB0-CAE9-4D44-9C22-5476CF80E389}"/>
                  </a:ext>
                </a:extLst>
              </p:cNvPr>
              <p:cNvSpPr>
                <a:spLocks noGrp="1" noRot="1" noChangeAspect="1" noMove="1" noResize="1" noEditPoints="1" noAdjustHandles="1" noChangeArrowheads="1" noChangeShapeType="1" noTextEdit="1"/>
              </p:cNvSpPr>
              <p:nvPr>
                <p:ph idx="1"/>
              </p:nvPr>
            </p:nvSpPr>
            <p:spPr>
              <a:blipFill>
                <a:blip r:embed="rId2"/>
                <a:stretch>
                  <a:fillRect l="-545" t="-2642"/>
                </a:stretch>
              </a:blipFill>
            </p:spPr>
            <p:txBody>
              <a:bodyPr/>
              <a:lstStyle/>
              <a:p>
                <a:r>
                  <a:rPr lang="en-US">
                    <a:noFill/>
                  </a:rPr>
                  <a:t> </a:t>
                </a:r>
              </a:p>
            </p:txBody>
          </p:sp>
        </mc:Fallback>
      </mc:AlternateContent>
    </p:spTree>
    <p:extLst>
      <p:ext uri="{BB962C8B-B14F-4D97-AF65-F5344CB8AC3E}">
        <p14:creationId xmlns:p14="http://schemas.microsoft.com/office/powerpoint/2010/main" val="755290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F4D01-A239-40DB-8D9C-D373393FF447}"/>
              </a:ext>
            </a:extLst>
          </p:cNvPr>
          <p:cNvSpPr>
            <a:spLocks noGrp="1"/>
          </p:cNvSpPr>
          <p:nvPr>
            <p:ph type="title"/>
          </p:nvPr>
        </p:nvSpPr>
        <p:spPr/>
        <p:txBody>
          <a:bodyPr/>
          <a:lstStyle/>
          <a:p>
            <a:r>
              <a:rPr lang="en-US" dirty="0"/>
              <a:t>Practical Tips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B73385-20B4-4A3B-9347-BFC28931027C}"/>
                  </a:ext>
                </a:extLst>
              </p:cNvPr>
              <p:cNvSpPr>
                <a:spLocks noGrp="1"/>
              </p:cNvSpPr>
              <p:nvPr>
                <p:ph idx="1"/>
              </p:nvPr>
            </p:nvSpPr>
            <p:spPr/>
            <p:txBody>
              <a:bodyPr/>
              <a:lstStyle/>
              <a:p>
                <a:r>
                  <a:rPr lang="en-US" dirty="0"/>
                  <a:t>When you’re choosing the set </a:t>
                </a:r>
                <a14:m>
                  <m:oMath xmlns:m="http://schemas.openxmlformats.org/officeDocument/2006/math">
                    <m:r>
                      <a:rPr lang="en-US" b="0" i="1" smtClean="0">
                        <a:latin typeface="Cambria Math" panose="02040503050406030204" pitchFamily="18" charset="0"/>
                      </a:rPr>
                      <m:t>𝑆</m:t>
                    </m:r>
                  </m:oMath>
                </a14:m>
                <a:r>
                  <a:rPr lang="en-US" dirty="0"/>
                  <a:t>, think about what the DFA would “have to count”</a:t>
                </a:r>
              </a:p>
              <a:p>
                <a:r>
                  <a:rPr lang="en-US" dirty="0"/>
                  <a:t>That is fundamentally why a language is irregular. The set </a:t>
                </a:r>
                <a14:m>
                  <m:oMath xmlns:m="http://schemas.openxmlformats.org/officeDocument/2006/math">
                    <m:r>
                      <a:rPr lang="en-US" b="0" i="1" smtClean="0">
                        <a:latin typeface="Cambria Math" panose="02040503050406030204" pitchFamily="18" charset="0"/>
                      </a:rPr>
                      <m:t>𝑆</m:t>
                    </m:r>
                  </m:oMath>
                </a14:m>
                <a:r>
                  <a:rPr lang="en-US" dirty="0"/>
                  <a:t> is the way we prove it! Whatever we “need to remember” it’s different for every element of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m:t>
                    </m:r>
                  </m:oMath>
                </a14:m>
                <a:endParaRPr lang="en-US" dirty="0"/>
              </a:p>
              <a:p>
                <a:endParaRPr lang="en-US" dirty="0"/>
              </a:p>
              <a:p>
                <a:endParaRPr lang="en-US" dirty="0"/>
              </a:p>
              <a:p>
                <a:r>
                  <a:rPr lang="en-US" dirty="0"/>
                  <a:t>If your strings have an “obvious middle” (like between the 0’s and 1’s) that’s a good place to start.</a:t>
                </a:r>
              </a:p>
            </p:txBody>
          </p:sp>
        </mc:Choice>
        <mc:Fallback xmlns="">
          <p:sp>
            <p:nvSpPr>
              <p:cNvPr id="3" name="Content Placeholder 2">
                <a:extLst>
                  <a:ext uri="{FF2B5EF4-FFF2-40B4-BE49-F238E27FC236}">
                    <a16:creationId xmlns:a16="http://schemas.microsoft.com/office/drawing/2014/main" id="{76B73385-20B4-4A3B-9347-BFC28931027C}"/>
                  </a:ext>
                </a:extLst>
              </p:cNvPr>
              <p:cNvSpPr>
                <a:spLocks noGrp="1" noRot="1" noChangeAspect="1" noMove="1" noResize="1" noEditPoints="1" noAdjustHandles="1" noChangeArrowheads="1" noChangeShapeType="1" noTextEdit="1"/>
              </p:cNvSpPr>
              <p:nvPr>
                <p:ph idx="1"/>
              </p:nvPr>
            </p:nvSpPr>
            <p:spPr>
              <a:blipFill>
                <a:blip r:embed="rId2"/>
                <a:stretch>
                  <a:fillRect l="-708" t="-2138" r="-1035"/>
                </a:stretch>
              </a:blipFill>
            </p:spPr>
            <p:txBody>
              <a:bodyPr/>
              <a:lstStyle/>
              <a:p>
                <a:r>
                  <a:rPr lang="en-US">
                    <a:noFill/>
                  </a:rPr>
                  <a:t> </a:t>
                </a:r>
              </a:p>
            </p:txBody>
          </p:sp>
        </mc:Fallback>
      </mc:AlternateContent>
    </p:spTree>
    <p:extLst>
      <p:ext uri="{BB962C8B-B14F-4D97-AF65-F5344CB8AC3E}">
        <p14:creationId xmlns:p14="http://schemas.microsoft.com/office/powerpoint/2010/main" val="2629835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C3E86-E292-4C24-AFB9-3A822A5C970C}"/>
              </a:ext>
            </a:extLst>
          </p:cNvPr>
          <p:cNvSpPr>
            <a:spLocks noGrp="1"/>
          </p:cNvSpPr>
          <p:nvPr>
            <p:ph type="title"/>
          </p:nvPr>
        </p:nvSpPr>
        <p:spPr/>
        <p:txBody>
          <a:bodyPr/>
          <a:lstStyle/>
          <a:p>
            <a:r>
              <a:rPr lang="en-US" dirty="0"/>
              <a:t>Let’s Try another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CEE9A2-0716-4D83-B4E3-5B796D3A2988}"/>
                  </a:ext>
                </a:extLst>
              </p:cNvPr>
              <p:cNvSpPr>
                <a:spLocks noGrp="1"/>
              </p:cNvSpPr>
              <p:nvPr>
                <p:ph idx="1"/>
              </p:nvPr>
            </p:nvSpPr>
            <p:spPr/>
            <p:txBody>
              <a:bodyPr/>
              <a:lstStyle/>
              <a:p>
                <a:r>
                  <a:rPr lang="en-US" dirty="0"/>
                  <a:t>The set of strings with balanced parentheses is not regular.</a:t>
                </a:r>
              </a:p>
              <a:p>
                <a:endParaRPr lang="en-US" dirty="0"/>
              </a:p>
              <a:p>
                <a:r>
                  <a:rPr lang="en-US" dirty="0"/>
                  <a:t>What do you want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 </m:t>
                    </m:r>
                  </m:oMath>
                </a14:m>
                <a:r>
                  <a:rPr lang="en-US" dirty="0"/>
                  <a:t>to be? What would you have to count?</a:t>
                </a:r>
              </a:p>
              <a:p>
                <a:endParaRPr lang="en-US" dirty="0"/>
              </a:p>
              <a:p>
                <a:r>
                  <a:rPr lang="en-US" dirty="0"/>
                  <a:t>The number of unclosed parentheses. </a:t>
                </a:r>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17CEE9A2-0716-4D83-B4E3-5B796D3A2988}"/>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818638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C3E86-E292-4C24-AFB9-3A822A5C970C}"/>
              </a:ext>
            </a:extLst>
          </p:cNvPr>
          <p:cNvSpPr>
            <a:spLocks noGrp="1"/>
          </p:cNvSpPr>
          <p:nvPr>
            <p:ph type="title"/>
          </p:nvPr>
        </p:nvSpPr>
        <p:spPr/>
        <p:txBody>
          <a:bodyPr/>
          <a:lstStyle/>
          <a:p>
            <a:r>
              <a:rPr lang="en-US" dirty="0"/>
              <a:t>Let’s Try another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CEE9A2-0716-4D83-B4E3-5B796D3A2988}"/>
                  </a:ext>
                </a:extLst>
              </p:cNvPr>
              <p:cNvSpPr>
                <a:spLocks noGrp="1"/>
              </p:cNvSpPr>
              <p:nvPr>
                <p:ph idx="1"/>
              </p:nvPr>
            </p:nvSpPr>
            <p:spPr/>
            <p:txBody>
              <a:bodyPr/>
              <a:lstStyle/>
              <a:p>
                <a:r>
                  <a:rPr lang="en-US" dirty="0"/>
                  <a:t>The set of strings with balanced parentheses is not regular.</a:t>
                </a:r>
              </a:p>
              <a:p>
                <a:endParaRPr lang="en-US" dirty="0"/>
              </a:p>
              <a:p>
                <a:r>
                  <a:rPr lang="en-US" dirty="0"/>
                  <a:t>What do you want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 </m:t>
                    </m:r>
                  </m:oMath>
                </a14:m>
                <a:r>
                  <a:rPr lang="en-US" dirty="0"/>
                  <a:t>to be? What would you have to count?</a:t>
                </a:r>
              </a:p>
              <a:p>
                <a:endParaRPr lang="en-US" dirty="0"/>
              </a:p>
              <a:p>
                <a:r>
                  <a:rPr lang="en-US" dirty="0"/>
                  <a:t>The number of unclosed parentheses. </a:t>
                </a:r>
              </a:p>
              <a:p>
                <a:r>
                  <a:rPr lang="en-US" dirty="0"/>
                  <a:t>Want </a:t>
                </a:r>
                <a14:m>
                  <m:oMath xmlns:m="http://schemas.openxmlformats.org/officeDocument/2006/math">
                    <m:r>
                      <a:rPr lang="en-US" b="0" i="1" smtClean="0">
                        <a:latin typeface="Cambria Math" panose="02040503050406030204" pitchFamily="18" charset="0"/>
                      </a:rPr>
                      <m:t>𝑆</m:t>
                    </m:r>
                  </m:oMath>
                </a14:m>
                <a:r>
                  <a:rPr lang="en-US" dirty="0"/>
                  <a:t> to be a set with infinitely many strings with different numbers of unclosed parentheses.</a:t>
                </a:r>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0" smtClean="0">
                        <a:latin typeface="Cambria Math" panose="02040503050406030204" pitchFamily="18" charset="0"/>
                      </a:rPr>
                      <m:t>(</m:t>
                    </m:r>
                  </m:oMath>
                </a14:m>
                <a:r>
                  <a:rPr lang="en-US" baseline="30000" dirty="0"/>
                  <a:t>*</a:t>
                </a:r>
              </a:p>
            </p:txBody>
          </p:sp>
        </mc:Choice>
        <mc:Fallback xmlns="">
          <p:sp>
            <p:nvSpPr>
              <p:cNvPr id="3" name="Content Placeholder 2">
                <a:extLst>
                  <a:ext uri="{FF2B5EF4-FFF2-40B4-BE49-F238E27FC236}">
                    <a16:creationId xmlns:a16="http://schemas.microsoft.com/office/drawing/2014/main" id="{17CEE9A2-0716-4D83-B4E3-5B796D3A2988}"/>
                  </a:ext>
                </a:extLst>
              </p:cNvPr>
              <p:cNvSpPr>
                <a:spLocks noGrp="1" noRot="1" noChangeAspect="1" noMove="1" noResize="1" noEditPoints="1" noAdjustHandles="1" noChangeArrowheads="1" noChangeShapeType="1" noTextEdit="1"/>
              </p:cNvSpPr>
              <p:nvPr>
                <p:ph idx="1"/>
              </p:nvPr>
            </p:nvSpPr>
            <p:spPr>
              <a:blipFill>
                <a:blip r:embed="rId2"/>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117080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72CFD98-8C0D-4A73-A614-B9E6B279F9AF}"/>
                  </a:ext>
                </a:extLst>
              </p:cNvPr>
              <p:cNvSpPr>
                <a:spLocks noGrp="1"/>
              </p:cNvSpPr>
              <p:nvPr>
                <p:ph type="title"/>
              </p:nvPr>
            </p:nvSpPr>
            <p:spPr/>
            <p:txBody>
              <a:bodyPr/>
              <a:lstStyle/>
              <a:p>
                <a:r>
                  <a:rPr lang="en-US" dirty="0"/>
                  <a:t>Outline for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e>
                      <m:sup>
                        <m:r>
                          <a:rPr lang="en-US" b="0" i="1" smtClean="0">
                            <a:latin typeface="Cambria Math" panose="02040503050406030204" pitchFamily="18" charset="0"/>
                          </a:rPr>
                          <m:t>∗</m:t>
                        </m:r>
                      </m:sup>
                    </m:sSup>
                  </m:oMath>
                </a14:m>
                <a:endParaRPr lang="en-US" dirty="0"/>
              </a:p>
            </p:txBody>
          </p:sp>
        </mc:Choice>
        <mc:Fallback xmlns="">
          <p:sp>
            <p:nvSpPr>
              <p:cNvPr id="2" name="Title 1">
                <a:extLst>
                  <a:ext uri="{FF2B5EF4-FFF2-40B4-BE49-F238E27FC236}">
                    <a16:creationId xmlns:a16="http://schemas.microsoft.com/office/drawing/2014/main" id="{272CFD98-8C0D-4A73-A614-B9E6B279F9AF}"/>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03FAB0-CAE9-4D44-9C22-5476CF80E389}"/>
                  </a:ext>
                </a:extLst>
              </p:cNvPr>
              <p:cNvSpPr>
                <a:spLocks noGrp="1"/>
              </p:cNvSpPr>
              <p:nvPr>
                <p:ph idx="1"/>
              </p:nvPr>
            </p:nvSpPr>
            <p:spPr/>
            <p:txBody>
              <a:bodyPr>
                <a:normAutofit fontScale="92500" lnSpcReduction="10000"/>
              </a:bodyPr>
              <a:lstStyle/>
              <a:p>
                <a:r>
                  <a:rPr lang="en-US" dirty="0"/>
                  <a:t>1. Suppose for the sake of contradiction that </a:t>
                </a:r>
                <a14:m>
                  <m:oMath xmlns:m="http://schemas.openxmlformats.org/officeDocument/2006/math">
                    <m:r>
                      <a:rPr lang="en-US" b="0" i="1" smtClean="0">
                        <a:latin typeface="Cambria Math" panose="02040503050406030204" pitchFamily="18" charset="0"/>
                      </a:rPr>
                      <m:t>𝐿</m:t>
                    </m:r>
                  </m:oMath>
                </a14:m>
                <a:r>
                  <a:rPr lang="en-US" dirty="0"/>
                  <a:t> is regular. Then there is some DFA </a:t>
                </a:r>
                <a14:m>
                  <m:oMath xmlns:m="http://schemas.openxmlformats.org/officeDocument/2006/math">
                    <m:r>
                      <a:rPr lang="en-US" b="0" i="1" smtClean="0">
                        <a:latin typeface="Cambria Math" panose="02040503050406030204" pitchFamily="18" charset="0"/>
                      </a:rPr>
                      <m:t>𝑀</m:t>
                    </m:r>
                  </m:oMath>
                </a14:m>
                <a:r>
                  <a:rPr lang="en-US" dirty="0"/>
                  <a:t> that recognizes </a:t>
                </a:r>
                <a14:m>
                  <m:oMath xmlns:m="http://schemas.openxmlformats.org/officeDocument/2006/math">
                    <m:r>
                      <a:rPr lang="en-US" b="0" i="1" smtClean="0">
                        <a:latin typeface="Cambria Math" panose="02040503050406030204" pitchFamily="18" charset="0"/>
                      </a:rPr>
                      <m:t>𝐿</m:t>
                    </m:r>
                  </m:oMath>
                </a14:m>
                <a:r>
                  <a:rPr lang="en-US" dirty="0"/>
                  <a:t>.</a:t>
                </a:r>
              </a:p>
              <a:p>
                <a:r>
                  <a:rPr lang="en-US" dirty="0"/>
                  <a:t>2. Let </a:t>
                </a:r>
                <a14:m>
                  <m:oMath xmlns:m="http://schemas.openxmlformats.org/officeDocument/2006/math">
                    <m:r>
                      <a:rPr lang="en-US" b="0" i="1" smtClean="0">
                        <a:latin typeface="Cambria Math" panose="02040503050406030204" pitchFamily="18" charset="0"/>
                      </a:rPr>
                      <m:t>𝑆</m:t>
                    </m:r>
                  </m:oMath>
                </a14:m>
                <a:r>
                  <a:rPr lang="en-US" dirty="0"/>
                  <a:t> be </a:t>
                </a:r>
                <a14:m>
                  <m:oMath xmlns:m="http://schemas.openxmlformats.org/officeDocument/2006/math">
                    <m:r>
                      <a:rPr lang="en-US">
                        <a:latin typeface="Cambria Math" panose="02040503050406030204" pitchFamily="18" charset="0"/>
                      </a:rPr>
                      <m:t>(</m:t>
                    </m:r>
                  </m:oMath>
                </a14:m>
                <a:r>
                  <a:rPr lang="en-US" baseline="30000" dirty="0"/>
                  <a:t>*</a:t>
                </a:r>
                <a:r>
                  <a:rPr lang="en-US" dirty="0"/>
                  <a:t> </a:t>
                </a:r>
              </a:p>
              <a:p>
                <a:r>
                  <a:rPr lang="en-US" dirty="0"/>
                  <a:t>3. Because the DFA is finite and </a:t>
                </a:r>
                <a14:m>
                  <m:oMath xmlns:m="http://schemas.openxmlformats.org/officeDocument/2006/math">
                    <m:r>
                      <a:rPr lang="en-US" i="1">
                        <a:latin typeface="Cambria Math" panose="02040503050406030204" pitchFamily="18" charset="0"/>
                      </a:rPr>
                      <m:t>𝑆</m:t>
                    </m:r>
                  </m:oMath>
                </a14:m>
                <a:r>
                  <a:rPr lang="en-US" dirty="0"/>
                  <a:t> is infinite, there are two (different) strings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in </a:t>
                </a:r>
                <a14:m>
                  <m:oMath xmlns:m="http://schemas.openxmlformats.org/officeDocument/2006/math">
                    <m:r>
                      <a:rPr lang="en-US" i="1">
                        <a:latin typeface="Cambria Math" panose="02040503050406030204" pitchFamily="18" charset="0"/>
                      </a:rPr>
                      <m:t>𝑆</m:t>
                    </m:r>
                  </m:oMath>
                </a14:m>
                <a:r>
                  <a:rPr lang="en-US" dirty="0"/>
                  <a:t> such that </a:t>
                </a:r>
                <a14:m>
                  <m:oMath xmlns:m="http://schemas.openxmlformats.org/officeDocument/2006/math">
                    <m:r>
                      <a:rPr lang="en-US" i="1">
                        <a:latin typeface="Cambria Math" panose="02040503050406030204" pitchFamily="18" charset="0"/>
                      </a:rPr>
                      <m:t>𝑥</m:t>
                    </m:r>
                  </m:oMath>
                </a14:m>
                <a:r>
                  <a:rPr lang="en-US" dirty="0"/>
                  <a:t> and </a:t>
                </a:r>
                <a14:m>
                  <m:oMath xmlns:m="http://schemas.openxmlformats.org/officeDocument/2006/math">
                    <m:r>
                      <a:rPr lang="en-US" i="1">
                        <a:latin typeface="Cambria Math" panose="02040503050406030204" pitchFamily="18" charset="0"/>
                      </a:rPr>
                      <m:t>𝑦</m:t>
                    </m:r>
                  </m:oMath>
                </a14:m>
                <a:r>
                  <a:rPr lang="en-US" dirty="0"/>
                  <a:t> go to the same state when read by </a:t>
                </a:r>
                <a14:m>
                  <m:oMath xmlns:m="http://schemas.openxmlformats.org/officeDocument/2006/math">
                    <m:r>
                      <a:rPr lang="en-US" i="1">
                        <a:latin typeface="Cambria Math" panose="02040503050406030204" pitchFamily="18" charset="0"/>
                      </a:rPr>
                      <m:t>𝑀</m:t>
                    </m:r>
                  </m:oMath>
                </a14:m>
                <a:r>
                  <a:rPr lang="en-US" i="1" dirty="0"/>
                  <a:t> </a:t>
                </a:r>
                <a:r>
                  <a:rPr lang="en-US" dirty="0"/>
                  <a:t>Observe that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baseline="30000" smtClean="0">
                        <a:latin typeface="Cambria Math" panose="02040503050406030204" pitchFamily="18" charset="0"/>
                      </a:rPr>
                      <m:t>𝑎</m:t>
                    </m:r>
                  </m:oMath>
                </a14:m>
                <a:r>
                  <a:rPr lang="en-US" dirty="0"/>
                  <a:t> for some integer </a:t>
                </a:r>
                <a14:m>
                  <m:oMath xmlns:m="http://schemas.openxmlformats.org/officeDocument/2006/math">
                    <m:r>
                      <a:rPr lang="en-US" b="0" i="1" smtClean="0">
                        <a:latin typeface="Cambria Math" panose="02040503050406030204" pitchFamily="18" charset="0"/>
                      </a:rPr>
                      <m:t>𝑎</m:t>
                    </m:r>
                  </m:oMath>
                </a14:m>
                <a:r>
                  <a:rPr lang="en-US" dirty="0"/>
                  <a: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0" smtClean="0">
                        <a:latin typeface="Cambria Math" panose="02040503050406030204" pitchFamily="18" charset="0"/>
                      </a:rPr>
                      <m:t>(</m:t>
                    </m:r>
                    <m:r>
                      <m:rPr>
                        <m:sty m:val="p"/>
                      </m:rPr>
                      <a:rPr lang="en-US" b="0" i="0" baseline="30000" smtClean="0">
                        <a:latin typeface="Cambria Math" panose="02040503050406030204" pitchFamily="18" charset="0"/>
                      </a:rPr>
                      <m:t>b</m:t>
                    </m:r>
                  </m:oMath>
                </a14:m>
                <a:r>
                  <a:rPr lang="en-US" dirty="0"/>
                  <a:t> for some integer </a:t>
                </a:r>
                <a14:m>
                  <m:oMath xmlns:m="http://schemas.openxmlformats.org/officeDocument/2006/math">
                    <m:r>
                      <a:rPr lang="en-US" b="0" i="1" smtClean="0">
                        <a:latin typeface="Cambria Math" panose="02040503050406030204" pitchFamily="18" charset="0"/>
                      </a:rPr>
                      <m:t>𝑏</m:t>
                    </m:r>
                  </m:oMath>
                </a14:m>
                <a:r>
                  <a:rPr lang="en-US" dirty="0"/>
                  <a:t> with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a:t>
                </a:r>
              </a:p>
              <a:p>
                <a:r>
                  <a:rPr lang="en-US" dirty="0"/>
                  <a:t>4. Consider the string </a:t>
                </a:r>
                <a14:m>
                  <m:oMath xmlns:m="http://schemas.openxmlformats.org/officeDocument/2006/math">
                    <m:r>
                      <a:rPr lang="en-US" b="0" i="1" smtClean="0">
                        <a:latin typeface="Cambria Math" panose="02040503050406030204" pitchFamily="18" charset="0"/>
                      </a:rPr>
                      <m:t>𝑧</m:t>
                    </m:r>
                  </m:oMath>
                </a14:m>
                <a:r>
                  <a:rPr lang="en-US" dirty="0"/>
                  <a:t> [argue exactly one of </a:t>
                </a:r>
                <a14:m>
                  <m:oMath xmlns:m="http://schemas.openxmlformats.org/officeDocument/2006/math">
                    <m:r>
                      <m:rPr>
                        <m:sty m:val="p"/>
                      </m:rPr>
                      <a:rPr lang="en-US" b="0" i="0" smtClean="0">
                        <a:latin typeface="Cambria Math" panose="02040503050406030204" pitchFamily="18" charset="0"/>
                      </a:rPr>
                      <m:t>xz</m:t>
                    </m:r>
                    <m:r>
                      <a:rPr lang="en-US" b="0" i="0" smtClean="0">
                        <a:latin typeface="Cambria Math" panose="02040503050406030204" pitchFamily="18" charset="0"/>
                      </a:rPr>
                      <m:t>, </m:t>
                    </m:r>
                    <m:r>
                      <m:rPr>
                        <m:sty m:val="p"/>
                      </m:rPr>
                      <a:rPr lang="en-US" b="0" i="0" smtClean="0">
                        <a:latin typeface="Cambria Math" panose="02040503050406030204" pitchFamily="18" charset="0"/>
                      </a:rPr>
                      <m:t>yz</m:t>
                    </m:r>
                  </m:oMath>
                </a14:m>
                <a:r>
                  <a:rPr lang="en-US" dirty="0"/>
                  <a:t> will be in </a:t>
                </a:r>
                <a14:m>
                  <m:oMath xmlns:m="http://schemas.openxmlformats.org/officeDocument/2006/math">
                    <m:r>
                      <m:rPr>
                        <m:sty m:val="p"/>
                      </m:rPr>
                      <a:rPr lang="en-US" b="0" i="0" smtClean="0">
                        <a:latin typeface="Cambria Math" panose="02040503050406030204" pitchFamily="18" charset="0"/>
                      </a:rPr>
                      <m:t>L</m:t>
                    </m:r>
                  </m:oMath>
                </a14:m>
                <a:r>
                  <a:rPr lang="en-US" dirty="0"/>
                  <a:t>] </a:t>
                </a:r>
              </a:p>
              <a:p>
                <a:r>
                  <a:rPr lang="en-US" dirty="0"/>
                  <a:t>5. Since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both end up in the same state, and we appended the same </a:t>
                </a:r>
                <a14:m>
                  <m:oMath xmlns:m="http://schemas.openxmlformats.org/officeDocument/2006/math">
                    <m:r>
                      <a:rPr lang="en-US" i="1">
                        <a:latin typeface="Cambria Math" panose="02040503050406030204" pitchFamily="18" charset="0"/>
                      </a:rPr>
                      <m:t>𝑧</m:t>
                    </m:r>
                  </m:oMath>
                </a14:m>
                <a:r>
                  <a:rPr lang="en-US" dirty="0"/>
                  <a:t>, both </a:t>
                </a:r>
                <a14:m>
                  <m:oMath xmlns:m="http://schemas.openxmlformats.org/officeDocument/2006/math">
                    <m:r>
                      <a:rPr lang="en-US" i="1">
                        <a:latin typeface="Cambria Math" panose="02040503050406030204" pitchFamily="18" charset="0"/>
                      </a:rPr>
                      <m:t>𝑥𝑧</m:t>
                    </m:r>
                  </m:oMath>
                </a14:m>
                <a:r>
                  <a:rPr lang="en-US" dirty="0"/>
                  <a:t> and </a:t>
                </a:r>
                <a14:m>
                  <m:oMath xmlns:m="http://schemas.openxmlformats.org/officeDocument/2006/math">
                    <m:r>
                      <a:rPr lang="en-US" i="1">
                        <a:latin typeface="Cambria Math" panose="02040503050406030204" pitchFamily="18" charset="0"/>
                      </a:rPr>
                      <m:t>𝑦𝑧</m:t>
                    </m:r>
                  </m:oMath>
                </a14:m>
                <a:r>
                  <a:rPr lang="en-US" dirty="0"/>
                  <a:t> end up in the same state of </a:t>
                </a:r>
                <a14:m>
                  <m:oMath xmlns:m="http://schemas.openxmlformats.org/officeDocument/2006/math">
                    <m:r>
                      <a:rPr lang="en-US" i="1">
                        <a:latin typeface="Cambria Math" panose="02040503050406030204" pitchFamily="18" charset="0"/>
                      </a:rPr>
                      <m:t>𝑀</m:t>
                    </m:r>
                  </m:oMath>
                </a14:m>
                <a:r>
                  <a:rPr lang="en-US" dirty="0"/>
                  <a:t>. Since </a:t>
                </a:r>
                <a14:m>
                  <m:oMath xmlns:m="http://schemas.openxmlformats.org/officeDocument/2006/math">
                    <m:r>
                      <a:rPr lang="en-US" i="1">
                        <a:latin typeface="Cambria Math" panose="02040503050406030204" pitchFamily="18" charset="0"/>
                      </a:rPr>
                      <m:t>𝑥𝑧</m:t>
                    </m:r>
                    <m:r>
                      <a:rPr lang="en-US" i="1">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𝐿</m:t>
                    </m:r>
                  </m:oMath>
                </a14:m>
                <a:r>
                  <a:rPr lang="en-US" dirty="0"/>
                  <a:t>and </a:t>
                </a:r>
                <a14:m>
                  <m:oMath xmlns:m="http://schemas.openxmlformats.org/officeDocument/2006/math">
                    <m:r>
                      <a:rPr lang="en-US" i="1">
                        <a:latin typeface="Cambria Math" panose="02040503050406030204" pitchFamily="18" charset="0"/>
                      </a:rPr>
                      <m:t>𝑦𝑧</m:t>
                    </m:r>
                    <m:r>
                      <a:rPr lang="en-US" i="1">
                        <a:latin typeface="Cambria Math" panose="02040503050406030204" pitchFamily="18" charset="0"/>
                      </a:rPr>
                      <m:t>∉</m:t>
                    </m:r>
                    <m:r>
                      <a:rPr lang="en-US" b="0" i="1" smtClean="0">
                        <a:latin typeface="Cambria Math" panose="02040503050406030204" pitchFamily="18" charset="0"/>
                      </a:rPr>
                      <m:t>𝐿</m:t>
                    </m:r>
                  </m:oMath>
                </a14:m>
                <a:r>
                  <a:rPr lang="en-US" dirty="0"/>
                  <a:t>, </a:t>
                </a:r>
                <a14:m>
                  <m:oMath xmlns:m="http://schemas.openxmlformats.org/officeDocument/2006/math">
                    <m:r>
                      <a:rPr lang="en-US" i="1">
                        <a:latin typeface="Cambria Math" panose="02040503050406030204" pitchFamily="18" charset="0"/>
                      </a:rPr>
                      <m:t>𝑀</m:t>
                    </m:r>
                  </m:oMath>
                </a14:m>
                <a:r>
                  <a:rPr lang="en-US" dirty="0"/>
                  <a:t> does not recognize </a:t>
                </a:r>
                <a14:m>
                  <m:oMath xmlns:m="http://schemas.openxmlformats.org/officeDocument/2006/math">
                    <m:r>
                      <a:rPr lang="en-US" b="0" i="1" smtClean="0">
                        <a:latin typeface="Cambria Math" panose="02040503050406030204" pitchFamily="18" charset="0"/>
                      </a:rPr>
                      <m:t>𝐿</m:t>
                    </m:r>
                  </m:oMath>
                </a14:m>
                <a:r>
                  <a:rPr lang="en-US" dirty="0"/>
                  <a:t>. But that’s a contradiction!</a:t>
                </a:r>
              </a:p>
              <a:p>
                <a:r>
                  <a:rPr lang="en-US" dirty="0"/>
                  <a:t>6. So </a:t>
                </a:r>
                <a14:m>
                  <m:oMath xmlns:m="http://schemas.openxmlformats.org/officeDocument/2006/math">
                    <m:r>
                      <a:rPr lang="en-US" b="0" i="1" smtClean="0">
                        <a:latin typeface="Cambria Math" panose="02040503050406030204" pitchFamily="18" charset="0"/>
                      </a:rPr>
                      <m:t>𝐿</m:t>
                    </m:r>
                  </m:oMath>
                </a14:m>
                <a:r>
                  <a:rPr lang="en-US" dirty="0"/>
                  <a:t> must be an irregular language.</a:t>
                </a:r>
              </a:p>
              <a:p>
                <a:endParaRPr lang="en-US" dirty="0"/>
              </a:p>
            </p:txBody>
          </p:sp>
        </mc:Choice>
        <mc:Fallback xmlns="">
          <p:sp>
            <p:nvSpPr>
              <p:cNvPr id="3" name="Content Placeholder 2">
                <a:extLst>
                  <a:ext uri="{FF2B5EF4-FFF2-40B4-BE49-F238E27FC236}">
                    <a16:creationId xmlns:a16="http://schemas.microsoft.com/office/drawing/2014/main" id="{D103FAB0-CAE9-4D44-9C22-5476CF80E389}"/>
                  </a:ext>
                </a:extLst>
              </p:cNvPr>
              <p:cNvSpPr>
                <a:spLocks noGrp="1" noRot="1" noChangeAspect="1" noMove="1" noResize="1" noEditPoints="1" noAdjustHandles="1" noChangeArrowheads="1" noChangeShapeType="1" noTextEdit="1"/>
              </p:cNvSpPr>
              <p:nvPr>
                <p:ph idx="1"/>
              </p:nvPr>
            </p:nvSpPr>
            <p:spPr>
              <a:blipFill>
                <a:blip r:embed="rId3"/>
                <a:stretch>
                  <a:fillRect l="-545" t="-2642" r="-2179"/>
                </a:stretch>
              </a:blipFill>
            </p:spPr>
            <p:txBody>
              <a:bodyPr/>
              <a:lstStyle/>
              <a:p>
                <a:r>
                  <a:rPr lang="en-US">
                    <a:noFill/>
                  </a:rPr>
                  <a:t> </a:t>
                </a:r>
              </a:p>
            </p:txBody>
          </p:sp>
        </mc:Fallback>
      </mc:AlternateContent>
    </p:spTree>
    <p:extLst>
      <p:ext uri="{BB962C8B-B14F-4D97-AF65-F5344CB8AC3E}">
        <p14:creationId xmlns:p14="http://schemas.microsoft.com/office/powerpoint/2010/main" val="424714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4C71A-7D8C-467C-86EE-400AA76DF952}"/>
              </a:ext>
            </a:extLst>
          </p:cNvPr>
          <p:cNvSpPr>
            <a:spLocks noGrp="1"/>
          </p:cNvSpPr>
          <p:nvPr>
            <p:ph type="title"/>
          </p:nvPr>
        </p:nvSpPr>
        <p:spPr>
          <a:xfrm>
            <a:off x="575240" y="236772"/>
            <a:ext cx="11187259" cy="1014667"/>
          </a:xfrm>
        </p:spPr>
        <p:txBody>
          <a:bodyPr/>
          <a:lstStyle/>
          <a:p>
            <a:r>
              <a:rPr lang="en-US" dirty="0"/>
              <a:t>What can’t NFAs/DFAs/Regexes do?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24F201-6D0B-400D-81CE-9D6B5EDA1384}"/>
                  </a:ext>
                </a:extLst>
              </p:cNvPr>
              <p:cNvSpPr>
                <a:spLocks noGrp="1"/>
              </p:cNvSpPr>
              <p:nvPr>
                <p:ph idx="1"/>
              </p:nvPr>
            </p:nvSpPr>
            <p:spPr/>
            <p:txBody>
              <a:bodyPr/>
              <a:lstStyle/>
              <a:p>
                <a:r>
                  <a:rPr lang="en-US" dirty="0"/>
                  <a:t>There are languages that can’t be recognized by a DFA.</a:t>
                </a:r>
              </a:p>
              <a:p>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the classic example.</a:t>
                </a:r>
              </a:p>
              <a:p>
                <a:endParaRPr lang="en-US" dirty="0"/>
              </a:p>
              <a:p>
                <a:r>
                  <a:rPr lang="en-US" dirty="0"/>
                  <a:t>Let’s prove it.</a:t>
                </a:r>
              </a:p>
            </p:txBody>
          </p:sp>
        </mc:Choice>
        <mc:Fallback xmlns="">
          <p:sp>
            <p:nvSpPr>
              <p:cNvPr id="3" name="Content Placeholder 2">
                <a:extLst>
                  <a:ext uri="{FF2B5EF4-FFF2-40B4-BE49-F238E27FC236}">
                    <a16:creationId xmlns:a16="http://schemas.microsoft.com/office/drawing/2014/main" id="{8F24F201-6D0B-400D-81CE-9D6B5EDA1384}"/>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910644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CFD98-8C0D-4A73-A614-B9E6B279F9AF}"/>
              </a:ext>
            </a:extLst>
          </p:cNvPr>
          <p:cNvSpPr>
            <a:spLocks noGrp="1"/>
          </p:cNvSpPr>
          <p:nvPr>
            <p:ph type="title"/>
          </p:nvPr>
        </p:nvSpPr>
        <p:spPr/>
        <p:txBody>
          <a:bodyPr/>
          <a:lstStyle/>
          <a:p>
            <a:r>
              <a:rPr lang="en-US" dirty="0"/>
              <a:t>Full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03FAB0-CAE9-4D44-9C22-5476CF80E389}"/>
                  </a:ext>
                </a:extLst>
              </p:cNvPr>
              <p:cNvSpPr>
                <a:spLocks noGrp="1"/>
              </p:cNvSpPr>
              <p:nvPr>
                <p:ph idx="1"/>
              </p:nvPr>
            </p:nvSpPr>
            <p:spPr/>
            <p:txBody>
              <a:bodyPr>
                <a:normAutofit fontScale="92500" lnSpcReduction="20000"/>
              </a:bodyPr>
              <a:lstStyle/>
              <a:p>
                <a:r>
                  <a:rPr lang="en-US" dirty="0"/>
                  <a:t>1. Suppose for the sake of contradiction that </a:t>
                </a:r>
                <a14:m>
                  <m:oMath xmlns:m="http://schemas.openxmlformats.org/officeDocument/2006/math">
                    <m:r>
                      <a:rPr lang="en-US" b="0" i="1" smtClean="0">
                        <a:latin typeface="Cambria Math" panose="02040503050406030204" pitchFamily="18" charset="0"/>
                      </a:rPr>
                      <m:t>𝐿</m:t>
                    </m:r>
                  </m:oMath>
                </a14:m>
                <a:r>
                  <a:rPr lang="en-US" dirty="0"/>
                  <a:t> is regular. Then there is some DFA </a:t>
                </a:r>
                <a14:m>
                  <m:oMath xmlns:m="http://schemas.openxmlformats.org/officeDocument/2006/math">
                    <m:r>
                      <a:rPr lang="en-US" b="0" i="1" smtClean="0">
                        <a:latin typeface="Cambria Math" panose="02040503050406030204" pitchFamily="18" charset="0"/>
                      </a:rPr>
                      <m:t>𝑀</m:t>
                    </m:r>
                  </m:oMath>
                </a14:m>
                <a:r>
                  <a:rPr lang="en-US" dirty="0"/>
                  <a:t> that recognizes </a:t>
                </a:r>
                <a14:m>
                  <m:oMath xmlns:m="http://schemas.openxmlformats.org/officeDocument/2006/math">
                    <m:r>
                      <a:rPr lang="en-US" b="0" i="1" smtClean="0">
                        <a:latin typeface="Cambria Math" panose="02040503050406030204" pitchFamily="18" charset="0"/>
                      </a:rPr>
                      <m:t>𝐿</m:t>
                    </m:r>
                  </m:oMath>
                </a14:m>
                <a:r>
                  <a:rPr lang="en-US" dirty="0"/>
                  <a:t>.</a:t>
                </a:r>
              </a:p>
              <a:p>
                <a:r>
                  <a:rPr lang="en-US" dirty="0"/>
                  <a:t>2. Let </a:t>
                </a:r>
                <a14:m>
                  <m:oMath xmlns:m="http://schemas.openxmlformats.org/officeDocument/2006/math">
                    <m:r>
                      <a:rPr lang="en-US" b="0" i="1" smtClean="0">
                        <a:latin typeface="Cambria Math" panose="02040503050406030204" pitchFamily="18" charset="0"/>
                      </a:rPr>
                      <m:t>𝑆</m:t>
                    </m:r>
                  </m:oMath>
                </a14:m>
                <a:r>
                  <a:rPr lang="en-US" dirty="0"/>
                  <a:t> be </a:t>
                </a:r>
                <a14:m>
                  <m:oMath xmlns:m="http://schemas.openxmlformats.org/officeDocument/2006/math">
                    <m:r>
                      <a:rPr lang="en-US">
                        <a:latin typeface="Cambria Math" panose="02040503050406030204" pitchFamily="18" charset="0"/>
                      </a:rPr>
                      <m:t>(</m:t>
                    </m:r>
                  </m:oMath>
                </a14:m>
                <a:r>
                  <a:rPr lang="en-US" baseline="30000" dirty="0"/>
                  <a:t>*</a:t>
                </a:r>
                <a:r>
                  <a:rPr lang="en-US" dirty="0"/>
                  <a:t> </a:t>
                </a:r>
              </a:p>
              <a:p>
                <a:r>
                  <a:rPr lang="en-US" dirty="0"/>
                  <a:t>3. Because the DFA is finite and </a:t>
                </a:r>
                <a14:m>
                  <m:oMath xmlns:m="http://schemas.openxmlformats.org/officeDocument/2006/math">
                    <m:r>
                      <a:rPr lang="en-US" i="1">
                        <a:latin typeface="Cambria Math" panose="02040503050406030204" pitchFamily="18" charset="0"/>
                      </a:rPr>
                      <m:t>𝑆</m:t>
                    </m:r>
                  </m:oMath>
                </a14:m>
                <a:r>
                  <a:rPr lang="en-US" dirty="0"/>
                  <a:t> is infinite, there are two (different) strings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in </a:t>
                </a:r>
                <a14:m>
                  <m:oMath xmlns:m="http://schemas.openxmlformats.org/officeDocument/2006/math">
                    <m:r>
                      <a:rPr lang="en-US" i="1">
                        <a:latin typeface="Cambria Math" panose="02040503050406030204" pitchFamily="18" charset="0"/>
                      </a:rPr>
                      <m:t>𝑆</m:t>
                    </m:r>
                  </m:oMath>
                </a14:m>
                <a:r>
                  <a:rPr lang="en-US" dirty="0"/>
                  <a:t> such that </a:t>
                </a:r>
                <a14:m>
                  <m:oMath xmlns:m="http://schemas.openxmlformats.org/officeDocument/2006/math">
                    <m:r>
                      <a:rPr lang="en-US" i="1">
                        <a:latin typeface="Cambria Math" panose="02040503050406030204" pitchFamily="18" charset="0"/>
                      </a:rPr>
                      <m:t>𝑥</m:t>
                    </m:r>
                  </m:oMath>
                </a14:m>
                <a:r>
                  <a:rPr lang="en-US" dirty="0"/>
                  <a:t> and </a:t>
                </a:r>
                <a14:m>
                  <m:oMath xmlns:m="http://schemas.openxmlformats.org/officeDocument/2006/math">
                    <m:r>
                      <a:rPr lang="en-US" i="1">
                        <a:latin typeface="Cambria Math" panose="02040503050406030204" pitchFamily="18" charset="0"/>
                      </a:rPr>
                      <m:t>𝑦</m:t>
                    </m:r>
                  </m:oMath>
                </a14:m>
                <a:r>
                  <a:rPr lang="en-US" dirty="0"/>
                  <a:t> go to the same state when read by </a:t>
                </a:r>
                <a14:m>
                  <m:oMath xmlns:m="http://schemas.openxmlformats.org/officeDocument/2006/math">
                    <m:r>
                      <a:rPr lang="en-US" i="1">
                        <a:latin typeface="Cambria Math" panose="02040503050406030204" pitchFamily="18" charset="0"/>
                      </a:rPr>
                      <m:t>𝑀</m:t>
                    </m:r>
                  </m:oMath>
                </a14:m>
                <a:r>
                  <a:rPr lang="en-US" i="1" dirty="0"/>
                  <a:t> </a:t>
                </a:r>
                <a:r>
                  <a:rPr lang="en-US" dirty="0"/>
                  <a:t>Observe that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baseline="30000" smtClean="0">
                        <a:latin typeface="Cambria Math" panose="02040503050406030204" pitchFamily="18" charset="0"/>
                      </a:rPr>
                      <m:t>𝑎</m:t>
                    </m:r>
                  </m:oMath>
                </a14:m>
                <a:r>
                  <a:rPr lang="en-US" dirty="0"/>
                  <a:t> for some integer </a:t>
                </a:r>
                <a14:m>
                  <m:oMath xmlns:m="http://schemas.openxmlformats.org/officeDocument/2006/math">
                    <m:r>
                      <a:rPr lang="en-US" b="0" i="1" smtClean="0">
                        <a:latin typeface="Cambria Math" panose="02040503050406030204" pitchFamily="18" charset="0"/>
                      </a:rPr>
                      <m:t>𝑎</m:t>
                    </m:r>
                  </m:oMath>
                </a14:m>
                <a:r>
                  <a:rPr lang="en-US" dirty="0"/>
                  <a: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0" smtClean="0">
                        <a:latin typeface="Cambria Math" panose="02040503050406030204" pitchFamily="18" charset="0"/>
                      </a:rPr>
                      <m:t>(</m:t>
                    </m:r>
                    <m:r>
                      <m:rPr>
                        <m:sty m:val="p"/>
                      </m:rPr>
                      <a:rPr lang="en-US" b="0" i="0" baseline="30000" smtClean="0">
                        <a:latin typeface="Cambria Math" panose="02040503050406030204" pitchFamily="18" charset="0"/>
                      </a:rPr>
                      <m:t>b</m:t>
                    </m:r>
                  </m:oMath>
                </a14:m>
                <a:r>
                  <a:rPr lang="en-US" dirty="0"/>
                  <a:t> for some integer </a:t>
                </a:r>
                <a14:m>
                  <m:oMath xmlns:m="http://schemas.openxmlformats.org/officeDocument/2006/math">
                    <m:r>
                      <a:rPr lang="en-US" b="0" i="1" smtClean="0">
                        <a:latin typeface="Cambria Math" panose="02040503050406030204" pitchFamily="18" charset="0"/>
                      </a:rPr>
                      <m:t>𝑏</m:t>
                    </m:r>
                  </m:oMath>
                </a14:m>
                <a:r>
                  <a:rPr lang="en-US" dirty="0"/>
                  <a:t> with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a:t>
                </a:r>
              </a:p>
              <a:p>
                <a:r>
                  <a:rPr lang="en-US" dirty="0"/>
                  <a:t>4. Consider the string </a:t>
                </a:r>
                <a14:m>
                  <m:oMath xmlns:m="http://schemas.openxmlformats.org/officeDocument/2006/math">
                    <m:r>
                      <a:rPr lang="en-US" b="0" i="1" smtClean="0">
                        <a:latin typeface="Cambria Math" panose="02040503050406030204" pitchFamily="18" charset="0"/>
                      </a:rPr>
                      <m:t>𝑧</m:t>
                    </m:r>
                  </m:oMath>
                </a14:m>
                <a:r>
                  <a:rPr lang="en-US" dirty="0"/>
                  <a:t>=</a:t>
                </a:r>
                <a14:m>
                  <m:oMath xmlns:m="http://schemas.openxmlformats.org/officeDocument/2006/math">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m:t>
                        </m:r>
                      </m:e>
                      <m:sup>
                        <m:r>
                          <a:rPr lang="en-US" b="0" i="1" dirty="0" smtClean="0">
                            <a:latin typeface="Cambria Math" panose="02040503050406030204" pitchFamily="18" charset="0"/>
                          </a:rPr>
                          <m:t>𝑎</m:t>
                        </m:r>
                      </m:sup>
                    </m:sSup>
                  </m:oMath>
                </a14:m>
                <a:r>
                  <a:rPr lang="en-US" dirty="0"/>
                  <a:t> </a:t>
                </a:r>
                <a14:m>
                  <m:oMath xmlns:m="http://schemas.openxmlformats.org/officeDocument/2006/math">
                    <m:r>
                      <a:rPr lang="en-US" b="0" i="1" dirty="0" smtClean="0">
                        <a:latin typeface="Cambria Math" panose="02040503050406030204" pitchFamily="18" charset="0"/>
                      </a:rPr>
                      <m:t>𝑥𝑧</m:t>
                    </m:r>
                  </m:oMath>
                </a14:m>
                <a:r>
                  <a:rPr lang="en-US" dirty="0"/>
                  <a:t> is a balanced set of parentheses (since there are the same number of each and all the open-parentheses come before the close parentheses). But </a:t>
                </a:r>
                <a14:m>
                  <m:oMath xmlns:m="http://schemas.openxmlformats.org/officeDocument/2006/math">
                    <m:r>
                      <a:rPr lang="en-US" b="0" i="1" smtClean="0">
                        <a:latin typeface="Cambria Math" panose="02040503050406030204" pitchFamily="18" charset="0"/>
                      </a:rPr>
                      <m:t>𝑦𝑧</m:t>
                    </m:r>
                  </m:oMath>
                </a14:m>
                <a:r>
                  <a:rPr lang="en-US" dirty="0"/>
                  <a:t> is not balanced because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a:t>
                </a:r>
              </a:p>
              <a:p>
                <a:r>
                  <a:rPr lang="en-US" dirty="0"/>
                  <a:t>5. Since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both end up in the same state, and we appended the same </a:t>
                </a:r>
                <a14:m>
                  <m:oMath xmlns:m="http://schemas.openxmlformats.org/officeDocument/2006/math">
                    <m:r>
                      <a:rPr lang="en-US" i="1">
                        <a:latin typeface="Cambria Math" panose="02040503050406030204" pitchFamily="18" charset="0"/>
                      </a:rPr>
                      <m:t>𝑧</m:t>
                    </m:r>
                  </m:oMath>
                </a14:m>
                <a:r>
                  <a:rPr lang="en-US" dirty="0"/>
                  <a:t>, both </a:t>
                </a:r>
                <a14:m>
                  <m:oMath xmlns:m="http://schemas.openxmlformats.org/officeDocument/2006/math">
                    <m:r>
                      <a:rPr lang="en-US" i="1">
                        <a:latin typeface="Cambria Math" panose="02040503050406030204" pitchFamily="18" charset="0"/>
                      </a:rPr>
                      <m:t>𝑥𝑧</m:t>
                    </m:r>
                  </m:oMath>
                </a14:m>
                <a:r>
                  <a:rPr lang="en-US" dirty="0"/>
                  <a:t> and </a:t>
                </a:r>
                <a14:m>
                  <m:oMath xmlns:m="http://schemas.openxmlformats.org/officeDocument/2006/math">
                    <m:r>
                      <a:rPr lang="en-US" i="1">
                        <a:latin typeface="Cambria Math" panose="02040503050406030204" pitchFamily="18" charset="0"/>
                      </a:rPr>
                      <m:t>𝑦𝑧</m:t>
                    </m:r>
                  </m:oMath>
                </a14:m>
                <a:r>
                  <a:rPr lang="en-US" dirty="0"/>
                  <a:t> end up in the same state of </a:t>
                </a:r>
                <a14:m>
                  <m:oMath xmlns:m="http://schemas.openxmlformats.org/officeDocument/2006/math">
                    <m:r>
                      <a:rPr lang="en-US" i="1">
                        <a:latin typeface="Cambria Math" panose="02040503050406030204" pitchFamily="18" charset="0"/>
                      </a:rPr>
                      <m:t>𝑀</m:t>
                    </m:r>
                  </m:oMath>
                </a14:m>
                <a:r>
                  <a:rPr lang="en-US" dirty="0"/>
                  <a:t>. Since </a:t>
                </a:r>
                <a14:m>
                  <m:oMath xmlns:m="http://schemas.openxmlformats.org/officeDocument/2006/math">
                    <m:r>
                      <a:rPr lang="en-US" i="1">
                        <a:latin typeface="Cambria Math" panose="02040503050406030204" pitchFamily="18" charset="0"/>
                      </a:rPr>
                      <m:t>𝑥𝑧</m:t>
                    </m:r>
                    <m:r>
                      <a:rPr lang="en-US" i="1">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𝐿</m:t>
                    </m:r>
                  </m:oMath>
                </a14:m>
                <a:r>
                  <a:rPr lang="en-US" dirty="0"/>
                  <a:t>and </a:t>
                </a:r>
                <a14:m>
                  <m:oMath xmlns:m="http://schemas.openxmlformats.org/officeDocument/2006/math">
                    <m:r>
                      <a:rPr lang="en-US" i="1">
                        <a:latin typeface="Cambria Math" panose="02040503050406030204" pitchFamily="18" charset="0"/>
                      </a:rPr>
                      <m:t>𝑦𝑧</m:t>
                    </m:r>
                    <m:r>
                      <a:rPr lang="en-US" i="1">
                        <a:latin typeface="Cambria Math" panose="02040503050406030204" pitchFamily="18" charset="0"/>
                      </a:rPr>
                      <m:t>∉</m:t>
                    </m:r>
                    <m:r>
                      <a:rPr lang="en-US" b="0" i="1" smtClean="0">
                        <a:latin typeface="Cambria Math" panose="02040503050406030204" pitchFamily="18" charset="0"/>
                      </a:rPr>
                      <m:t>𝐿</m:t>
                    </m:r>
                  </m:oMath>
                </a14:m>
                <a:r>
                  <a:rPr lang="en-US" dirty="0"/>
                  <a:t>, </a:t>
                </a:r>
                <a14:m>
                  <m:oMath xmlns:m="http://schemas.openxmlformats.org/officeDocument/2006/math">
                    <m:r>
                      <a:rPr lang="en-US" i="1">
                        <a:latin typeface="Cambria Math" panose="02040503050406030204" pitchFamily="18" charset="0"/>
                      </a:rPr>
                      <m:t>𝑀</m:t>
                    </m:r>
                  </m:oMath>
                </a14:m>
                <a:r>
                  <a:rPr lang="en-US" dirty="0"/>
                  <a:t> does not recognize </a:t>
                </a:r>
                <a14:m>
                  <m:oMath xmlns:m="http://schemas.openxmlformats.org/officeDocument/2006/math">
                    <m:r>
                      <a:rPr lang="en-US" b="0" i="1" smtClean="0">
                        <a:latin typeface="Cambria Math" panose="02040503050406030204" pitchFamily="18" charset="0"/>
                      </a:rPr>
                      <m:t>𝐿</m:t>
                    </m:r>
                  </m:oMath>
                </a14:m>
                <a:r>
                  <a:rPr lang="en-US" dirty="0"/>
                  <a:t>. But that’s a contradiction!</a:t>
                </a:r>
              </a:p>
              <a:p>
                <a:r>
                  <a:rPr lang="en-US" dirty="0"/>
                  <a:t>6. So </a:t>
                </a:r>
                <a14:m>
                  <m:oMath xmlns:m="http://schemas.openxmlformats.org/officeDocument/2006/math">
                    <m:r>
                      <a:rPr lang="en-US" b="0" i="1" smtClean="0">
                        <a:latin typeface="Cambria Math" panose="02040503050406030204" pitchFamily="18" charset="0"/>
                      </a:rPr>
                      <m:t>𝐿</m:t>
                    </m:r>
                  </m:oMath>
                </a14:m>
                <a:r>
                  <a:rPr lang="en-US" dirty="0"/>
                  <a:t> must be an irregular language.</a:t>
                </a:r>
              </a:p>
              <a:p>
                <a:endParaRPr lang="en-US" dirty="0"/>
              </a:p>
            </p:txBody>
          </p:sp>
        </mc:Choice>
        <mc:Fallback xmlns="">
          <p:sp>
            <p:nvSpPr>
              <p:cNvPr id="3" name="Content Placeholder 2">
                <a:extLst>
                  <a:ext uri="{FF2B5EF4-FFF2-40B4-BE49-F238E27FC236}">
                    <a16:creationId xmlns:a16="http://schemas.microsoft.com/office/drawing/2014/main" id="{D103FAB0-CAE9-4D44-9C22-5476CF80E389}"/>
                  </a:ext>
                </a:extLst>
              </p:cNvPr>
              <p:cNvSpPr>
                <a:spLocks noGrp="1" noRot="1" noChangeAspect="1" noMove="1" noResize="1" noEditPoints="1" noAdjustHandles="1" noChangeArrowheads="1" noChangeShapeType="1" noTextEdit="1"/>
              </p:cNvSpPr>
              <p:nvPr>
                <p:ph idx="1"/>
              </p:nvPr>
            </p:nvSpPr>
            <p:spPr>
              <a:blipFill>
                <a:blip r:embed="rId2"/>
                <a:stretch>
                  <a:fillRect l="-545" t="-3396" r="-2179"/>
                </a:stretch>
              </a:blipFill>
            </p:spPr>
            <p:txBody>
              <a:bodyPr/>
              <a:lstStyle/>
              <a:p>
                <a:r>
                  <a:rPr lang="en-US">
                    <a:noFill/>
                  </a:rPr>
                  <a:t> </a:t>
                </a:r>
              </a:p>
            </p:txBody>
          </p:sp>
        </mc:Fallback>
      </mc:AlternateContent>
    </p:spTree>
    <p:extLst>
      <p:ext uri="{BB962C8B-B14F-4D97-AF65-F5344CB8AC3E}">
        <p14:creationId xmlns:p14="http://schemas.microsoft.com/office/powerpoint/2010/main" val="2423898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91588-0EAB-4043-A16D-A40911F55E0D}"/>
              </a:ext>
            </a:extLst>
          </p:cNvPr>
          <p:cNvSpPr>
            <a:spLocks noGrp="1"/>
          </p:cNvSpPr>
          <p:nvPr>
            <p:ph type="title"/>
          </p:nvPr>
        </p:nvSpPr>
        <p:spPr/>
        <p:txBody>
          <a:bodyPr/>
          <a:lstStyle/>
          <a:p>
            <a:r>
              <a:rPr lang="en-US" dirty="0"/>
              <a:t>One more, just the key steps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119312-142E-41BC-B251-7CC2E468AC6F}"/>
                  </a:ext>
                </a:extLst>
              </p:cNvPr>
              <p:cNvSpPr>
                <a:spLocks noGrp="1"/>
              </p:cNvSpPr>
              <p:nvPr>
                <p:ph idx="1"/>
              </p:nvPr>
            </p:nvSpPr>
            <p:spPr/>
            <p:txBody>
              <a:bodyPr/>
              <a:lstStyle/>
              <a:p>
                <a:r>
                  <a:rPr lang="en-US" dirty="0"/>
                  <a:t>What about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a:t>
                </a:r>
              </a:p>
              <a:p>
                <a:endParaRPr lang="en-US" dirty="0"/>
              </a:p>
            </p:txBody>
          </p:sp>
        </mc:Choice>
        <mc:Fallback xmlns="">
          <p:sp>
            <p:nvSpPr>
              <p:cNvPr id="3" name="Content Placeholder 2">
                <a:extLst>
                  <a:ext uri="{FF2B5EF4-FFF2-40B4-BE49-F238E27FC236}">
                    <a16:creationId xmlns:a16="http://schemas.microsoft.com/office/drawing/2014/main" id="{B0119312-142E-41BC-B251-7CC2E468AC6F}"/>
                  </a:ext>
                </a:extLst>
              </p:cNvPr>
              <p:cNvSpPr>
                <a:spLocks noGrp="1" noRot="1" noChangeAspect="1" noMove="1" noResize="1" noEditPoints="1" noAdjustHandles="1" noChangeArrowheads="1" noChangeShapeType="1" noTextEdit="1"/>
              </p:cNvSpPr>
              <p:nvPr>
                <p:ph idx="1"/>
              </p:nvPr>
            </p:nvSpPr>
            <p:spPr>
              <a:blipFill>
                <a:blip r:embed="rId2"/>
                <a:stretch>
                  <a:fillRect l="-654" t="-2013"/>
                </a:stretch>
              </a:blipFill>
            </p:spPr>
            <p:txBody>
              <a:bodyPr/>
              <a:lstStyle/>
              <a:p>
                <a:r>
                  <a:rPr lang="en-US">
                    <a:noFill/>
                  </a:rPr>
                  <a:t> </a:t>
                </a:r>
              </a:p>
            </p:txBody>
          </p:sp>
        </mc:Fallback>
      </mc:AlternateContent>
    </p:spTree>
    <p:extLst>
      <p:ext uri="{BB962C8B-B14F-4D97-AF65-F5344CB8AC3E}">
        <p14:creationId xmlns:p14="http://schemas.microsoft.com/office/powerpoint/2010/main" val="3007036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91588-0EAB-4043-A16D-A40911F55E0D}"/>
              </a:ext>
            </a:extLst>
          </p:cNvPr>
          <p:cNvSpPr>
            <a:spLocks noGrp="1"/>
          </p:cNvSpPr>
          <p:nvPr>
            <p:ph type="title"/>
          </p:nvPr>
        </p:nvSpPr>
        <p:spPr/>
        <p:txBody>
          <a:bodyPr/>
          <a:lstStyle/>
          <a:p>
            <a:r>
              <a:rPr lang="en-US" dirty="0"/>
              <a:t>One more, just the key steps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119312-142E-41BC-B251-7CC2E468AC6F}"/>
                  </a:ext>
                </a:extLst>
              </p:cNvPr>
              <p:cNvSpPr>
                <a:spLocks noGrp="1"/>
              </p:cNvSpPr>
              <p:nvPr>
                <p:ph idx="1"/>
              </p:nvPr>
            </p:nvSpPr>
            <p:spPr/>
            <p:txBody>
              <a:bodyPr/>
              <a:lstStyle/>
              <a:p>
                <a:r>
                  <a:rPr lang="en-US" dirty="0"/>
                  <a:t>What about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a:t>
                </a:r>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or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are equally good choices.</a:t>
                </a:r>
              </a:p>
              <a:p>
                <a:endParaRPr lang="en-US" dirty="0"/>
              </a:p>
              <a:p>
                <a:r>
                  <a:rPr lang="en-US" dirty="0"/>
                  <a:t>Your suffix is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𝑗</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𝑗</m:t>
                        </m:r>
                      </m:sup>
                    </m:sSup>
                  </m:oMath>
                </a14:m>
                <a:r>
                  <a:rPr lang="en-US" dirty="0"/>
                  <a:t> for the first and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𝑗</m:t>
                        </m:r>
                      </m:sup>
                    </m:sSup>
                  </m:oMath>
                </a14:m>
                <a:r>
                  <a:rPr lang="en-US" dirty="0"/>
                  <a:t> for the second. </a:t>
                </a:r>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also works.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𝑗</m:t>
                        </m:r>
                        <m:r>
                          <a:rPr lang="en-US" b="0" i="1" smtClean="0">
                            <a:latin typeface="Cambria Math" panose="02040503050406030204" pitchFamily="18" charset="0"/>
                          </a:rPr>
                          <m:t>−1</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𝑗</m:t>
                        </m:r>
                      </m:sup>
                    </m:sSup>
                  </m:oMath>
                </a14:m>
                <a:r>
                  <a:rPr lang="en-US" dirty="0"/>
                  <a:t> is your suffix. The proof is a little more tedious, but you can make it through.</a:t>
                </a:r>
              </a:p>
            </p:txBody>
          </p:sp>
        </mc:Choice>
        <mc:Fallback xmlns="">
          <p:sp>
            <p:nvSpPr>
              <p:cNvPr id="3" name="Content Placeholder 2">
                <a:extLst>
                  <a:ext uri="{FF2B5EF4-FFF2-40B4-BE49-F238E27FC236}">
                    <a16:creationId xmlns:a16="http://schemas.microsoft.com/office/drawing/2014/main" id="{B0119312-142E-41BC-B251-7CC2E468AC6F}"/>
                  </a:ext>
                </a:extLst>
              </p:cNvPr>
              <p:cNvSpPr>
                <a:spLocks noGrp="1" noRot="1" noChangeAspect="1" noMove="1" noResize="1" noEditPoints="1" noAdjustHandles="1" noChangeArrowheads="1" noChangeShapeType="1" noTextEdit="1"/>
              </p:cNvSpPr>
              <p:nvPr>
                <p:ph idx="1"/>
              </p:nvPr>
            </p:nvSpPr>
            <p:spPr>
              <a:blipFill>
                <a:blip r:embed="rId2"/>
                <a:stretch>
                  <a:fillRect l="-708" t="-2013"/>
                </a:stretch>
              </a:blipFill>
            </p:spPr>
            <p:txBody>
              <a:bodyPr/>
              <a:lstStyle/>
              <a:p>
                <a:r>
                  <a:rPr lang="en-US">
                    <a:noFill/>
                  </a:rPr>
                  <a:t> </a:t>
                </a:r>
              </a:p>
            </p:txBody>
          </p:sp>
        </mc:Fallback>
      </mc:AlternateContent>
    </p:spTree>
    <p:extLst>
      <p:ext uri="{BB962C8B-B14F-4D97-AF65-F5344CB8AC3E}">
        <p14:creationId xmlns:p14="http://schemas.microsoft.com/office/powerpoint/2010/main" val="4139488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241B-4718-42F8-AF8F-992333AF67DC}"/>
              </a:ext>
            </a:extLst>
          </p:cNvPr>
          <p:cNvSpPr>
            <a:spLocks noGrp="1"/>
          </p:cNvSpPr>
          <p:nvPr>
            <p:ph type="title"/>
          </p:nvPr>
        </p:nvSpPr>
        <p:spPr/>
        <p:txBody>
          <a:bodyPr/>
          <a:lstStyle/>
          <a:p>
            <a:r>
              <a:rPr lang="en-US" dirty="0"/>
              <a:t>One Last Fun Fact</a:t>
            </a:r>
          </a:p>
        </p:txBody>
      </p:sp>
      <p:sp>
        <p:nvSpPr>
          <p:cNvPr id="3" name="Content Placeholder 2">
            <a:extLst>
              <a:ext uri="{FF2B5EF4-FFF2-40B4-BE49-F238E27FC236}">
                <a16:creationId xmlns:a16="http://schemas.microsoft.com/office/drawing/2014/main" id="{98397969-8BFC-40C1-AFAB-6F92C5058778}"/>
              </a:ext>
            </a:extLst>
          </p:cNvPr>
          <p:cNvSpPr>
            <a:spLocks noGrp="1"/>
          </p:cNvSpPr>
          <p:nvPr>
            <p:ph idx="1"/>
          </p:nvPr>
        </p:nvSpPr>
        <p:spPr/>
        <p:txBody>
          <a:bodyPr/>
          <a:lstStyle/>
          <a:p>
            <a:r>
              <a:rPr lang="en-US" dirty="0"/>
              <a:t>On HW8, the extra credit is to use the “pumping lemma” to prove a language is irregular.</a:t>
            </a:r>
          </a:p>
          <a:p>
            <a:r>
              <a:rPr lang="en-US" dirty="0"/>
              <a:t>The method from lecture “always works” – i.e. for every non-regular language, you can write a proof like this.</a:t>
            </a:r>
          </a:p>
          <a:p>
            <a:r>
              <a:rPr lang="en-US" dirty="0"/>
              <a:t>For the pumping lemma that isn’t true – there are some non-regular languages that satisfy the pumping lemma, which is why we don’t focus on it. </a:t>
            </a:r>
          </a:p>
          <a:p>
            <a:r>
              <a:rPr lang="en-US" dirty="0"/>
              <a:t>The final common way to show languages are regular or not regular is “closure properties” – operations that (when applied to regular languages) always give you another regular language. Or vice versa. </a:t>
            </a:r>
          </a:p>
        </p:txBody>
      </p:sp>
    </p:spTree>
    <p:extLst>
      <p:ext uri="{BB962C8B-B14F-4D97-AF65-F5344CB8AC3E}">
        <p14:creationId xmlns:p14="http://schemas.microsoft.com/office/powerpoint/2010/main" val="3537587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A65A364-4619-4F9D-BE2B-15E11274CB77}"/>
                  </a:ext>
                </a:extLst>
              </p:cNvPr>
              <p:cNvSpPr>
                <a:spLocks noGrp="1"/>
              </p:cNvSpPr>
              <p:nvPr>
                <p:ph type="title"/>
              </p:nvPr>
            </p:nvSpPr>
            <p:spPr/>
            <p:txBody>
              <a:bodyPr/>
              <a:lstStyle/>
              <a:p>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not regular</a:t>
                </a:r>
              </a:p>
            </p:txBody>
          </p:sp>
        </mc:Choice>
        <mc:Fallback xmlns="">
          <p:sp>
            <p:nvSpPr>
              <p:cNvPr id="2" name="Title 1">
                <a:extLst>
                  <a:ext uri="{FF2B5EF4-FFF2-40B4-BE49-F238E27FC236}">
                    <a16:creationId xmlns:a16="http://schemas.microsoft.com/office/drawing/2014/main" id="{DA65A364-4619-4F9D-BE2B-15E11274CB77}"/>
                  </a:ext>
                </a:extLst>
              </p:cNvPr>
              <p:cNvSpPr>
                <a:spLocks noGrp="1" noRot="1" noChangeAspect="1" noMove="1" noResize="1" noEditPoints="1" noAdjustHandles="1" noChangeArrowheads="1" noChangeShapeType="1" noTextEdit="1"/>
              </p:cNvSpPr>
              <p:nvPr>
                <p:ph type="title"/>
              </p:nvPr>
            </p:nvSpPr>
            <p:spPr>
              <a:blipFill>
                <a:blip r:embed="rId2"/>
                <a:stretch>
                  <a:fillRect t="-5389" b="-101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B714308-D4C1-4A53-9636-195A27D5AC44}"/>
                  </a:ext>
                </a:extLst>
              </p:cNvPr>
              <p:cNvSpPr>
                <a:spLocks noGrp="1"/>
              </p:cNvSpPr>
              <p:nvPr>
                <p:ph idx="1"/>
              </p:nvPr>
            </p:nvSpPr>
            <p:spPr/>
            <p:txBody>
              <a:bodyPr/>
              <a:lstStyle/>
              <a:p>
                <a:r>
                  <a:rPr lang="en-US" dirty="0"/>
                  <a:t>Not a proof:</a:t>
                </a:r>
              </a:p>
              <a:p>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regular if and only if there’s a DFA the recognizes it.</a:t>
                </a:r>
              </a:p>
              <a:p>
                <a:r>
                  <a:rPr lang="en-US" dirty="0"/>
                  <a:t>To know if the number of 0’s is equal to the number of 1’s that DFA is going to have to count that number </a:t>
                </a:r>
                <a14:m>
                  <m:oMath xmlns:m="http://schemas.openxmlformats.org/officeDocument/2006/math">
                    <m:r>
                      <a:rPr lang="en-US" b="0" i="1" smtClean="0">
                        <a:latin typeface="Cambria Math" panose="02040503050406030204" pitchFamily="18" charset="0"/>
                      </a:rPr>
                      <m:t>𝑘</m:t>
                    </m:r>
                  </m:oMath>
                </a14:m>
                <a:r>
                  <a:rPr lang="en-US" dirty="0"/>
                  <a:t>.</a:t>
                </a:r>
              </a:p>
              <a:p>
                <a:r>
                  <a:rPr lang="en-US" dirty="0"/>
                  <a:t>But that number could be arbitrarily big.</a:t>
                </a:r>
              </a:p>
              <a:p>
                <a:r>
                  <a:rPr lang="en-US" dirty="0"/>
                  <a:t>And we have some finite number of states less than that. </a:t>
                </a:r>
              </a:p>
              <a:p>
                <a:r>
                  <a:rPr lang="en-US" dirty="0"/>
                  <a:t>So it’s not regular!</a:t>
                </a:r>
              </a:p>
            </p:txBody>
          </p:sp>
        </mc:Choice>
        <mc:Fallback xmlns="">
          <p:sp>
            <p:nvSpPr>
              <p:cNvPr id="3" name="Content Placeholder 2">
                <a:extLst>
                  <a:ext uri="{FF2B5EF4-FFF2-40B4-BE49-F238E27FC236}">
                    <a16:creationId xmlns:a16="http://schemas.microsoft.com/office/drawing/2014/main" id="{CB714308-D4C1-4A53-9636-195A27D5AC44}"/>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
        <p:nvSpPr>
          <p:cNvPr id="4" name="Rectangle: Rounded Corners 3">
            <a:extLst>
              <a:ext uri="{FF2B5EF4-FFF2-40B4-BE49-F238E27FC236}">
                <a16:creationId xmlns:a16="http://schemas.microsoft.com/office/drawing/2014/main" id="{327CD123-BFB1-4074-A940-26903E0E6AED}"/>
              </a:ext>
            </a:extLst>
          </p:cNvPr>
          <p:cNvSpPr/>
          <p:nvPr/>
        </p:nvSpPr>
        <p:spPr>
          <a:xfrm>
            <a:off x="7023847" y="3061447"/>
            <a:ext cx="4657165" cy="11026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“the DFA must work like this” isn’t a rigorous argument.</a:t>
            </a:r>
          </a:p>
        </p:txBody>
      </p:sp>
    </p:spTree>
    <p:extLst>
      <p:ext uri="{BB962C8B-B14F-4D97-AF65-F5344CB8AC3E}">
        <p14:creationId xmlns:p14="http://schemas.microsoft.com/office/powerpoint/2010/main" val="232850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D6977-C1FD-4CF3-B991-61C50BDAE688}"/>
              </a:ext>
            </a:extLst>
          </p:cNvPr>
          <p:cNvSpPr>
            <a:spLocks noGrp="1"/>
          </p:cNvSpPr>
          <p:nvPr>
            <p:ph type="title"/>
          </p:nvPr>
        </p:nvSpPr>
        <p:spPr/>
        <p:txBody>
          <a:bodyPr/>
          <a:lstStyle/>
          <a:p>
            <a:r>
              <a:rPr lang="en-US" dirty="0"/>
              <a:t>“The DFA must do this”</a:t>
            </a:r>
          </a:p>
        </p:txBody>
      </p:sp>
      <p:sp>
        <p:nvSpPr>
          <p:cNvPr id="3" name="Content Placeholder 2">
            <a:extLst>
              <a:ext uri="{FF2B5EF4-FFF2-40B4-BE49-F238E27FC236}">
                <a16:creationId xmlns:a16="http://schemas.microsoft.com/office/drawing/2014/main" id="{5C1ED31B-A48B-4792-A80A-8FF97841CF1F}"/>
              </a:ext>
            </a:extLst>
          </p:cNvPr>
          <p:cNvSpPr>
            <a:spLocks noGrp="1"/>
          </p:cNvSpPr>
          <p:nvPr>
            <p:ph idx="1"/>
          </p:nvPr>
        </p:nvSpPr>
        <p:spPr/>
        <p:txBody>
          <a:bodyPr/>
          <a:lstStyle/>
          <a:p>
            <a:r>
              <a:rPr lang="en-US" dirty="0"/>
              <a:t>Consider “The set of all binary strings, where the number of “01” substrings is equal to the number of “10” substrings.”</a:t>
            </a:r>
          </a:p>
          <a:p>
            <a:endParaRPr lang="en-US" dirty="0"/>
          </a:p>
          <a:p>
            <a:r>
              <a:rPr lang="en-US" dirty="0"/>
              <a:t>The DFA must count the number of “01” and “10” substrings, right?</a:t>
            </a:r>
          </a:p>
          <a:p>
            <a:r>
              <a:rPr lang="en-US" dirty="0"/>
              <a:t>NO!</a:t>
            </a:r>
          </a:p>
          <a:p>
            <a:r>
              <a:rPr lang="en-US" dirty="0"/>
              <a:t>Between every 01 substring there’s a 10 substring. </a:t>
            </a:r>
          </a:p>
          <a:p>
            <a:r>
              <a:rPr lang="en-US" dirty="0"/>
              <a:t>0001111000011101011</a:t>
            </a:r>
          </a:p>
          <a:p>
            <a:r>
              <a:rPr lang="en-US" dirty="0"/>
              <a:t>You don’t have to count the total, just the difference between them. And that difference never exceeds 1. </a:t>
            </a:r>
          </a:p>
        </p:txBody>
      </p:sp>
    </p:spTree>
    <p:extLst>
      <p:ext uri="{BB962C8B-B14F-4D97-AF65-F5344CB8AC3E}">
        <p14:creationId xmlns:p14="http://schemas.microsoft.com/office/powerpoint/2010/main" val="14034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D4896-E914-4A7F-AAD8-D161655CF007}"/>
              </a:ext>
            </a:extLst>
          </p:cNvPr>
          <p:cNvSpPr>
            <a:spLocks noGrp="1"/>
          </p:cNvSpPr>
          <p:nvPr>
            <p:ph type="title"/>
          </p:nvPr>
        </p:nvSpPr>
        <p:spPr/>
        <p:txBody>
          <a:bodyPr/>
          <a:lstStyle/>
          <a:p>
            <a:r>
              <a:rPr lang="en-US" dirty="0"/>
              <a:t>In general…</a:t>
            </a:r>
          </a:p>
        </p:txBody>
      </p:sp>
      <p:sp>
        <p:nvSpPr>
          <p:cNvPr id="3" name="Content Placeholder 2">
            <a:extLst>
              <a:ext uri="{FF2B5EF4-FFF2-40B4-BE49-F238E27FC236}">
                <a16:creationId xmlns:a16="http://schemas.microsoft.com/office/drawing/2014/main" id="{6786C6FD-68CC-4646-9603-1716732E9ED9}"/>
              </a:ext>
            </a:extLst>
          </p:cNvPr>
          <p:cNvSpPr>
            <a:spLocks noGrp="1"/>
          </p:cNvSpPr>
          <p:nvPr>
            <p:ph idx="1"/>
          </p:nvPr>
        </p:nvSpPr>
        <p:spPr/>
        <p:txBody>
          <a:bodyPr/>
          <a:lstStyle/>
          <a:p>
            <a:r>
              <a:rPr lang="en-US" dirty="0"/>
              <a:t>Try to avoid saying “in order to solve problem X, a machine must do Y”</a:t>
            </a:r>
          </a:p>
          <a:p>
            <a:pPr lvl="1"/>
            <a:r>
              <a:rPr lang="en-US" dirty="0"/>
              <a:t>It’s almost impossible to rigorously justify.</a:t>
            </a:r>
          </a:p>
          <a:p>
            <a:pPr lvl="1"/>
            <a:r>
              <a:rPr lang="en-US" dirty="0"/>
              <a:t>And it’s easy to trick yourself – you’ll have to argue no one is more clever than you are.</a:t>
            </a:r>
          </a:p>
          <a:p>
            <a:r>
              <a:rPr lang="en-US" dirty="0"/>
              <a:t>The right way to argue around this claim is to argue by contradiction. Show that every conceivable DFA does the wrong thing (rather than indirectly that they aren’t doing what you think they should).</a:t>
            </a:r>
          </a:p>
          <a:p>
            <a:endParaRPr lang="en-US" dirty="0"/>
          </a:p>
        </p:txBody>
      </p:sp>
    </p:spTree>
    <p:extLst>
      <p:ext uri="{BB962C8B-B14F-4D97-AF65-F5344CB8AC3E}">
        <p14:creationId xmlns:p14="http://schemas.microsoft.com/office/powerpoint/2010/main" val="1283420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408F-5C52-4FC6-91AE-8E23181596B3}"/>
              </a:ext>
            </a:extLst>
          </p:cNvPr>
          <p:cNvSpPr>
            <a:spLocks noGrp="1"/>
          </p:cNvSpPr>
          <p:nvPr>
            <p:ph type="title"/>
          </p:nvPr>
        </p:nvSpPr>
        <p:spPr/>
        <p:txBody>
          <a:bodyPr/>
          <a:lstStyle/>
          <a:p>
            <a:r>
              <a:rPr lang="en-US" dirty="0"/>
              <a:t>A Proof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3949B-B46F-4E20-B45E-E6E5E2AD1CA8}"/>
                  </a:ext>
                </a:extLst>
              </p:cNvPr>
              <p:cNvSpPr>
                <a:spLocks noGrp="1"/>
              </p:cNvSpPr>
              <p:nvPr>
                <p:ph idx="1"/>
              </p:nvPr>
            </p:nvSpPr>
            <p:spPr/>
            <p:txBody>
              <a:bodyPr/>
              <a:lstStyle/>
              <a:p>
                <a:r>
                  <a:rPr lang="en-US" dirty="0"/>
                  <a:t>Claim: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r>
                  <a:rPr lang="en-US" dirty="0"/>
                  <a:t> is an irregular language.</a:t>
                </a:r>
              </a:p>
              <a:p>
                <a:r>
                  <a:rPr lang="en-US" dirty="0"/>
                  <a:t>Proof:</a:t>
                </a:r>
              </a:p>
              <a:p>
                <a:r>
                  <a:rPr lang="en-US" dirty="0"/>
                  <a:t>Suppose, for the sake of contradiction, that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regular.</a:t>
                </a:r>
              </a:p>
              <a:p>
                <a:r>
                  <a:rPr lang="en-US" dirty="0"/>
                  <a:t>Then there is a DFA </a:t>
                </a:r>
                <a14:m>
                  <m:oMath xmlns:m="http://schemas.openxmlformats.org/officeDocument/2006/math">
                    <m:r>
                      <a:rPr lang="en-US" b="0" i="1" smtClean="0">
                        <a:latin typeface="Cambria Math" panose="02040503050406030204" pitchFamily="18" charset="0"/>
                      </a:rPr>
                      <m:t>𝑀</m:t>
                    </m:r>
                  </m:oMath>
                </a14:m>
                <a:r>
                  <a:rPr lang="en-US" dirty="0"/>
                  <a:t> such that </a:t>
                </a:r>
                <a14:m>
                  <m:oMath xmlns:m="http://schemas.openxmlformats.org/officeDocument/2006/math">
                    <m:r>
                      <a:rPr lang="en-US" b="0" i="1" smtClean="0">
                        <a:latin typeface="Cambria Math" panose="02040503050406030204" pitchFamily="18" charset="0"/>
                      </a:rPr>
                      <m:t>𝑀</m:t>
                    </m:r>
                  </m:oMath>
                </a14:m>
                <a:r>
                  <a:rPr lang="en-US" dirty="0"/>
                  <a:t> accepts exactly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oMath>
                </a14:m>
                <a:r>
                  <a:rPr lang="en-US" dirty="0"/>
                  <a:t>.</a:t>
                </a:r>
              </a:p>
              <a:p>
                <a:endParaRPr lang="en-US" dirty="0"/>
              </a:p>
              <a:p>
                <a:r>
                  <a:rPr lang="en-US" i="1" dirty="0"/>
                  <a:t>We want to show </a:t>
                </a:r>
                <a14:m>
                  <m:oMath xmlns:m="http://schemas.openxmlformats.org/officeDocument/2006/math">
                    <m:r>
                      <a:rPr lang="en-US" b="0" i="1" smtClean="0">
                        <a:latin typeface="Cambria Math" panose="02040503050406030204" pitchFamily="18" charset="0"/>
                      </a:rPr>
                      <m:t>𝑀</m:t>
                    </m:r>
                  </m:oMath>
                </a14:m>
                <a:r>
                  <a:rPr lang="en-US" i="1" dirty="0"/>
                  <a:t> </a:t>
                </a:r>
                <a:r>
                  <a:rPr lang="en-US" b="1" i="1" dirty="0"/>
                  <a:t>doesn’t </a:t>
                </a:r>
                <a:r>
                  <a:rPr lang="en-US" i="1" dirty="0"/>
                  <a:t>actually accept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endParaRPr lang="en-US" b="0" i="1" dirty="0"/>
              </a:p>
              <a:p>
                <a:r>
                  <a:rPr lang="en-US" i="1" dirty="0"/>
                  <a:t>How do we do that?</a:t>
                </a:r>
              </a:p>
            </p:txBody>
          </p:sp>
        </mc:Choice>
        <mc:Fallback xmlns="">
          <p:sp>
            <p:nvSpPr>
              <p:cNvPr id="3" name="Content Placeholder 2">
                <a:extLst>
                  <a:ext uri="{FF2B5EF4-FFF2-40B4-BE49-F238E27FC236}">
                    <a16:creationId xmlns:a16="http://schemas.microsoft.com/office/drawing/2014/main" id="{6813949B-B46F-4E20-B45E-E6E5E2AD1CA8}"/>
                  </a:ext>
                </a:extLst>
              </p:cNvPr>
              <p:cNvSpPr>
                <a:spLocks noGrp="1" noRot="1" noChangeAspect="1" noMove="1" noResize="1" noEditPoints="1" noAdjustHandles="1" noChangeArrowheads="1" noChangeShapeType="1" noTextEdit="1"/>
              </p:cNvSpPr>
              <p:nvPr>
                <p:ph idx="1"/>
              </p:nvPr>
            </p:nvSpPr>
            <p:spPr>
              <a:blipFill>
                <a:blip r:embed="rId2"/>
                <a:stretch>
                  <a:fillRect l="-654" t="-1761"/>
                </a:stretch>
              </a:blipFill>
            </p:spPr>
            <p:txBody>
              <a:bodyPr/>
              <a:lstStyle/>
              <a:p>
                <a:r>
                  <a:rPr lang="en-US">
                    <a:noFill/>
                  </a:rPr>
                  <a:t> </a:t>
                </a:r>
              </a:p>
            </p:txBody>
          </p:sp>
        </mc:Fallback>
      </mc:AlternateContent>
    </p:spTree>
    <p:extLst>
      <p:ext uri="{BB962C8B-B14F-4D97-AF65-F5344CB8AC3E}">
        <p14:creationId xmlns:p14="http://schemas.microsoft.com/office/powerpoint/2010/main" val="3627111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40399-4BDA-4317-B359-CB0DA786AC30}"/>
              </a:ext>
            </a:extLst>
          </p:cNvPr>
          <p:cNvSpPr>
            <a:spLocks noGrp="1"/>
          </p:cNvSpPr>
          <p:nvPr>
            <p:ph type="title"/>
          </p:nvPr>
        </p:nvSpPr>
        <p:spPr/>
        <p:txBody>
          <a:bodyPr/>
          <a:lstStyle/>
          <a:p>
            <a:r>
              <a:rPr lang="en-US" dirty="0"/>
              <a:t>Forcing a Mistake</a:t>
            </a:r>
          </a:p>
        </p:txBody>
      </p:sp>
      <p:sp>
        <p:nvSpPr>
          <p:cNvPr id="3" name="Content Placeholder 2">
            <a:extLst>
              <a:ext uri="{FF2B5EF4-FFF2-40B4-BE49-F238E27FC236}">
                <a16:creationId xmlns:a16="http://schemas.microsoft.com/office/drawing/2014/main" id="{06249592-904C-49A6-834D-46AE9AF464B7}"/>
              </a:ext>
            </a:extLst>
          </p:cNvPr>
          <p:cNvSpPr>
            <a:spLocks noGrp="1"/>
          </p:cNvSpPr>
          <p:nvPr>
            <p:ph idx="1"/>
          </p:nvPr>
        </p:nvSpPr>
        <p:spPr/>
        <p:txBody>
          <a:bodyPr/>
          <a:lstStyle/>
          <a:p>
            <a:r>
              <a:rPr lang="en-US" dirty="0"/>
              <a:t>We don’t know anything about the DFA. </a:t>
            </a:r>
          </a:p>
          <a:p>
            <a:r>
              <a:rPr lang="en-US" dirty="0"/>
              <a:t>Well except that it </a:t>
            </a:r>
            <a:r>
              <a:rPr lang="en-US" b="1" dirty="0"/>
              <a:t>is </a:t>
            </a:r>
            <a:r>
              <a:rPr lang="en-US" dirty="0"/>
              <a:t>a DFA.</a:t>
            </a:r>
          </a:p>
          <a:p>
            <a:r>
              <a:rPr lang="en-US" dirty="0"/>
              <a:t>So it is deterministic. I.e. if you’re in a particular state and you read a certain character there’s only one place to go.</a:t>
            </a:r>
          </a:p>
          <a:p>
            <a:endParaRPr lang="en-US" dirty="0"/>
          </a:p>
          <a:p>
            <a:r>
              <a:rPr lang="en-US" dirty="0"/>
              <a:t>It’s also finite. I.e. there are not an infinite number of states.</a:t>
            </a:r>
          </a:p>
        </p:txBody>
      </p:sp>
    </p:spTree>
    <p:extLst>
      <p:ext uri="{BB962C8B-B14F-4D97-AF65-F5344CB8AC3E}">
        <p14:creationId xmlns:p14="http://schemas.microsoft.com/office/powerpoint/2010/main" val="4258353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C677D-167B-4EAB-901F-5C5B122FE11A}"/>
              </a:ext>
            </a:extLst>
          </p:cNvPr>
          <p:cNvSpPr>
            <a:spLocks noGrp="1"/>
          </p:cNvSpPr>
          <p:nvPr>
            <p:ph type="title"/>
          </p:nvPr>
        </p:nvSpPr>
        <p:spPr/>
        <p:txBody>
          <a:bodyPr/>
          <a:lstStyle/>
          <a:p>
            <a:r>
              <a:rPr lang="en-US" dirty="0"/>
              <a:t>Forcing a Mistake</a:t>
            </a:r>
          </a:p>
        </p:txBody>
      </p:sp>
      <p:sp>
        <p:nvSpPr>
          <p:cNvPr id="3" name="Content Placeholder 2">
            <a:extLst>
              <a:ext uri="{FF2B5EF4-FFF2-40B4-BE49-F238E27FC236}">
                <a16:creationId xmlns:a16="http://schemas.microsoft.com/office/drawing/2014/main" id="{3F671148-7707-4757-BDBC-82A3987AF5A1}"/>
              </a:ext>
            </a:extLst>
          </p:cNvPr>
          <p:cNvSpPr>
            <a:spLocks noGrp="1"/>
          </p:cNvSpPr>
          <p:nvPr>
            <p:ph idx="1"/>
          </p:nvPr>
        </p:nvSpPr>
        <p:spPr/>
        <p:txBody>
          <a:bodyPr/>
          <a:lstStyle/>
          <a:p>
            <a:r>
              <a:rPr lang="en-US" dirty="0"/>
              <a:t>What if…</a:t>
            </a:r>
          </a:p>
          <a:p>
            <a:endParaRPr lang="en-US" dirty="0"/>
          </a:p>
          <a:p>
            <a:r>
              <a:rPr lang="en-US" dirty="0"/>
              <a:t>We could find a set of strings that all </a:t>
            </a:r>
            <a:r>
              <a:rPr lang="en-US" b="1" dirty="0"/>
              <a:t>must </a:t>
            </a:r>
            <a:r>
              <a:rPr lang="en-US" dirty="0"/>
              <a:t>be in different states.</a:t>
            </a:r>
          </a:p>
          <a:p>
            <a:r>
              <a:rPr lang="en-US" dirty="0"/>
              <a:t>Too many of them. Enough that two must be in the same state.</a:t>
            </a:r>
          </a:p>
          <a:p>
            <a:endParaRPr lang="en-US" dirty="0"/>
          </a:p>
          <a:p>
            <a:r>
              <a:rPr lang="en-US" dirty="0"/>
              <a:t>How would we know two strings have to be in different states?</a:t>
            </a:r>
          </a:p>
          <a:p>
            <a:r>
              <a:rPr lang="en-US" dirty="0"/>
              <a:t>How many strings is enough? </a:t>
            </a:r>
            <a:r>
              <a:rPr lang="en-US" dirty="0">
                <a:solidFill>
                  <a:schemeClr val="accent2"/>
                </a:solidFill>
              </a:rPr>
              <a:t>infinity</a:t>
            </a:r>
          </a:p>
        </p:txBody>
      </p:sp>
    </p:spTree>
    <p:extLst>
      <p:ext uri="{BB962C8B-B14F-4D97-AF65-F5344CB8AC3E}">
        <p14:creationId xmlns:p14="http://schemas.microsoft.com/office/powerpoint/2010/main" val="3834134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0888D-B4D8-4DA4-B0A9-113ACD68B76A}"/>
              </a:ext>
            </a:extLst>
          </p:cNvPr>
          <p:cNvSpPr>
            <a:spLocks noGrp="1"/>
          </p:cNvSpPr>
          <p:nvPr>
            <p:ph type="title"/>
          </p:nvPr>
        </p:nvSpPr>
        <p:spPr/>
        <p:txBody>
          <a:bodyPr/>
          <a:lstStyle/>
          <a:p>
            <a:r>
              <a:rPr lang="en-US" dirty="0"/>
              <a:t>Forcing a Mistake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3FDE0D-D7BC-4AD2-A4CE-9F25387C6395}"/>
                  </a:ext>
                </a:extLst>
              </p:cNvPr>
              <p:cNvSpPr>
                <a:spLocks noGrp="1"/>
              </p:cNvSpPr>
              <p:nvPr>
                <p:ph idx="1"/>
              </p:nvPr>
            </p:nvSpPr>
            <p:spPr/>
            <p:txBody>
              <a:bodyPr/>
              <a:lstStyle/>
              <a:p>
                <a:r>
                  <a:rPr lang="en-US" dirty="0"/>
                  <a:t>How do we know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must be in different states?</a:t>
                </a:r>
              </a:p>
              <a:p>
                <a:r>
                  <a:rPr lang="en-US" dirty="0"/>
                  <a:t>Well if one would be accepted and the other rejected, that would be a clear sign.</a:t>
                </a:r>
              </a:p>
              <a:p>
                <a:endParaRPr lang="en-US" dirty="0"/>
              </a:p>
              <a:p>
                <a:r>
                  <a:rPr lang="en-US" dirty="0"/>
                  <a:t>Or if there’s some string </a:t>
                </a:r>
                <a14:m>
                  <m:oMath xmlns:m="http://schemas.openxmlformats.org/officeDocument/2006/math">
                    <m:r>
                      <a:rPr lang="en-US" b="0" i="1" smtClean="0">
                        <a:latin typeface="Cambria Math" panose="02040503050406030204" pitchFamily="18" charset="0"/>
                      </a:rPr>
                      <m:t>𝑧</m:t>
                    </m:r>
                  </m:oMath>
                </a14:m>
                <a:r>
                  <a:rPr lang="en-US" dirty="0"/>
                  <a:t> where </a:t>
                </a:r>
                <a14:m>
                  <m:oMath xmlns:m="http://schemas.openxmlformats.org/officeDocument/2006/math">
                    <m:r>
                      <a:rPr lang="en-US" b="0" i="1" smtClean="0">
                        <a:latin typeface="Cambria Math" panose="02040503050406030204" pitchFamily="18" charset="0"/>
                      </a:rPr>
                      <m:t>𝑥𝑧</m:t>
                    </m:r>
                  </m:oMath>
                </a14:m>
                <a:r>
                  <a:rPr lang="en-US" dirty="0"/>
                  <a:t> is accepted but </a:t>
                </a:r>
                <a14:m>
                  <m:oMath xmlns:m="http://schemas.openxmlformats.org/officeDocument/2006/math">
                    <m:r>
                      <a:rPr lang="en-US" b="0" i="1" smtClean="0">
                        <a:latin typeface="Cambria Math" panose="02040503050406030204" pitchFamily="18" charset="0"/>
                      </a:rPr>
                      <m:t>𝑦𝑧</m:t>
                    </m:r>
                  </m:oMath>
                </a14:m>
                <a:r>
                  <a:rPr lang="en-US" dirty="0"/>
                  <a:t> is rejected (or vice versa).</a:t>
                </a:r>
              </a:p>
              <a:p>
                <a:r>
                  <a:rPr lang="en-US" dirty="0"/>
                  <a:t>The machine is deterministic! If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take you to the same state, then </a:t>
                </a:r>
                <a14:m>
                  <m:oMath xmlns:m="http://schemas.openxmlformats.org/officeDocument/2006/math">
                    <m:r>
                      <a:rPr lang="en-US" b="0" i="1" smtClean="0">
                        <a:latin typeface="Cambria Math" panose="02040503050406030204" pitchFamily="18" charset="0"/>
                      </a:rPr>
                      <m:t>𝑥𝑧</m:t>
                    </m:r>
                  </m:oMath>
                </a14:m>
                <a:r>
                  <a:rPr lang="en-US" dirty="0"/>
                  <a:t> and </a:t>
                </a:r>
                <a14:m>
                  <m:oMath xmlns:m="http://schemas.openxmlformats.org/officeDocument/2006/math">
                    <m:r>
                      <a:rPr lang="en-US" b="0" i="1" smtClean="0">
                        <a:latin typeface="Cambria Math" panose="02040503050406030204" pitchFamily="18" charset="0"/>
                      </a:rPr>
                      <m:t>𝑦𝑧</m:t>
                    </m:r>
                  </m:oMath>
                </a14:m>
                <a:r>
                  <a:rPr lang="en-US" dirty="0"/>
                  <a:t> are also in the same state!</a:t>
                </a:r>
              </a:p>
            </p:txBody>
          </p:sp>
        </mc:Choice>
        <mc:Fallback xmlns="">
          <p:sp>
            <p:nvSpPr>
              <p:cNvPr id="3" name="Content Placeholder 2">
                <a:extLst>
                  <a:ext uri="{FF2B5EF4-FFF2-40B4-BE49-F238E27FC236}">
                    <a16:creationId xmlns:a16="http://schemas.microsoft.com/office/drawing/2014/main" id="{6C3FDE0D-D7BC-4AD2-A4CE-9F25387C6395}"/>
                  </a:ext>
                </a:extLst>
              </p:cNvPr>
              <p:cNvSpPr>
                <a:spLocks noGrp="1" noRot="1" noChangeAspect="1" noMove="1" noResize="1" noEditPoints="1" noAdjustHandles="1" noChangeArrowheads="1" noChangeShapeType="1" noTextEdit="1"/>
              </p:cNvSpPr>
              <p:nvPr>
                <p:ph idx="1"/>
              </p:nvPr>
            </p:nvSpPr>
            <p:spPr>
              <a:blipFill>
                <a:blip r:embed="rId2"/>
                <a:stretch>
                  <a:fillRect l="-708" t="-2138" r="-1961"/>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2117A4DB-6D9B-4F96-87E9-1A762ECFA80F}"/>
              </a:ext>
            </a:extLst>
          </p:cNvPr>
          <p:cNvSpPr/>
          <p:nvPr/>
        </p:nvSpPr>
        <p:spPr>
          <a:xfrm>
            <a:off x="5773669" y="5626354"/>
            <a:ext cx="597436" cy="623817"/>
          </a:xfrm>
          <a:prstGeom prst="ellips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baseline="-25000" dirty="0">
              <a:solidFill>
                <a:prstClr val="black"/>
              </a:solidFill>
            </a:endParaRPr>
          </a:p>
        </p:txBody>
      </p:sp>
      <p:sp>
        <p:nvSpPr>
          <p:cNvPr id="7" name="Oval 6">
            <a:extLst>
              <a:ext uri="{FF2B5EF4-FFF2-40B4-BE49-F238E27FC236}">
                <a16:creationId xmlns:a16="http://schemas.microsoft.com/office/drawing/2014/main" id="{3E22ADBD-8FCD-4893-9A44-A79D828F4674}"/>
              </a:ext>
            </a:extLst>
          </p:cNvPr>
          <p:cNvSpPr/>
          <p:nvPr/>
        </p:nvSpPr>
        <p:spPr>
          <a:xfrm>
            <a:off x="8802239" y="5587978"/>
            <a:ext cx="597436" cy="623817"/>
          </a:xfrm>
          <a:prstGeom prst="ellipse">
            <a:avLst/>
          </a:prstGeom>
          <a:solidFill>
            <a:schemeClr val="bg1">
              <a:lumMod val="95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baseline="-25000" dirty="0">
              <a:solidFill>
                <a:prstClr val="black"/>
              </a:solidFill>
            </a:endParaRPr>
          </a:p>
        </p:txBody>
      </p:sp>
      <p:sp>
        <p:nvSpPr>
          <p:cNvPr id="11" name="Freeform 10"/>
          <p:cNvSpPr/>
          <p:nvPr/>
        </p:nvSpPr>
        <p:spPr>
          <a:xfrm>
            <a:off x="6377503" y="5524801"/>
            <a:ext cx="2528879" cy="777079"/>
          </a:xfrm>
          <a:custGeom>
            <a:avLst/>
            <a:gdLst>
              <a:gd name="connsiteX0" fmla="*/ 0 w 2528879"/>
              <a:gd name="connsiteY0" fmla="*/ 439184 h 777079"/>
              <a:gd name="connsiteX1" fmla="*/ 401870 w 2528879"/>
              <a:gd name="connsiteY1" fmla="*/ 8193 h 777079"/>
              <a:gd name="connsiteX2" fmla="*/ 1100775 w 2528879"/>
              <a:gd name="connsiteY2" fmla="*/ 776988 h 777079"/>
              <a:gd name="connsiteX3" fmla="*/ 2213198 w 2528879"/>
              <a:gd name="connsiteY3" fmla="*/ 60610 h 777079"/>
              <a:gd name="connsiteX4" fmla="*/ 2504408 w 2528879"/>
              <a:gd name="connsiteY4" fmla="*/ 147974 h 777079"/>
              <a:gd name="connsiteX5" fmla="*/ 2492759 w 2528879"/>
              <a:gd name="connsiteY5" fmla="*/ 124677 h 77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8879" h="777079">
                <a:moveTo>
                  <a:pt x="0" y="439184"/>
                </a:moveTo>
                <a:cubicBezTo>
                  <a:pt x="109204" y="195538"/>
                  <a:pt x="218408" y="-48108"/>
                  <a:pt x="401870" y="8193"/>
                </a:cubicBezTo>
                <a:cubicBezTo>
                  <a:pt x="585332" y="64494"/>
                  <a:pt x="798887" y="768252"/>
                  <a:pt x="1100775" y="776988"/>
                </a:cubicBezTo>
                <a:cubicBezTo>
                  <a:pt x="1402663" y="785724"/>
                  <a:pt x="1979259" y="165446"/>
                  <a:pt x="2213198" y="60610"/>
                </a:cubicBezTo>
                <a:cubicBezTo>
                  <a:pt x="2447137" y="-44226"/>
                  <a:pt x="2457815" y="137296"/>
                  <a:pt x="2504408" y="147974"/>
                </a:cubicBezTo>
                <a:cubicBezTo>
                  <a:pt x="2551001" y="158652"/>
                  <a:pt x="2521880" y="141664"/>
                  <a:pt x="2492759" y="124677"/>
                </a:cubicBezTo>
              </a:path>
            </a:pathLst>
          </a:custGeom>
          <a:noFill/>
          <a:ln>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752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6BA7A1FE-736A-48A3-846A-B53BDD0DBBA6}" vid="{10AF989D-615E-4933-A809-2B6668B0A6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311_template</Template>
  <TotalTime>2984</TotalTime>
  <Words>2194</Words>
  <Application>Microsoft Office PowerPoint</Application>
  <PresentationFormat>Widescreen</PresentationFormat>
  <Paragraphs>156</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Calibri</vt:lpstr>
      <vt:lpstr>Cambria Math</vt:lpstr>
      <vt:lpstr>Segoe UI</vt:lpstr>
      <vt:lpstr>Segoe UI Light</vt:lpstr>
      <vt:lpstr>Segoe UI Semibold</vt:lpstr>
      <vt:lpstr>Segoe UI Semilight</vt:lpstr>
      <vt:lpstr>Tw Cen MT</vt:lpstr>
      <vt:lpstr>Wingdings 3</vt:lpstr>
      <vt:lpstr>Integral</vt:lpstr>
      <vt:lpstr>Irregular Languages</vt:lpstr>
      <vt:lpstr>What can’t NFAs/DFAs/Regexes do?</vt:lpstr>
      <vt:lpstr>{0^k 1^k |k≥0} is not regular</vt:lpstr>
      <vt:lpstr>“The DFA must do this”</vt:lpstr>
      <vt:lpstr>In general…</vt:lpstr>
      <vt:lpstr>A Proof Outline</vt:lpstr>
      <vt:lpstr>Forcing a Mistake</vt:lpstr>
      <vt:lpstr>Forcing a Mistake</vt:lpstr>
      <vt:lpstr>Forcing a Mistake</vt:lpstr>
      <vt:lpstr>A Proof Outline</vt:lpstr>
      <vt:lpstr>A Proof Outline</vt:lpstr>
      <vt:lpstr>A Proof Outline</vt:lpstr>
      <vt:lpstr>Filling in the blanks</vt:lpstr>
      <vt:lpstr>PowerPoint Presentation</vt:lpstr>
      <vt:lpstr>Full outline</vt:lpstr>
      <vt:lpstr>Practical Tips</vt:lpstr>
      <vt:lpstr>Let’s Try another</vt:lpstr>
      <vt:lpstr>Let’s Try another</vt:lpstr>
      <vt:lpstr>Outline for (^∗</vt:lpstr>
      <vt:lpstr>Full outline</vt:lpstr>
      <vt:lpstr>One more, just the key steps</vt:lpstr>
      <vt:lpstr>One more, just the key steps</vt:lpstr>
      <vt:lpstr>One Last Fun Fact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Irregular Languages</dc:title>
  <dc:creator>rtweber2</dc:creator>
  <cp:lastModifiedBy>rtweber2</cp:lastModifiedBy>
  <cp:revision>34</cp:revision>
  <cp:lastPrinted>2022-05-26T18:14:51Z</cp:lastPrinted>
  <dcterms:created xsi:type="dcterms:W3CDTF">2020-12-05T17:49:17Z</dcterms:created>
  <dcterms:modified xsi:type="dcterms:W3CDTF">2023-03-06T16:28:28Z</dcterms:modified>
</cp:coreProperties>
</file>