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641" r:id="rId3"/>
    <p:sldId id="692" r:id="rId4"/>
    <p:sldId id="693" r:id="rId5"/>
    <p:sldId id="643" r:id="rId6"/>
    <p:sldId id="644" r:id="rId7"/>
    <p:sldId id="657" r:id="rId8"/>
    <p:sldId id="658" r:id="rId9"/>
    <p:sldId id="647" r:id="rId10"/>
    <p:sldId id="659" r:id="rId11"/>
    <p:sldId id="660" r:id="rId12"/>
    <p:sldId id="649" r:id="rId13"/>
    <p:sldId id="661" r:id="rId14"/>
    <p:sldId id="266" r:id="rId15"/>
    <p:sldId id="669" r:id="rId16"/>
    <p:sldId id="671" r:id="rId17"/>
    <p:sldId id="672" r:id="rId18"/>
    <p:sldId id="673" r:id="rId19"/>
    <p:sldId id="670" r:id="rId20"/>
    <p:sldId id="674" r:id="rId21"/>
    <p:sldId id="257" r:id="rId22"/>
    <p:sldId id="656" r:id="rId23"/>
    <p:sldId id="675" r:id="rId24"/>
    <p:sldId id="655" r:id="rId25"/>
    <p:sldId id="651" r:id="rId26"/>
    <p:sldId id="687" r:id="rId27"/>
    <p:sldId id="652" r:id="rId28"/>
    <p:sldId id="688" r:id="rId29"/>
    <p:sldId id="653" r:id="rId30"/>
    <p:sldId id="654" r:id="rId31"/>
    <p:sldId id="694" r:id="rId32"/>
    <p:sldId id="676" r:id="rId33"/>
    <p:sldId id="678" r:id="rId34"/>
    <p:sldId id="677" r:id="rId35"/>
    <p:sldId id="679" r:id="rId36"/>
    <p:sldId id="680" r:id="rId37"/>
    <p:sldId id="681" r:id="rId38"/>
    <p:sldId id="683" r:id="rId39"/>
    <p:sldId id="682" r:id="rId40"/>
    <p:sldId id="686" r:id="rId41"/>
    <p:sldId id="690" r:id="rId42"/>
    <p:sldId id="685" r:id="rId43"/>
    <p:sldId id="623" r:id="rId44"/>
    <p:sldId id="689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30T19:24:15.24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24710 16672 2365 0,'-7'3'0'0,"-2"-1"-9"0,-2-1 0 0,-27-6 9 16,4-7 0-16,34 12-1761 0</inkml:trace>
  <inkml:trace contextRef="#ctx0" brushRef="#br0" timeOffset="109367.991">11010 12153 2248 0,'0'0'0'0,"0"7"0"16,-4-3 0-16,1 4 26 0,-1 5 0 0,0 0-26 15,-1-2 0-15,-3-3 15 0,-2-1 0 0,4 0-15 16,1-4 0-16,2 0-3 0,1-3 1 0,2-6 2 16,2-8 0-16,-2 14-1744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E2A2A2-EE14-45AF-B0B7-768C148B43D5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151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080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327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10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0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95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746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572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98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76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5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AE2A2A2-EE14-45AF-B0B7-768C148B43D5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56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336EB-CFC8-4ED6-9D6D-A8AFF0E15A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Nondeterministic Finite Automata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72A6AA-839F-429E-9D23-71CFC34E79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Winter 2023</a:t>
            </a:r>
          </a:p>
          <a:p>
            <a:r>
              <a:rPr lang="en-US" dirty="0"/>
              <a:t>Lecture 23</a:t>
            </a:r>
          </a:p>
        </p:txBody>
      </p:sp>
      <p:pic>
        <p:nvPicPr>
          <p:cNvPr id="1026" name="Picture 2" descr="SNICKERS Chocolate Halloween Candy Bars, Fun Size, 10.59 Oz Bag Chocolate |  Meijer Grocery, Pharmacy, Home &amp; More!">
            <a:extLst>
              <a:ext uri="{FF2B5EF4-FFF2-40B4-BE49-F238E27FC236}">
                <a16:creationId xmlns:a16="http://schemas.microsoft.com/office/drawing/2014/main" id="{D859C040-6A6D-4269-ABD0-FF3A965E2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599" y="97971"/>
            <a:ext cx="4474029" cy="447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27791B-5FFE-4D65-881B-80F9EBABBCE3}"/>
              </a:ext>
            </a:extLst>
          </p:cNvPr>
          <p:cNvSpPr txBox="1"/>
          <p:nvPr/>
        </p:nvSpPr>
        <p:spPr>
          <a:xfrm>
            <a:off x="457200" y="772886"/>
            <a:ext cx="68688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Warm up:</a:t>
            </a:r>
            <a:b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Draw a DFA for the language “binary strings that start with a 1 or end with a 1”</a:t>
            </a:r>
          </a:p>
        </p:txBody>
      </p:sp>
    </p:spTree>
    <p:extLst>
      <p:ext uri="{BB962C8B-B14F-4D97-AF65-F5344CB8AC3E}">
        <p14:creationId xmlns:p14="http://schemas.microsoft.com/office/powerpoint/2010/main" val="4153340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26545" y="1228727"/>
            <a:ext cx="6870693" cy="5246096"/>
            <a:chOff x="1277938" y="228600"/>
            <a:chExt cx="6870693" cy="5943600"/>
          </a:xfrm>
        </p:grpSpPr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2738438" y="3703638"/>
              <a:ext cx="609600" cy="609600"/>
              <a:chOff x="1725" y="2333"/>
              <a:chExt cx="384" cy="384"/>
            </a:xfrm>
          </p:grpSpPr>
          <p:sp>
            <p:nvSpPr>
              <p:cNvPr id="123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001</a:t>
                </a:r>
              </a:p>
            </p:txBody>
          </p:sp>
        </p:grpSp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6091238" y="3703638"/>
              <a:ext cx="609600" cy="609600"/>
              <a:chOff x="3837" y="2333"/>
              <a:chExt cx="384" cy="384"/>
            </a:xfrm>
          </p:grpSpPr>
          <p:sp>
            <p:nvSpPr>
              <p:cNvPr id="121" name="Oval 9"/>
              <p:cNvSpPr>
                <a:spLocks noChangeArrowheads="1"/>
              </p:cNvSpPr>
              <p:nvPr/>
            </p:nvSpPr>
            <p:spPr bwMode="auto">
              <a:xfrm>
                <a:off x="3837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Text Box 10"/>
              <p:cNvSpPr txBox="1">
                <a:spLocks noChangeArrowheads="1"/>
              </p:cNvSpPr>
              <p:nvPr/>
            </p:nvSpPr>
            <p:spPr bwMode="auto">
              <a:xfrm>
                <a:off x="3867" y="2409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011</a:t>
                </a:r>
              </a:p>
            </p:txBody>
          </p:sp>
        </p:grpSp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7005638" y="4618038"/>
              <a:ext cx="609600" cy="609600"/>
              <a:chOff x="4413" y="2909"/>
              <a:chExt cx="384" cy="384"/>
            </a:xfrm>
          </p:grpSpPr>
          <p:sp>
            <p:nvSpPr>
              <p:cNvPr id="119" name="Oval 12"/>
              <p:cNvSpPr>
                <a:spLocks noChangeArrowheads="1"/>
              </p:cNvSpPr>
              <p:nvPr/>
            </p:nvSpPr>
            <p:spPr bwMode="auto">
              <a:xfrm>
                <a:off x="4413" y="2909"/>
                <a:ext cx="384" cy="384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Text Box 13"/>
              <p:cNvSpPr txBox="1">
                <a:spLocks noChangeArrowheads="1"/>
              </p:cNvSpPr>
              <p:nvPr/>
            </p:nvSpPr>
            <p:spPr bwMode="auto">
              <a:xfrm>
                <a:off x="4451" y="2987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111</a:t>
                </a:r>
              </a:p>
            </p:txBody>
          </p:sp>
        </p:grpSp>
        <p:grpSp>
          <p:nvGrpSpPr>
            <p:cNvPr id="7" name="Group 14"/>
            <p:cNvGrpSpPr>
              <a:grpSpLocks/>
            </p:cNvGrpSpPr>
            <p:nvPr/>
          </p:nvGrpSpPr>
          <p:grpSpPr bwMode="auto">
            <a:xfrm>
              <a:off x="6091238" y="5532438"/>
              <a:ext cx="609600" cy="609600"/>
              <a:chOff x="3837" y="3485"/>
              <a:chExt cx="384" cy="384"/>
            </a:xfrm>
          </p:grpSpPr>
          <p:sp>
            <p:nvSpPr>
              <p:cNvPr id="117" name="Oval 15"/>
              <p:cNvSpPr>
                <a:spLocks noChangeArrowheads="1"/>
              </p:cNvSpPr>
              <p:nvPr/>
            </p:nvSpPr>
            <p:spPr bwMode="auto">
              <a:xfrm>
                <a:off x="3837" y="3485"/>
                <a:ext cx="384" cy="384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Text Box 16"/>
              <p:cNvSpPr txBox="1">
                <a:spLocks noChangeArrowheads="1"/>
              </p:cNvSpPr>
              <p:nvPr/>
            </p:nvSpPr>
            <p:spPr bwMode="auto">
              <a:xfrm>
                <a:off x="3875" y="3563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110</a:t>
                </a:r>
              </a:p>
            </p:txBody>
          </p:sp>
        </p:grpSp>
        <p:grpSp>
          <p:nvGrpSpPr>
            <p:cNvPr id="8" name="Group 17"/>
            <p:cNvGrpSpPr>
              <a:grpSpLocks/>
            </p:cNvGrpSpPr>
            <p:nvPr/>
          </p:nvGrpSpPr>
          <p:grpSpPr bwMode="auto">
            <a:xfrm>
              <a:off x="5176838" y="4618038"/>
              <a:ext cx="609600" cy="609600"/>
              <a:chOff x="3261" y="2909"/>
              <a:chExt cx="384" cy="384"/>
            </a:xfrm>
          </p:grpSpPr>
          <p:sp>
            <p:nvSpPr>
              <p:cNvPr id="115" name="Oval 18"/>
              <p:cNvSpPr>
                <a:spLocks noChangeArrowheads="1"/>
              </p:cNvSpPr>
              <p:nvPr/>
            </p:nvSpPr>
            <p:spPr bwMode="auto">
              <a:xfrm>
                <a:off x="3261" y="2909"/>
                <a:ext cx="384" cy="384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Text Box 19"/>
              <p:cNvSpPr txBox="1">
                <a:spLocks noChangeArrowheads="1"/>
              </p:cNvSpPr>
              <p:nvPr/>
            </p:nvSpPr>
            <p:spPr bwMode="auto">
              <a:xfrm>
                <a:off x="3289" y="2985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101</a:t>
                </a:r>
              </a:p>
            </p:txBody>
          </p:sp>
        </p:grpSp>
        <p:grpSp>
          <p:nvGrpSpPr>
            <p:cNvPr id="9" name="Group 20"/>
            <p:cNvGrpSpPr>
              <a:grpSpLocks/>
            </p:cNvGrpSpPr>
            <p:nvPr/>
          </p:nvGrpSpPr>
          <p:grpSpPr bwMode="auto">
            <a:xfrm>
              <a:off x="3652838" y="4618038"/>
              <a:ext cx="609600" cy="609600"/>
              <a:chOff x="2301" y="2909"/>
              <a:chExt cx="384" cy="384"/>
            </a:xfrm>
          </p:grpSpPr>
          <p:sp>
            <p:nvSpPr>
              <p:cNvPr id="113" name="Oval 21"/>
              <p:cNvSpPr>
                <a:spLocks noChangeArrowheads="1"/>
              </p:cNvSpPr>
              <p:nvPr/>
            </p:nvSpPr>
            <p:spPr bwMode="auto">
              <a:xfrm>
                <a:off x="2301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Text Box 22"/>
              <p:cNvSpPr txBox="1">
                <a:spLocks noChangeArrowheads="1"/>
              </p:cNvSpPr>
              <p:nvPr/>
            </p:nvSpPr>
            <p:spPr bwMode="auto">
              <a:xfrm>
                <a:off x="2329" y="2985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010</a:t>
                </a:r>
              </a:p>
            </p:txBody>
          </p:sp>
        </p:grpSp>
        <p:grpSp>
          <p:nvGrpSpPr>
            <p:cNvPr id="10" name="Group 23"/>
            <p:cNvGrpSpPr>
              <a:grpSpLocks/>
            </p:cNvGrpSpPr>
            <p:nvPr/>
          </p:nvGrpSpPr>
          <p:grpSpPr bwMode="auto">
            <a:xfrm>
              <a:off x="1824038" y="4618038"/>
              <a:ext cx="609600" cy="609600"/>
              <a:chOff x="1149" y="2909"/>
              <a:chExt cx="384" cy="384"/>
            </a:xfrm>
          </p:grpSpPr>
          <p:sp>
            <p:nvSpPr>
              <p:cNvPr id="111" name="Oval 24"/>
              <p:cNvSpPr>
                <a:spLocks noChangeArrowheads="1"/>
              </p:cNvSpPr>
              <p:nvPr/>
            </p:nvSpPr>
            <p:spPr bwMode="auto">
              <a:xfrm>
                <a:off x="1149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Text Box 25"/>
              <p:cNvSpPr txBox="1">
                <a:spLocks noChangeArrowheads="1"/>
              </p:cNvSpPr>
              <p:nvPr/>
            </p:nvSpPr>
            <p:spPr bwMode="auto">
              <a:xfrm>
                <a:off x="1179" y="2997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000</a:t>
                </a:r>
              </a:p>
            </p:txBody>
          </p:sp>
        </p:grpSp>
        <p:grpSp>
          <p:nvGrpSpPr>
            <p:cNvPr id="11" name="Group 26"/>
            <p:cNvGrpSpPr>
              <a:grpSpLocks/>
            </p:cNvGrpSpPr>
            <p:nvPr/>
          </p:nvGrpSpPr>
          <p:grpSpPr bwMode="auto">
            <a:xfrm>
              <a:off x="2738438" y="5532438"/>
              <a:ext cx="609600" cy="609600"/>
              <a:chOff x="1725" y="3485"/>
              <a:chExt cx="384" cy="384"/>
            </a:xfrm>
          </p:grpSpPr>
          <p:sp>
            <p:nvSpPr>
              <p:cNvPr id="109" name="Oval 27"/>
              <p:cNvSpPr>
                <a:spLocks noChangeArrowheads="1"/>
              </p:cNvSpPr>
              <p:nvPr/>
            </p:nvSpPr>
            <p:spPr bwMode="auto">
              <a:xfrm>
                <a:off x="1725" y="3485"/>
                <a:ext cx="384" cy="384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Text Box 28"/>
              <p:cNvSpPr txBox="1">
                <a:spLocks noChangeArrowheads="1"/>
              </p:cNvSpPr>
              <p:nvPr/>
            </p:nvSpPr>
            <p:spPr bwMode="auto">
              <a:xfrm>
                <a:off x="1763" y="3561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100</a:t>
                </a:r>
              </a:p>
            </p:txBody>
          </p:sp>
        </p:grpSp>
        <p:grpSp>
          <p:nvGrpSpPr>
            <p:cNvPr id="12" name="Group 29"/>
            <p:cNvGrpSpPr>
              <a:grpSpLocks/>
            </p:cNvGrpSpPr>
            <p:nvPr/>
          </p:nvGrpSpPr>
          <p:grpSpPr bwMode="auto">
            <a:xfrm>
              <a:off x="3348038" y="3721100"/>
              <a:ext cx="2743200" cy="384175"/>
              <a:chOff x="2016" y="2603"/>
              <a:chExt cx="1728" cy="242"/>
            </a:xfrm>
          </p:grpSpPr>
          <p:cxnSp>
            <p:nvCxnSpPr>
              <p:cNvPr id="107" name="AutoShape 30"/>
              <p:cNvCxnSpPr>
                <a:cxnSpLocks noChangeShapeType="1"/>
                <a:stCxn id="123" idx="6"/>
                <a:endCxn id="121" idx="2"/>
              </p:cNvCxnSpPr>
              <p:nvPr/>
            </p:nvCxnSpPr>
            <p:spPr bwMode="auto">
              <a:xfrm>
                <a:off x="2016" y="2784"/>
                <a:ext cx="1728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8" name="Text Box 31"/>
              <p:cNvSpPr txBox="1">
                <a:spLocks noChangeArrowheads="1"/>
              </p:cNvSpPr>
              <p:nvPr/>
            </p:nvSpPr>
            <p:spPr bwMode="auto">
              <a:xfrm>
                <a:off x="2804" y="2603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3" name="Group 32"/>
            <p:cNvGrpSpPr>
              <a:grpSpLocks/>
            </p:cNvGrpSpPr>
            <p:nvPr/>
          </p:nvGrpSpPr>
          <p:grpSpPr bwMode="auto">
            <a:xfrm>
              <a:off x="4173538" y="4349750"/>
              <a:ext cx="1092200" cy="384175"/>
              <a:chOff x="2536" y="2999"/>
              <a:chExt cx="688" cy="242"/>
            </a:xfrm>
          </p:grpSpPr>
          <p:cxnSp>
            <p:nvCxnSpPr>
              <p:cNvPr id="105" name="AutoShape 33"/>
              <p:cNvCxnSpPr>
                <a:cxnSpLocks noChangeShapeType="1"/>
                <a:stCxn id="113" idx="7"/>
                <a:endCxn id="115" idx="1"/>
              </p:cNvCxnSpPr>
              <p:nvPr/>
            </p:nvCxnSpPr>
            <p:spPr bwMode="auto">
              <a:xfrm rot="5400000" flipV="1">
                <a:off x="2879" y="2881"/>
                <a:ext cx="1" cy="688"/>
              </a:xfrm>
              <a:prstGeom prst="curvedConnector3">
                <a:avLst>
                  <a:gd name="adj1" fmla="val -20000009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6" name="Text Box 34"/>
              <p:cNvSpPr txBox="1">
                <a:spLocks noChangeArrowheads="1"/>
              </p:cNvSpPr>
              <p:nvPr/>
            </p:nvSpPr>
            <p:spPr bwMode="auto">
              <a:xfrm>
                <a:off x="2810" y="2999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4" name="Group 38"/>
            <p:cNvGrpSpPr>
              <a:grpSpLocks/>
            </p:cNvGrpSpPr>
            <p:nvPr/>
          </p:nvGrpSpPr>
          <p:grpSpPr bwMode="auto">
            <a:xfrm>
              <a:off x="2344738" y="4219575"/>
              <a:ext cx="482600" cy="487363"/>
              <a:chOff x="1384" y="2917"/>
              <a:chExt cx="304" cy="307"/>
            </a:xfrm>
          </p:grpSpPr>
          <p:cxnSp>
            <p:nvCxnSpPr>
              <p:cNvPr id="103" name="AutoShape 39"/>
              <p:cNvCxnSpPr>
                <a:cxnSpLocks noChangeShapeType="1"/>
                <a:stCxn id="111" idx="7"/>
                <a:endCxn id="123" idx="3"/>
              </p:cNvCxnSpPr>
              <p:nvPr/>
            </p:nvCxnSpPr>
            <p:spPr bwMode="auto">
              <a:xfrm flipV="1">
                <a:off x="1384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4" name="Text Box 40"/>
              <p:cNvSpPr txBox="1">
                <a:spLocks noChangeArrowheads="1"/>
              </p:cNvSpPr>
              <p:nvPr/>
            </p:nvSpPr>
            <p:spPr bwMode="auto">
              <a:xfrm>
                <a:off x="1392" y="2917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5" name="Group 44"/>
            <p:cNvGrpSpPr>
              <a:grpSpLocks/>
            </p:cNvGrpSpPr>
            <p:nvPr/>
          </p:nvGrpSpPr>
          <p:grpSpPr bwMode="auto">
            <a:xfrm>
              <a:off x="3259138" y="4186238"/>
              <a:ext cx="482600" cy="520700"/>
              <a:chOff x="1960" y="2896"/>
              <a:chExt cx="304" cy="328"/>
            </a:xfrm>
          </p:grpSpPr>
          <p:cxnSp>
            <p:nvCxnSpPr>
              <p:cNvPr id="101" name="AutoShape 45"/>
              <p:cNvCxnSpPr>
                <a:cxnSpLocks noChangeShapeType="1"/>
                <a:stCxn id="123" idx="5"/>
                <a:endCxn id="113" idx="1"/>
              </p:cNvCxnSpPr>
              <p:nvPr/>
            </p:nvCxnSpPr>
            <p:spPr bwMode="auto">
              <a:xfrm>
                <a:off x="1960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2" name="Text Box 46"/>
              <p:cNvSpPr txBox="1">
                <a:spLocks noChangeArrowheads="1"/>
              </p:cNvSpPr>
              <p:nvPr/>
            </p:nvSpPr>
            <p:spPr bwMode="auto">
              <a:xfrm>
                <a:off x="2063" y="2896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16" name="Group 54"/>
            <p:cNvGrpSpPr>
              <a:grpSpLocks/>
            </p:cNvGrpSpPr>
            <p:nvPr/>
          </p:nvGrpSpPr>
          <p:grpSpPr bwMode="auto">
            <a:xfrm>
              <a:off x="5695950" y="4224338"/>
              <a:ext cx="484188" cy="482600"/>
              <a:chOff x="3495" y="2920"/>
              <a:chExt cx="305" cy="304"/>
            </a:xfrm>
          </p:grpSpPr>
          <p:cxnSp>
            <p:nvCxnSpPr>
              <p:cNvPr id="99" name="AutoShape 55"/>
              <p:cNvCxnSpPr>
                <a:cxnSpLocks noChangeShapeType="1"/>
                <a:stCxn id="115" idx="7"/>
                <a:endCxn id="121" idx="3"/>
              </p:cNvCxnSpPr>
              <p:nvPr/>
            </p:nvCxnSpPr>
            <p:spPr bwMode="auto">
              <a:xfrm flipV="1">
                <a:off x="3496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0" name="Text Box 56"/>
              <p:cNvSpPr txBox="1">
                <a:spLocks noChangeArrowheads="1"/>
              </p:cNvSpPr>
              <p:nvPr/>
            </p:nvSpPr>
            <p:spPr bwMode="auto">
              <a:xfrm>
                <a:off x="3495" y="2950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7" name="Group 57"/>
            <p:cNvGrpSpPr>
              <a:grpSpLocks/>
            </p:cNvGrpSpPr>
            <p:nvPr/>
          </p:nvGrpSpPr>
          <p:grpSpPr bwMode="auto">
            <a:xfrm>
              <a:off x="7526332" y="4706938"/>
              <a:ext cx="622299" cy="431800"/>
              <a:chOff x="4648" y="3224"/>
              <a:chExt cx="392" cy="272"/>
            </a:xfrm>
          </p:grpSpPr>
          <p:cxnSp>
            <p:nvCxnSpPr>
              <p:cNvPr id="97" name="AutoShape 58"/>
              <p:cNvCxnSpPr>
                <a:cxnSpLocks noChangeShapeType="1"/>
                <a:stCxn id="119" idx="5"/>
                <a:endCxn id="119" idx="7"/>
              </p:cNvCxnSpPr>
              <p:nvPr/>
            </p:nvCxnSpPr>
            <p:spPr bwMode="auto">
              <a:xfrm rot="5400000" flipH="1" flipV="1">
                <a:off x="4513" y="3359"/>
                <a:ext cx="272" cy="1"/>
              </a:xfrm>
              <a:prstGeom prst="curvedConnector5">
                <a:avLst>
                  <a:gd name="adj1" fmla="val -73528"/>
                  <a:gd name="adj2" fmla="val 36399986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8" name="Text Box 59"/>
              <p:cNvSpPr txBox="1">
                <a:spLocks noChangeArrowheads="1"/>
              </p:cNvSpPr>
              <p:nvPr/>
            </p:nvSpPr>
            <p:spPr bwMode="auto">
              <a:xfrm>
                <a:off x="4853" y="3232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8" name="Group 69"/>
            <p:cNvGrpSpPr>
              <a:grpSpLocks/>
            </p:cNvGrpSpPr>
            <p:nvPr/>
          </p:nvGrpSpPr>
          <p:grpSpPr bwMode="auto">
            <a:xfrm>
              <a:off x="6611932" y="4186238"/>
              <a:ext cx="501649" cy="520700"/>
              <a:chOff x="4072" y="2896"/>
              <a:chExt cx="316" cy="328"/>
            </a:xfrm>
          </p:grpSpPr>
          <p:cxnSp>
            <p:nvCxnSpPr>
              <p:cNvPr id="95" name="AutoShape 70"/>
              <p:cNvCxnSpPr>
                <a:cxnSpLocks noChangeShapeType="1"/>
                <a:stCxn id="121" idx="5"/>
                <a:endCxn id="119" idx="1"/>
              </p:cNvCxnSpPr>
              <p:nvPr/>
            </p:nvCxnSpPr>
            <p:spPr bwMode="auto">
              <a:xfrm>
                <a:off x="4072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6" name="Text Box 71"/>
              <p:cNvSpPr txBox="1">
                <a:spLocks noChangeArrowheads="1"/>
              </p:cNvSpPr>
              <p:nvPr/>
            </p:nvSpPr>
            <p:spPr bwMode="auto">
              <a:xfrm>
                <a:off x="4201" y="2896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9" name="Group 126"/>
            <p:cNvGrpSpPr>
              <a:grpSpLocks/>
            </p:cNvGrpSpPr>
            <p:nvPr/>
          </p:nvGrpSpPr>
          <p:grpSpPr bwMode="auto">
            <a:xfrm>
              <a:off x="2344738" y="4313238"/>
              <a:ext cx="4814894" cy="1858962"/>
              <a:chOff x="2344738" y="4313238"/>
              <a:chExt cx="4814894" cy="1858962"/>
            </a:xfrm>
          </p:grpSpPr>
          <p:grpSp>
            <p:nvGrpSpPr>
              <p:cNvPr id="71" name="Group 35"/>
              <p:cNvGrpSpPr>
                <a:grpSpLocks/>
              </p:cNvGrpSpPr>
              <p:nvPr/>
            </p:nvGrpSpPr>
            <p:grpSpPr bwMode="auto">
              <a:xfrm>
                <a:off x="2797179" y="4313238"/>
                <a:ext cx="296863" cy="1219200"/>
                <a:chOff x="1669" y="2976"/>
                <a:chExt cx="187" cy="768"/>
              </a:xfrm>
            </p:grpSpPr>
            <p:cxnSp>
              <p:nvCxnSpPr>
                <p:cNvPr id="93" name="AutoShape 36"/>
                <p:cNvCxnSpPr>
                  <a:cxnSpLocks noChangeShapeType="1"/>
                  <a:stCxn id="109" idx="0"/>
                  <a:endCxn id="123" idx="4"/>
                </p:cNvCxnSpPr>
                <p:nvPr/>
              </p:nvCxnSpPr>
              <p:spPr bwMode="auto">
                <a:xfrm flipV="1">
                  <a:off x="1824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4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1669" y="3255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72" name="Group 41"/>
              <p:cNvGrpSpPr>
                <a:grpSpLocks/>
              </p:cNvGrpSpPr>
              <p:nvPr/>
            </p:nvGrpSpPr>
            <p:grpSpPr bwMode="auto">
              <a:xfrm>
                <a:off x="3259138" y="5138738"/>
                <a:ext cx="482600" cy="560387"/>
                <a:chOff x="1960" y="3496"/>
                <a:chExt cx="304" cy="353"/>
              </a:xfrm>
            </p:grpSpPr>
            <p:cxnSp>
              <p:nvCxnSpPr>
                <p:cNvPr id="91" name="AutoShape 42"/>
                <p:cNvCxnSpPr>
                  <a:cxnSpLocks noChangeShapeType="1"/>
                  <a:stCxn id="113" idx="3"/>
                  <a:endCxn id="109" idx="7"/>
                </p:cNvCxnSpPr>
                <p:nvPr/>
              </p:nvCxnSpPr>
              <p:spPr bwMode="auto">
                <a:xfrm flipH="1">
                  <a:off x="1960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2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071" y="3607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3" name="Group 47"/>
              <p:cNvGrpSpPr>
                <a:grpSpLocks/>
              </p:cNvGrpSpPr>
              <p:nvPr/>
            </p:nvGrpSpPr>
            <p:grpSpPr bwMode="auto">
              <a:xfrm>
                <a:off x="2344738" y="5138739"/>
                <a:ext cx="482600" cy="538162"/>
                <a:chOff x="1384" y="3496"/>
                <a:chExt cx="304" cy="339"/>
              </a:xfrm>
            </p:grpSpPr>
            <p:cxnSp>
              <p:nvCxnSpPr>
                <p:cNvPr id="89" name="AutoShape 48"/>
                <p:cNvCxnSpPr>
                  <a:cxnSpLocks noChangeShapeType="1"/>
                  <a:stCxn id="109" idx="1"/>
                  <a:endCxn id="111" idx="5"/>
                </p:cNvCxnSpPr>
                <p:nvPr/>
              </p:nvCxnSpPr>
              <p:spPr bwMode="auto">
                <a:xfrm flipH="1" flipV="1">
                  <a:off x="1384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0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393" y="3593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4" name="Group 51"/>
              <p:cNvGrpSpPr>
                <a:grpSpLocks/>
              </p:cNvGrpSpPr>
              <p:nvPr/>
            </p:nvGrpSpPr>
            <p:grpSpPr bwMode="auto">
              <a:xfrm>
                <a:off x="4173538" y="5138738"/>
                <a:ext cx="1092200" cy="403225"/>
                <a:chOff x="2536" y="3496"/>
                <a:chExt cx="688" cy="254"/>
              </a:xfrm>
            </p:grpSpPr>
            <p:cxnSp>
              <p:nvCxnSpPr>
                <p:cNvPr id="87" name="AutoShape 52"/>
                <p:cNvCxnSpPr>
                  <a:cxnSpLocks noChangeShapeType="1"/>
                  <a:stCxn id="115" idx="3"/>
                  <a:endCxn id="113" idx="5"/>
                </p:cNvCxnSpPr>
                <p:nvPr/>
              </p:nvCxnSpPr>
              <p:spPr bwMode="auto">
                <a:xfrm rot="5400000">
                  <a:off x="2879" y="3153"/>
                  <a:ext cx="1" cy="688"/>
                </a:xfrm>
                <a:prstGeom prst="curvedConnector3">
                  <a:avLst>
                    <a:gd name="adj1" fmla="val 20000009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8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2810" y="3508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5" name="Group 60"/>
              <p:cNvGrpSpPr>
                <a:grpSpLocks/>
              </p:cNvGrpSpPr>
              <p:nvPr/>
            </p:nvGrpSpPr>
            <p:grpSpPr bwMode="auto">
              <a:xfrm>
                <a:off x="5697538" y="5138738"/>
                <a:ext cx="482600" cy="520700"/>
                <a:chOff x="3496" y="3496"/>
                <a:chExt cx="304" cy="328"/>
              </a:xfrm>
            </p:grpSpPr>
            <p:cxnSp>
              <p:nvCxnSpPr>
                <p:cNvPr id="85" name="AutoShape 61"/>
                <p:cNvCxnSpPr>
                  <a:cxnSpLocks noChangeShapeType="1"/>
                  <a:stCxn id="117" idx="1"/>
                  <a:endCxn id="115" idx="5"/>
                </p:cNvCxnSpPr>
                <p:nvPr/>
              </p:nvCxnSpPr>
              <p:spPr bwMode="auto">
                <a:xfrm flipH="1" flipV="1">
                  <a:off x="3496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6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3515" y="3582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76" name="Group 63"/>
              <p:cNvGrpSpPr>
                <a:grpSpLocks/>
              </p:cNvGrpSpPr>
              <p:nvPr/>
            </p:nvGrpSpPr>
            <p:grpSpPr bwMode="auto">
              <a:xfrm>
                <a:off x="3348038" y="5788025"/>
                <a:ext cx="2743200" cy="384175"/>
                <a:chOff x="2016" y="3905"/>
                <a:chExt cx="1728" cy="242"/>
              </a:xfrm>
            </p:grpSpPr>
            <p:cxnSp>
              <p:nvCxnSpPr>
                <p:cNvPr id="83" name="AutoShape 64"/>
                <p:cNvCxnSpPr>
                  <a:cxnSpLocks noChangeShapeType="1"/>
                  <a:stCxn id="117" idx="2"/>
                  <a:endCxn id="109" idx="6"/>
                </p:cNvCxnSpPr>
                <p:nvPr/>
              </p:nvCxnSpPr>
              <p:spPr bwMode="auto">
                <a:xfrm flipH="1">
                  <a:off x="2016" y="3936"/>
                  <a:ext cx="1728" cy="0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4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823" y="3905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7" name="Group 66"/>
              <p:cNvGrpSpPr>
                <a:grpSpLocks/>
              </p:cNvGrpSpPr>
              <p:nvPr/>
            </p:nvGrpSpPr>
            <p:grpSpPr bwMode="auto">
              <a:xfrm>
                <a:off x="6611944" y="5138738"/>
                <a:ext cx="547688" cy="527050"/>
                <a:chOff x="4072" y="3496"/>
                <a:chExt cx="345" cy="332"/>
              </a:xfrm>
            </p:grpSpPr>
            <p:cxnSp>
              <p:nvCxnSpPr>
                <p:cNvPr id="81" name="AutoShape 67"/>
                <p:cNvCxnSpPr>
                  <a:cxnSpLocks noChangeShapeType="1"/>
                  <a:stCxn id="119" idx="3"/>
                  <a:endCxn id="117" idx="7"/>
                </p:cNvCxnSpPr>
                <p:nvPr/>
              </p:nvCxnSpPr>
              <p:spPr bwMode="auto">
                <a:xfrm flipH="1">
                  <a:off x="4072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2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4230" y="3586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8" name="Group 72"/>
              <p:cNvGrpSpPr>
                <a:grpSpLocks/>
              </p:cNvGrpSpPr>
              <p:nvPr/>
            </p:nvGrpSpPr>
            <p:grpSpPr bwMode="auto">
              <a:xfrm>
                <a:off x="6361123" y="4313238"/>
                <a:ext cx="296863" cy="1219200"/>
                <a:chOff x="3914" y="2976"/>
                <a:chExt cx="187" cy="768"/>
              </a:xfrm>
            </p:grpSpPr>
            <p:cxnSp>
              <p:nvCxnSpPr>
                <p:cNvPr id="79" name="AutoShape 73"/>
                <p:cNvCxnSpPr>
                  <a:cxnSpLocks noChangeShapeType="1"/>
                  <a:stCxn id="121" idx="4"/>
                  <a:endCxn id="117" idx="0"/>
                </p:cNvCxnSpPr>
                <p:nvPr/>
              </p:nvCxnSpPr>
              <p:spPr bwMode="auto">
                <a:xfrm>
                  <a:off x="3936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0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3914" y="3251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</p:grpSp>
        <p:grpSp>
          <p:nvGrpSpPr>
            <p:cNvPr id="20" name="Group 75"/>
            <p:cNvGrpSpPr>
              <a:grpSpLocks/>
            </p:cNvGrpSpPr>
            <p:nvPr/>
          </p:nvGrpSpPr>
          <p:grpSpPr bwMode="auto">
            <a:xfrm>
              <a:off x="1277938" y="4706944"/>
              <a:ext cx="636587" cy="449263"/>
              <a:chOff x="712" y="3224"/>
              <a:chExt cx="401" cy="283"/>
            </a:xfrm>
          </p:grpSpPr>
          <p:cxnSp>
            <p:nvCxnSpPr>
              <p:cNvPr id="69" name="AutoShape 76"/>
              <p:cNvCxnSpPr>
                <a:cxnSpLocks noChangeShapeType="1"/>
                <a:stCxn id="111" idx="3"/>
                <a:endCxn id="111" idx="1"/>
              </p:cNvCxnSpPr>
              <p:nvPr/>
            </p:nvCxnSpPr>
            <p:spPr bwMode="auto">
              <a:xfrm rot="5400000" flipH="1" flipV="1">
                <a:off x="977" y="3359"/>
                <a:ext cx="272" cy="1"/>
              </a:xfrm>
              <a:prstGeom prst="curvedConnector5">
                <a:avLst>
                  <a:gd name="adj1" fmla="val -73528"/>
                  <a:gd name="adj2" fmla="val -38800014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0" name="Text Box 77"/>
              <p:cNvSpPr txBox="1">
                <a:spLocks noChangeArrowheads="1"/>
              </p:cNvSpPr>
              <p:nvPr/>
            </p:nvSpPr>
            <p:spPr bwMode="auto">
              <a:xfrm>
                <a:off x="712" y="3265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sp>
          <p:nvSpPr>
            <p:cNvPr id="21" name="Oval 6"/>
            <p:cNvSpPr>
              <a:spLocks noChangeArrowheads="1"/>
            </p:cNvSpPr>
            <p:nvPr/>
          </p:nvSpPr>
          <p:spPr bwMode="auto">
            <a:xfrm>
              <a:off x="4386263" y="228600"/>
              <a:ext cx="609600" cy="6096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-111" charset="-128"/>
              </a:endParaRPr>
            </a:p>
          </p:txBody>
        </p:sp>
        <p:grpSp>
          <p:nvGrpSpPr>
            <p:cNvPr id="22" name="Group 5"/>
            <p:cNvGrpSpPr>
              <a:grpSpLocks/>
            </p:cNvGrpSpPr>
            <p:nvPr/>
          </p:nvGrpSpPr>
          <p:grpSpPr bwMode="auto">
            <a:xfrm>
              <a:off x="5786438" y="1082675"/>
              <a:ext cx="609600" cy="609600"/>
              <a:chOff x="1725" y="2333"/>
              <a:chExt cx="384" cy="384"/>
            </a:xfrm>
          </p:grpSpPr>
          <p:sp>
            <p:nvSpPr>
              <p:cNvPr id="67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Text Box 7"/>
              <p:cNvSpPr txBox="1">
                <a:spLocks noChangeArrowheads="1"/>
              </p:cNvSpPr>
              <p:nvPr/>
            </p:nvSpPr>
            <p:spPr bwMode="auto">
              <a:xfrm>
                <a:off x="1837" y="2419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23" name="Group 5"/>
            <p:cNvGrpSpPr>
              <a:grpSpLocks/>
            </p:cNvGrpSpPr>
            <p:nvPr/>
          </p:nvGrpSpPr>
          <p:grpSpPr bwMode="auto">
            <a:xfrm>
              <a:off x="2894013" y="1082675"/>
              <a:ext cx="609600" cy="609600"/>
              <a:chOff x="1725" y="2333"/>
              <a:chExt cx="384" cy="384"/>
            </a:xfrm>
          </p:grpSpPr>
          <p:sp>
            <p:nvSpPr>
              <p:cNvPr id="65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Text Box 7"/>
              <p:cNvSpPr txBox="1">
                <a:spLocks noChangeArrowheads="1"/>
              </p:cNvSpPr>
              <p:nvPr/>
            </p:nvSpPr>
            <p:spPr bwMode="auto">
              <a:xfrm>
                <a:off x="1841" y="2419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24" name="Group 5"/>
            <p:cNvGrpSpPr>
              <a:grpSpLocks/>
            </p:cNvGrpSpPr>
            <p:nvPr/>
          </p:nvGrpSpPr>
          <p:grpSpPr bwMode="auto">
            <a:xfrm>
              <a:off x="2151063" y="2138363"/>
              <a:ext cx="609600" cy="609600"/>
              <a:chOff x="1725" y="2333"/>
              <a:chExt cx="384" cy="384"/>
            </a:xfrm>
          </p:grpSpPr>
          <p:sp>
            <p:nvSpPr>
              <p:cNvPr id="63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25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</a:t>
                </a:r>
              </a:p>
            </p:txBody>
          </p:sp>
        </p:grpSp>
        <p:grpSp>
          <p:nvGrpSpPr>
            <p:cNvPr id="25" name="Group 5"/>
            <p:cNvGrpSpPr>
              <a:grpSpLocks/>
            </p:cNvGrpSpPr>
            <p:nvPr/>
          </p:nvGrpSpPr>
          <p:grpSpPr bwMode="auto">
            <a:xfrm>
              <a:off x="3582988" y="2154238"/>
              <a:ext cx="609600" cy="609600"/>
              <a:chOff x="1725" y="2333"/>
              <a:chExt cx="384" cy="384"/>
            </a:xfrm>
          </p:grpSpPr>
          <p:sp>
            <p:nvSpPr>
              <p:cNvPr id="61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25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</a:t>
                </a:r>
              </a:p>
            </p:txBody>
          </p:sp>
        </p:grpSp>
        <p:grpSp>
          <p:nvGrpSpPr>
            <p:cNvPr id="26" name="Group 5"/>
            <p:cNvGrpSpPr>
              <a:grpSpLocks/>
            </p:cNvGrpSpPr>
            <p:nvPr/>
          </p:nvGrpSpPr>
          <p:grpSpPr bwMode="auto">
            <a:xfrm>
              <a:off x="5129213" y="2114550"/>
              <a:ext cx="609600" cy="609600"/>
              <a:chOff x="1725" y="2333"/>
              <a:chExt cx="384" cy="384"/>
            </a:xfrm>
          </p:grpSpPr>
          <p:sp>
            <p:nvSpPr>
              <p:cNvPr id="59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25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</a:t>
                </a:r>
              </a:p>
            </p:txBody>
          </p:sp>
        </p:grpSp>
        <p:grpSp>
          <p:nvGrpSpPr>
            <p:cNvPr id="27" name="Group 5"/>
            <p:cNvGrpSpPr>
              <a:grpSpLocks/>
            </p:cNvGrpSpPr>
            <p:nvPr/>
          </p:nvGrpSpPr>
          <p:grpSpPr bwMode="auto">
            <a:xfrm>
              <a:off x="6665913" y="2098675"/>
              <a:ext cx="609600" cy="609600"/>
              <a:chOff x="1725" y="2333"/>
              <a:chExt cx="384" cy="384"/>
            </a:xfrm>
          </p:grpSpPr>
          <p:sp>
            <p:nvSpPr>
              <p:cNvPr id="57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25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</a:t>
                </a:r>
              </a:p>
            </p:txBody>
          </p:sp>
        </p:grpSp>
        <p:cxnSp>
          <p:nvCxnSpPr>
            <p:cNvPr id="28" name="AutoShape 70"/>
            <p:cNvCxnSpPr>
              <a:cxnSpLocks noChangeShapeType="1"/>
              <a:endCxn id="67" idx="1"/>
            </p:cNvCxnSpPr>
            <p:nvPr/>
          </p:nvCxnSpPr>
          <p:spPr bwMode="auto">
            <a:xfrm>
              <a:off x="4935538" y="711200"/>
              <a:ext cx="939800" cy="4603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70"/>
            <p:cNvCxnSpPr>
              <a:cxnSpLocks noChangeShapeType="1"/>
              <a:endCxn id="57" idx="1"/>
            </p:cNvCxnSpPr>
            <p:nvPr/>
          </p:nvCxnSpPr>
          <p:spPr bwMode="auto">
            <a:xfrm>
              <a:off x="6335713" y="1557338"/>
              <a:ext cx="419100" cy="63023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70"/>
            <p:cNvCxnSpPr>
              <a:cxnSpLocks noChangeShapeType="1"/>
              <a:endCxn id="59" idx="7"/>
            </p:cNvCxnSpPr>
            <p:nvPr/>
          </p:nvCxnSpPr>
          <p:spPr bwMode="auto">
            <a:xfrm flipH="1">
              <a:off x="5649913" y="1643063"/>
              <a:ext cx="265112" cy="56038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AutoShape 70"/>
            <p:cNvCxnSpPr>
              <a:cxnSpLocks noChangeShapeType="1"/>
              <a:endCxn id="65" idx="7"/>
            </p:cNvCxnSpPr>
            <p:nvPr/>
          </p:nvCxnSpPr>
          <p:spPr bwMode="auto">
            <a:xfrm flipH="1">
              <a:off x="3414713" y="669925"/>
              <a:ext cx="1023937" cy="5016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70"/>
            <p:cNvCxnSpPr>
              <a:cxnSpLocks noChangeShapeType="1"/>
              <a:endCxn id="63" idx="0"/>
            </p:cNvCxnSpPr>
            <p:nvPr/>
          </p:nvCxnSpPr>
          <p:spPr bwMode="auto">
            <a:xfrm flipH="1">
              <a:off x="2455863" y="1589088"/>
              <a:ext cx="520700" cy="5492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70"/>
            <p:cNvCxnSpPr>
              <a:cxnSpLocks noChangeShapeType="1"/>
              <a:endCxn id="61" idx="1"/>
            </p:cNvCxnSpPr>
            <p:nvPr/>
          </p:nvCxnSpPr>
          <p:spPr bwMode="auto">
            <a:xfrm>
              <a:off x="3357563" y="1643063"/>
              <a:ext cx="314325" cy="6000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" name="Text Box 59"/>
            <p:cNvSpPr txBox="1">
              <a:spLocks noChangeArrowheads="1"/>
            </p:cNvSpPr>
            <p:nvPr/>
          </p:nvSpPr>
          <p:spPr bwMode="auto">
            <a:xfrm>
              <a:off x="6440488" y="15732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35" name="Text Box 59"/>
            <p:cNvSpPr txBox="1">
              <a:spLocks noChangeArrowheads="1"/>
            </p:cNvSpPr>
            <p:nvPr/>
          </p:nvSpPr>
          <p:spPr bwMode="auto">
            <a:xfrm>
              <a:off x="3422650" y="1692275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36" name="Text Box 59"/>
            <p:cNvSpPr txBox="1">
              <a:spLocks noChangeArrowheads="1"/>
            </p:cNvSpPr>
            <p:nvPr/>
          </p:nvSpPr>
          <p:spPr bwMode="auto">
            <a:xfrm>
              <a:off x="4543425" y="2654300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37" name="Text Box 68"/>
            <p:cNvSpPr txBox="1">
              <a:spLocks noChangeArrowheads="1"/>
            </p:cNvSpPr>
            <p:nvPr/>
          </p:nvSpPr>
          <p:spPr bwMode="auto">
            <a:xfrm>
              <a:off x="3686175" y="669925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sp>
          <p:nvSpPr>
            <p:cNvPr id="38" name="Text Box 68"/>
            <p:cNvSpPr txBox="1">
              <a:spLocks noChangeArrowheads="1"/>
            </p:cNvSpPr>
            <p:nvPr/>
          </p:nvSpPr>
          <p:spPr bwMode="auto">
            <a:xfrm>
              <a:off x="2473325" y="15732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sp>
          <p:nvSpPr>
            <p:cNvPr id="39" name="Text Box 68"/>
            <p:cNvSpPr txBox="1">
              <a:spLocks noChangeArrowheads="1"/>
            </p:cNvSpPr>
            <p:nvPr/>
          </p:nvSpPr>
          <p:spPr bwMode="auto">
            <a:xfrm>
              <a:off x="5549900" y="1633538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cxnSp>
          <p:nvCxnSpPr>
            <p:cNvPr id="40" name="AutoShape 70"/>
            <p:cNvCxnSpPr>
              <a:cxnSpLocks noChangeShapeType="1"/>
              <a:endCxn id="111" idx="0"/>
            </p:cNvCxnSpPr>
            <p:nvPr/>
          </p:nvCxnSpPr>
          <p:spPr bwMode="auto">
            <a:xfrm flipH="1">
              <a:off x="2128838" y="2732088"/>
              <a:ext cx="207962" cy="18859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AutoShape 70"/>
            <p:cNvCxnSpPr>
              <a:cxnSpLocks noChangeShapeType="1"/>
            </p:cNvCxnSpPr>
            <p:nvPr/>
          </p:nvCxnSpPr>
          <p:spPr bwMode="auto">
            <a:xfrm>
              <a:off x="2586038" y="2708275"/>
              <a:ext cx="457200" cy="99536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" name="Text Box 68"/>
            <p:cNvSpPr txBox="1">
              <a:spLocks noChangeArrowheads="1"/>
            </p:cNvSpPr>
            <p:nvPr/>
          </p:nvSpPr>
          <p:spPr bwMode="auto">
            <a:xfrm>
              <a:off x="1982788" y="32115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cxnSp>
          <p:nvCxnSpPr>
            <p:cNvPr id="43" name="AutoShape 70"/>
            <p:cNvCxnSpPr>
              <a:cxnSpLocks noChangeShapeType="1"/>
              <a:endCxn id="113" idx="0"/>
            </p:cNvCxnSpPr>
            <p:nvPr/>
          </p:nvCxnSpPr>
          <p:spPr bwMode="auto">
            <a:xfrm>
              <a:off x="3808413" y="2747963"/>
              <a:ext cx="149225" cy="18700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AutoShape 70"/>
            <p:cNvCxnSpPr>
              <a:cxnSpLocks noChangeShapeType="1"/>
            </p:cNvCxnSpPr>
            <p:nvPr/>
          </p:nvCxnSpPr>
          <p:spPr bwMode="auto">
            <a:xfrm>
              <a:off x="4064000" y="2689225"/>
              <a:ext cx="2332038" cy="101441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70"/>
            <p:cNvCxnSpPr>
              <a:cxnSpLocks noChangeShapeType="1"/>
              <a:endCxn id="109" idx="0"/>
            </p:cNvCxnSpPr>
            <p:nvPr/>
          </p:nvCxnSpPr>
          <p:spPr bwMode="auto">
            <a:xfrm flipH="1">
              <a:off x="3043238" y="2676525"/>
              <a:ext cx="2208212" cy="285591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AutoShape 70"/>
            <p:cNvCxnSpPr>
              <a:cxnSpLocks noChangeShapeType="1"/>
              <a:endCxn id="115" idx="0"/>
            </p:cNvCxnSpPr>
            <p:nvPr/>
          </p:nvCxnSpPr>
          <p:spPr bwMode="auto">
            <a:xfrm flipH="1">
              <a:off x="5481638" y="2732088"/>
              <a:ext cx="36512" cy="18859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AutoShape 70"/>
            <p:cNvCxnSpPr>
              <a:cxnSpLocks noChangeShapeType="1"/>
              <a:endCxn id="117" idx="0"/>
            </p:cNvCxnSpPr>
            <p:nvPr/>
          </p:nvCxnSpPr>
          <p:spPr bwMode="auto">
            <a:xfrm flipH="1">
              <a:off x="6396038" y="2676525"/>
              <a:ext cx="460375" cy="285591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AutoShape 70"/>
            <p:cNvCxnSpPr>
              <a:cxnSpLocks noChangeShapeType="1"/>
              <a:endCxn id="119" idx="0"/>
            </p:cNvCxnSpPr>
            <p:nvPr/>
          </p:nvCxnSpPr>
          <p:spPr bwMode="auto">
            <a:xfrm>
              <a:off x="7116763" y="2671763"/>
              <a:ext cx="193675" cy="19462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Text Box 68"/>
            <p:cNvSpPr txBox="1">
              <a:spLocks noChangeArrowheads="1"/>
            </p:cNvSpPr>
            <p:nvPr/>
          </p:nvSpPr>
          <p:spPr bwMode="auto">
            <a:xfrm>
              <a:off x="3624263" y="32115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sp>
          <p:nvSpPr>
            <p:cNvPr id="50" name="Text Box 68"/>
            <p:cNvSpPr txBox="1">
              <a:spLocks noChangeArrowheads="1"/>
            </p:cNvSpPr>
            <p:nvPr/>
          </p:nvSpPr>
          <p:spPr bwMode="auto">
            <a:xfrm>
              <a:off x="4441825" y="32115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sp>
          <p:nvSpPr>
            <p:cNvPr id="51" name="Text Box 68"/>
            <p:cNvSpPr txBox="1">
              <a:spLocks noChangeArrowheads="1"/>
            </p:cNvSpPr>
            <p:nvPr/>
          </p:nvSpPr>
          <p:spPr bwMode="auto">
            <a:xfrm>
              <a:off x="6478588" y="32115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sp>
          <p:nvSpPr>
            <p:cNvPr id="52" name="Text Box 59"/>
            <p:cNvSpPr txBox="1">
              <a:spLocks noChangeArrowheads="1"/>
            </p:cNvSpPr>
            <p:nvPr/>
          </p:nvSpPr>
          <p:spPr bwMode="auto">
            <a:xfrm>
              <a:off x="2814638" y="3048000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53" name="Text Box 59"/>
            <p:cNvSpPr txBox="1">
              <a:spLocks noChangeArrowheads="1"/>
            </p:cNvSpPr>
            <p:nvPr/>
          </p:nvSpPr>
          <p:spPr bwMode="auto">
            <a:xfrm>
              <a:off x="5481638" y="724959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54" name="Text Box 59"/>
            <p:cNvSpPr txBox="1">
              <a:spLocks noChangeArrowheads="1"/>
            </p:cNvSpPr>
            <p:nvPr/>
          </p:nvSpPr>
          <p:spPr bwMode="auto">
            <a:xfrm>
              <a:off x="5475288" y="287496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55" name="Text Box 59"/>
            <p:cNvSpPr txBox="1">
              <a:spLocks noChangeArrowheads="1"/>
            </p:cNvSpPr>
            <p:nvPr/>
          </p:nvSpPr>
          <p:spPr bwMode="auto">
            <a:xfrm>
              <a:off x="7162800" y="3195638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cxnSp>
          <p:nvCxnSpPr>
            <p:cNvPr id="56" name="AutoShape 30"/>
            <p:cNvCxnSpPr>
              <a:cxnSpLocks noChangeShapeType="1"/>
            </p:cNvCxnSpPr>
            <p:nvPr/>
          </p:nvCxnSpPr>
          <p:spPr bwMode="auto">
            <a:xfrm>
              <a:off x="3981450" y="457200"/>
              <a:ext cx="361950" cy="0"/>
            </a:xfrm>
            <a:prstGeom prst="straightConnector1">
              <a:avLst/>
            </a:prstGeom>
            <a:noFill/>
            <a:ln w="57150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The set of binary strings with a 1 in the 3</a:t>
            </a:r>
            <a:r>
              <a:rPr lang="en-US" sz="2200" baseline="30000" dirty="0"/>
              <a:t>rd</a:t>
            </a:r>
            <a:r>
              <a:rPr lang="en-US" sz="2200" dirty="0"/>
              <a:t> position from the end</a:t>
            </a:r>
          </a:p>
        </p:txBody>
      </p:sp>
    </p:spTree>
    <p:extLst>
      <p:ext uri="{BB962C8B-B14F-4D97-AF65-F5344CB8AC3E}">
        <p14:creationId xmlns:p14="http://schemas.microsoft.com/office/powerpoint/2010/main" val="310310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2" name="Group 4"/>
          <p:cNvGrpSpPr>
            <a:grpSpLocks/>
          </p:cNvGrpSpPr>
          <p:nvPr/>
        </p:nvGrpSpPr>
        <p:grpSpPr bwMode="auto">
          <a:xfrm>
            <a:off x="3348038" y="3703638"/>
            <a:ext cx="5791200" cy="2438400"/>
            <a:chOff x="1149" y="2333"/>
            <a:chExt cx="3648" cy="1536"/>
          </a:xfrm>
        </p:grpSpPr>
        <p:grpSp>
          <p:nvGrpSpPr>
            <p:cNvPr id="9272" name="Group 5"/>
            <p:cNvGrpSpPr>
              <a:grpSpLocks/>
            </p:cNvGrpSpPr>
            <p:nvPr/>
          </p:nvGrpSpPr>
          <p:grpSpPr bwMode="auto">
            <a:xfrm>
              <a:off x="1725" y="2333"/>
              <a:ext cx="384" cy="384"/>
              <a:chOff x="1725" y="2333"/>
              <a:chExt cx="384" cy="384"/>
            </a:xfrm>
          </p:grpSpPr>
          <p:sp>
            <p:nvSpPr>
              <p:cNvPr id="9294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5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001</a:t>
                </a:r>
              </a:p>
            </p:txBody>
          </p:sp>
        </p:grpSp>
        <p:grpSp>
          <p:nvGrpSpPr>
            <p:cNvPr id="9273" name="Group 8"/>
            <p:cNvGrpSpPr>
              <a:grpSpLocks/>
            </p:cNvGrpSpPr>
            <p:nvPr/>
          </p:nvGrpSpPr>
          <p:grpSpPr bwMode="auto">
            <a:xfrm>
              <a:off x="3837" y="2333"/>
              <a:ext cx="384" cy="384"/>
              <a:chOff x="3837" y="2333"/>
              <a:chExt cx="384" cy="384"/>
            </a:xfrm>
          </p:grpSpPr>
          <p:sp>
            <p:nvSpPr>
              <p:cNvPr id="9292" name="Oval 9"/>
              <p:cNvSpPr>
                <a:spLocks noChangeArrowheads="1"/>
              </p:cNvSpPr>
              <p:nvPr/>
            </p:nvSpPr>
            <p:spPr bwMode="auto">
              <a:xfrm>
                <a:off x="3837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3" name="Text Box 10"/>
              <p:cNvSpPr txBox="1">
                <a:spLocks noChangeArrowheads="1"/>
              </p:cNvSpPr>
              <p:nvPr/>
            </p:nvSpPr>
            <p:spPr bwMode="auto">
              <a:xfrm>
                <a:off x="3867" y="2409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011</a:t>
                </a:r>
              </a:p>
            </p:txBody>
          </p:sp>
        </p:grpSp>
        <p:grpSp>
          <p:nvGrpSpPr>
            <p:cNvPr id="9274" name="Group 11"/>
            <p:cNvGrpSpPr>
              <a:grpSpLocks/>
            </p:cNvGrpSpPr>
            <p:nvPr/>
          </p:nvGrpSpPr>
          <p:grpSpPr bwMode="auto">
            <a:xfrm>
              <a:off x="4413" y="2909"/>
              <a:ext cx="384" cy="384"/>
              <a:chOff x="4413" y="2909"/>
              <a:chExt cx="384" cy="384"/>
            </a:xfrm>
          </p:grpSpPr>
          <p:sp>
            <p:nvSpPr>
              <p:cNvPr id="9290" name="Oval 12"/>
              <p:cNvSpPr>
                <a:spLocks noChangeArrowheads="1"/>
              </p:cNvSpPr>
              <p:nvPr/>
            </p:nvSpPr>
            <p:spPr bwMode="auto">
              <a:xfrm>
                <a:off x="4413" y="2909"/>
                <a:ext cx="384" cy="384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1" name="Text Box 13"/>
              <p:cNvSpPr txBox="1">
                <a:spLocks noChangeArrowheads="1"/>
              </p:cNvSpPr>
              <p:nvPr/>
            </p:nvSpPr>
            <p:spPr bwMode="auto">
              <a:xfrm>
                <a:off x="4451" y="2987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111</a:t>
                </a:r>
              </a:p>
            </p:txBody>
          </p:sp>
        </p:grpSp>
        <p:grpSp>
          <p:nvGrpSpPr>
            <p:cNvPr id="9275" name="Group 14"/>
            <p:cNvGrpSpPr>
              <a:grpSpLocks/>
            </p:cNvGrpSpPr>
            <p:nvPr/>
          </p:nvGrpSpPr>
          <p:grpSpPr bwMode="auto">
            <a:xfrm>
              <a:off x="3837" y="3485"/>
              <a:ext cx="384" cy="384"/>
              <a:chOff x="3837" y="3485"/>
              <a:chExt cx="384" cy="384"/>
            </a:xfrm>
          </p:grpSpPr>
          <p:sp>
            <p:nvSpPr>
              <p:cNvPr id="9288" name="Oval 15"/>
              <p:cNvSpPr>
                <a:spLocks noChangeArrowheads="1"/>
              </p:cNvSpPr>
              <p:nvPr/>
            </p:nvSpPr>
            <p:spPr bwMode="auto">
              <a:xfrm>
                <a:off x="3837" y="3485"/>
                <a:ext cx="384" cy="384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9" name="Text Box 16"/>
              <p:cNvSpPr txBox="1">
                <a:spLocks noChangeArrowheads="1"/>
              </p:cNvSpPr>
              <p:nvPr/>
            </p:nvSpPr>
            <p:spPr bwMode="auto">
              <a:xfrm>
                <a:off x="3875" y="3563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110</a:t>
                </a:r>
              </a:p>
            </p:txBody>
          </p:sp>
        </p:grpSp>
        <p:grpSp>
          <p:nvGrpSpPr>
            <p:cNvPr id="9276" name="Group 17"/>
            <p:cNvGrpSpPr>
              <a:grpSpLocks/>
            </p:cNvGrpSpPr>
            <p:nvPr/>
          </p:nvGrpSpPr>
          <p:grpSpPr bwMode="auto">
            <a:xfrm>
              <a:off x="3261" y="2909"/>
              <a:ext cx="384" cy="384"/>
              <a:chOff x="3261" y="2909"/>
              <a:chExt cx="384" cy="384"/>
            </a:xfrm>
          </p:grpSpPr>
          <p:sp>
            <p:nvSpPr>
              <p:cNvPr id="9286" name="Oval 18"/>
              <p:cNvSpPr>
                <a:spLocks noChangeArrowheads="1"/>
              </p:cNvSpPr>
              <p:nvPr/>
            </p:nvSpPr>
            <p:spPr bwMode="auto">
              <a:xfrm>
                <a:off x="3261" y="2909"/>
                <a:ext cx="384" cy="384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7" name="Text Box 19"/>
              <p:cNvSpPr txBox="1">
                <a:spLocks noChangeArrowheads="1"/>
              </p:cNvSpPr>
              <p:nvPr/>
            </p:nvSpPr>
            <p:spPr bwMode="auto">
              <a:xfrm>
                <a:off x="3289" y="2985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101</a:t>
                </a:r>
              </a:p>
            </p:txBody>
          </p:sp>
        </p:grpSp>
        <p:grpSp>
          <p:nvGrpSpPr>
            <p:cNvPr id="9277" name="Group 20"/>
            <p:cNvGrpSpPr>
              <a:grpSpLocks/>
            </p:cNvGrpSpPr>
            <p:nvPr/>
          </p:nvGrpSpPr>
          <p:grpSpPr bwMode="auto">
            <a:xfrm>
              <a:off x="2301" y="2909"/>
              <a:ext cx="384" cy="384"/>
              <a:chOff x="2301" y="2909"/>
              <a:chExt cx="384" cy="384"/>
            </a:xfrm>
          </p:grpSpPr>
          <p:sp>
            <p:nvSpPr>
              <p:cNvPr id="9284" name="Oval 21"/>
              <p:cNvSpPr>
                <a:spLocks noChangeArrowheads="1"/>
              </p:cNvSpPr>
              <p:nvPr/>
            </p:nvSpPr>
            <p:spPr bwMode="auto">
              <a:xfrm>
                <a:off x="2301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5" name="Text Box 22"/>
              <p:cNvSpPr txBox="1">
                <a:spLocks noChangeArrowheads="1"/>
              </p:cNvSpPr>
              <p:nvPr/>
            </p:nvSpPr>
            <p:spPr bwMode="auto">
              <a:xfrm>
                <a:off x="2329" y="2985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010</a:t>
                </a:r>
              </a:p>
            </p:txBody>
          </p:sp>
        </p:grpSp>
        <p:grpSp>
          <p:nvGrpSpPr>
            <p:cNvPr id="9278" name="Group 23"/>
            <p:cNvGrpSpPr>
              <a:grpSpLocks/>
            </p:cNvGrpSpPr>
            <p:nvPr/>
          </p:nvGrpSpPr>
          <p:grpSpPr bwMode="auto">
            <a:xfrm>
              <a:off x="1149" y="2909"/>
              <a:ext cx="384" cy="384"/>
              <a:chOff x="1149" y="2909"/>
              <a:chExt cx="384" cy="384"/>
            </a:xfrm>
          </p:grpSpPr>
          <p:sp>
            <p:nvSpPr>
              <p:cNvPr id="9282" name="Oval 24"/>
              <p:cNvSpPr>
                <a:spLocks noChangeArrowheads="1"/>
              </p:cNvSpPr>
              <p:nvPr/>
            </p:nvSpPr>
            <p:spPr bwMode="auto">
              <a:xfrm>
                <a:off x="1149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3" name="Text Box 25"/>
              <p:cNvSpPr txBox="1">
                <a:spLocks noChangeArrowheads="1"/>
              </p:cNvSpPr>
              <p:nvPr/>
            </p:nvSpPr>
            <p:spPr bwMode="auto">
              <a:xfrm>
                <a:off x="1179" y="2997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000</a:t>
                </a:r>
              </a:p>
            </p:txBody>
          </p:sp>
        </p:grpSp>
        <p:grpSp>
          <p:nvGrpSpPr>
            <p:cNvPr id="9279" name="Group 26"/>
            <p:cNvGrpSpPr>
              <a:grpSpLocks/>
            </p:cNvGrpSpPr>
            <p:nvPr/>
          </p:nvGrpSpPr>
          <p:grpSpPr bwMode="auto">
            <a:xfrm>
              <a:off x="1725" y="3485"/>
              <a:ext cx="384" cy="384"/>
              <a:chOff x="1725" y="3485"/>
              <a:chExt cx="384" cy="384"/>
            </a:xfrm>
          </p:grpSpPr>
          <p:sp>
            <p:nvSpPr>
              <p:cNvPr id="9280" name="Oval 27"/>
              <p:cNvSpPr>
                <a:spLocks noChangeArrowheads="1"/>
              </p:cNvSpPr>
              <p:nvPr/>
            </p:nvSpPr>
            <p:spPr bwMode="auto">
              <a:xfrm>
                <a:off x="1725" y="3485"/>
                <a:ext cx="384" cy="384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1" name="Text Box 28"/>
              <p:cNvSpPr txBox="1">
                <a:spLocks noChangeArrowheads="1"/>
              </p:cNvSpPr>
              <p:nvPr/>
            </p:nvSpPr>
            <p:spPr bwMode="auto">
              <a:xfrm>
                <a:off x="1763" y="3561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100</a:t>
                </a:r>
              </a:p>
            </p:txBody>
          </p:sp>
        </p:grpSp>
      </p:grpSp>
      <p:grpSp>
        <p:nvGrpSpPr>
          <p:cNvPr id="9223" name="Group 29"/>
          <p:cNvGrpSpPr>
            <a:grpSpLocks/>
          </p:cNvGrpSpPr>
          <p:nvPr/>
        </p:nvGrpSpPr>
        <p:grpSpPr bwMode="auto">
          <a:xfrm>
            <a:off x="4872038" y="3721100"/>
            <a:ext cx="2743200" cy="336550"/>
            <a:chOff x="2016" y="2603"/>
            <a:chExt cx="1728" cy="212"/>
          </a:xfrm>
        </p:grpSpPr>
        <p:cxnSp>
          <p:nvCxnSpPr>
            <p:cNvPr id="9270" name="AutoShape 30"/>
            <p:cNvCxnSpPr>
              <a:cxnSpLocks noChangeShapeType="1"/>
              <a:stCxn id="9294" idx="6"/>
              <a:endCxn id="9292" idx="2"/>
            </p:cNvCxnSpPr>
            <p:nvPr/>
          </p:nvCxnSpPr>
          <p:spPr bwMode="auto">
            <a:xfrm>
              <a:off x="2016" y="2784"/>
              <a:ext cx="1728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71" name="Text Box 31"/>
            <p:cNvSpPr txBox="1">
              <a:spLocks noChangeArrowheads="1"/>
            </p:cNvSpPr>
            <p:nvPr/>
          </p:nvSpPr>
          <p:spPr bwMode="auto">
            <a:xfrm>
              <a:off x="2804" y="2603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4" name="Group 32"/>
          <p:cNvGrpSpPr>
            <a:grpSpLocks/>
          </p:cNvGrpSpPr>
          <p:nvPr/>
        </p:nvGrpSpPr>
        <p:grpSpPr bwMode="auto">
          <a:xfrm>
            <a:off x="5697538" y="4349751"/>
            <a:ext cx="1092200" cy="358775"/>
            <a:chOff x="2536" y="2999"/>
            <a:chExt cx="688" cy="226"/>
          </a:xfrm>
        </p:grpSpPr>
        <p:cxnSp>
          <p:nvCxnSpPr>
            <p:cNvPr id="9268" name="AutoShape 33"/>
            <p:cNvCxnSpPr>
              <a:cxnSpLocks noChangeShapeType="1"/>
              <a:stCxn id="9284" idx="7"/>
              <a:endCxn id="9286" idx="1"/>
            </p:cNvCxnSpPr>
            <p:nvPr/>
          </p:nvCxnSpPr>
          <p:spPr bwMode="auto">
            <a:xfrm rot="5400000" flipV="1">
              <a:off x="2879" y="2881"/>
              <a:ext cx="1" cy="688"/>
            </a:xfrm>
            <a:prstGeom prst="curvedConnector3">
              <a:avLst>
                <a:gd name="adj1" fmla="val -200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9" name="Text Box 34"/>
            <p:cNvSpPr txBox="1">
              <a:spLocks noChangeArrowheads="1"/>
            </p:cNvSpPr>
            <p:nvPr/>
          </p:nvSpPr>
          <p:spPr bwMode="auto">
            <a:xfrm>
              <a:off x="2810" y="2999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5" name="Group 38"/>
          <p:cNvGrpSpPr>
            <a:grpSpLocks/>
          </p:cNvGrpSpPr>
          <p:nvPr/>
        </p:nvGrpSpPr>
        <p:grpSpPr bwMode="auto">
          <a:xfrm>
            <a:off x="3868738" y="4219576"/>
            <a:ext cx="482600" cy="487363"/>
            <a:chOff x="1384" y="2917"/>
            <a:chExt cx="304" cy="307"/>
          </a:xfrm>
        </p:grpSpPr>
        <p:cxnSp>
          <p:nvCxnSpPr>
            <p:cNvPr id="9266" name="AutoShape 39"/>
            <p:cNvCxnSpPr>
              <a:cxnSpLocks noChangeShapeType="1"/>
              <a:stCxn id="9282" idx="7"/>
              <a:endCxn id="9294" idx="3"/>
            </p:cNvCxnSpPr>
            <p:nvPr/>
          </p:nvCxnSpPr>
          <p:spPr bwMode="auto">
            <a:xfrm flipV="1">
              <a:off x="1384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7" name="Text Box 40"/>
            <p:cNvSpPr txBox="1">
              <a:spLocks noChangeArrowheads="1"/>
            </p:cNvSpPr>
            <p:nvPr/>
          </p:nvSpPr>
          <p:spPr bwMode="auto">
            <a:xfrm>
              <a:off x="1392" y="2917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6" name="Group 44"/>
          <p:cNvGrpSpPr>
            <a:grpSpLocks/>
          </p:cNvGrpSpPr>
          <p:nvPr/>
        </p:nvGrpSpPr>
        <p:grpSpPr bwMode="auto">
          <a:xfrm>
            <a:off x="4783138" y="4186238"/>
            <a:ext cx="482600" cy="520700"/>
            <a:chOff x="1960" y="2896"/>
            <a:chExt cx="304" cy="328"/>
          </a:xfrm>
        </p:grpSpPr>
        <p:cxnSp>
          <p:nvCxnSpPr>
            <p:cNvPr id="9264" name="AutoShape 45"/>
            <p:cNvCxnSpPr>
              <a:cxnSpLocks noChangeShapeType="1"/>
              <a:stCxn id="9294" idx="5"/>
              <a:endCxn id="9284" idx="1"/>
            </p:cNvCxnSpPr>
            <p:nvPr/>
          </p:nvCxnSpPr>
          <p:spPr bwMode="auto">
            <a:xfrm>
              <a:off x="1960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5" name="Text Box 46"/>
            <p:cNvSpPr txBox="1">
              <a:spLocks noChangeArrowheads="1"/>
            </p:cNvSpPr>
            <p:nvPr/>
          </p:nvSpPr>
          <p:spPr bwMode="auto">
            <a:xfrm>
              <a:off x="2063" y="2896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</p:grpSp>
      <p:grpSp>
        <p:nvGrpSpPr>
          <p:cNvPr id="9227" name="Group 54"/>
          <p:cNvGrpSpPr>
            <a:grpSpLocks/>
          </p:cNvGrpSpPr>
          <p:nvPr/>
        </p:nvGrpSpPr>
        <p:grpSpPr bwMode="auto">
          <a:xfrm>
            <a:off x="7219950" y="4224338"/>
            <a:ext cx="484188" cy="482600"/>
            <a:chOff x="3495" y="2920"/>
            <a:chExt cx="305" cy="304"/>
          </a:xfrm>
        </p:grpSpPr>
        <p:cxnSp>
          <p:nvCxnSpPr>
            <p:cNvPr id="9262" name="AutoShape 55"/>
            <p:cNvCxnSpPr>
              <a:cxnSpLocks noChangeShapeType="1"/>
              <a:stCxn id="9286" idx="7"/>
              <a:endCxn id="9292" idx="3"/>
            </p:cNvCxnSpPr>
            <p:nvPr/>
          </p:nvCxnSpPr>
          <p:spPr bwMode="auto">
            <a:xfrm flipV="1">
              <a:off x="3496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3" name="Text Box 56"/>
            <p:cNvSpPr txBox="1">
              <a:spLocks noChangeArrowheads="1"/>
            </p:cNvSpPr>
            <p:nvPr/>
          </p:nvSpPr>
          <p:spPr bwMode="auto">
            <a:xfrm>
              <a:off x="3495" y="2950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8" name="Group 57"/>
          <p:cNvGrpSpPr>
            <a:grpSpLocks/>
          </p:cNvGrpSpPr>
          <p:nvPr/>
        </p:nvGrpSpPr>
        <p:grpSpPr bwMode="auto">
          <a:xfrm>
            <a:off x="9050338" y="4706938"/>
            <a:ext cx="620712" cy="431800"/>
            <a:chOff x="4648" y="3224"/>
            <a:chExt cx="391" cy="272"/>
          </a:xfrm>
        </p:grpSpPr>
        <p:cxnSp>
          <p:nvCxnSpPr>
            <p:cNvPr id="9260" name="AutoShape 58"/>
            <p:cNvCxnSpPr>
              <a:cxnSpLocks noChangeShapeType="1"/>
              <a:stCxn id="9290" idx="5"/>
              <a:endCxn id="9290" idx="7"/>
            </p:cNvCxnSpPr>
            <p:nvPr/>
          </p:nvCxnSpPr>
          <p:spPr bwMode="auto">
            <a:xfrm rot="5400000" flipH="1" flipV="1">
              <a:off x="4513" y="3359"/>
              <a:ext cx="272" cy="1"/>
            </a:xfrm>
            <a:prstGeom prst="curvedConnector5">
              <a:avLst>
                <a:gd name="adj1" fmla="val -73528"/>
                <a:gd name="adj2" fmla="val 36399986"/>
                <a:gd name="adj3" fmla="val 17352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1" name="Text Box 59"/>
            <p:cNvSpPr txBox="1">
              <a:spLocks noChangeArrowheads="1"/>
            </p:cNvSpPr>
            <p:nvPr/>
          </p:nvSpPr>
          <p:spPr bwMode="auto">
            <a:xfrm>
              <a:off x="4853" y="3232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9" name="Group 69"/>
          <p:cNvGrpSpPr>
            <a:grpSpLocks/>
          </p:cNvGrpSpPr>
          <p:nvPr/>
        </p:nvGrpSpPr>
        <p:grpSpPr bwMode="auto">
          <a:xfrm>
            <a:off x="8135938" y="4186238"/>
            <a:ext cx="500062" cy="520700"/>
            <a:chOff x="4072" y="2896"/>
            <a:chExt cx="315" cy="328"/>
          </a:xfrm>
        </p:grpSpPr>
        <p:cxnSp>
          <p:nvCxnSpPr>
            <p:cNvPr id="9258" name="AutoShape 70"/>
            <p:cNvCxnSpPr>
              <a:cxnSpLocks noChangeShapeType="1"/>
              <a:stCxn id="9292" idx="5"/>
              <a:endCxn id="9290" idx="1"/>
            </p:cNvCxnSpPr>
            <p:nvPr/>
          </p:nvCxnSpPr>
          <p:spPr bwMode="auto">
            <a:xfrm>
              <a:off x="4072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59" name="Text Box 71"/>
            <p:cNvSpPr txBox="1">
              <a:spLocks noChangeArrowheads="1"/>
            </p:cNvSpPr>
            <p:nvPr/>
          </p:nvSpPr>
          <p:spPr bwMode="auto">
            <a:xfrm>
              <a:off x="4201" y="2896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30" name="Group 126"/>
          <p:cNvGrpSpPr>
            <a:grpSpLocks/>
          </p:cNvGrpSpPr>
          <p:nvPr/>
        </p:nvGrpSpPr>
        <p:grpSpPr bwMode="auto">
          <a:xfrm>
            <a:off x="3868738" y="4313239"/>
            <a:ext cx="4813300" cy="1811337"/>
            <a:chOff x="2344738" y="4313238"/>
            <a:chExt cx="4813300" cy="1811337"/>
          </a:xfrm>
        </p:grpSpPr>
        <p:grpSp>
          <p:nvGrpSpPr>
            <p:cNvPr id="9234" name="Group 35"/>
            <p:cNvGrpSpPr>
              <a:grpSpLocks/>
            </p:cNvGrpSpPr>
            <p:nvPr/>
          </p:nvGrpSpPr>
          <p:grpSpPr bwMode="auto">
            <a:xfrm>
              <a:off x="2797175" y="4313238"/>
              <a:ext cx="295275" cy="1219200"/>
              <a:chOff x="1669" y="2976"/>
              <a:chExt cx="186" cy="768"/>
            </a:xfrm>
          </p:grpSpPr>
          <p:cxnSp>
            <p:nvCxnSpPr>
              <p:cNvPr id="9256" name="AutoShape 36"/>
              <p:cNvCxnSpPr>
                <a:cxnSpLocks noChangeShapeType="1"/>
                <a:stCxn id="9280" idx="0"/>
                <a:endCxn id="9294" idx="4"/>
              </p:cNvCxnSpPr>
              <p:nvPr/>
            </p:nvCxnSpPr>
            <p:spPr bwMode="auto">
              <a:xfrm flipV="1">
                <a:off x="1824" y="2976"/>
                <a:ext cx="0" cy="76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57" name="Text Box 37"/>
              <p:cNvSpPr txBox="1">
                <a:spLocks noChangeArrowheads="1"/>
              </p:cNvSpPr>
              <p:nvPr/>
            </p:nvSpPr>
            <p:spPr bwMode="auto">
              <a:xfrm>
                <a:off x="1669" y="3255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35" name="Group 41"/>
            <p:cNvGrpSpPr>
              <a:grpSpLocks/>
            </p:cNvGrpSpPr>
            <p:nvPr/>
          </p:nvGrpSpPr>
          <p:grpSpPr bwMode="auto">
            <a:xfrm>
              <a:off x="3259138" y="5138738"/>
              <a:ext cx="482600" cy="512762"/>
              <a:chOff x="1960" y="3496"/>
              <a:chExt cx="304" cy="323"/>
            </a:xfrm>
          </p:grpSpPr>
          <p:cxnSp>
            <p:nvCxnSpPr>
              <p:cNvPr id="9254" name="AutoShape 42"/>
              <p:cNvCxnSpPr>
                <a:cxnSpLocks noChangeShapeType="1"/>
                <a:stCxn id="9284" idx="3"/>
                <a:endCxn id="9280" idx="7"/>
              </p:cNvCxnSpPr>
              <p:nvPr/>
            </p:nvCxnSpPr>
            <p:spPr bwMode="auto">
              <a:xfrm flipH="1">
                <a:off x="1960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55" name="Text Box 43"/>
              <p:cNvSpPr txBox="1">
                <a:spLocks noChangeArrowheads="1"/>
              </p:cNvSpPr>
              <p:nvPr/>
            </p:nvSpPr>
            <p:spPr bwMode="auto">
              <a:xfrm>
                <a:off x="2071" y="3607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6" name="Group 47"/>
            <p:cNvGrpSpPr>
              <a:grpSpLocks/>
            </p:cNvGrpSpPr>
            <p:nvPr/>
          </p:nvGrpSpPr>
          <p:grpSpPr bwMode="auto">
            <a:xfrm>
              <a:off x="2344738" y="5138738"/>
              <a:ext cx="482600" cy="490537"/>
              <a:chOff x="1384" y="3496"/>
              <a:chExt cx="304" cy="309"/>
            </a:xfrm>
          </p:grpSpPr>
          <p:cxnSp>
            <p:nvCxnSpPr>
              <p:cNvPr id="9252" name="AutoShape 48"/>
              <p:cNvCxnSpPr>
                <a:cxnSpLocks noChangeShapeType="1"/>
                <a:stCxn id="9280" idx="1"/>
                <a:endCxn id="9282" idx="5"/>
              </p:cNvCxnSpPr>
              <p:nvPr/>
            </p:nvCxnSpPr>
            <p:spPr bwMode="auto">
              <a:xfrm flipH="1" flipV="1">
                <a:off x="1384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53" name="Text Box 49"/>
              <p:cNvSpPr txBox="1">
                <a:spLocks noChangeArrowheads="1"/>
              </p:cNvSpPr>
              <p:nvPr/>
            </p:nvSpPr>
            <p:spPr bwMode="auto">
              <a:xfrm>
                <a:off x="1393" y="3593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7" name="Group 51"/>
            <p:cNvGrpSpPr>
              <a:grpSpLocks/>
            </p:cNvGrpSpPr>
            <p:nvPr/>
          </p:nvGrpSpPr>
          <p:grpSpPr bwMode="auto">
            <a:xfrm>
              <a:off x="4173538" y="5138738"/>
              <a:ext cx="1092200" cy="355600"/>
              <a:chOff x="2536" y="3496"/>
              <a:chExt cx="688" cy="224"/>
            </a:xfrm>
          </p:grpSpPr>
          <p:cxnSp>
            <p:nvCxnSpPr>
              <p:cNvPr id="9250" name="AutoShape 52"/>
              <p:cNvCxnSpPr>
                <a:cxnSpLocks noChangeShapeType="1"/>
                <a:stCxn id="9286" idx="3"/>
                <a:endCxn id="9284" idx="5"/>
              </p:cNvCxnSpPr>
              <p:nvPr/>
            </p:nvCxnSpPr>
            <p:spPr bwMode="auto">
              <a:xfrm rot="5400000">
                <a:off x="2879" y="3153"/>
                <a:ext cx="1" cy="688"/>
              </a:xfrm>
              <a:prstGeom prst="curvedConnector3">
                <a:avLst>
                  <a:gd name="adj1" fmla="val 20000009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51" name="Text Box 53"/>
              <p:cNvSpPr txBox="1">
                <a:spLocks noChangeArrowheads="1"/>
              </p:cNvSpPr>
              <p:nvPr/>
            </p:nvSpPr>
            <p:spPr bwMode="auto">
              <a:xfrm>
                <a:off x="2810" y="3508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8" name="Group 60"/>
            <p:cNvGrpSpPr>
              <a:grpSpLocks/>
            </p:cNvGrpSpPr>
            <p:nvPr/>
          </p:nvGrpSpPr>
          <p:grpSpPr bwMode="auto">
            <a:xfrm>
              <a:off x="5697538" y="5138738"/>
              <a:ext cx="482600" cy="482600"/>
              <a:chOff x="3496" y="3496"/>
              <a:chExt cx="304" cy="304"/>
            </a:xfrm>
          </p:grpSpPr>
          <p:cxnSp>
            <p:nvCxnSpPr>
              <p:cNvPr id="9248" name="AutoShape 61"/>
              <p:cNvCxnSpPr>
                <a:cxnSpLocks noChangeShapeType="1"/>
                <a:stCxn id="9288" idx="1"/>
                <a:endCxn id="9286" idx="5"/>
              </p:cNvCxnSpPr>
              <p:nvPr/>
            </p:nvCxnSpPr>
            <p:spPr bwMode="auto">
              <a:xfrm flipH="1" flipV="1">
                <a:off x="3496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Text Box 62"/>
              <p:cNvSpPr txBox="1">
                <a:spLocks noChangeArrowheads="1"/>
              </p:cNvSpPr>
              <p:nvPr/>
            </p:nvSpPr>
            <p:spPr bwMode="auto">
              <a:xfrm>
                <a:off x="3515" y="3582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39" name="Group 63"/>
            <p:cNvGrpSpPr>
              <a:grpSpLocks/>
            </p:cNvGrpSpPr>
            <p:nvPr/>
          </p:nvGrpSpPr>
          <p:grpSpPr bwMode="auto">
            <a:xfrm>
              <a:off x="3348038" y="5788025"/>
              <a:ext cx="2743200" cy="336550"/>
              <a:chOff x="2016" y="3905"/>
              <a:chExt cx="1728" cy="212"/>
            </a:xfrm>
          </p:grpSpPr>
          <p:cxnSp>
            <p:nvCxnSpPr>
              <p:cNvPr id="9246" name="AutoShape 64"/>
              <p:cNvCxnSpPr>
                <a:cxnSpLocks noChangeShapeType="1"/>
                <a:stCxn id="9288" idx="2"/>
                <a:endCxn id="9280" idx="6"/>
              </p:cNvCxnSpPr>
              <p:nvPr/>
            </p:nvCxnSpPr>
            <p:spPr bwMode="auto">
              <a:xfrm flipH="1">
                <a:off x="2016" y="3936"/>
                <a:ext cx="1728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7" name="Text Box 65"/>
              <p:cNvSpPr txBox="1">
                <a:spLocks noChangeArrowheads="1"/>
              </p:cNvSpPr>
              <p:nvPr/>
            </p:nvSpPr>
            <p:spPr bwMode="auto">
              <a:xfrm>
                <a:off x="2823" y="3905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40" name="Group 66"/>
            <p:cNvGrpSpPr>
              <a:grpSpLocks/>
            </p:cNvGrpSpPr>
            <p:nvPr/>
          </p:nvGrpSpPr>
          <p:grpSpPr bwMode="auto">
            <a:xfrm>
              <a:off x="6611938" y="5138738"/>
              <a:ext cx="546100" cy="482600"/>
              <a:chOff x="4072" y="3496"/>
              <a:chExt cx="344" cy="304"/>
            </a:xfrm>
          </p:grpSpPr>
          <p:cxnSp>
            <p:nvCxnSpPr>
              <p:cNvPr id="9244" name="AutoShape 67"/>
              <p:cNvCxnSpPr>
                <a:cxnSpLocks noChangeShapeType="1"/>
                <a:stCxn id="9290" idx="3"/>
                <a:endCxn id="9288" idx="7"/>
              </p:cNvCxnSpPr>
              <p:nvPr/>
            </p:nvCxnSpPr>
            <p:spPr bwMode="auto">
              <a:xfrm flipH="1">
                <a:off x="4072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5" name="Text Box 68"/>
              <p:cNvSpPr txBox="1">
                <a:spLocks noChangeArrowheads="1"/>
              </p:cNvSpPr>
              <p:nvPr/>
            </p:nvSpPr>
            <p:spPr bwMode="auto">
              <a:xfrm>
                <a:off x="4230" y="3586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41" name="Group 72"/>
            <p:cNvGrpSpPr>
              <a:grpSpLocks/>
            </p:cNvGrpSpPr>
            <p:nvPr/>
          </p:nvGrpSpPr>
          <p:grpSpPr bwMode="auto">
            <a:xfrm>
              <a:off x="6361113" y="4313238"/>
              <a:ext cx="295275" cy="1219200"/>
              <a:chOff x="3914" y="2976"/>
              <a:chExt cx="186" cy="768"/>
            </a:xfrm>
          </p:grpSpPr>
          <p:cxnSp>
            <p:nvCxnSpPr>
              <p:cNvPr id="9242" name="AutoShape 73"/>
              <p:cNvCxnSpPr>
                <a:cxnSpLocks noChangeShapeType="1"/>
                <a:stCxn id="9292" idx="4"/>
                <a:endCxn id="9288" idx="0"/>
              </p:cNvCxnSpPr>
              <p:nvPr/>
            </p:nvCxnSpPr>
            <p:spPr bwMode="auto">
              <a:xfrm>
                <a:off x="3936" y="2976"/>
                <a:ext cx="0" cy="76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3" name="Text Box 74"/>
              <p:cNvSpPr txBox="1">
                <a:spLocks noChangeArrowheads="1"/>
              </p:cNvSpPr>
              <p:nvPr/>
            </p:nvSpPr>
            <p:spPr bwMode="auto">
              <a:xfrm>
                <a:off x="3914" y="3251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</p:grpSp>
      <p:grpSp>
        <p:nvGrpSpPr>
          <p:cNvPr id="9231" name="Group 75"/>
          <p:cNvGrpSpPr>
            <a:grpSpLocks/>
          </p:cNvGrpSpPr>
          <p:nvPr/>
        </p:nvGrpSpPr>
        <p:grpSpPr bwMode="auto">
          <a:xfrm>
            <a:off x="2801939" y="4706938"/>
            <a:ext cx="636587" cy="431800"/>
            <a:chOff x="712" y="3224"/>
            <a:chExt cx="401" cy="272"/>
          </a:xfrm>
        </p:grpSpPr>
        <p:cxnSp>
          <p:nvCxnSpPr>
            <p:cNvPr id="9232" name="AutoShape 76"/>
            <p:cNvCxnSpPr>
              <a:cxnSpLocks noChangeShapeType="1"/>
              <a:stCxn id="9282" idx="3"/>
              <a:endCxn id="9282" idx="1"/>
            </p:cNvCxnSpPr>
            <p:nvPr/>
          </p:nvCxnSpPr>
          <p:spPr bwMode="auto">
            <a:xfrm rot="5400000" flipH="1" flipV="1">
              <a:off x="977" y="3359"/>
              <a:ext cx="272" cy="1"/>
            </a:xfrm>
            <a:prstGeom prst="curvedConnector5">
              <a:avLst>
                <a:gd name="adj1" fmla="val -73528"/>
                <a:gd name="adj2" fmla="val -38800014"/>
                <a:gd name="adj3" fmla="val 17352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3" name="Text Box 77"/>
            <p:cNvSpPr txBox="1">
              <a:spLocks noChangeArrowheads="1"/>
            </p:cNvSpPr>
            <p:nvPr/>
          </p:nvSpPr>
          <p:spPr bwMode="auto">
            <a:xfrm>
              <a:off x="712" y="3265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</p:grpSp>
      <p:cxnSp>
        <p:nvCxnSpPr>
          <p:cNvPr id="4" name="Straight Arrow Connector 3"/>
          <p:cNvCxnSpPr>
            <a:endCxn id="9282" idx="0"/>
          </p:cNvCxnSpPr>
          <p:nvPr/>
        </p:nvCxnSpPr>
        <p:spPr>
          <a:xfrm>
            <a:off x="3652838" y="4349750"/>
            <a:ext cx="0" cy="26828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The set of binary strings with a 1 in the 3</a:t>
            </a:r>
            <a:r>
              <a:rPr lang="en-US" sz="2200" baseline="30000" dirty="0"/>
              <a:t>rd</a:t>
            </a:r>
            <a:r>
              <a:rPr lang="en-US" sz="2200" dirty="0"/>
              <a:t> position from the end</a:t>
            </a:r>
          </a:p>
        </p:txBody>
      </p:sp>
    </p:spTree>
    <p:extLst>
      <p:ext uri="{BB962C8B-B14F-4D97-AF65-F5344CB8AC3E}">
        <p14:creationId xmlns:p14="http://schemas.microsoft.com/office/powerpoint/2010/main" val="3451473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beginning versus the end</a:t>
            </a:r>
          </a:p>
        </p:txBody>
      </p:sp>
      <p:grpSp>
        <p:nvGrpSpPr>
          <p:cNvPr id="4103" name="Group 29"/>
          <p:cNvGrpSpPr>
            <a:grpSpLocks/>
          </p:cNvGrpSpPr>
          <p:nvPr/>
        </p:nvGrpSpPr>
        <p:grpSpPr bwMode="auto">
          <a:xfrm>
            <a:off x="3364090" y="4636911"/>
            <a:ext cx="4801693" cy="1573104"/>
            <a:chOff x="1277938" y="3703638"/>
            <a:chExt cx="6946895" cy="2443162"/>
          </a:xfrm>
        </p:grpSpPr>
        <p:grpSp>
          <p:nvGrpSpPr>
            <p:cNvPr id="4124" name="Group 4"/>
            <p:cNvGrpSpPr>
              <a:grpSpLocks/>
            </p:cNvGrpSpPr>
            <p:nvPr/>
          </p:nvGrpSpPr>
          <p:grpSpPr bwMode="auto">
            <a:xfrm>
              <a:off x="1824038" y="3703638"/>
              <a:ext cx="5829301" cy="2438400"/>
              <a:chOff x="1149" y="2333"/>
              <a:chExt cx="3672" cy="1536"/>
            </a:xfrm>
          </p:grpSpPr>
          <p:grpSp>
            <p:nvGrpSpPr>
              <p:cNvPr id="4175" name="Group 5"/>
              <p:cNvGrpSpPr>
                <a:grpSpLocks/>
              </p:cNvGrpSpPr>
              <p:nvPr/>
            </p:nvGrpSpPr>
            <p:grpSpPr bwMode="auto">
              <a:xfrm>
                <a:off x="1725" y="2333"/>
                <a:ext cx="408" cy="384"/>
                <a:chOff x="1725" y="2333"/>
                <a:chExt cx="408" cy="384"/>
              </a:xfrm>
            </p:grpSpPr>
            <p:sp>
              <p:nvSpPr>
                <p:cNvPr id="4197" name="Oval 6"/>
                <p:cNvSpPr>
                  <a:spLocks noChangeArrowheads="1"/>
                </p:cNvSpPr>
                <p:nvPr/>
              </p:nvSpPr>
              <p:spPr bwMode="auto">
                <a:xfrm>
                  <a:off x="1725" y="2333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9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63" y="2419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001</a:t>
                  </a:r>
                </a:p>
              </p:txBody>
            </p:sp>
          </p:grpSp>
          <p:grpSp>
            <p:nvGrpSpPr>
              <p:cNvPr id="4176" name="Group 8"/>
              <p:cNvGrpSpPr>
                <a:grpSpLocks/>
              </p:cNvGrpSpPr>
              <p:nvPr/>
            </p:nvGrpSpPr>
            <p:grpSpPr bwMode="auto">
              <a:xfrm>
                <a:off x="3837" y="2333"/>
                <a:ext cx="400" cy="384"/>
                <a:chOff x="3837" y="2333"/>
                <a:chExt cx="400" cy="384"/>
              </a:xfrm>
            </p:grpSpPr>
            <p:sp>
              <p:nvSpPr>
                <p:cNvPr id="4195" name="Oval 9"/>
                <p:cNvSpPr>
                  <a:spLocks noChangeArrowheads="1"/>
                </p:cNvSpPr>
                <p:nvPr/>
              </p:nvSpPr>
              <p:spPr bwMode="auto">
                <a:xfrm>
                  <a:off x="3837" y="2333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9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867" y="2409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011</a:t>
                  </a:r>
                </a:p>
              </p:txBody>
            </p:sp>
          </p:grpSp>
          <p:grpSp>
            <p:nvGrpSpPr>
              <p:cNvPr id="4177" name="Group 11"/>
              <p:cNvGrpSpPr>
                <a:grpSpLocks/>
              </p:cNvGrpSpPr>
              <p:nvPr/>
            </p:nvGrpSpPr>
            <p:grpSpPr bwMode="auto">
              <a:xfrm>
                <a:off x="4413" y="2909"/>
                <a:ext cx="408" cy="384"/>
                <a:chOff x="4413" y="2909"/>
                <a:chExt cx="408" cy="384"/>
              </a:xfrm>
            </p:grpSpPr>
            <p:sp>
              <p:nvSpPr>
                <p:cNvPr id="4193" name="Oval 12"/>
                <p:cNvSpPr>
                  <a:spLocks noChangeArrowheads="1"/>
                </p:cNvSpPr>
                <p:nvPr/>
              </p:nvSpPr>
              <p:spPr bwMode="auto">
                <a:xfrm>
                  <a:off x="4413" y="2909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94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451" y="2987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111</a:t>
                  </a:r>
                </a:p>
              </p:txBody>
            </p:sp>
          </p:grpSp>
          <p:grpSp>
            <p:nvGrpSpPr>
              <p:cNvPr id="4178" name="Group 14"/>
              <p:cNvGrpSpPr>
                <a:grpSpLocks/>
              </p:cNvGrpSpPr>
              <p:nvPr/>
            </p:nvGrpSpPr>
            <p:grpSpPr bwMode="auto">
              <a:xfrm>
                <a:off x="3837" y="3485"/>
                <a:ext cx="408" cy="384"/>
                <a:chOff x="3837" y="3485"/>
                <a:chExt cx="408" cy="384"/>
              </a:xfrm>
            </p:grpSpPr>
            <p:sp>
              <p:nvSpPr>
                <p:cNvPr id="4191" name="Oval 15"/>
                <p:cNvSpPr>
                  <a:spLocks noChangeArrowheads="1"/>
                </p:cNvSpPr>
                <p:nvPr/>
              </p:nvSpPr>
              <p:spPr bwMode="auto">
                <a:xfrm>
                  <a:off x="3837" y="3485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9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875" y="3563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110</a:t>
                  </a:r>
                </a:p>
              </p:txBody>
            </p:sp>
          </p:grpSp>
          <p:grpSp>
            <p:nvGrpSpPr>
              <p:cNvPr id="4179" name="Group 17"/>
              <p:cNvGrpSpPr>
                <a:grpSpLocks/>
              </p:cNvGrpSpPr>
              <p:nvPr/>
            </p:nvGrpSpPr>
            <p:grpSpPr bwMode="auto">
              <a:xfrm>
                <a:off x="3261" y="2909"/>
                <a:ext cx="398" cy="384"/>
                <a:chOff x="3261" y="2909"/>
                <a:chExt cx="398" cy="384"/>
              </a:xfrm>
            </p:grpSpPr>
            <p:sp>
              <p:nvSpPr>
                <p:cNvPr id="4189" name="Oval 18"/>
                <p:cNvSpPr>
                  <a:spLocks noChangeArrowheads="1"/>
                </p:cNvSpPr>
                <p:nvPr/>
              </p:nvSpPr>
              <p:spPr bwMode="auto">
                <a:xfrm>
                  <a:off x="3261" y="2909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90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289" y="2985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101</a:t>
                  </a:r>
                </a:p>
              </p:txBody>
            </p:sp>
          </p:grpSp>
          <p:grpSp>
            <p:nvGrpSpPr>
              <p:cNvPr id="4180" name="Group 20"/>
              <p:cNvGrpSpPr>
                <a:grpSpLocks/>
              </p:cNvGrpSpPr>
              <p:nvPr/>
            </p:nvGrpSpPr>
            <p:grpSpPr bwMode="auto">
              <a:xfrm>
                <a:off x="2301" y="2909"/>
                <a:ext cx="398" cy="384"/>
                <a:chOff x="2301" y="2909"/>
                <a:chExt cx="398" cy="384"/>
              </a:xfrm>
            </p:grpSpPr>
            <p:sp>
              <p:nvSpPr>
                <p:cNvPr id="4187" name="Oval 21"/>
                <p:cNvSpPr>
                  <a:spLocks noChangeArrowheads="1"/>
                </p:cNvSpPr>
                <p:nvPr/>
              </p:nvSpPr>
              <p:spPr bwMode="auto">
                <a:xfrm>
                  <a:off x="2301" y="2909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88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329" y="2985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010</a:t>
                  </a:r>
                </a:p>
              </p:txBody>
            </p:sp>
          </p:grpSp>
          <p:grpSp>
            <p:nvGrpSpPr>
              <p:cNvPr id="4181" name="Group 23"/>
              <p:cNvGrpSpPr>
                <a:grpSpLocks/>
              </p:cNvGrpSpPr>
              <p:nvPr/>
            </p:nvGrpSpPr>
            <p:grpSpPr bwMode="auto">
              <a:xfrm>
                <a:off x="1149" y="2909"/>
                <a:ext cx="400" cy="384"/>
                <a:chOff x="1149" y="2909"/>
                <a:chExt cx="400" cy="384"/>
              </a:xfrm>
            </p:grpSpPr>
            <p:sp>
              <p:nvSpPr>
                <p:cNvPr id="4185" name="Oval 24"/>
                <p:cNvSpPr>
                  <a:spLocks noChangeArrowheads="1"/>
                </p:cNvSpPr>
                <p:nvPr/>
              </p:nvSpPr>
              <p:spPr bwMode="auto">
                <a:xfrm>
                  <a:off x="1149" y="2909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86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179" y="2997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000</a:t>
                  </a:r>
                </a:p>
              </p:txBody>
            </p:sp>
          </p:grpSp>
          <p:grpSp>
            <p:nvGrpSpPr>
              <p:cNvPr id="4182" name="Group 26"/>
              <p:cNvGrpSpPr>
                <a:grpSpLocks/>
              </p:cNvGrpSpPr>
              <p:nvPr/>
            </p:nvGrpSpPr>
            <p:grpSpPr bwMode="auto">
              <a:xfrm>
                <a:off x="1725" y="3485"/>
                <a:ext cx="408" cy="384"/>
                <a:chOff x="1725" y="3485"/>
                <a:chExt cx="408" cy="384"/>
              </a:xfrm>
            </p:grpSpPr>
            <p:sp>
              <p:nvSpPr>
                <p:cNvPr id="4183" name="Oval 27"/>
                <p:cNvSpPr>
                  <a:spLocks noChangeArrowheads="1"/>
                </p:cNvSpPr>
                <p:nvPr/>
              </p:nvSpPr>
              <p:spPr bwMode="auto">
                <a:xfrm>
                  <a:off x="1725" y="3485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8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763" y="3561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100</a:t>
                  </a:r>
                </a:p>
              </p:txBody>
            </p:sp>
          </p:grpSp>
        </p:grpSp>
        <p:grpSp>
          <p:nvGrpSpPr>
            <p:cNvPr id="4125" name="Group 29"/>
            <p:cNvGrpSpPr>
              <a:grpSpLocks/>
            </p:cNvGrpSpPr>
            <p:nvPr/>
          </p:nvGrpSpPr>
          <p:grpSpPr bwMode="auto">
            <a:xfrm>
              <a:off x="3348038" y="3721100"/>
              <a:ext cx="2743200" cy="358775"/>
              <a:chOff x="2016" y="2603"/>
              <a:chExt cx="1728" cy="226"/>
            </a:xfrm>
          </p:grpSpPr>
          <p:cxnSp>
            <p:nvCxnSpPr>
              <p:cNvPr id="4173" name="AutoShape 30"/>
              <p:cNvCxnSpPr>
                <a:cxnSpLocks noChangeShapeType="1"/>
                <a:stCxn id="4197" idx="6"/>
                <a:endCxn id="4195" idx="2"/>
              </p:cNvCxnSpPr>
              <p:nvPr/>
            </p:nvCxnSpPr>
            <p:spPr bwMode="auto">
              <a:xfrm>
                <a:off x="2016" y="2784"/>
                <a:ext cx="1728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74" name="Text Box 31"/>
              <p:cNvSpPr txBox="1">
                <a:spLocks noChangeArrowheads="1"/>
              </p:cNvSpPr>
              <p:nvPr/>
            </p:nvSpPr>
            <p:spPr bwMode="auto">
              <a:xfrm>
                <a:off x="2804" y="2603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26" name="Group 32"/>
            <p:cNvGrpSpPr>
              <a:grpSpLocks/>
            </p:cNvGrpSpPr>
            <p:nvPr/>
          </p:nvGrpSpPr>
          <p:grpSpPr bwMode="auto">
            <a:xfrm>
              <a:off x="4173538" y="4349750"/>
              <a:ext cx="1092200" cy="358775"/>
              <a:chOff x="2536" y="2999"/>
              <a:chExt cx="688" cy="226"/>
            </a:xfrm>
          </p:grpSpPr>
          <p:cxnSp>
            <p:nvCxnSpPr>
              <p:cNvPr id="4171" name="AutoShape 33"/>
              <p:cNvCxnSpPr>
                <a:cxnSpLocks noChangeShapeType="1"/>
                <a:stCxn id="4187" idx="7"/>
                <a:endCxn id="4189" idx="1"/>
              </p:cNvCxnSpPr>
              <p:nvPr/>
            </p:nvCxnSpPr>
            <p:spPr bwMode="auto">
              <a:xfrm rot="5400000" flipV="1">
                <a:off x="2879" y="2881"/>
                <a:ext cx="1" cy="688"/>
              </a:xfrm>
              <a:prstGeom prst="curvedConnector3">
                <a:avLst>
                  <a:gd name="adj1" fmla="val -20000009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72" name="Text Box 34"/>
              <p:cNvSpPr txBox="1">
                <a:spLocks noChangeArrowheads="1"/>
              </p:cNvSpPr>
              <p:nvPr/>
            </p:nvSpPr>
            <p:spPr bwMode="auto">
              <a:xfrm>
                <a:off x="2810" y="2999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27" name="Group 38"/>
            <p:cNvGrpSpPr>
              <a:grpSpLocks/>
            </p:cNvGrpSpPr>
            <p:nvPr/>
          </p:nvGrpSpPr>
          <p:grpSpPr bwMode="auto">
            <a:xfrm>
              <a:off x="2344738" y="4219575"/>
              <a:ext cx="482600" cy="487363"/>
              <a:chOff x="1384" y="2917"/>
              <a:chExt cx="304" cy="307"/>
            </a:xfrm>
          </p:grpSpPr>
          <p:cxnSp>
            <p:nvCxnSpPr>
              <p:cNvPr id="4169" name="AutoShape 39"/>
              <p:cNvCxnSpPr>
                <a:cxnSpLocks noChangeShapeType="1"/>
                <a:stCxn id="4185" idx="7"/>
                <a:endCxn id="4197" idx="3"/>
              </p:cNvCxnSpPr>
              <p:nvPr/>
            </p:nvCxnSpPr>
            <p:spPr bwMode="auto">
              <a:xfrm flipV="1">
                <a:off x="1384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70" name="Text Box 40"/>
              <p:cNvSpPr txBox="1">
                <a:spLocks noChangeArrowheads="1"/>
              </p:cNvSpPr>
              <p:nvPr/>
            </p:nvSpPr>
            <p:spPr bwMode="auto">
              <a:xfrm>
                <a:off x="1392" y="2917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28" name="Group 44"/>
            <p:cNvGrpSpPr>
              <a:grpSpLocks/>
            </p:cNvGrpSpPr>
            <p:nvPr/>
          </p:nvGrpSpPr>
          <p:grpSpPr bwMode="auto">
            <a:xfrm>
              <a:off x="3259144" y="4186238"/>
              <a:ext cx="536576" cy="520700"/>
              <a:chOff x="1960" y="2896"/>
              <a:chExt cx="338" cy="328"/>
            </a:xfrm>
          </p:grpSpPr>
          <p:cxnSp>
            <p:nvCxnSpPr>
              <p:cNvPr id="4167" name="AutoShape 45"/>
              <p:cNvCxnSpPr>
                <a:cxnSpLocks noChangeShapeType="1"/>
                <a:stCxn id="4197" idx="5"/>
                <a:endCxn id="4187" idx="1"/>
              </p:cNvCxnSpPr>
              <p:nvPr/>
            </p:nvCxnSpPr>
            <p:spPr bwMode="auto">
              <a:xfrm>
                <a:off x="1960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68" name="Text Box 46"/>
              <p:cNvSpPr txBox="1">
                <a:spLocks noChangeArrowheads="1"/>
              </p:cNvSpPr>
              <p:nvPr/>
            </p:nvSpPr>
            <p:spPr bwMode="auto">
              <a:xfrm>
                <a:off x="2063" y="2896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4129" name="Group 54"/>
            <p:cNvGrpSpPr>
              <a:grpSpLocks/>
            </p:cNvGrpSpPr>
            <p:nvPr/>
          </p:nvGrpSpPr>
          <p:grpSpPr bwMode="auto">
            <a:xfrm>
              <a:off x="5695950" y="4224338"/>
              <a:ext cx="484188" cy="482600"/>
              <a:chOff x="3495" y="2920"/>
              <a:chExt cx="305" cy="304"/>
            </a:xfrm>
          </p:grpSpPr>
          <p:cxnSp>
            <p:nvCxnSpPr>
              <p:cNvPr id="4165" name="AutoShape 55"/>
              <p:cNvCxnSpPr>
                <a:cxnSpLocks noChangeShapeType="1"/>
                <a:stCxn id="4189" idx="7"/>
                <a:endCxn id="4195" idx="3"/>
              </p:cNvCxnSpPr>
              <p:nvPr/>
            </p:nvCxnSpPr>
            <p:spPr bwMode="auto">
              <a:xfrm flipV="1">
                <a:off x="3496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66" name="Text Box 56"/>
              <p:cNvSpPr txBox="1">
                <a:spLocks noChangeArrowheads="1"/>
              </p:cNvSpPr>
              <p:nvPr/>
            </p:nvSpPr>
            <p:spPr bwMode="auto">
              <a:xfrm>
                <a:off x="3495" y="2950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30" name="Group 57"/>
            <p:cNvGrpSpPr>
              <a:grpSpLocks/>
            </p:cNvGrpSpPr>
            <p:nvPr/>
          </p:nvGrpSpPr>
          <p:grpSpPr bwMode="auto">
            <a:xfrm>
              <a:off x="7526334" y="4706938"/>
              <a:ext cx="698499" cy="431800"/>
              <a:chOff x="4648" y="3224"/>
              <a:chExt cx="440" cy="272"/>
            </a:xfrm>
          </p:grpSpPr>
          <p:cxnSp>
            <p:nvCxnSpPr>
              <p:cNvPr id="4163" name="AutoShape 58"/>
              <p:cNvCxnSpPr>
                <a:cxnSpLocks noChangeShapeType="1"/>
                <a:stCxn id="4193" idx="5"/>
                <a:endCxn id="4193" idx="7"/>
              </p:cNvCxnSpPr>
              <p:nvPr/>
            </p:nvCxnSpPr>
            <p:spPr bwMode="auto">
              <a:xfrm rot="5400000" flipH="1" flipV="1">
                <a:off x="4513" y="3359"/>
                <a:ext cx="272" cy="1"/>
              </a:xfrm>
              <a:prstGeom prst="curvedConnector5">
                <a:avLst>
                  <a:gd name="adj1" fmla="val -73528"/>
                  <a:gd name="adj2" fmla="val 36399986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64" name="Text Box 59"/>
              <p:cNvSpPr txBox="1">
                <a:spLocks noChangeArrowheads="1"/>
              </p:cNvSpPr>
              <p:nvPr/>
            </p:nvSpPr>
            <p:spPr bwMode="auto">
              <a:xfrm>
                <a:off x="4853" y="3232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31" name="Group 69"/>
            <p:cNvGrpSpPr>
              <a:grpSpLocks/>
            </p:cNvGrpSpPr>
            <p:nvPr/>
          </p:nvGrpSpPr>
          <p:grpSpPr bwMode="auto">
            <a:xfrm>
              <a:off x="6611933" y="4186238"/>
              <a:ext cx="577849" cy="520700"/>
              <a:chOff x="4072" y="2896"/>
              <a:chExt cx="364" cy="328"/>
            </a:xfrm>
          </p:grpSpPr>
          <p:cxnSp>
            <p:nvCxnSpPr>
              <p:cNvPr id="4161" name="AutoShape 70"/>
              <p:cNvCxnSpPr>
                <a:cxnSpLocks noChangeShapeType="1"/>
                <a:stCxn id="4195" idx="5"/>
                <a:endCxn id="4193" idx="1"/>
              </p:cNvCxnSpPr>
              <p:nvPr/>
            </p:nvCxnSpPr>
            <p:spPr bwMode="auto">
              <a:xfrm>
                <a:off x="4072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62" name="Text Box 71"/>
              <p:cNvSpPr txBox="1">
                <a:spLocks noChangeArrowheads="1"/>
              </p:cNvSpPr>
              <p:nvPr/>
            </p:nvSpPr>
            <p:spPr bwMode="auto">
              <a:xfrm>
                <a:off x="4201" y="2896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32" name="Group 126"/>
            <p:cNvGrpSpPr>
              <a:grpSpLocks/>
            </p:cNvGrpSpPr>
            <p:nvPr/>
          </p:nvGrpSpPr>
          <p:grpSpPr bwMode="auto">
            <a:xfrm>
              <a:off x="2344738" y="4313238"/>
              <a:ext cx="4891094" cy="1833562"/>
              <a:chOff x="2344738" y="4313238"/>
              <a:chExt cx="4891094" cy="1833562"/>
            </a:xfrm>
          </p:grpSpPr>
          <p:grpSp>
            <p:nvGrpSpPr>
              <p:cNvPr id="4137" name="Group 35"/>
              <p:cNvGrpSpPr>
                <a:grpSpLocks/>
              </p:cNvGrpSpPr>
              <p:nvPr/>
            </p:nvGrpSpPr>
            <p:grpSpPr bwMode="auto">
              <a:xfrm>
                <a:off x="2797179" y="4313238"/>
                <a:ext cx="373063" cy="1219200"/>
                <a:chOff x="1669" y="2976"/>
                <a:chExt cx="235" cy="768"/>
              </a:xfrm>
            </p:grpSpPr>
            <p:cxnSp>
              <p:nvCxnSpPr>
                <p:cNvPr id="4159" name="AutoShape 36"/>
                <p:cNvCxnSpPr>
                  <a:cxnSpLocks noChangeShapeType="1"/>
                  <a:stCxn id="4183" idx="0"/>
                  <a:endCxn id="4197" idx="4"/>
                </p:cNvCxnSpPr>
                <p:nvPr/>
              </p:nvCxnSpPr>
              <p:spPr bwMode="auto">
                <a:xfrm flipV="1">
                  <a:off x="1824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60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1669" y="3255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4138" name="Group 41"/>
              <p:cNvGrpSpPr>
                <a:grpSpLocks/>
              </p:cNvGrpSpPr>
              <p:nvPr/>
            </p:nvGrpSpPr>
            <p:grpSpPr bwMode="auto">
              <a:xfrm>
                <a:off x="3259144" y="5138749"/>
                <a:ext cx="549276" cy="534988"/>
                <a:chOff x="1960" y="3496"/>
                <a:chExt cx="346" cy="337"/>
              </a:xfrm>
            </p:grpSpPr>
            <p:cxnSp>
              <p:nvCxnSpPr>
                <p:cNvPr id="4157" name="AutoShape 42"/>
                <p:cNvCxnSpPr>
                  <a:cxnSpLocks noChangeShapeType="1"/>
                  <a:stCxn id="4187" idx="3"/>
                  <a:endCxn id="4183" idx="7"/>
                </p:cNvCxnSpPr>
                <p:nvPr/>
              </p:nvCxnSpPr>
              <p:spPr bwMode="auto">
                <a:xfrm flipH="1">
                  <a:off x="1960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58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071" y="3607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39" name="Group 47"/>
              <p:cNvGrpSpPr>
                <a:grpSpLocks/>
              </p:cNvGrpSpPr>
              <p:nvPr/>
            </p:nvGrpSpPr>
            <p:grpSpPr bwMode="auto">
              <a:xfrm>
                <a:off x="2344738" y="5138749"/>
                <a:ext cx="482600" cy="512763"/>
                <a:chOff x="1384" y="3496"/>
                <a:chExt cx="304" cy="323"/>
              </a:xfrm>
            </p:grpSpPr>
            <p:cxnSp>
              <p:nvCxnSpPr>
                <p:cNvPr id="4155" name="AutoShape 48"/>
                <p:cNvCxnSpPr>
                  <a:cxnSpLocks noChangeShapeType="1"/>
                  <a:stCxn id="4183" idx="1"/>
                  <a:endCxn id="4185" idx="5"/>
                </p:cNvCxnSpPr>
                <p:nvPr/>
              </p:nvCxnSpPr>
              <p:spPr bwMode="auto">
                <a:xfrm flipH="1" flipV="1">
                  <a:off x="1384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56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393" y="3593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40" name="Group 51"/>
              <p:cNvGrpSpPr>
                <a:grpSpLocks/>
              </p:cNvGrpSpPr>
              <p:nvPr/>
            </p:nvGrpSpPr>
            <p:grpSpPr bwMode="auto">
              <a:xfrm>
                <a:off x="4173538" y="5138738"/>
                <a:ext cx="1092200" cy="377825"/>
                <a:chOff x="2536" y="3496"/>
                <a:chExt cx="688" cy="238"/>
              </a:xfrm>
            </p:grpSpPr>
            <p:cxnSp>
              <p:nvCxnSpPr>
                <p:cNvPr id="4153" name="AutoShape 52"/>
                <p:cNvCxnSpPr>
                  <a:cxnSpLocks noChangeShapeType="1"/>
                  <a:stCxn id="4189" idx="3"/>
                  <a:endCxn id="4187" idx="5"/>
                </p:cNvCxnSpPr>
                <p:nvPr/>
              </p:nvCxnSpPr>
              <p:spPr bwMode="auto">
                <a:xfrm rot="5400000">
                  <a:off x="2879" y="3153"/>
                  <a:ext cx="1" cy="688"/>
                </a:xfrm>
                <a:prstGeom prst="curvedConnector3">
                  <a:avLst>
                    <a:gd name="adj1" fmla="val 20000009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54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2810" y="3508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41" name="Group 60"/>
              <p:cNvGrpSpPr>
                <a:grpSpLocks/>
              </p:cNvGrpSpPr>
              <p:nvPr/>
            </p:nvGrpSpPr>
            <p:grpSpPr bwMode="auto">
              <a:xfrm>
                <a:off x="5697538" y="5138738"/>
                <a:ext cx="482600" cy="495300"/>
                <a:chOff x="3496" y="3496"/>
                <a:chExt cx="304" cy="312"/>
              </a:xfrm>
            </p:grpSpPr>
            <p:cxnSp>
              <p:nvCxnSpPr>
                <p:cNvPr id="4151" name="AutoShape 61"/>
                <p:cNvCxnSpPr>
                  <a:cxnSpLocks noChangeShapeType="1"/>
                  <a:stCxn id="4191" idx="1"/>
                  <a:endCxn id="4189" idx="5"/>
                </p:cNvCxnSpPr>
                <p:nvPr/>
              </p:nvCxnSpPr>
              <p:spPr bwMode="auto">
                <a:xfrm flipH="1" flipV="1">
                  <a:off x="3496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52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3515" y="3582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4142" name="Group 63"/>
              <p:cNvGrpSpPr>
                <a:grpSpLocks/>
              </p:cNvGrpSpPr>
              <p:nvPr/>
            </p:nvGrpSpPr>
            <p:grpSpPr bwMode="auto">
              <a:xfrm>
                <a:off x="3348038" y="5788025"/>
                <a:ext cx="2743200" cy="358775"/>
                <a:chOff x="2016" y="3905"/>
                <a:chExt cx="1728" cy="226"/>
              </a:xfrm>
            </p:grpSpPr>
            <p:cxnSp>
              <p:nvCxnSpPr>
                <p:cNvPr id="4149" name="AutoShape 64"/>
                <p:cNvCxnSpPr>
                  <a:cxnSpLocks noChangeShapeType="1"/>
                  <a:stCxn id="4191" idx="2"/>
                  <a:endCxn id="4183" idx="6"/>
                </p:cNvCxnSpPr>
                <p:nvPr/>
              </p:nvCxnSpPr>
              <p:spPr bwMode="auto">
                <a:xfrm flipH="1">
                  <a:off x="2016" y="3936"/>
                  <a:ext cx="1728" cy="0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50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823" y="3905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43" name="Group 66"/>
              <p:cNvGrpSpPr>
                <a:grpSpLocks/>
              </p:cNvGrpSpPr>
              <p:nvPr/>
            </p:nvGrpSpPr>
            <p:grpSpPr bwMode="auto">
              <a:xfrm>
                <a:off x="6611944" y="5138738"/>
                <a:ext cx="623888" cy="501650"/>
                <a:chOff x="4072" y="3496"/>
                <a:chExt cx="393" cy="316"/>
              </a:xfrm>
            </p:grpSpPr>
            <p:cxnSp>
              <p:nvCxnSpPr>
                <p:cNvPr id="4147" name="AutoShape 67"/>
                <p:cNvCxnSpPr>
                  <a:cxnSpLocks noChangeShapeType="1"/>
                  <a:stCxn id="4193" idx="3"/>
                  <a:endCxn id="4191" idx="7"/>
                </p:cNvCxnSpPr>
                <p:nvPr/>
              </p:nvCxnSpPr>
              <p:spPr bwMode="auto">
                <a:xfrm flipH="1">
                  <a:off x="4072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48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4230" y="3586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44" name="Group 72"/>
              <p:cNvGrpSpPr>
                <a:grpSpLocks/>
              </p:cNvGrpSpPr>
              <p:nvPr/>
            </p:nvGrpSpPr>
            <p:grpSpPr bwMode="auto">
              <a:xfrm>
                <a:off x="6361121" y="4313238"/>
                <a:ext cx="373063" cy="1219200"/>
                <a:chOff x="3914" y="2976"/>
                <a:chExt cx="235" cy="768"/>
              </a:xfrm>
            </p:grpSpPr>
            <p:cxnSp>
              <p:nvCxnSpPr>
                <p:cNvPr id="4145" name="AutoShape 73"/>
                <p:cNvCxnSpPr>
                  <a:cxnSpLocks noChangeShapeType="1"/>
                  <a:stCxn id="4195" idx="4"/>
                  <a:endCxn id="4191" idx="0"/>
                </p:cNvCxnSpPr>
                <p:nvPr/>
              </p:nvCxnSpPr>
              <p:spPr bwMode="auto">
                <a:xfrm>
                  <a:off x="3936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46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3914" y="3251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</p:grpSp>
        <p:grpSp>
          <p:nvGrpSpPr>
            <p:cNvPr id="4133" name="Group 75"/>
            <p:cNvGrpSpPr>
              <a:grpSpLocks/>
            </p:cNvGrpSpPr>
            <p:nvPr/>
          </p:nvGrpSpPr>
          <p:grpSpPr bwMode="auto">
            <a:xfrm>
              <a:off x="1277938" y="4706938"/>
              <a:ext cx="636587" cy="431800"/>
              <a:chOff x="712" y="3224"/>
              <a:chExt cx="401" cy="272"/>
            </a:xfrm>
          </p:grpSpPr>
          <p:cxnSp>
            <p:nvCxnSpPr>
              <p:cNvPr id="4135" name="AutoShape 76"/>
              <p:cNvCxnSpPr>
                <a:cxnSpLocks noChangeShapeType="1"/>
                <a:stCxn id="4185" idx="3"/>
                <a:endCxn id="4185" idx="1"/>
              </p:cNvCxnSpPr>
              <p:nvPr/>
            </p:nvCxnSpPr>
            <p:spPr bwMode="auto">
              <a:xfrm rot="5400000" flipH="1" flipV="1">
                <a:off x="977" y="3359"/>
                <a:ext cx="272" cy="1"/>
              </a:xfrm>
              <a:prstGeom prst="curvedConnector5">
                <a:avLst>
                  <a:gd name="adj1" fmla="val -73528"/>
                  <a:gd name="adj2" fmla="val -38800014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36" name="Text Box 77"/>
              <p:cNvSpPr txBox="1">
                <a:spLocks noChangeArrowheads="1"/>
              </p:cNvSpPr>
              <p:nvPr/>
            </p:nvSpPr>
            <p:spPr bwMode="auto">
              <a:xfrm>
                <a:off x="712" y="3265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0</a:t>
                </a:r>
              </a:p>
            </p:txBody>
          </p:sp>
        </p:grpSp>
        <p:cxnSp>
          <p:nvCxnSpPr>
            <p:cNvPr id="4134" name="AutoShape 30"/>
            <p:cNvCxnSpPr>
              <a:cxnSpLocks noChangeShapeType="1"/>
            </p:cNvCxnSpPr>
            <p:nvPr/>
          </p:nvCxnSpPr>
          <p:spPr bwMode="auto">
            <a:xfrm flipH="1">
              <a:off x="2133600" y="4267200"/>
              <a:ext cx="1588" cy="381000"/>
            </a:xfrm>
            <a:prstGeom prst="straightConnector1">
              <a:avLst/>
            </a:prstGeom>
            <a:noFill/>
            <a:ln w="57150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2" name="Group 121"/>
          <p:cNvGrpSpPr/>
          <p:nvPr/>
        </p:nvGrpSpPr>
        <p:grpSpPr>
          <a:xfrm>
            <a:off x="2904034" y="1906413"/>
            <a:ext cx="4416846" cy="2198965"/>
            <a:chOff x="76200" y="3424238"/>
            <a:chExt cx="3625312" cy="1804893"/>
          </a:xfrm>
        </p:grpSpPr>
        <p:sp>
          <p:nvSpPr>
            <p:cNvPr id="123" name="Oval 122"/>
            <p:cNvSpPr/>
            <p:nvPr/>
          </p:nvSpPr>
          <p:spPr bwMode="auto">
            <a:xfrm>
              <a:off x="319088" y="4360863"/>
              <a:ext cx="425450" cy="385762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s</a:t>
              </a:r>
              <a:r>
                <a:rPr lang="en-US" sz="12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4" name="Oval 123"/>
            <p:cNvSpPr/>
            <p:nvPr/>
          </p:nvSpPr>
          <p:spPr bwMode="auto">
            <a:xfrm>
              <a:off x="2262188" y="4360863"/>
              <a:ext cx="423862" cy="385762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s</a:t>
              </a:r>
              <a:r>
                <a:rPr lang="en-US" sz="12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25" name="Oval 124"/>
            <p:cNvSpPr/>
            <p:nvPr/>
          </p:nvSpPr>
          <p:spPr bwMode="auto">
            <a:xfrm>
              <a:off x="3232150" y="4360863"/>
              <a:ext cx="425450" cy="385762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A</a:t>
              </a:r>
              <a:endParaRPr lang="en-US" sz="12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26" name="Oval 125"/>
            <p:cNvSpPr/>
            <p:nvPr/>
          </p:nvSpPr>
          <p:spPr bwMode="auto">
            <a:xfrm>
              <a:off x="1290638" y="4360863"/>
              <a:ext cx="423862" cy="385762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s</a:t>
              </a:r>
              <a:r>
                <a:rPr lang="en-US" sz="12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7" name="TextBox 14"/>
            <p:cNvSpPr txBox="1">
              <a:spLocks noChangeArrowheads="1"/>
            </p:cNvSpPr>
            <p:nvPr/>
          </p:nvSpPr>
          <p:spPr bwMode="auto">
            <a:xfrm>
              <a:off x="2686373" y="4306080"/>
              <a:ext cx="18210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1</a:t>
              </a:r>
            </a:p>
          </p:txBody>
        </p:sp>
        <p:sp>
          <p:nvSpPr>
            <p:cNvPr id="128" name="TextBox 15"/>
            <p:cNvSpPr txBox="1">
              <a:spLocks noChangeArrowheads="1"/>
            </p:cNvSpPr>
            <p:nvPr/>
          </p:nvSpPr>
          <p:spPr bwMode="auto">
            <a:xfrm>
              <a:off x="1775847" y="4306080"/>
              <a:ext cx="41639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0,1</a:t>
              </a:r>
            </a:p>
          </p:txBody>
        </p:sp>
        <p:cxnSp>
          <p:nvCxnSpPr>
            <p:cNvPr id="129" name="Straight Arrow Connector 128"/>
            <p:cNvCxnSpPr>
              <a:stCxn id="123" idx="6"/>
              <a:endCxn id="126" idx="2"/>
            </p:cNvCxnSpPr>
            <p:nvPr/>
          </p:nvCxnSpPr>
          <p:spPr bwMode="auto">
            <a:xfrm>
              <a:off x="744538" y="4554538"/>
              <a:ext cx="5461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8"/>
            <p:cNvSpPr txBox="1">
              <a:spLocks noChangeArrowheads="1"/>
            </p:cNvSpPr>
            <p:nvPr/>
          </p:nvSpPr>
          <p:spPr bwMode="auto">
            <a:xfrm>
              <a:off x="743919" y="4306080"/>
              <a:ext cx="42566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0,1</a:t>
              </a:r>
            </a:p>
          </p:txBody>
        </p:sp>
        <p:sp>
          <p:nvSpPr>
            <p:cNvPr id="131" name="TextBox 23"/>
            <p:cNvSpPr txBox="1">
              <a:spLocks noChangeArrowheads="1"/>
            </p:cNvSpPr>
            <p:nvPr/>
          </p:nvSpPr>
          <p:spPr bwMode="auto">
            <a:xfrm>
              <a:off x="3232688" y="4967521"/>
              <a:ext cx="42491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0,1</a:t>
              </a:r>
            </a:p>
          </p:txBody>
        </p:sp>
        <p:cxnSp>
          <p:nvCxnSpPr>
            <p:cNvPr id="132" name="Straight Arrow Connector 131"/>
            <p:cNvCxnSpPr/>
            <p:nvPr/>
          </p:nvCxnSpPr>
          <p:spPr bwMode="auto">
            <a:xfrm>
              <a:off x="1714500" y="4525963"/>
              <a:ext cx="54768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 bwMode="auto">
            <a:xfrm>
              <a:off x="2686050" y="4525963"/>
              <a:ext cx="5461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Arc 133"/>
            <p:cNvSpPr/>
            <p:nvPr/>
          </p:nvSpPr>
          <p:spPr bwMode="auto">
            <a:xfrm rot="14988361">
              <a:off x="3289300" y="4716463"/>
              <a:ext cx="276225" cy="30480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  <p:cxnSp>
          <p:nvCxnSpPr>
            <p:cNvPr id="135" name="Straight Arrow Connector 134"/>
            <p:cNvCxnSpPr/>
            <p:nvPr/>
          </p:nvCxnSpPr>
          <p:spPr bwMode="auto">
            <a:xfrm>
              <a:off x="76200" y="4525963"/>
              <a:ext cx="242888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Oval 135"/>
            <p:cNvSpPr/>
            <p:nvPr/>
          </p:nvSpPr>
          <p:spPr bwMode="auto">
            <a:xfrm>
              <a:off x="3233738" y="3424238"/>
              <a:ext cx="423862" cy="385762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R</a:t>
              </a:r>
              <a:endParaRPr lang="en-US" sz="12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137" name="Straight Arrow Connector 136"/>
            <p:cNvCxnSpPr>
              <a:endCxn id="136" idx="3"/>
            </p:cNvCxnSpPr>
            <p:nvPr/>
          </p:nvCxnSpPr>
          <p:spPr bwMode="auto">
            <a:xfrm flipV="1">
              <a:off x="2565400" y="3753506"/>
              <a:ext cx="730411" cy="6121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4"/>
            <p:cNvSpPr txBox="1">
              <a:spLocks noChangeArrowheads="1"/>
            </p:cNvSpPr>
            <p:nvPr/>
          </p:nvSpPr>
          <p:spPr bwMode="auto">
            <a:xfrm>
              <a:off x="2644365" y="3952526"/>
              <a:ext cx="18210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</a:t>
              </a:r>
            </a:p>
          </p:txBody>
        </p:sp>
        <p:sp>
          <p:nvSpPr>
            <p:cNvPr id="139" name="TextBox 23"/>
            <p:cNvSpPr txBox="1">
              <a:spLocks noChangeArrowheads="1"/>
            </p:cNvSpPr>
            <p:nvPr/>
          </p:nvSpPr>
          <p:spPr bwMode="auto">
            <a:xfrm>
              <a:off x="3276600" y="4014690"/>
              <a:ext cx="42491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0,1</a:t>
              </a:r>
            </a:p>
          </p:txBody>
        </p:sp>
        <p:sp>
          <p:nvSpPr>
            <p:cNvPr id="140" name="Arc 139"/>
            <p:cNvSpPr/>
            <p:nvPr/>
          </p:nvSpPr>
          <p:spPr bwMode="auto">
            <a:xfrm rot="14988361">
              <a:off x="3333212" y="3763632"/>
              <a:ext cx="276225" cy="30480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</p:grpSp>
    </p:spTree>
    <p:extLst>
      <p:ext uri="{BB962C8B-B14F-4D97-AF65-F5344CB8AC3E}">
        <p14:creationId xmlns:p14="http://schemas.microsoft.com/office/powerpoint/2010/main" val="2097529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5591F-F4BB-4884-9673-9B2871CE0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From the beginning was “easier” than “from the end”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F7379-E99B-4C7B-B2A1-86FF03406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least in the sense that we needed fewer states.</a:t>
            </a:r>
          </a:p>
          <a:p>
            <a:endParaRPr lang="en-US" dirty="0"/>
          </a:p>
          <a:p>
            <a:r>
              <a:rPr lang="en-US" dirty="0"/>
              <a:t>That might be surprising since a java program wouldn’t be much different for those two.</a:t>
            </a:r>
          </a:p>
          <a:p>
            <a:r>
              <a:rPr lang="en-US" dirty="0"/>
              <a:t>Not being able to access the full input at once limits your abilities somewhat and makes some jobs harder than others.</a:t>
            </a:r>
          </a:p>
        </p:txBody>
      </p:sp>
    </p:spTree>
    <p:extLst>
      <p:ext uri="{BB962C8B-B14F-4D97-AF65-F5344CB8AC3E}">
        <p14:creationId xmlns:p14="http://schemas.microsoft.com/office/powerpoint/2010/main" val="1389299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80F-0B56-465E-A685-BCAA03D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1FD654-92A8-4407-BF81-12EC89A1CA8F}"/>
              </a:ext>
            </a:extLst>
          </p:cNvPr>
          <p:cNvSpPr/>
          <p:nvPr/>
        </p:nvSpPr>
        <p:spPr>
          <a:xfrm>
            <a:off x="1514538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7794A1-242A-444B-860F-D8109C43A493}"/>
              </a:ext>
            </a:extLst>
          </p:cNvPr>
          <p:cNvSpPr/>
          <p:nvPr/>
        </p:nvSpPr>
        <p:spPr>
          <a:xfrm>
            <a:off x="1514538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651B73-5BE1-48E6-AA3A-B01DFF6107F3}"/>
              </a:ext>
            </a:extLst>
          </p:cNvPr>
          <p:cNvSpPr/>
          <p:nvPr/>
        </p:nvSpPr>
        <p:spPr>
          <a:xfrm>
            <a:off x="4366219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228FD0-E2A6-4692-906A-9409C693E918}"/>
              </a:ext>
            </a:extLst>
          </p:cNvPr>
          <p:cNvSpPr/>
          <p:nvPr/>
        </p:nvSpPr>
        <p:spPr>
          <a:xfrm>
            <a:off x="4366219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2D69A8-6405-4781-B247-69E1B3F55B1A}"/>
              </a:ext>
            </a:extLst>
          </p:cNvPr>
          <p:cNvCxnSpPr/>
          <p:nvPr/>
        </p:nvCxnSpPr>
        <p:spPr>
          <a:xfrm flipV="1">
            <a:off x="2465099" y="226706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E01538-409C-41FF-B2E8-BE5E7047F563}"/>
              </a:ext>
            </a:extLst>
          </p:cNvPr>
          <p:cNvCxnSpPr/>
          <p:nvPr/>
        </p:nvCxnSpPr>
        <p:spPr>
          <a:xfrm flipV="1">
            <a:off x="2465099" y="262352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3920C42A-14FA-435E-AF53-924F99BE2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167296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7F4BC7CA-7DB6-47A7-A68D-03FEAB584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119" y="27423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792577-9909-4D31-8029-7268B76EE7C9}"/>
              </a:ext>
            </a:extLst>
          </p:cNvPr>
          <p:cNvCxnSpPr/>
          <p:nvPr/>
        </p:nvCxnSpPr>
        <p:spPr>
          <a:xfrm flipV="1">
            <a:off x="2465099" y="511874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A2840E-42DA-4139-AEAA-D4B781B20A4D}"/>
              </a:ext>
            </a:extLst>
          </p:cNvPr>
          <p:cNvCxnSpPr/>
          <p:nvPr/>
        </p:nvCxnSpPr>
        <p:spPr>
          <a:xfrm flipV="1">
            <a:off x="2465099" y="547520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extLst>
              <a:ext uri="{FF2B5EF4-FFF2-40B4-BE49-F238E27FC236}">
                <a16:creationId xmlns:a16="http://schemas.microsoft.com/office/drawing/2014/main" id="{C5D285B7-803D-4621-B253-89BF4F05B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45246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D54CA689-087D-42EB-8C0A-1335DFE17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39" y="559402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4B53F8-74E4-425F-88E8-16E4AF76053E}"/>
              </a:ext>
            </a:extLst>
          </p:cNvPr>
          <p:cNvCxnSpPr/>
          <p:nvPr/>
        </p:nvCxnSpPr>
        <p:spPr>
          <a:xfrm>
            <a:off x="4960319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C4739C-EDDE-472C-AE25-9D7EEFF5B4D5}"/>
              </a:ext>
            </a:extLst>
          </p:cNvPr>
          <p:cNvCxnSpPr/>
          <p:nvPr/>
        </p:nvCxnSpPr>
        <p:spPr>
          <a:xfrm>
            <a:off x="4603859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>
            <a:extLst>
              <a:ext uri="{FF2B5EF4-FFF2-40B4-BE49-F238E27FC236}">
                <a16:creationId xmlns:a16="http://schemas.microsoft.com/office/drawing/2014/main" id="{1E0C7055-9666-40BA-9A07-57FECF8B0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13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6472046-F904-44EA-A079-27CB0A63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579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9D2AB0-12A1-4FA6-A091-B0D32829926A}"/>
              </a:ext>
            </a:extLst>
          </p:cNvPr>
          <p:cNvCxnSpPr/>
          <p:nvPr/>
        </p:nvCxnSpPr>
        <p:spPr>
          <a:xfrm>
            <a:off x="2108638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698B29-6387-42C9-A959-3B8473ACFA0F}"/>
              </a:ext>
            </a:extLst>
          </p:cNvPr>
          <p:cNvCxnSpPr/>
          <p:nvPr/>
        </p:nvCxnSpPr>
        <p:spPr>
          <a:xfrm>
            <a:off x="1752178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7">
            <a:extLst>
              <a:ext uri="{FF2B5EF4-FFF2-40B4-BE49-F238E27FC236}">
                <a16:creationId xmlns:a16="http://schemas.microsoft.com/office/drawing/2014/main" id="{8C23F6D7-20A4-4744-A7BA-B901AC06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45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3B63EDDA-DDBE-4036-BFD9-98ED45909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898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513C5E-4538-45FD-9C91-D55D50E0DC7D}"/>
              </a:ext>
            </a:extLst>
          </p:cNvPr>
          <p:cNvCxnSpPr/>
          <p:nvPr/>
        </p:nvCxnSpPr>
        <p:spPr>
          <a:xfrm>
            <a:off x="1049160" y="2437863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602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80F-0B56-465E-A685-BCAA03D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1FD654-92A8-4407-BF81-12EC89A1CA8F}"/>
              </a:ext>
            </a:extLst>
          </p:cNvPr>
          <p:cNvSpPr/>
          <p:nvPr/>
        </p:nvSpPr>
        <p:spPr>
          <a:xfrm>
            <a:off x="1514538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7794A1-242A-444B-860F-D8109C43A493}"/>
              </a:ext>
            </a:extLst>
          </p:cNvPr>
          <p:cNvSpPr/>
          <p:nvPr/>
        </p:nvSpPr>
        <p:spPr>
          <a:xfrm>
            <a:off x="1514538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651B73-5BE1-48E6-AA3A-B01DFF6107F3}"/>
              </a:ext>
            </a:extLst>
          </p:cNvPr>
          <p:cNvSpPr/>
          <p:nvPr/>
        </p:nvSpPr>
        <p:spPr>
          <a:xfrm>
            <a:off x="4366219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228FD0-E2A6-4692-906A-9409C693E918}"/>
              </a:ext>
            </a:extLst>
          </p:cNvPr>
          <p:cNvSpPr/>
          <p:nvPr/>
        </p:nvSpPr>
        <p:spPr>
          <a:xfrm>
            <a:off x="4366219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2D69A8-6405-4781-B247-69E1B3F55B1A}"/>
              </a:ext>
            </a:extLst>
          </p:cNvPr>
          <p:cNvCxnSpPr/>
          <p:nvPr/>
        </p:nvCxnSpPr>
        <p:spPr>
          <a:xfrm flipV="1">
            <a:off x="2465099" y="226706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E01538-409C-41FF-B2E8-BE5E7047F563}"/>
              </a:ext>
            </a:extLst>
          </p:cNvPr>
          <p:cNvCxnSpPr/>
          <p:nvPr/>
        </p:nvCxnSpPr>
        <p:spPr>
          <a:xfrm flipV="1">
            <a:off x="2465099" y="262352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3920C42A-14FA-435E-AF53-924F99BE2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167296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7F4BC7CA-7DB6-47A7-A68D-03FEAB584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119" y="27423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792577-9909-4D31-8029-7268B76EE7C9}"/>
              </a:ext>
            </a:extLst>
          </p:cNvPr>
          <p:cNvCxnSpPr/>
          <p:nvPr/>
        </p:nvCxnSpPr>
        <p:spPr>
          <a:xfrm flipV="1">
            <a:off x="2465099" y="511874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A2840E-42DA-4139-AEAA-D4B781B20A4D}"/>
              </a:ext>
            </a:extLst>
          </p:cNvPr>
          <p:cNvCxnSpPr/>
          <p:nvPr/>
        </p:nvCxnSpPr>
        <p:spPr>
          <a:xfrm flipV="1">
            <a:off x="2465099" y="547520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extLst>
              <a:ext uri="{FF2B5EF4-FFF2-40B4-BE49-F238E27FC236}">
                <a16:creationId xmlns:a16="http://schemas.microsoft.com/office/drawing/2014/main" id="{C5D285B7-803D-4621-B253-89BF4F05B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45246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D54CA689-087D-42EB-8C0A-1335DFE17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39" y="559402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4B53F8-74E4-425F-88E8-16E4AF76053E}"/>
              </a:ext>
            </a:extLst>
          </p:cNvPr>
          <p:cNvCxnSpPr/>
          <p:nvPr/>
        </p:nvCxnSpPr>
        <p:spPr>
          <a:xfrm>
            <a:off x="4960319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C4739C-EDDE-472C-AE25-9D7EEFF5B4D5}"/>
              </a:ext>
            </a:extLst>
          </p:cNvPr>
          <p:cNvCxnSpPr/>
          <p:nvPr/>
        </p:nvCxnSpPr>
        <p:spPr>
          <a:xfrm>
            <a:off x="4603859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>
            <a:extLst>
              <a:ext uri="{FF2B5EF4-FFF2-40B4-BE49-F238E27FC236}">
                <a16:creationId xmlns:a16="http://schemas.microsoft.com/office/drawing/2014/main" id="{1E0C7055-9666-40BA-9A07-57FECF8B0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13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6472046-F904-44EA-A079-27CB0A63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579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9D2AB0-12A1-4FA6-A091-B0D32829926A}"/>
              </a:ext>
            </a:extLst>
          </p:cNvPr>
          <p:cNvCxnSpPr/>
          <p:nvPr/>
        </p:nvCxnSpPr>
        <p:spPr>
          <a:xfrm>
            <a:off x="2108638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698B29-6387-42C9-A959-3B8473ACFA0F}"/>
              </a:ext>
            </a:extLst>
          </p:cNvPr>
          <p:cNvCxnSpPr/>
          <p:nvPr/>
        </p:nvCxnSpPr>
        <p:spPr>
          <a:xfrm>
            <a:off x="1752178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7">
            <a:extLst>
              <a:ext uri="{FF2B5EF4-FFF2-40B4-BE49-F238E27FC236}">
                <a16:creationId xmlns:a16="http://schemas.microsoft.com/office/drawing/2014/main" id="{8C23F6D7-20A4-4744-A7BA-B901AC06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45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3B63EDDA-DDBE-4036-BFD9-98ED45909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898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513C5E-4538-45FD-9C91-D55D50E0DC7D}"/>
              </a:ext>
            </a:extLst>
          </p:cNvPr>
          <p:cNvCxnSpPr/>
          <p:nvPr/>
        </p:nvCxnSpPr>
        <p:spPr>
          <a:xfrm>
            <a:off x="1049160" y="2437863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B267072-EAAB-4274-ADD8-7CE70037FAA7}"/>
              </a:ext>
            </a:extLst>
          </p:cNvPr>
          <p:cNvSpPr/>
          <p:nvPr/>
        </p:nvSpPr>
        <p:spPr>
          <a:xfrm>
            <a:off x="3289300" y="1511300"/>
            <a:ext cx="126204" cy="5073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C674B6-30F1-4C5D-B239-53879D002F16}"/>
              </a:ext>
            </a:extLst>
          </p:cNvPr>
          <p:cNvSpPr txBox="1"/>
          <p:nvPr/>
        </p:nvSpPr>
        <p:spPr>
          <a:xfrm>
            <a:off x="1049160" y="5842580"/>
            <a:ext cx="225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#1s even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0B25B4-DD1E-480B-816D-ADFE2C4449C7}"/>
              </a:ext>
            </a:extLst>
          </p:cNvPr>
          <p:cNvSpPr txBox="1"/>
          <p:nvPr/>
        </p:nvSpPr>
        <p:spPr>
          <a:xfrm>
            <a:off x="4012277" y="5928910"/>
            <a:ext cx="225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#1s odd</a:t>
            </a:r>
          </a:p>
        </p:txBody>
      </p:sp>
    </p:spTree>
    <p:extLst>
      <p:ext uri="{BB962C8B-B14F-4D97-AF65-F5344CB8AC3E}">
        <p14:creationId xmlns:p14="http://schemas.microsoft.com/office/powerpoint/2010/main" val="3714572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80F-0B56-465E-A685-BCAA03D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1FD654-92A8-4407-BF81-12EC89A1CA8F}"/>
              </a:ext>
            </a:extLst>
          </p:cNvPr>
          <p:cNvSpPr/>
          <p:nvPr/>
        </p:nvSpPr>
        <p:spPr>
          <a:xfrm>
            <a:off x="1514538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7794A1-242A-444B-860F-D8109C43A493}"/>
              </a:ext>
            </a:extLst>
          </p:cNvPr>
          <p:cNvSpPr/>
          <p:nvPr/>
        </p:nvSpPr>
        <p:spPr>
          <a:xfrm>
            <a:off x="1514538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651B73-5BE1-48E6-AA3A-B01DFF6107F3}"/>
              </a:ext>
            </a:extLst>
          </p:cNvPr>
          <p:cNvSpPr/>
          <p:nvPr/>
        </p:nvSpPr>
        <p:spPr>
          <a:xfrm>
            <a:off x="4366219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228FD0-E2A6-4692-906A-9409C693E918}"/>
              </a:ext>
            </a:extLst>
          </p:cNvPr>
          <p:cNvSpPr/>
          <p:nvPr/>
        </p:nvSpPr>
        <p:spPr>
          <a:xfrm>
            <a:off x="4366219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2D69A8-6405-4781-B247-69E1B3F55B1A}"/>
              </a:ext>
            </a:extLst>
          </p:cNvPr>
          <p:cNvCxnSpPr/>
          <p:nvPr/>
        </p:nvCxnSpPr>
        <p:spPr>
          <a:xfrm flipV="1">
            <a:off x="2465099" y="226706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E01538-409C-41FF-B2E8-BE5E7047F563}"/>
              </a:ext>
            </a:extLst>
          </p:cNvPr>
          <p:cNvCxnSpPr/>
          <p:nvPr/>
        </p:nvCxnSpPr>
        <p:spPr>
          <a:xfrm flipV="1">
            <a:off x="2465099" y="262352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3920C42A-14FA-435E-AF53-924F99BE2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167296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7F4BC7CA-7DB6-47A7-A68D-03FEAB584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119" y="27423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792577-9909-4D31-8029-7268B76EE7C9}"/>
              </a:ext>
            </a:extLst>
          </p:cNvPr>
          <p:cNvCxnSpPr/>
          <p:nvPr/>
        </p:nvCxnSpPr>
        <p:spPr>
          <a:xfrm flipV="1">
            <a:off x="2465099" y="511874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A2840E-42DA-4139-AEAA-D4B781B20A4D}"/>
              </a:ext>
            </a:extLst>
          </p:cNvPr>
          <p:cNvCxnSpPr/>
          <p:nvPr/>
        </p:nvCxnSpPr>
        <p:spPr>
          <a:xfrm flipV="1">
            <a:off x="2465099" y="547520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extLst>
              <a:ext uri="{FF2B5EF4-FFF2-40B4-BE49-F238E27FC236}">
                <a16:creationId xmlns:a16="http://schemas.microsoft.com/office/drawing/2014/main" id="{C5D285B7-803D-4621-B253-89BF4F05B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45246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D54CA689-087D-42EB-8C0A-1335DFE17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39" y="559402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4B53F8-74E4-425F-88E8-16E4AF76053E}"/>
              </a:ext>
            </a:extLst>
          </p:cNvPr>
          <p:cNvCxnSpPr/>
          <p:nvPr/>
        </p:nvCxnSpPr>
        <p:spPr>
          <a:xfrm>
            <a:off x="4960319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C4739C-EDDE-472C-AE25-9D7EEFF5B4D5}"/>
              </a:ext>
            </a:extLst>
          </p:cNvPr>
          <p:cNvCxnSpPr/>
          <p:nvPr/>
        </p:nvCxnSpPr>
        <p:spPr>
          <a:xfrm>
            <a:off x="4603859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>
            <a:extLst>
              <a:ext uri="{FF2B5EF4-FFF2-40B4-BE49-F238E27FC236}">
                <a16:creationId xmlns:a16="http://schemas.microsoft.com/office/drawing/2014/main" id="{1E0C7055-9666-40BA-9A07-57FECF8B0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13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6472046-F904-44EA-A079-27CB0A63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579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9D2AB0-12A1-4FA6-A091-B0D32829926A}"/>
              </a:ext>
            </a:extLst>
          </p:cNvPr>
          <p:cNvCxnSpPr/>
          <p:nvPr/>
        </p:nvCxnSpPr>
        <p:spPr>
          <a:xfrm>
            <a:off x="2108638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698B29-6387-42C9-A959-3B8473ACFA0F}"/>
              </a:ext>
            </a:extLst>
          </p:cNvPr>
          <p:cNvCxnSpPr/>
          <p:nvPr/>
        </p:nvCxnSpPr>
        <p:spPr>
          <a:xfrm>
            <a:off x="1752178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7">
            <a:extLst>
              <a:ext uri="{FF2B5EF4-FFF2-40B4-BE49-F238E27FC236}">
                <a16:creationId xmlns:a16="http://schemas.microsoft.com/office/drawing/2014/main" id="{8C23F6D7-20A4-4744-A7BA-B901AC06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45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3B63EDDA-DDBE-4036-BFD9-98ED45909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898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513C5E-4538-45FD-9C91-D55D50E0DC7D}"/>
              </a:ext>
            </a:extLst>
          </p:cNvPr>
          <p:cNvCxnSpPr/>
          <p:nvPr/>
        </p:nvCxnSpPr>
        <p:spPr>
          <a:xfrm>
            <a:off x="1049160" y="2437863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B267072-EAAB-4274-ADD8-7CE70037FAA7}"/>
              </a:ext>
            </a:extLst>
          </p:cNvPr>
          <p:cNvSpPr/>
          <p:nvPr/>
        </p:nvSpPr>
        <p:spPr>
          <a:xfrm rot="5400000">
            <a:off x="3289300" y="1206500"/>
            <a:ext cx="126204" cy="5073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C674B6-30F1-4C5D-B239-53879D002F16}"/>
              </a:ext>
            </a:extLst>
          </p:cNvPr>
          <p:cNvSpPr txBox="1"/>
          <p:nvPr/>
        </p:nvSpPr>
        <p:spPr>
          <a:xfrm>
            <a:off x="274257" y="2705512"/>
            <a:ext cx="225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#0s even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0B25B4-DD1E-480B-816D-ADFE2C4449C7}"/>
              </a:ext>
            </a:extLst>
          </p:cNvPr>
          <p:cNvSpPr txBox="1"/>
          <p:nvPr/>
        </p:nvSpPr>
        <p:spPr>
          <a:xfrm>
            <a:off x="207285" y="5058606"/>
            <a:ext cx="225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#0s odd</a:t>
            </a:r>
          </a:p>
        </p:txBody>
      </p:sp>
    </p:spTree>
    <p:extLst>
      <p:ext uri="{BB962C8B-B14F-4D97-AF65-F5344CB8AC3E}">
        <p14:creationId xmlns:p14="http://schemas.microsoft.com/office/powerpoint/2010/main" val="1806074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80F-0B56-465E-A685-BCAA03D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1FD654-92A8-4407-BF81-12EC89A1CA8F}"/>
              </a:ext>
            </a:extLst>
          </p:cNvPr>
          <p:cNvSpPr/>
          <p:nvPr/>
        </p:nvSpPr>
        <p:spPr>
          <a:xfrm>
            <a:off x="1514538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7794A1-242A-444B-860F-D8109C43A493}"/>
              </a:ext>
            </a:extLst>
          </p:cNvPr>
          <p:cNvSpPr/>
          <p:nvPr/>
        </p:nvSpPr>
        <p:spPr>
          <a:xfrm>
            <a:off x="1514538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651B73-5BE1-48E6-AA3A-B01DFF6107F3}"/>
              </a:ext>
            </a:extLst>
          </p:cNvPr>
          <p:cNvSpPr/>
          <p:nvPr/>
        </p:nvSpPr>
        <p:spPr>
          <a:xfrm>
            <a:off x="4366219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228FD0-E2A6-4692-906A-9409C693E918}"/>
              </a:ext>
            </a:extLst>
          </p:cNvPr>
          <p:cNvSpPr/>
          <p:nvPr/>
        </p:nvSpPr>
        <p:spPr>
          <a:xfrm>
            <a:off x="4366219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2D69A8-6405-4781-B247-69E1B3F55B1A}"/>
              </a:ext>
            </a:extLst>
          </p:cNvPr>
          <p:cNvCxnSpPr/>
          <p:nvPr/>
        </p:nvCxnSpPr>
        <p:spPr>
          <a:xfrm flipV="1">
            <a:off x="2465099" y="226706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E01538-409C-41FF-B2E8-BE5E7047F563}"/>
              </a:ext>
            </a:extLst>
          </p:cNvPr>
          <p:cNvCxnSpPr/>
          <p:nvPr/>
        </p:nvCxnSpPr>
        <p:spPr>
          <a:xfrm flipV="1">
            <a:off x="2465099" y="262352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3920C42A-14FA-435E-AF53-924F99BE2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167296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7F4BC7CA-7DB6-47A7-A68D-03FEAB584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119" y="27423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792577-9909-4D31-8029-7268B76EE7C9}"/>
              </a:ext>
            </a:extLst>
          </p:cNvPr>
          <p:cNvCxnSpPr/>
          <p:nvPr/>
        </p:nvCxnSpPr>
        <p:spPr>
          <a:xfrm flipV="1">
            <a:off x="2465099" y="511874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A2840E-42DA-4139-AEAA-D4B781B20A4D}"/>
              </a:ext>
            </a:extLst>
          </p:cNvPr>
          <p:cNvCxnSpPr/>
          <p:nvPr/>
        </p:nvCxnSpPr>
        <p:spPr>
          <a:xfrm flipV="1">
            <a:off x="2465099" y="547520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extLst>
              <a:ext uri="{FF2B5EF4-FFF2-40B4-BE49-F238E27FC236}">
                <a16:creationId xmlns:a16="http://schemas.microsoft.com/office/drawing/2014/main" id="{C5D285B7-803D-4621-B253-89BF4F05B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45246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D54CA689-087D-42EB-8C0A-1335DFE17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39" y="559402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4B53F8-74E4-425F-88E8-16E4AF76053E}"/>
              </a:ext>
            </a:extLst>
          </p:cNvPr>
          <p:cNvCxnSpPr/>
          <p:nvPr/>
        </p:nvCxnSpPr>
        <p:spPr>
          <a:xfrm>
            <a:off x="4960319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C4739C-EDDE-472C-AE25-9D7EEFF5B4D5}"/>
              </a:ext>
            </a:extLst>
          </p:cNvPr>
          <p:cNvCxnSpPr/>
          <p:nvPr/>
        </p:nvCxnSpPr>
        <p:spPr>
          <a:xfrm>
            <a:off x="4603859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>
            <a:extLst>
              <a:ext uri="{FF2B5EF4-FFF2-40B4-BE49-F238E27FC236}">
                <a16:creationId xmlns:a16="http://schemas.microsoft.com/office/drawing/2014/main" id="{1E0C7055-9666-40BA-9A07-57FECF8B0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13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6472046-F904-44EA-A079-27CB0A63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579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9D2AB0-12A1-4FA6-A091-B0D32829926A}"/>
              </a:ext>
            </a:extLst>
          </p:cNvPr>
          <p:cNvCxnSpPr/>
          <p:nvPr/>
        </p:nvCxnSpPr>
        <p:spPr>
          <a:xfrm>
            <a:off x="2108638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698B29-6387-42C9-A959-3B8473ACFA0F}"/>
              </a:ext>
            </a:extLst>
          </p:cNvPr>
          <p:cNvCxnSpPr/>
          <p:nvPr/>
        </p:nvCxnSpPr>
        <p:spPr>
          <a:xfrm>
            <a:off x="1752178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7">
            <a:extLst>
              <a:ext uri="{FF2B5EF4-FFF2-40B4-BE49-F238E27FC236}">
                <a16:creationId xmlns:a16="http://schemas.microsoft.com/office/drawing/2014/main" id="{8C23F6D7-20A4-4744-A7BA-B901AC06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45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3B63EDDA-DDBE-4036-BFD9-98ED45909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898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513C5E-4538-45FD-9C91-D55D50E0DC7D}"/>
              </a:ext>
            </a:extLst>
          </p:cNvPr>
          <p:cNvCxnSpPr/>
          <p:nvPr/>
        </p:nvCxnSpPr>
        <p:spPr>
          <a:xfrm>
            <a:off x="1049160" y="2437863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30B25B4-DD1E-480B-816D-ADFE2C4449C7}"/>
              </a:ext>
            </a:extLst>
          </p:cNvPr>
          <p:cNvSpPr txBox="1"/>
          <p:nvPr/>
        </p:nvSpPr>
        <p:spPr>
          <a:xfrm>
            <a:off x="6096001" y="3291929"/>
            <a:ext cx="53720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#0s is congruent to #1s (mod 2)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Wait…there’s an easier way to describe that….</a:t>
            </a:r>
          </a:p>
        </p:txBody>
      </p:sp>
    </p:spTree>
    <p:extLst>
      <p:ext uri="{BB962C8B-B14F-4D97-AF65-F5344CB8AC3E}">
        <p14:creationId xmlns:p14="http://schemas.microsoft.com/office/powerpoint/2010/main" val="1535061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80F-0B56-465E-A685-BCAA03D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1FD654-92A8-4407-BF81-12EC89A1CA8F}"/>
              </a:ext>
            </a:extLst>
          </p:cNvPr>
          <p:cNvSpPr/>
          <p:nvPr/>
        </p:nvSpPr>
        <p:spPr>
          <a:xfrm>
            <a:off x="1514538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7794A1-242A-444B-860F-D8109C43A493}"/>
              </a:ext>
            </a:extLst>
          </p:cNvPr>
          <p:cNvSpPr/>
          <p:nvPr/>
        </p:nvSpPr>
        <p:spPr>
          <a:xfrm>
            <a:off x="1514538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651B73-5BE1-48E6-AA3A-B01DFF6107F3}"/>
              </a:ext>
            </a:extLst>
          </p:cNvPr>
          <p:cNvSpPr/>
          <p:nvPr/>
        </p:nvSpPr>
        <p:spPr>
          <a:xfrm>
            <a:off x="4366219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228FD0-E2A6-4692-906A-9409C693E918}"/>
              </a:ext>
            </a:extLst>
          </p:cNvPr>
          <p:cNvSpPr/>
          <p:nvPr/>
        </p:nvSpPr>
        <p:spPr>
          <a:xfrm>
            <a:off x="4366219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2D69A8-6405-4781-B247-69E1B3F55B1A}"/>
              </a:ext>
            </a:extLst>
          </p:cNvPr>
          <p:cNvCxnSpPr/>
          <p:nvPr/>
        </p:nvCxnSpPr>
        <p:spPr>
          <a:xfrm flipV="1">
            <a:off x="2465099" y="226706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E01538-409C-41FF-B2E8-BE5E7047F563}"/>
              </a:ext>
            </a:extLst>
          </p:cNvPr>
          <p:cNvCxnSpPr/>
          <p:nvPr/>
        </p:nvCxnSpPr>
        <p:spPr>
          <a:xfrm flipV="1">
            <a:off x="2465099" y="262352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3920C42A-14FA-435E-AF53-924F99BE2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167296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7F4BC7CA-7DB6-47A7-A68D-03FEAB584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119" y="27423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792577-9909-4D31-8029-7268B76EE7C9}"/>
              </a:ext>
            </a:extLst>
          </p:cNvPr>
          <p:cNvCxnSpPr/>
          <p:nvPr/>
        </p:nvCxnSpPr>
        <p:spPr>
          <a:xfrm flipV="1">
            <a:off x="2465099" y="511874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A2840E-42DA-4139-AEAA-D4B781B20A4D}"/>
              </a:ext>
            </a:extLst>
          </p:cNvPr>
          <p:cNvCxnSpPr/>
          <p:nvPr/>
        </p:nvCxnSpPr>
        <p:spPr>
          <a:xfrm flipV="1">
            <a:off x="2465099" y="547520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extLst>
              <a:ext uri="{FF2B5EF4-FFF2-40B4-BE49-F238E27FC236}">
                <a16:creationId xmlns:a16="http://schemas.microsoft.com/office/drawing/2014/main" id="{C5D285B7-803D-4621-B253-89BF4F05B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45246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D54CA689-087D-42EB-8C0A-1335DFE17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39" y="559402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4B53F8-74E4-425F-88E8-16E4AF76053E}"/>
              </a:ext>
            </a:extLst>
          </p:cNvPr>
          <p:cNvCxnSpPr/>
          <p:nvPr/>
        </p:nvCxnSpPr>
        <p:spPr>
          <a:xfrm>
            <a:off x="4960319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C4739C-EDDE-472C-AE25-9D7EEFF5B4D5}"/>
              </a:ext>
            </a:extLst>
          </p:cNvPr>
          <p:cNvCxnSpPr/>
          <p:nvPr/>
        </p:nvCxnSpPr>
        <p:spPr>
          <a:xfrm>
            <a:off x="4603859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>
            <a:extLst>
              <a:ext uri="{FF2B5EF4-FFF2-40B4-BE49-F238E27FC236}">
                <a16:creationId xmlns:a16="http://schemas.microsoft.com/office/drawing/2014/main" id="{1E0C7055-9666-40BA-9A07-57FECF8B0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13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6472046-F904-44EA-A079-27CB0A63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579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9D2AB0-12A1-4FA6-A091-B0D32829926A}"/>
              </a:ext>
            </a:extLst>
          </p:cNvPr>
          <p:cNvCxnSpPr/>
          <p:nvPr/>
        </p:nvCxnSpPr>
        <p:spPr>
          <a:xfrm>
            <a:off x="2108638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698B29-6387-42C9-A959-3B8473ACFA0F}"/>
              </a:ext>
            </a:extLst>
          </p:cNvPr>
          <p:cNvCxnSpPr/>
          <p:nvPr/>
        </p:nvCxnSpPr>
        <p:spPr>
          <a:xfrm>
            <a:off x="1752178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7">
            <a:extLst>
              <a:ext uri="{FF2B5EF4-FFF2-40B4-BE49-F238E27FC236}">
                <a16:creationId xmlns:a16="http://schemas.microsoft.com/office/drawing/2014/main" id="{8C23F6D7-20A4-4744-A7BA-B901AC06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45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3B63EDDA-DDBE-4036-BFD9-98ED45909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898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513C5E-4538-45FD-9C91-D55D50E0DC7D}"/>
              </a:ext>
            </a:extLst>
          </p:cNvPr>
          <p:cNvCxnSpPr/>
          <p:nvPr/>
        </p:nvCxnSpPr>
        <p:spPr>
          <a:xfrm>
            <a:off x="1049160" y="2437863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30B25B4-DD1E-480B-816D-ADFE2C4449C7}"/>
              </a:ext>
            </a:extLst>
          </p:cNvPr>
          <p:cNvSpPr txBox="1"/>
          <p:nvPr/>
        </p:nvSpPr>
        <p:spPr>
          <a:xfrm>
            <a:off x="5910878" y="2267060"/>
            <a:ext cx="5372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That’s all binary strings of even length.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D0FE35E-5494-40FC-8E82-5AF2A98F06E0}"/>
              </a:ext>
            </a:extLst>
          </p:cNvPr>
          <p:cNvSpPr/>
          <p:nvPr/>
        </p:nvSpPr>
        <p:spPr>
          <a:xfrm>
            <a:off x="6815811" y="4050544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3D2AA5E-AF5F-4F1D-9E0C-6B411CDEA751}"/>
              </a:ext>
            </a:extLst>
          </p:cNvPr>
          <p:cNvSpPr/>
          <p:nvPr/>
        </p:nvSpPr>
        <p:spPr>
          <a:xfrm>
            <a:off x="9667492" y="4050544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2C3E9B0-8BA3-4A0B-9040-DBCC202460E7}"/>
              </a:ext>
            </a:extLst>
          </p:cNvPr>
          <p:cNvCxnSpPr/>
          <p:nvPr/>
        </p:nvCxnSpPr>
        <p:spPr>
          <a:xfrm flipV="1">
            <a:off x="7766372" y="4288184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B9CDF96-F7FD-4B60-A847-1647FA2B97B9}"/>
              </a:ext>
            </a:extLst>
          </p:cNvPr>
          <p:cNvCxnSpPr/>
          <p:nvPr/>
        </p:nvCxnSpPr>
        <p:spPr>
          <a:xfrm flipV="1">
            <a:off x="7766372" y="4644644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F8F7024-A9D8-4CD0-80AC-CC2A1A56D71C}"/>
              </a:ext>
            </a:extLst>
          </p:cNvPr>
          <p:cNvCxnSpPr/>
          <p:nvPr/>
        </p:nvCxnSpPr>
        <p:spPr>
          <a:xfrm>
            <a:off x="6350433" y="4458987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14">
            <a:extLst>
              <a:ext uri="{FF2B5EF4-FFF2-40B4-BE49-F238E27FC236}">
                <a16:creationId xmlns:a16="http://schemas.microsoft.com/office/drawing/2014/main" id="{832A4BA8-29AD-4B63-84A0-E8364623D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338" y="3666860"/>
            <a:ext cx="9514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0,1</a:t>
            </a:r>
          </a:p>
        </p:txBody>
      </p:sp>
      <p:sp>
        <p:nvSpPr>
          <p:cNvPr id="33" name="TextBox 15">
            <a:extLst>
              <a:ext uri="{FF2B5EF4-FFF2-40B4-BE49-F238E27FC236}">
                <a16:creationId xmlns:a16="http://schemas.microsoft.com/office/drawing/2014/main" id="{8EEFB9D8-85DA-464E-86C4-DA07DDE20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718" y="4736240"/>
            <a:ext cx="7137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0,1</a:t>
            </a:r>
          </a:p>
        </p:txBody>
      </p:sp>
    </p:spTree>
    <p:extLst>
      <p:ext uri="{BB962C8B-B14F-4D97-AF65-F5344CB8AC3E}">
        <p14:creationId xmlns:p14="http://schemas.microsoft.com/office/powerpoint/2010/main" val="1092122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A1A96-E107-4429-B640-07FE2D077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655F1-8C10-4A84-B295-09C2C6ABA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first DFA might not be the simplest.</a:t>
            </a:r>
          </a:p>
          <a:p>
            <a:r>
              <a:rPr lang="en-US" dirty="0"/>
              <a:t>Try to think of other descriptions – you might realize you can keep track of fewer things than you thought.</a:t>
            </a:r>
          </a:p>
          <a:p>
            <a:endParaRPr lang="en-US" dirty="0"/>
          </a:p>
          <a:p>
            <a:r>
              <a:rPr lang="en-US" dirty="0"/>
              <a:t>Boy…it’d be nice if we could know that we have the smallest possible DFA for a given language…</a:t>
            </a:r>
          </a:p>
        </p:txBody>
      </p:sp>
    </p:spTree>
    <p:extLst>
      <p:ext uri="{BB962C8B-B14F-4D97-AF65-F5344CB8AC3E}">
        <p14:creationId xmlns:p14="http://schemas.microsoft.com/office/powerpoint/2010/main" val="710678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4378162" y="149312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639414" y="150065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3336046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3343578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75314" y="1900071"/>
            <a:ext cx="502848" cy="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39414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1781" y="1134216"/>
            <a:ext cx="756882" cy="510888"/>
            <a:chOff x="2287781" y="1288183"/>
            <a:chExt cx="756882" cy="510888"/>
          </a:xfrm>
        </p:grpSpPr>
        <p:sp>
          <p:nvSpPr>
            <p:cNvPr id="15" name="Arc 14"/>
            <p:cNvSpPr/>
            <p:nvPr/>
          </p:nvSpPr>
          <p:spPr>
            <a:xfrm rot="1877194">
              <a:off x="2663663" y="1413818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7781" y="1288183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275395" y="1188933"/>
            <a:ext cx="726075" cy="461665"/>
            <a:chOff x="6890187" y="1435617"/>
            <a:chExt cx="726075" cy="461665"/>
          </a:xfrm>
        </p:grpSpPr>
        <p:sp>
          <p:nvSpPr>
            <p:cNvPr id="18" name="Arc 17"/>
            <p:cNvSpPr>
              <a:spLocks noChangeAspect="1"/>
            </p:cNvSpPr>
            <p:nvPr/>
          </p:nvSpPr>
          <p:spPr>
            <a:xfrm rot="19722806" flipH="1">
              <a:off x="6890187" y="150093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61678" y="1435617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97440" y="2316082"/>
            <a:ext cx="1606629" cy="1656529"/>
            <a:chOff x="1673439" y="2316081"/>
            <a:chExt cx="1606629" cy="1656529"/>
          </a:xfrm>
        </p:grpSpPr>
        <p:cxnSp>
          <p:nvCxnSpPr>
            <p:cNvPr id="20" name="Straight Arrow Connector 19"/>
            <p:cNvCxnSpPr>
              <a:stCxn id="7" idx="4"/>
              <a:endCxn id="10" idx="0"/>
            </p:cNvCxnSpPr>
            <p:nvPr/>
          </p:nvCxnSpPr>
          <p:spPr>
            <a:xfrm>
              <a:off x="3265642" y="2316081"/>
              <a:ext cx="0" cy="1019965"/>
            </a:xfrm>
            <a:prstGeom prst="straightConnector1">
              <a:avLst/>
            </a:prstGeom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925484" y="24663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73439" y="3510945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</p:grpSp>
      <p:cxnSp>
        <p:nvCxnSpPr>
          <p:cNvPr id="22" name="Straight Arrow Connector 21"/>
          <p:cNvCxnSpPr>
            <a:stCxn id="10" idx="4"/>
            <a:endCxn id="11" idx="0"/>
          </p:cNvCxnSpPr>
          <p:nvPr/>
        </p:nvCxnSpPr>
        <p:spPr>
          <a:xfrm>
            <a:off x="4789642" y="4159007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70917" y="430582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27" name="Straight Arrow Connector 26"/>
          <p:cNvCxnSpPr>
            <a:stCxn id="9" idx="4"/>
            <a:endCxn id="12" idx="0"/>
          </p:cNvCxnSpPr>
          <p:nvPr/>
        </p:nvCxnSpPr>
        <p:spPr>
          <a:xfrm>
            <a:off x="8050894" y="2323614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32982" y="2534101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36" name="Straight Arrow Connector 35"/>
          <p:cNvCxnSpPr>
            <a:stCxn id="12" idx="4"/>
            <a:endCxn id="205" idx="0"/>
          </p:cNvCxnSpPr>
          <p:nvPr/>
        </p:nvCxnSpPr>
        <p:spPr>
          <a:xfrm>
            <a:off x="8050894" y="4166539"/>
            <a:ext cx="0" cy="1012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3946437" y="3132283"/>
            <a:ext cx="418193" cy="786210"/>
            <a:chOff x="752729" y="3135534"/>
            <a:chExt cx="418193" cy="786210"/>
          </a:xfrm>
        </p:grpSpPr>
        <p:sp>
          <p:nvSpPr>
            <p:cNvPr id="41" name="Arc 40"/>
            <p:cNvSpPr/>
            <p:nvPr/>
          </p:nvSpPr>
          <p:spPr>
            <a:xfrm>
              <a:off x="789922" y="353649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52729" y="31355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789715" y="5658170"/>
            <a:ext cx="724449" cy="530784"/>
            <a:chOff x="2248362" y="5781810"/>
            <a:chExt cx="724449" cy="530784"/>
          </a:xfrm>
        </p:grpSpPr>
        <p:sp>
          <p:nvSpPr>
            <p:cNvPr id="44" name="Arc 43"/>
            <p:cNvSpPr>
              <a:spLocks noChangeAspect="1"/>
            </p:cNvSpPr>
            <p:nvPr/>
          </p:nvSpPr>
          <p:spPr>
            <a:xfrm rot="19722806" flipV="1">
              <a:off x="2591811" y="592734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248362" y="5781810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47" name="Arc 46"/>
          <p:cNvSpPr/>
          <p:nvPr/>
        </p:nvSpPr>
        <p:spPr>
          <a:xfrm rot="1877194" flipH="1" flipV="1">
            <a:off x="8379065" y="5792496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751279" y="565658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8515306" y="3068789"/>
            <a:ext cx="420478" cy="849705"/>
            <a:chOff x="8604936" y="3209791"/>
            <a:chExt cx="420478" cy="849705"/>
          </a:xfrm>
        </p:grpSpPr>
        <p:sp>
          <p:nvSpPr>
            <p:cNvPr id="50" name="Arc 49"/>
            <p:cNvSpPr/>
            <p:nvPr/>
          </p:nvSpPr>
          <p:spPr>
            <a:xfrm rot="9582308">
              <a:off x="8604936" y="367424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670830" y="3209791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8050893" y="430582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39" name="Freeform 38"/>
          <p:cNvSpPr/>
          <p:nvPr/>
        </p:nvSpPr>
        <p:spPr>
          <a:xfrm>
            <a:off x="3548732" y="2179865"/>
            <a:ext cx="947068" cy="3167743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flipH="1">
            <a:off x="8391051" y="2121901"/>
            <a:ext cx="991198" cy="3225706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9412158" y="3544740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58" name="Straight Arrow Connector 57"/>
          <p:cNvCxnSpPr>
            <a:stCxn id="9" idx="3"/>
            <a:endCxn id="11" idx="7"/>
          </p:cNvCxnSpPr>
          <p:nvPr/>
        </p:nvCxnSpPr>
        <p:spPr>
          <a:xfrm flipH="1">
            <a:off x="5080602" y="2203093"/>
            <a:ext cx="2679332" cy="3096398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5"/>
            <a:endCxn id="205" idx="1"/>
          </p:cNvCxnSpPr>
          <p:nvPr/>
        </p:nvCxnSpPr>
        <p:spPr>
          <a:xfrm>
            <a:off x="5080602" y="2195561"/>
            <a:ext cx="2679332" cy="3103930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0" idx="7"/>
            <a:endCxn id="9" idx="2"/>
          </p:cNvCxnSpPr>
          <p:nvPr/>
        </p:nvCxnSpPr>
        <p:spPr>
          <a:xfrm flipV="1">
            <a:off x="5080602" y="1912134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2" idx="1"/>
            <a:endCxn id="7" idx="6"/>
          </p:cNvCxnSpPr>
          <p:nvPr/>
        </p:nvCxnSpPr>
        <p:spPr>
          <a:xfrm flipH="1" flipV="1">
            <a:off x="5201122" y="1904602"/>
            <a:ext cx="2558812" cy="1559497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1" idx="6"/>
            <a:endCxn id="12" idx="3"/>
          </p:cNvCxnSpPr>
          <p:nvPr/>
        </p:nvCxnSpPr>
        <p:spPr>
          <a:xfrm flipV="1">
            <a:off x="5201122" y="4046019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205" idx="2"/>
            <a:endCxn id="10" idx="5"/>
          </p:cNvCxnSpPr>
          <p:nvPr/>
        </p:nvCxnSpPr>
        <p:spPr>
          <a:xfrm flipH="1" flipV="1">
            <a:off x="5080602" y="4038487"/>
            <a:ext cx="2558812" cy="1551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250680" y="2062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303463" y="324829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371102" y="497091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189437" y="497091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188590" y="32482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187743" y="207243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F55D98-4227-4815-9221-51B5709ADEFA}"/>
              </a:ext>
            </a:extLst>
          </p:cNvPr>
          <p:cNvSpPr txBox="1"/>
          <p:nvPr/>
        </p:nvSpPr>
        <p:spPr>
          <a:xfrm>
            <a:off x="5239224" y="927242"/>
            <a:ext cx="2215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Changed notation – final states with bold outlines. 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E6D79A0F-882E-482A-B055-22258975F6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and</a:t>
            </a:r>
            <a:r>
              <a:rPr lang="en-US" sz="4400" dirty="0"/>
              <a:t> sum%3=0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/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Called the “cross product” construction (because you have a set of states equal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where first two DFAs had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 very common trick to combine DFAs.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blipFill>
                <a:blip r:embed="rId2"/>
                <a:stretch>
                  <a:fillRect l="-1399" t="-1736" r="-2972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867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A05FB-AAD2-4A8D-B5F8-E4F9747B5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DFA Minimization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8ECA6-46E1-43EB-BC0F-FEB2E1DDC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can know!</a:t>
            </a:r>
          </a:p>
          <a:p>
            <a:r>
              <a:rPr lang="en-US" dirty="0"/>
              <a:t>Fun fact: there is a </a:t>
            </a:r>
            <a:r>
              <a:rPr lang="en-US" b="1" dirty="0"/>
              <a:t>unique </a:t>
            </a:r>
            <a:r>
              <a:rPr lang="en-US" dirty="0"/>
              <a:t>minimum DFA for every language (up to renaming the states)</a:t>
            </a:r>
          </a:p>
          <a:p>
            <a:r>
              <a:rPr lang="en-US" dirty="0"/>
              <a:t>High level idea – final states and non-final states must be different.</a:t>
            </a:r>
          </a:p>
          <a:p>
            <a:r>
              <a:rPr lang="en-US" dirty="0"/>
              <a:t>Otherwise, hope that states can be the same, and iteratively separate when they have to go to different spots. </a:t>
            </a:r>
          </a:p>
          <a:p>
            <a:endParaRPr lang="en-US" dirty="0"/>
          </a:p>
          <a:p>
            <a:r>
              <a:rPr lang="en-US" dirty="0"/>
              <a:t>Some quarters this covered in detail. But…we ran out of time. </a:t>
            </a:r>
            <a:br>
              <a:rPr lang="en-US" dirty="0"/>
            </a:br>
            <a:r>
              <a:rPr lang="en-US" dirty="0"/>
              <a:t>Optional slides – won’t be required in HW or final but you might find it useful/interesting for your own learning.</a:t>
            </a:r>
          </a:p>
        </p:txBody>
      </p:sp>
    </p:spTree>
    <p:extLst>
      <p:ext uri="{BB962C8B-B14F-4D97-AF65-F5344CB8AC3E}">
        <p14:creationId xmlns:p14="http://schemas.microsoft.com/office/powerpoint/2010/main" val="118393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5E5CFA-DFEA-46C7-9196-139037532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Machines With </a:t>
            </a:r>
            <a:r>
              <a:rPr lang="en-US" dirty="0" err="1"/>
              <a:t>Ouptut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EA6263-3454-4032-802D-92E3F0F079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6792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10209-DB5C-4FA9-8284-0AA204915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FSMs used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E4D0F-595E-4F8D-8C54-A022E0F7A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“Classic” hardware applications:</a:t>
            </a:r>
          </a:p>
          <a:p>
            <a:r>
              <a:rPr lang="en-US" dirty="0"/>
              <a:t>Anything where you only need to remember a very small amount of information, and have very simple update rules.</a:t>
            </a:r>
          </a:p>
          <a:p>
            <a:r>
              <a:rPr lang="en-US" dirty="0"/>
              <a:t>Vending machines</a:t>
            </a:r>
          </a:p>
          <a:p>
            <a:r>
              <a:rPr lang="en-US" dirty="0"/>
              <a:t>Elevators: need to know whether you’re going up or down, where people want to go, where people are waiting, and whether you’re going up or down. Simple rules to transition.</a:t>
            </a:r>
          </a:p>
          <a:p>
            <a:r>
              <a:rPr lang="en-US" dirty="0"/>
              <a:t>These days…general hardware is cheap, less likely to use custom hardware. BUT the programmer was probably still thinking about FSMs when writing the code.</a:t>
            </a:r>
          </a:p>
        </p:txBody>
      </p:sp>
    </p:spTree>
    <p:extLst>
      <p:ext uri="{BB962C8B-B14F-4D97-AF65-F5344CB8AC3E}">
        <p14:creationId xmlns:p14="http://schemas.microsoft.com/office/powerpoint/2010/main" val="274979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3559-02B4-4056-97A3-DB578B9E8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FSMs used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1F11C-97C7-427A-8A78-980E9CE7B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Theoretically – still lots of applications.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grep</a:t>
            </a:r>
            <a:r>
              <a:rPr lang="en-US" dirty="0"/>
              <a:t> uses FSMs to analyze regular expressions (more on this later).</a:t>
            </a:r>
          </a:p>
          <a:p>
            <a:r>
              <a:rPr lang="en-US" dirty="0"/>
              <a:t>Useful for modeling situations where you have minimal memory.</a:t>
            </a:r>
          </a:p>
          <a:p>
            <a:r>
              <a:rPr lang="en-US" dirty="0"/>
              <a:t>Good model for simple AI (say simple NPCs in games).</a:t>
            </a:r>
          </a:p>
          <a:p>
            <a:endParaRPr lang="en-US" dirty="0"/>
          </a:p>
          <a:p>
            <a:r>
              <a:rPr lang="en-US" b="1" dirty="0"/>
              <a:t>Technically</a:t>
            </a:r>
            <a:r>
              <a:rPr lang="en-US" dirty="0"/>
              <a:t> all of our computers are finite state machines…</a:t>
            </a:r>
          </a:p>
          <a:p>
            <a:pPr lvl="1"/>
            <a:r>
              <a:rPr lang="en-US" dirty="0"/>
              <a:t>But they’re not usually how we think about them…more on this next week.</a:t>
            </a:r>
          </a:p>
        </p:txBody>
      </p:sp>
    </p:spTree>
    <p:extLst>
      <p:ext uri="{BB962C8B-B14F-4D97-AF65-F5344CB8AC3E}">
        <p14:creationId xmlns:p14="http://schemas.microsoft.com/office/powerpoint/2010/main" val="253986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Output to Finite State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far we have considered finite state machines that just accept/reject strings</a:t>
            </a:r>
          </a:p>
          <a:p>
            <a:pPr lvl="1"/>
            <a:r>
              <a:rPr lang="en-US" dirty="0"/>
              <a:t>called “Deterministic Finite Automata” or DFAs</a:t>
            </a:r>
          </a:p>
          <a:p>
            <a:pPr lvl="1"/>
            <a:endParaRPr lang="en-US" dirty="0"/>
          </a:p>
          <a:p>
            <a:r>
              <a:rPr lang="en-US" dirty="0"/>
              <a:t>One can also consider finite state machines that with output</a:t>
            </a:r>
          </a:p>
          <a:p>
            <a:pPr lvl="1"/>
            <a:r>
              <a:rPr lang="en-US" dirty="0"/>
              <a:t>These are often used as controllers</a:t>
            </a:r>
          </a:p>
        </p:txBody>
      </p:sp>
    </p:spTree>
    <p:extLst>
      <p:ext uri="{BB962C8B-B14F-4D97-AF65-F5344CB8AC3E}">
        <p14:creationId xmlns:p14="http://schemas.microsoft.com/office/powerpoint/2010/main" val="5162722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2" descr="http://www.glamour.com/images/health-fitness/2008/10/1029-snickers_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123" y="-217311"/>
            <a:ext cx="2085975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928257" y="228674"/>
            <a:ext cx="6150429" cy="65737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Vending Machine</a:t>
            </a:r>
          </a:p>
        </p:txBody>
      </p:sp>
      <p:pic>
        <p:nvPicPr>
          <p:cNvPr id="16391" name="Picture 4" descr="http://1.bp.blogspot.com/_kezuLFIViYo/S7S46lCEjkI/AAAAAAAAAz8/THNy4eGHrtc/s1600/free+Butterfing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271" y="-300125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Box 5"/>
          <p:cNvSpPr txBox="1">
            <a:spLocks noChangeArrowheads="1"/>
          </p:cNvSpPr>
          <p:nvPr/>
        </p:nvSpPr>
        <p:spPr bwMode="auto">
          <a:xfrm>
            <a:off x="2091268" y="1247419"/>
            <a:ext cx="42707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200" dirty="0">
                <a:latin typeface="Franklin Gothic Medium" panose="020B0603020102020204" pitchFamily="34" charset="0"/>
              </a:rPr>
              <a:t>Enter 15 cents in dimes or nickels</a:t>
            </a:r>
          </a:p>
          <a:p>
            <a:pPr eaLnBrk="1" hangingPunct="1"/>
            <a:r>
              <a:rPr lang="en-US" sz="2200" dirty="0">
                <a:latin typeface="Franklin Gothic Medium" panose="020B0603020102020204" pitchFamily="34" charset="0"/>
              </a:rPr>
              <a:t>Press S or B for a candy bar</a:t>
            </a:r>
          </a:p>
        </p:txBody>
      </p:sp>
      <p:pic>
        <p:nvPicPr>
          <p:cNvPr id="16393" name="Picture 8" descr="http://sockhop.files.wordpress.com/2010/10/candy_machine_921kb_cp4d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168" y="2342439"/>
            <a:ext cx="274320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012244" y="886044"/>
            <a:ext cx="818162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2738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8DAAF-D4C7-4824-AFE7-7112B62D3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 v0.1</a:t>
            </a:r>
          </a:p>
        </p:txBody>
      </p:sp>
    </p:spTree>
    <p:extLst>
      <p:ext uri="{BB962C8B-B14F-4D97-AF65-F5344CB8AC3E}">
        <p14:creationId xmlns:p14="http://schemas.microsoft.com/office/powerpoint/2010/main" val="33348412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Machine, v0.1</a:t>
            </a:r>
          </a:p>
        </p:txBody>
      </p:sp>
      <p:sp>
        <p:nvSpPr>
          <p:cNvPr id="17430" name="TextBox 23"/>
          <p:cNvSpPr txBox="1">
            <a:spLocks noChangeArrowheads="1"/>
          </p:cNvSpPr>
          <p:nvPr/>
        </p:nvSpPr>
        <p:spPr bwMode="auto">
          <a:xfrm>
            <a:off x="1905000" y="5871927"/>
            <a:ext cx="7378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/>
              <a:t>Basic transitions on </a:t>
            </a:r>
            <a:r>
              <a:rPr lang="en-US" b="1" dirty="0"/>
              <a:t>N </a:t>
            </a:r>
            <a:r>
              <a:rPr lang="en-US" dirty="0"/>
              <a:t>(nickel),  </a:t>
            </a:r>
            <a:r>
              <a:rPr lang="en-US" b="1" dirty="0"/>
              <a:t>D</a:t>
            </a:r>
            <a:r>
              <a:rPr lang="en-US" dirty="0"/>
              <a:t> (dime),  </a:t>
            </a:r>
            <a:r>
              <a:rPr lang="en-US" b="1" dirty="0"/>
              <a:t>B</a:t>
            </a:r>
            <a:r>
              <a:rPr lang="en-US" dirty="0"/>
              <a:t> (</a:t>
            </a:r>
            <a:r>
              <a:rPr lang="en-US" dirty="0" err="1"/>
              <a:t>butterfinger</a:t>
            </a:r>
            <a:r>
              <a:rPr lang="en-US" dirty="0"/>
              <a:t>), </a:t>
            </a:r>
            <a:r>
              <a:rPr lang="en-US" b="1" dirty="0"/>
              <a:t>S</a:t>
            </a:r>
            <a:r>
              <a:rPr lang="en-US" dirty="0"/>
              <a:t> (snickers)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D73BBBF-EE68-40F4-83E6-0BA1B527C8AA}"/>
              </a:ext>
            </a:extLst>
          </p:cNvPr>
          <p:cNvGrpSpPr/>
          <p:nvPr/>
        </p:nvGrpSpPr>
        <p:grpSpPr>
          <a:xfrm>
            <a:off x="1828799" y="1483660"/>
            <a:ext cx="7300749" cy="3968848"/>
            <a:chOff x="1828800" y="1947864"/>
            <a:chExt cx="6446838" cy="3504643"/>
          </a:xfrm>
        </p:grpSpPr>
        <p:sp>
          <p:nvSpPr>
            <p:cNvPr id="6" name="Oval 5"/>
            <p:cNvSpPr/>
            <p:nvPr/>
          </p:nvSpPr>
          <p:spPr>
            <a:xfrm>
              <a:off x="22098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9624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7912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5438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6" idx="6"/>
              <a:endCxn id="7" idx="2"/>
            </p:cNvCxnSpPr>
            <p:nvPr/>
          </p:nvCxnSpPr>
          <p:spPr>
            <a:xfrm>
              <a:off x="2941638" y="3489325"/>
              <a:ext cx="102076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6"/>
              <a:endCxn id="8" idx="2"/>
            </p:cNvCxnSpPr>
            <p:nvPr/>
          </p:nvCxnSpPr>
          <p:spPr>
            <a:xfrm>
              <a:off x="4694238" y="3489326"/>
              <a:ext cx="1096962" cy="174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8" idx="6"/>
              <a:endCxn id="9" idx="2"/>
            </p:cNvCxnSpPr>
            <p:nvPr/>
          </p:nvCxnSpPr>
          <p:spPr>
            <a:xfrm>
              <a:off x="6523038" y="3506788"/>
              <a:ext cx="1020762" cy="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Arc 21"/>
            <p:cNvSpPr/>
            <p:nvPr/>
          </p:nvSpPr>
          <p:spPr>
            <a:xfrm>
              <a:off x="4325938" y="2316164"/>
              <a:ext cx="3581400" cy="1616075"/>
            </a:xfrm>
            <a:prstGeom prst="arc">
              <a:avLst>
                <a:gd name="adj1" fmla="val 10851369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Arc 22"/>
            <p:cNvSpPr/>
            <p:nvPr/>
          </p:nvSpPr>
          <p:spPr>
            <a:xfrm rot="10800000">
              <a:off x="2574925" y="2814639"/>
              <a:ext cx="5334000" cy="2071687"/>
            </a:xfrm>
            <a:prstGeom prst="arc">
              <a:avLst>
                <a:gd name="adj1" fmla="val 10816517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>
              <a:off x="2574925" y="2316164"/>
              <a:ext cx="3581400" cy="1616075"/>
            </a:xfrm>
            <a:prstGeom prst="arc">
              <a:avLst>
                <a:gd name="adj1" fmla="val 10851369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424" name="TextBox 25"/>
            <p:cNvSpPr txBox="1">
              <a:spLocks noChangeArrowheads="1"/>
            </p:cNvSpPr>
            <p:nvPr/>
          </p:nvSpPr>
          <p:spPr bwMode="auto">
            <a:xfrm>
              <a:off x="4041775" y="1947864"/>
              <a:ext cx="3508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D</a:t>
              </a:r>
            </a:p>
          </p:txBody>
        </p:sp>
        <p:sp>
          <p:nvSpPr>
            <p:cNvPr id="17425" name="TextBox 26"/>
            <p:cNvSpPr txBox="1">
              <a:spLocks noChangeArrowheads="1"/>
            </p:cNvSpPr>
            <p:nvPr/>
          </p:nvSpPr>
          <p:spPr bwMode="auto">
            <a:xfrm>
              <a:off x="6080125" y="1947864"/>
              <a:ext cx="3508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D</a:t>
              </a:r>
            </a:p>
          </p:txBody>
        </p:sp>
        <p:sp>
          <p:nvSpPr>
            <p:cNvPr id="17426" name="TextBox 27"/>
            <p:cNvSpPr txBox="1">
              <a:spLocks noChangeArrowheads="1"/>
            </p:cNvSpPr>
            <p:nvPr/>
          </p:nvSpPr>
          <p:spPr bwMode="auto">
            <a:xfrm>
              <a:off x="3230564" y="3124200"/>
              <a:ext cx="3508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</a:t>
              </a:r>
            </a:p>
          </p:txBody>
        </p:sp>
        <p:sp>
          <p:nvSpPr>
            <p:cNvPr id="17427" name="TextBox 28"/>
            <p:cNvSpPr txBox="1">
              <a:spLocks noChangeArrowheads="1"/>
            </p:cNvSpPr>
            <p:nvPr/>
          </p:nvSpPr>
          <p:spPr bwMode="auto">
            <a:xfrm>
              <a:off x="5086350" y="3159125"/>
              <a:ext cx="3508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</a:t>
              </a:r>
            </a:p>
          </p:txBody>
        </p:sp>
        <p:sp>
          <p:nvSpPr>
            <p:cNvPr id="17428" name="TextBox 29"/>
            <p:cNvSpPr txBox="1">
              <a:spLocks noChangeArrowheads="1"/>
            </p:cNvSpPr>
            <p:nvPr/>
          </p:nvSpPr>
          <p:spPr bwMode="auto">
            <a:xfrm>
              <a:off x="6781801" y="3146425"/>
              <a:ext cx="6461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N, D</a:t>
              </a:r>
            </a:p>
          </p:txBody>
        </p:sp>
        <p:sp>
          <p:nvSpPr>
            <p:cNvPr id="17429" name="TextBox 30"/>
            <p:cNvSpPr txBox="1">
              <a:spLocks noChangeArrowheads="1"/>
            </p:cNvSpPr>
            <p:nvPr/>
          </p:nvSpPr>
          <p:spPr bwMode="auto">
            <a:xfrm>
              <a:off x="4860926" y="5083175"/>
              <a:ext cx="6335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B, S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1828800" y="3505200"/>
              <a:ext cx="381000" cy="1428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80968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8DAAF-D4C7-4824-AFE7-7112B62D3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 v0.2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E53BB03-6500-4AFB-9054-B4CF6B55379C}"/>
              </a:ext>
            </a:extLst>
          </p:cNvPr>
          <p:cNvGrpSpPr/>
          <p:nvPr/>
        </p:nvGrpSpPr>
        <p:grpSpPr>
          <a:xfrm>
            <a:off x="1828799" y="1483660"/>
            <a:ext cx="7300749" cy="3968848"/>
            <a:chOff x="1828800" y="1947864"/>
            <a:chExt cx="6446838" cy="350464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955C514-DC8B-4B1E-ABB7-C51221BDB505}"/>
                </a:ext>
              </a:extLst>
            </p:cNvPr>
            <p:cNvSpPr/>
            <p:nvPr/>
          </p:nvSpPr>
          <p:spPr>
            <a:xfrm>
              <a:off x="22098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CBA7673-6DA6-4C41-899E-086F36FF86BB}"/>
                </a:ext>
              </a:extLst>
            </p:cNvPr>
            <p:cNvSpPr/>
            <p:nvPr/>
          </p:nvSpPr>
          <p:spPr>
            <a:xfrm>
              <a:off x="39624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6C4A365-4E88-4CF1-BA7D-CF99CC74B4F3}"/>
                </a:ext>
              </a:extLst>
            </p:cNvPr>
            <p:cNvSpPr/>
            <p:nvPr/>
          </p:nvSpPr>
          <p:spPr>
            <a:xfrm>
              <a:off x="57912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17C7310-1B53-4D46-A650-9C22A7DF98E1}"/>
                </a:ext>
              </a:extLst>
            </p:cNvPr>
            <p:cNvSpPr/>
            <p:nvPr/>
          </p:nvSpPr>
          <p:spPr>
            <a:xfrm>
              <a:off x="75438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A0B982C-A05E-4C3D-AA55-495431D6131E}"/>
                </a:ext>
              </a:extLst>
            </p:cNvPr>
            <p:cNvCxnSpPr>
              <a:stCxn id="4" idx="6"/>
              <a:endCxn id="5" idx="2"/>
            </p:cNvCxnSpPr>
            <p:nvPr/>
          </p:nvCxnSpPr>
          <p:spPr>
            <a:xfrm>
              <a:off x="2941638" y="3489325"/>
              <a:ext cx="102076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78A4119-D322-40C3-8364-D20A963789D9}"/>
                </a:ext>
              </a:extLst>
            </p:cNvPr>
            <p:cNvCxnSpPr>
              <a:stCxn id="5" idx="6"/>
              <a:endCxn id="6" idx="2"/>
            </p:cNvCxnSpPr>
            <p:nvPr/>
          </p:nvCxnSpPr>
          <p:spPr>
            <a:xfrm>
              <a:off x="4694238" y="3489326"/>
              <a:ext cx="1096962" cy="174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6190207-2D90-4E2E-AA13-94DB84199F2A}"/>
                </a:ext>
              </a:extLst>
            </p:cNvPr>
            <p:cNvCxnSpPr>
              <a:stCxn id="6" idx="6"/>
              <a:endCxn id="7" idx="2"/>
            </p:cNvCxnSpPr>
            <p:nvPr/>
          </p:nvCxnSpPr>
          <p:spPr>
            <a:xfrm>
              <a:off x="6523038" y="3506788"/>
              <a:ext cx="1020762" cy="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49E4EB5F-1F88-49EE-B593-B9E3598DFD2C}"/>
                </a:ext>
              </a:extLst>
            </p:cNvPr>
            <p:cNvSpPr/>
            <p:nvPr/>
          </p:nvSpPr>
          <p:spPr>
            <a:xfrm>
              <a:off x="4325938" y="2316164"/>
              <a:ext cx="3581400" cy="1616075"/>
            </a:xfrm>
            <a:prstGeom prst="arc">
              <a:avLst>
                <a:gd name="adj1" fmla="val 10851369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260D9ED9-0003-4406-8BE0-9C628E0561D7}"/>
                </a:ext>
              </a:extLst>
            </p:cNvPr>
            <p:cNvSpPr/>
            <p:nvPr/>
          </p:nvSpPr>
          <p:spPr>
            <a:xfrm rot="10800000">
              <a:off x="2574925" y="2814639"/>
              <a:ext cx="5334000" cy="2071687"/>
            </a:xfrm>
            <a:prstGeom prst="arc">
              <a:avLst>
                <a:gd name="adj1" fmla="val 10816517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00F67879-C67E-4263-8707-99FF0A26DA18}"/>
                </a:ext>
              </a:extLst>
            </p:cNvPr>
            <p:cNvSpPr/>
            <p:nvPr/>
          </p:nvSpPr>
          <p:spPr>
            <a:xfrm>
              <a:off x="2574925" y="2316164"/>
              <a:ext cx="3581400" cy="1616075"/>
            </a:xfrm>
            <a:prstGeom prst="arc">
              <a:avLst>
                <a:gd name="adj1" fmla="val 10851369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TextBox 25">
              <a:extLst>
                <a:ext uri="{FF2B5EF4-FFF2-40B4-BE49-F238E27FC236}">
                  <a16:creationId xmlns:a16="http://schemas.microsoft.com/office/drawing/2014/main" id="{D2B8F7DC-86C3-4222-A0EA-FE49A51746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1775" y="1947864"/>
              <a:ext cx="3508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D</a:t>
              </a:r>
            </a:p>
          </p:txBody>
        </p:sp>
        <p:sp>
          <p:nvSpPr>
            <p:cNvPr id="15" name="TextBox 26">
              <a:extLst>
                <a:ext uri="{FF2B5EF4-FFF2-40B4-BE49-F238E27FC236}">
                  <a16:creationId xmlns:a16="http://schemas.microsoft.com/office/drawing/2014/main" id="{96AA27B6-64F6-4946-B777-B00006EC69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0125" y="1947864"/>
              <a:ext cx="3508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D</a:t>
              </a:r>
            </a:p>
          </p:txBody>
        </p:sp>
        <p:sp>
          <p:nvSpPr>
            <p:cNvPr id="16" name="TextBox 27">
              <a:extLst>
                <a:ext uri="{FF2B5EF4-FFF2-40B4-BE49-F238E27FC236}">
                  <a16:creationId xmlns:a16="http://schemas.microsoft.com/office/drawing/2014/main" id="{31C98252-2BF8-4CD9-8524-647F7D63C3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0564" y="3124200"/>
              <a:ext cx="3508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</a:t>
              </a:r>
            </a:p>
          </p:txBody>
        </p:sp>
        <p:sp>
          <p:nvSpPr>
            <p:cNvPr id="17" name="TextBox 28">
              <a:extLst>
                <a:ext uri="{FF2B5EF4-FFF2-40B4-BE49-F238E27FC236}">
                  <a16:creationId xmlns:a16="http://schemas.microsoft.com/office/drawing/2014/main" id="{324FD45A-1A3A-417B-9938-E333A29040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6350" y="3159125"/>
              <a:ext cx="3508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</a:t>
              </a:r>
            </a:p>
          </p:txBody>
        </p:sp>
        <p:sp>
          <p:nvSpPr>
            <p:cNvPr id="18" name="TextBox 29">
              <a:extLst>
                <a:ext uri="{FF2B5EF4-FFF2-40B4-BE49-F238E27FC236}">
                  <a16:creationId xmlns:a16="http://schemas.microsoft.com/office/drawing/2014/main" id="{78106DAD-11D0-4B9A-AE8C-477F49A32A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1801" y="3146425"/>
              <a:ext cx="6461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N, D</a:t>
              </a:r>
            </a:p>
          </p:txBody>
        </p:sp>
        <p:sp>
          <p:nvSpPr>
            <p:cNvPr id="19" name="TextBox 30">
              <a:extLst>
                <a:ext uri="{FF2B5EF4-FFF2-40B4-BE49-F238E27FC236}">
                  <a16:creationId xmlns:a16="http://schemas.microsoft.com/office/drawing/2014/main" id="{8E14C3BA-4CC9-4F49-A7D9-71B83A987F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0926" y="5083175"/>
              <a:ext cx="6335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B, S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1E856DD-5219-4D01-84D5-303367F26A0F}"/>
                </a:ext>
              </a:extLst>
            </p:cNvPr>
            <p:cNvCxnSpPr/>
            <p:nvPr/>
          </p:nvCxnSpPr>
          <p:spPr>
            <a:xfrm flipV="1">
              <a:off x="1828800" y="3505200"/>
              <a:ext cx="381000" cy="1428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3697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Machine, v0.2</a:t>
            </a:r>
          </a:p>
        </p:txBody>
      </p:sp>
      <p:sp>
        <p:nvSpPr>
          <p:cNvPr id="18445" name="TextBox 23"/>
          <p:cNvSpPr txBox="1">
            <a:spLocks noChangeArrowheads="1"/>
          </p:cNvSpPr>
          <p:nvPr/>
        </p:nvSpPr>
        <p:spPr bwMode="auto">
          <a:xfrm>
            <a:off x="2095500" y="5991743"/>
            <a:ext cx="6942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/>
              <a:t>Adding output to states:  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/>
              <a:t> – Nickel, 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 – Snickers, 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/>
              <a:t> – Butterfinger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2D94F10-D9E5-4C40-87D0-E50D09D71C4B}"/>
              </a:ext>
            </a:extLst>
          </p:cNvPr>
          <p:cNvGrpSpPr/>
          <p:nvPr/>
        </p:nvGrpSpPr>
        <p:grpSpPr>
          <a:xfrm>
            <a:off x="1904999" y="1313795"/>
            <a:ext cx="7019365" cy="4445655"/>
            <a:chOff x="1905000" y="1676400"/>
            <a:chExt cx="6446838" cy="4083050"/>
          </a:xfrm>
        </p:grpSpPr>
        <p:sp>
          <p:nvSpPr>
            <p:cNvPr id="6" name="Oval 5"/>
            <p:cNvSpPr/>
            <p:nvPr/>
          </p:nvSpPr>
          <p:spPr>
            <a:xfrm>
              <a:off x="22098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0’   </a:t>
              </a:r>
              <a:r>
                <a:rPr lang="en-US" sz="2200" dirty="0">
                  <a:solidFill>
                    <a:srgbClr val="FF0000"/>
                  </a:solidFill>
                </a:rPr>
                <a:t>[B]</a:t>
              </a:r>
              <a:endParaRPr lang="en-US" sz="22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9624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7912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543800" y="2362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6" idx="6"/>
              <a:endCxn id="7" idx="2"/>
            </p:cNvCxnSpPr>
            <p:nvPr/>
          </p:nvCxnSpPr>
          <p:spPr>
            <a:xfrm>
              <a:off x="2941638" y="3489325"/>
              <a:ext cx="102076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6"/>
              <a:endCxn id="8" idx="2"/>
            </p:cNvCxnSpPr>
            <p:nvPr/>
          </p:nvCxnSpPr>
          <p:spPr>
            <a:xfrm>
              <a:off x="4694238" y="3489326"/>
              <a:ext cx="1096962" cy="174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8" idx="6"/>
              <a:endCxn id="9" idx="2"/>
            </p:cNvCxnSpPr>
            <p:nvPr/>
          </p:nvCxnSpPr>
          <p:spPr>
            <a:xfrm flipV="1">
              <a:off x="6523038" y="2728913"/>
              <a:ext cx="1020762" cy="779462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7620000" y="36576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>
                  <a:solidFill>
                    <a:srgbClr val="0000FF"/>
                  </a:solidFill>
                </a:rPr>
                <a:t>15’ </a:t>
              </a:r>
              <a:r>
                <a:rPr lang="en-US" sz="2000" dirty="0">
                  <a:solidFill>
                    <a:srgbClr val="FF0000"/>
                  </a:solidFill>
                </a:rPr>
                <a:t>[N]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29" name="Straight Arrow Connector 28"/>
            <p:cNvCxnSpPr>
              <a:stCxn id="8" idx="6"/>
              <a:endCxn id="27" idx="2"/>
            </p:cNvCxnSpPr>
            <p:nvPr/>
          </p:nvCxnSpPr>
          <p:spPr>
            <a:xfrm>
              <a:off x="6523038" y="3508375"/>
              <a:ext cx="1096962" cy="515938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2286000" y="16764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286000" y="49530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200" dirty="0">
                  <a:solidFill>
                    <a:srgbClr val="0000FF"/>
                  </a:solidFill>
                </a:rPr>
                <a:t> 0”</a:t>
              </a:r>
              <a:r>
                <a:rPr lang="en-US" sz="2400" dirty="0">
                  <a:solidFill>
                    <a:srgbClr val="0000FF"/>
                  </a:solidFill>
                </a:rPr>
                <a:t>     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000" dirty="0">
                  <a:solidFill>
                    <a:srgbClr val="FF0000"/>
                  </a:solidFill>
                </a:rPr>
                <a:t>[S]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39" name="Straight Arrow Connector 38"/>
            <p:cNvCxnSpPr>
              <a:endCxn id="34" idx="2"/>
            </p:cNvCxnSpPr>
            <p:nvPr/>
          </p:nvCxnSpPr>
          <p:spPr>
            <a:xfrm flipV="1">
              <a:off x="1905000" y="2043114"/>
              <a:ext cx="381000" cy="14287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35" idx="7"/>
              <a:endCxn id="7" idx="3"/>
            </p:cNvCxnSpPr>
            <p:nvPr/>
          </p:nvCxnSpPr>
          <p:spPr>
            <a:xfrm flipV="1">
              <a:off x="2909888" y="3748088"/>
              <a:ext cx="1160462" cy="13128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endCxn id="8" idx="1"/>
            </p:cNvCxnSpPr>
            <p:nvPr/>
          </p:nvCxnSpPr>
          <p:spPr>
            <a:xfrm>
              <a:off x="3048000" y="2057401"/>
              <a:ext cx="2851150" cy="119221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endCxn id="8" idx="3"/>
            </p:cNvCxnSpPr>
            <p:nvPr/>
          </p:nvCxnSpPr>
          <p:spPr>
            <a:xfrm flipV="1">
              <a:off x="2971800" y="3765551"/>
              <a:ext cx="2927350" cy="135572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2895600" y="2286000"/>
              <a:ext cx="1143000" cy="914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Freeform 65"/>
            <p:cNvSpPr/>
            <p:nvPr/>
          </p:nvSpPr>
          <p:spPr>
            <a:xfrm>
              <a:off x="3016251" y="4292600"/>
              <a:ext cx="4735513" cy="1466850"/>
            </a:xfrm>
            <a:custGeom>
              <a:avLst/>
              <a:gdLst>
                <a:gd name="connsiteX0" fmla="*/ 4735629 w 4735629"/>
                <a:gd name="connsiteY0" fmla="*/ 0 h 1466249"/>
                <a:gd name="connsiteX1" fmla="*/ 2194560 w 4735629"/>
                <a:gd name="connsiteY1" fmla="*/ 1299411 h 1466249"/>
                <a:gd name="connsiteX2" fmla="*/ 0 w 4735629"/>
                <a:gd name="connsiteY2" fmla="*/ 1001028 h 146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5629" h="1466249">
                  <a:moveTo>
                    <a:pt x="4735629" y="0"/>
                  </a:moveTo>
                  <a:cubicBezTo>
                    <a:pt x="3859730" y="566286"/>
                    <a:pt x="2983832" y="1132573"/>
                    <a:pt x="2194560" y="1299411"/>
                  </a:cubicBezTo>
                  <a:cubicBezTo>
                    <a:pt x="1405288" y="1466249"/>
                    <a:pt x="702644" y="1233638"/>
                    <a:pt x="0" y="1001028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2987676" y="2971800"/>
              <a:ext cx="4632325" cy="2768600"/>
            </a:xfrm>
            <a:custGeom>
              <a:avLst/>
              <a:gdLst>
                <a:gd name="connsiteX0" fmla="*/ 4783756 w 4783756"/>
                <a:gd name="connsiteY0" fmla="*/ 0 h 2669406"/>
                <a:gd name="connsiteX1" fmla="*/ 2348564 w 4783756"/>
                <a:gd name="connsiteY1" fmla="*/ 2319688 h 2669406"/>
                <a:gd name="connsiteX2" fmla="*/ 0 w 4783756"/>
                <a:gd name="connsiteY2" fmla="*/ 2098307 h 2669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83756" h="2669406">
                  <a:moveTo>
                    <a:pt x="4783756" y="0"/>
                  </a:moveTo>
                  <a:cubicBezTo>
                    <a:pt x="3964806" y="984985"/>
                    <a:pt x="3145857" y="1969970"/>
                    <a:pt x="2348564" y="2319688"/>
                  </a:cubicBezTo>
                  <a:cubicBezTo>
                    <a:pt x="1551271" y="2669406"/>
                    <a:pt x="775635" y="2383856"/>
                    <a:pt x="0" y="2098307"/>
                  </a:cubicBezTo>
                </a:path>
              </a:pathLst>
            </a:custGeom>
            <a:ln w="28575">
              <a:solidFill>
                <a:schemeClr val="accent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2727326" y="2935289"/>
              <a:ext cx="4860925" cy="2016125"/>
            </a:xfrm>
            <a:custGeom>
              <a:avLst/>
              <a:gdLst>
                <a:gd name="connsiteX0" fmla="*/ 4860758 w 4860758"/>
                <a:gd name="connsiteY0" fmla="*/ 0 h 2016493"/>
                <a:gd name="connsiteX1" fmla="*/ 2387065 w 4860758"/>
                <a:gd name="connsiteY1" fmla="*/ 1867301 h 2016493"/>
                <a:gd name="connsiteX2" fmla="*/ 0 w 4860758"/>
                <a:gd name="connsiteY2" fmla="*/ 895150 h 201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60758" h="2016493">
                  <a:moveTo>
                    <a:pt x="4860758" y="0"/>
                  </a:moveTo>
                  <a:cubicBezTo>
                    <a:pt x="4028974" y="859054"/>
                    <a:pt x="3197191" y="1718109"/>
                    <a:pt x="2387065" y="1867301"/>
                  </a:cubicBezTo>
                  <a:cubicBezTo>
                    <a:pt x="1576939" y="2016493"/>
                    <a:pt x="788469" y="1455821"/>
                    <a:pt x="0" y="89515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8458" name="TextBox 68"/>
            <p:cNvSpPr txBox="1">
              <a:spLocks noChangeArrowheads="1"/>
            </p:cNvSpPr>
            <p:nvPr/>
          </p:nvSpPr>
          <p:spPr bwMode="auto">
            <a:xfrm>
              <a:off x="4694238" y="3218607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8459" name="TextBox 69"/>
            <p:cNvSpPr txBox="1">
              <a:spLocks noChangeArrowheads="1"/>
            </p:cNvSpPr>
            <p:nvPr/>
          </p:nvSpPr>
          <p:spPr bwMode="auto">
            <a:xfrm>
              <a:off x="2801143" y="2342098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8460" name="TextBox 70"/>
            <p:cNvSpPr txBox="1">
              <a:spLocks noChangeArrowheads="1"/>
            </p:cNvSpPr>
            <p:nvPr/>
          </p:nvSpPr>
          <p:spPr bwMode="auto">
            <a:xfrm>
              <a:off x="2895600" y="320040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N</a:t>
              </a:r>
            </a:p>
          </p:txBody>
        </p:sp>
        <p:sp>
          <p:nvSpPr>
            <p:cNvPr id="18461" name="TextBox 71"/>
            <p:cNvSpPr txBox="1">
              <a:spLocks noChangeArrowheads="1"/>
            </p:cNvSpPr>
            <p:nvPr/>
          </p:nvSpPr>
          <p:spPr bwMode="auto">
            <a:xfrm>
              <a:off x="2743200" y="472440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N</a:t>
              </a:r>
            </a:p>
          </p:txBody>
        </p:sp>
        <p:sp>
          <p:nvSpPr>
            <p:cNvPr id="18462" name="TextBox 72"/>
            <p:cNvSpPr txBox="1">
              <a:spLocks noChangeArrowheads="1"/>
            </p:cNvSpPr>
            <p:nvPr/>
          </p:nvSpPr>
          <p:spPr bwMode="auto">
            <a:xfrm>
              <a:off x="6559550" y="3011487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8463" name="TextBox 73"/>
            <p:cNvSpPr txBox="1">
              <a:spLocks noChangeArrowheads="1"/>
            </p:cNvSpPr>
            <p:nvPr/>
          </p:nvSpPr>
          <p:spPr bwMode="auto">
            <a:xfrm>
              <a:off x="7258050" y="4132264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</a:t>
              </a:r>
            </a:p>
          </p:txBody>
        </p:sp>
        <p:sp>
          <p:nvSpPr>
            <p:cNvPr id="18464" name="TextBox 74"/>
            <p:cNvSpPr txBox="1">
              <a:spLocks noChangeArrowheads="1"/>
            </p:cNvSpPr>
            <p:nvPr/>
          </p:nvSpPr>
          <p:spPr bwMode="auto">
            <a:xfrm>
              <a:off x="6663870" y="3349625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8465" name="TextBox 75"/>
            <p:cNvSpPr txBox="1">
              <a:spLocks noChangeArrowheads="1"/>
            </p:cNvSpPr>
            <p:nvPr/>
          </p:nvSpPr>
          <p:spPr bwMode="auto">
            <a:xfrm>
              <a:off x="3178176" y="4919047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8466" name="TextBox 76"/>
            <p:cNvSpPr txBox="1">
              <a:spLocks noChangeArrowheads="1"/>
            </p:cNvSpPr>
            <p:nvPr/>
          </p:nvSpPr>
          <p:spPr bwMode="auto">
            <a:xfrm>
              <a:off x="2635249" y="2836069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8467" name="TextBox 77"/>
            <p:cNvSpPr txBox="1">
              <a:spLocks noChangeArrowheads="1"/>
            </p:cNvSpPr>
            <p:nvPr/>
          </p:nvSpPr>
          <p:spPr bwMode="auto">
            <a:xfrm>
              <a:off x="3111840" y="1806203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8468" name="TextBox 78"/>
            <p:cNvSpPr txBox="1">
              <a:spLocks noChangeArrowheads="1"/>
            </p:cNvSpPr>
            <p:nvPr/>
          </p:nvSpPr>
          <p:spPr bwMode="auto">
            <a:xfrm>
              <a:off x="4289540" y="2827337"/>
              <a:ext cx="2952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8469" name="TextBox 80"/>
            <p:cNvSpPr txBox="1">
              <a:spLocks noChangeArrowheads="1"/>
            </p:cNvSpPr>
            <p:nvPr/>
          </p:nvSpPr>
          <p:spPr bwMode="auto">
            <a:xfrm>
              <a:off x="7208838" y="2851425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</a:t>
              </a:r>
            </a:p>
          </p:txBody>
        </p:sp>
        <p:sp>
          <p:nvSpPr>
            <p:cNvPr id="18470" name="TextBox 81"/>
            <p:cNvSpPr txBox="1">
              <a:spLocks noChangeArrowheads="1"/>
            </p:cNvSpPr>
            <p:nvPr/>
          </p:nvSpPr>
          <p:spPr bwMode="auto">
            <a:xfrm>
              <a:off x="7543801" y="4343400"/>
              <a:ext cx="320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S</a:t>
              </a:r>
            </a:p>
          </p:txBody>
        </p:sp>
        <p:sp>
          <p:nvSpPr>
            <p:cNvPr id="18471" name="TextBox 82"/>
            <p:cNvSpPr txBox="1">
              <a:spLocks noChangeArrowheads="1"/>
            </p:cNvSpPr>
            <p:nvPr/>
          </p:nvSpPr>
          <p:spPr bwMode="auto">
            <a:xfrm>
              <a:off x="7467601" y="3048000"/>
              <a:ext cx="320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S</a:t>
              </a:r>
            </a:p>
          </p:txBody>
        </p:sp>
        <p:sp>
          <p:nvSpPr>
            <p:cNvPr id="84" name="Freeform 83"/>
            <p:cNvSpPr/>
            <p:nvPr/>
          </p:nvSpPr>
          <p:spPr>
            <a:xfrm>
              <a:off x="2900363" y="3667126"/>
              <a:ext cx="4716462" cy="773113"/>
            </a:xfrm>
            <a:custGeom>
              <a:avLst/>
              <a:gdLst>
                <a:gd name="connsiteX0" fmla="*/ 4716379 w 4716379"/>
                <a:gd name="connsiteY0" fmla="*/ 481263 h 773229"/>
                <a:gd name="connsiteX1" fmla="*/ 2088682 w 4716379"/>
                <a:gd name="connsiteY1" fmla="*/ 693019 h 773229"/>
                <a:gd name="connsiteX2" fmla="*/ 0 w 4716379"/>
                <a:gd name="connsiteY2" fmla="*/ 0 h 773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16379" h="773229">
                  <a:moveTo>
                    <a:pt x="4716379" y="481263"/>
                  </a:moveTo>
                  <a:cubicBezTo>
                    <a:pt x="3795562" y="627246"/>
                    <a:pt x="2874745" y="773229"/>
                    <a:pt x="2088682" y="693019"/>
                  </a:cubicBezTo>
                  <a:cubicBezTo>
                    <a:pt x="1302619" y="612809"/>
                    <a:pt x="651309" y="306404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2736851" y="2336800"/>
              <a:ext cx="3224213" cy="839788"/>
            </a:xfrm>
            <a:custGeom>
              <a:avLst/>
              <a:gdLst>
                <a:gd name="connsiteX0" fmla="*/ 0 w 3224463"/>
                <a:gd name="connsiteY0" fmla="*/ 829377 h 839002"/>
                <a:gd name="connsiteX1" fmla="*/ 1732548 w 3224463"/>
                <a:gd name="connsiteY1" fmla="*/ 1604 h 839002"/>
                <a:gd name="connsiteX2" fmla="*/ 3224463 w 3224463"/>
                <a:gd name="connsiteY2" fmla="*/ 839002 h 839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24463" h="839002">
                  <a:moveTo>
                    <a:pt x="0" y="829377"/>
                  </a:moveTo>
                  <a:cubicBezTo>
                    <a:pt x="597569" y="414688"/>
                    <a:pt x="1195138" y="0"/>
                    <a:pt x="1732548" y="1604"/>
                  </a:cubicBezTo>
                  <a:cubicBezTo>
                    <a:pt x="2269958" y="3208"/>
                    <a:pt x="2747210" y="421105"/>
                    <a:pt x="3224463" y="839002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4537076" y="2441575"/>
              <a:ext cx="3032125" cy="725488"/>
            </a:xfrm>
            <a:custGeom>
              <a:avLst/>
              <a:gdLst>
                <a:gd name="connsiteX0" fmla="*/ 0 w 3031958"/>
                <a:gd name="connsiteY0" fmla="*/ 725104 h 725104"/>
                <a:gd name="connsiteX1" fmla="*/ 1607419 w 3031958"/>
                <a:gd name="connsiteY1" fmla="*/ 89836 h 725104"/>
                <a:gd name="connsiteX2" fmla="*/ 3031958 w 3031958"/>
                <a:gd name="connsiteY2" fmla="*/ 186089 h 72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31958" h="725104">
                  <a:moveTo>
                    <a:pt x="0" y="725104"/>
                  </a:moveTo>
                  <a:cubicBezTo>
                    <a:pt x="551046" y="452388"/>
                    <a:pt x="1102093" y="179672"/>
                    <a:pt x="1607419" y="89836"/>
                  </a:cubicBezTo>
                  <a:cubicBezTo>
                    <a:pt x="2112745" y="0"/>
                    <a:pt x="2572351" y="93044"/>
                    <a:pt x="3031958" y="186089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790157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4378162" y="149312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639414" y="150065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3336046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3343578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75314" y="1900071"/>
            <a:ext cx="502848" cy="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39414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1781" y="1134216"/>
            <a:ext cx="756882" cy="510888"/>
            <a:chOff x="2287781" y="1288183"/>
            <a:chExt cx="756882" cy="510888"/>
          </a:xfrm>
        </p:grpSpPr>
        <p:sp>
          <p:nvSpPr>
            <p:cNvPr id="15" name="Arc 14"/>
            <p:cNvSpPr/>
            <p:nvPr/>
          </p:nvSpPr>
          <p:spPr>
            <a:xfrm rot="1877194">
              <a:off x="2663663" y="1413818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7781" y="1288183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275395" y="1188933"/>
            <a:ext cx="726075" cy="461665"/>
            <a:chOff x="6890187" y="1435617"/>
            <a:chExt cx="726075" cy="461665"/>
          </a:xfrm>
        </p:grpSpPr>
        <p:sp>
          <p:nvSpPr>
            <p:cNvPr id="18" name="Arc 17"/>
            <p:cNvSpPr>
              <a:spLocks noChangeAspect="1"/>
            </p:cNvSpPr>
            <p:nvPr/>
          </p:nvSpPr>
          <p:spPr>
            <a:xfrm rot="19722806" flipH="1">
              <a:off x="6890187" y="150093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61678" y="1435617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97440" y="2316082"/>
            <a:ext cx="1606629" cy="1656529"/>
            <a:chOff x="1673439" y="2316081"/>
            <a:chExt cx="1606629" cy="1656529"/>
          </a:xfrm>
        </p:grpSpPr>
        <p:cxnSp>
          <p:nvCxnSpPr>
            <p:cNvPr id="20" name="Straight Arrow Connector 19"/>
            <p:cNvCxnSpPr>
              <a:stCxn id="7" idx="4"/>
              <a:endCxn id="10" idx="0"/>
            </p:cNvCxnSpPr>
            <p:nvPr/>
          </p:nvCxnSpPr>
          <p:spPr>
            <a:xfrm>
              <a:off x="3265642" y="2316081"/>
              <a:ext cx="0" cy="1019965"/>
            </a:xfrm>
            <a:prstGeom prst="straightConnector1">
              <a:avLst/>
            </a:prstGeom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925484" y="24663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73439" y="3510945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</p:grpSp>
      <p:cxnSp>
        <p:nvCxnSpPr>
          <p:cNvPr id="22" name="Straight Arrow Connector 21"/>
          <p:cNvCxnSpPr>
            <a:stCxn id="10" idx="4"/>
            <a:endCxn id="11" idx="0"/>
          </p:cNvCxnSpPr>
          <p:nvPr/>
        </p:nvCxnSpPr>
        <p:spPr>
          <a:xfrm>
            <a:off x="4789642" y="4159007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70917" y="430582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27" name="Straight Arrow Connector 26"/>
          <p:cNvCxnSpPr>
            <a:stCxn id="9" idx="4"/>
            <a:endCxn id="12" idx="0"/>
          </p:cNvCxnSpPr>
          <p:nvPr/>
        </p:nvCxnSpPr>
        <p:spPr>
          <a:xfrm>
            <a:off x="8050894" y="2323614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32982" y="2534101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36" name="Straight Arrow Connector 35"/>
          <p:cNvCxnSpPr>
            <a:stCxn id="12" idx="4"/>
            <a:endCxn id="205" idx="0"/>
          </p:cNvCxnSpPr>
          <p:nvPr/>
        </p:nvCxnSpPr>
        <p:spPr>
          <a:xfrm>
            <a:off x="8050894" y="4166539"/>
            <a:ext cx="0" cy="1012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3946437" y="3132283"/>
            <a:ext cx="418193" cy="786210"/>
            <a:chOff x="752729" y="3135534"/>
            <a:chExt cx="418193" cy="786210"/>
          </a:xfrm>
        </p:grpSpPr>
        <p:sp>
          <p:nvSpPr>
            <p:cNvPr id="41" name="Arc 40"/>
            <p:cNvSpPr/>
            <p:nvPr/>
          </p:nvSpPr>
          <p:spPr>
            <a:xfrm>
              <a:off x="789922" y="353649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52729" y="31355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789715" y="5658170"/>
            <a:ext cx="724449" cy="530784"/>
            <a:chOff x="2248362" y="5781810"/>
            <a:chExt cx="724449" cy="530784"/>
          </a:xfrm>
        </p:grpSpPr>
        <p:sp>
          <p:nvSpPr>
            <p:cNvPr id="44" name="Arc 43"/>
            <p:cNvSpPr>
              <a:spLocks noChangeAspect="1"/>
            </p:cNvSpPr>
            <p:nvPr/>
          </p:nvSpPr>
          <p:spPr>
            <a:xfrm rot="19722806" flipV="1">
              <a:off x="2591811" y="592734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248362" y="5781810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47" name="Arc 46"/>
          <p:cNvSpPr/>
          <p:nvPr/>
        </p:nvSpPr>
        <p:spPr>
          <a:xfrm rot="1877194" flipH="1" flipV="1">
            <a:off x="8379065" y="5792496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751279" y="565658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8515306" y="3068789"/>
            <a:ext cx="420478" cy="849705"/>
            <a:chOff x="8604936" y="3209791"/>
            <a:chExt cx="420478" cy="849705"/>
          </a:xfrm>
        </p:grpSpPr>
        <p:sp>
          <p:nvSpPr>
            <p:cNvPr id="50" name="Arc 49"/>
            <p:cNvSpPr/>
            <p:nvPr/>
          </p:nvSpPr>
          <p:spPr>
            <a:xfrm rot="9582308">
              <a:off x="8604936" y="367424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670830" y="3209791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8050893" y="430582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39" name="Freeform 38"/>
          <p:cNvSpPr/>
          <p:nvPr/>
        </p:nvSpPr>
        <p:spPr>
          <a:xfrm>
            <a:off x="3548732" y="2179865"/>
            <a:ext cx="947068" cy="3167743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flipH="1">
            <a:off x="8391051" y="2121901"/>
            <a:ext cx="991198" cy="3225706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9412158" y="3544740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58" name="Straight Arrow Connector 57"/>
          <p:cNvCxnSpPr>
            <a:stCxn id="9" idx="3"/>
            <a:endCxn id="11" idx="7"/>
          </p:cNvCxnSpPr>
          <p:nvPr/>
        </p:nvCxnSpPr>
        <p:spPr>
          <a:xfrm flipH="1">
            <a:off x="5080602" y="2203093"/>
            <a:ext cx="2679332" cy="3096398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5"/>
            <a:endCxn id="205" idx="1"/>
          </p:cNvCxnSpPr>
          <p:nvPr/>
        </p:nvCxnSpPr>
        <p:spPr>
          <a:xfrm>
            <a:off x="5080602" y="2195561"/>
            <a:ext cx="2679332" cy="3103930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0" idx="7"/>
            <a:endCxn id="9" idx="2"/>
          </p:cNvCxnSpPr>
          <p:nvPr/>
        </p:nvCxnSpPr>
        <p:spPr>
          <a:xfrm flipV="1">
            <a:off x="5080602" y="1912134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2" idx="1"/>
            <a:endCxn id="7" idx="6"/>
          </p:cNvCxnSpPr>
          <p:nvPr/>
        </p:nvCxnSpPr>
        <p:spPr>
          <a:xfrm flipH="1" flipV="1">
            <a:off x="5201122" y="1904602"/>
            <a:ext cx="2558812" cy="1559497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1" idx="6"/>
            <a:endCxn id="12" idx="3"/>
          </p:cNvCxnSpPr>
          <p:nvPr/>
        </p:nvCxnSpPr>
        <p:spPr>
          <a:xfrm flipV="1">
            <a:off x="5201122" y="4046019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205" idx="2"/>
            <a:endCxn id="10" idx="5"/>
          </p:cNvCxnSpPr>
          <p:nvPr/>
        </p:nvCxnSpPr>
        <p:spPr>
          <a:xfrm flipH="1" flipV="1">
            <a:off x="5080602" y="4038487"/>
            <a:ext cx="2558812" cy="1551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250680" y="2062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303463" y="324829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371102" y="497091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189437" y="497091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188590" y="32482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187743" y="207243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F55D98-4227-4815-9221-51B5709ADEFA}"/>
              </a:ext>
            </a:extLst>
          </p:cNvPr>
          <p:cNvSpPr txBox="1"/>
          <p:nvPr/>
        </p:nvSpPr>
        <p:spPr>
          <a:xfrm>
            <a:off x="5239224" y="927242"/>
            <a:ext cx="2215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Changed notation – final states with bold outlines. 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E6D79A0F-882E-482A-B055-22258975F6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and</a:t>
            </a:r>
            <a:r>
              <a:rPr lang="en-US" sz="4400" dirty="0"/>
              <a:t> sum%3=0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/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Called the “cross product” construction (because you have a set of states equal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where first two DFAs had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 very common trick to combine DFAs.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blipFill>
                <a:blip r:embed="rId2"/>
                <a:stretch>
                  <a:fillRect l="-1399" t="-1736" r="-2972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31349E9-1D07-4BB5-8CD4-21FB2C61CD23}"/>
              </a:ext>
            </a:extLst>
          </p:cNvPr>
          <p:cNvSpPr/>
          <p:nvPr/>
        </p:nvSpPr>
        <p:spPr>
          <a:xfrm>
            <a:off x="6326175" y="1648361"/>
            <a:ext cx="215346" cy="4540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7F8498-D575-4E65-A9D8-77748FFEBC8C}"/>
              </a:ext>
            </a:extLst>
          </p:cNvPr>
          <p:cNvSpPr txBox="1"/>
          <p:nvPr/>
        </p:nvSpPr>
        <p:spPr>
          <a:xfrm>
            <a:off x="4640997" y="6118248"/>
            <a:ext cx="145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“even # 2’s”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5ECC71A-8B2D-4BE1-A18C-C0DDED735A58}"/>
              </a:ext>
            </a:extLst>
          </p:cNvPr>
          <p:cNvSpPr txBox="1"/>
          <p:nvPr/>
        </p:nvSpPr>
        <p:spPr>
          <a:xfrm>
            <a:off x="6747873" y="6152329"/>
            <a:ext cx="145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“odd # 2’s”</a:t>
            </a:r>
          </a:p>
        </p:txBody>
      </p:sp>
    </p:spTree>
    <p:extLst>
      <p:ext uri="{BB962C8B-B14F-4D97-AF65-F5344CB8AC3E}">
        <p14:creationId xmlns:p14="http://schemas.microsoft.com/office/powerpoint/2010/main" val="24044556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Machine, v1.0</a:t>
            </a:r>
          </a:p>
        </p:txBody>
      </p:sp>
      <p:sp>
        <p:nvSpPr>
          <p:cNvPr id="19469" name="TextBox 23"/>
          <p:cNvSpPr txBox="1">
            <a:spLocks noChangeArrowheads="1"/>
          </p:cNvSpPr>
          <p:nvPr/>
        </p:nvSpPr>
        <p:spPr bwMode="auto">
          <a:xfrm>
            <a:off x="1905000" y="6324600"/>
            <a:ext cx="80329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/>
              <a:t>Adding additional “unexpected” transitions to cover all symbols for each state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E6B09B9-0A9D-4CB1-90CA-94F198D14FFB}"/>
              </a:ext>
            </a:extLst>
          </p:cNvPr>
          <p:cNvGrpSpPr/>
          <p:nvPr/>
        </p:nvGrpSpPr>
        <p:grpSpPr>
          <a:xfrm>
            <a:off x="1752035" y="1304361"/>
            <a:ext cx="7747838" cy="4975517"/>
            <a:chOff x="1752035" y="1295400"/>
            <a:chExt cx="7252266" cy="4657270"/>
          </a:xfrm>
        </p:grpSpPr>
        <p:sp>
          <p:nvSpPr>
            <p:cNvPr id="6" name="Oval 5"/>
            <p:cNvSpPr/>
            <p:nvPr/>
          </p:nvSpPr>
          <p:spPr>
            <a:xfrm>
              <a:off x="22098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 0’  </a:t>
              </a:r>
              <a:r>
                <a:rPr lang="en-US" sz="2000" dirty="0">
                  <a:solidFill>
                    <a:srgbClr val="FF0000"/>
                  </a:solidFill>
                </a:rPr>
                <a:t>[B]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9624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7912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543800" y="2362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6" idx="6"/>
              <a:endCxn id="7" idx="2"/>
            </p:cNvCxnSpPr>
            <p:nvPr/>
          </p:nvCxnSpPr>
          <p:spPr>
            <a:xfrm>
              <a:off x="2941638" y="3489325"/>
              <a:ext cx="102076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6"/>
              <a:endCxn id="8" idx="2"/>
            </p:cNvCxnSpPr>
            <p:nvPr/>
          </p:nvCxnSpPr>
          <p:spPr>
            <a:xfrm>
              <a:off x="4694238" y="3489326"/>
              <a:ext cx="1096962" cy="174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6564994" y="2679701"/>
              <a:ext cx="1020762" cy="779462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7620000" y="36576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>
                  <a:solidFill>
                    <a:srgbClr val="0000FF"/>
                  </a:solidFill>
                </a:rPr>
                <a:t>15’</a:t>
              </a:r>
              <a:r>
                <a:rPr lang="en-US" sz="2400" dirty="0">
                  <a:solidFill>
                    <a:srgbClr val="0000FF"/>
                  </a:solidFill>
                </a:rPr>
                <a:t> </a:t>
              </a:r>
              <a:r>
                <a:rPr lang="en-US" sz="2000" dirty="0">
                  <a:solidFill>
                    <a:srgbClr val="FF0000"/>
                  </a:solidFill>
                </a:rPr>
                <a:t>[N]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29" name="Straight Arrow Connector 28"/>
            <p:cNvCxnSpPr>
              <a:stCxn id="8" idx="6"/>
              <a:endCxn id="27" idx="2"/>
            </p:cNvCxnSpPr>
            <p:nvPr/>
          </p:nvCxnSpPr>
          <p:spPr>
            <a:xfrm>
              <a:off x="6523038" y="3508375"/>
              <a:ext cx="1096962" cy="515938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2286000" y="16764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286000" y="49530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 </a:t>
              </a:r>
              <a:r>
                <a:rPr lang="en-US" sz="2200" dirty="0">
                  <a:solidFill>
                    <a:srgbClr val="0000FF"/>
                  </a:solidFill>
                </a:rPr>
                <a:t>0” </a:t>
              </a:r>
              <a:r>
                <a:rPr lang="en-US" sz="2400" dirty="0">
                  <a:solidFill>
                    <a:srgbClr val="0000FF"/>
                  </a:solidFill>
                </a:rPr>
                <a:t>    </a:t>
              </a:r>
              <a:r>
                <a:rPr lang="en-US" sz="2000" dirty="0">
                  <a:solidFill>
                    <a:srgbClr val="FF0000"/>
                  </a:solidFill>
                </a:rPr>
                <a:t>[S]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39" name="Straight Arrow Connector 38"/>
            <p:cNvCxnSpPr>
              <a:endCxn id="34" idx="2"/>
            </p:cNvCxnSpPr>
            <p:nvPr/>
          </p:nvCxnSpPr>
          <p:spPr>
            <a:xfrm flipV="1">
              <a:off x="1905000" y="2043114"/>
              <a:ext cx="381000" cy="14287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35" idx="7"/>
              <a:endCxn id="7" idx="3"/>
            </p:cNvCxnSpPr>
            <p:nvPr/>
          </p:nvCxnSpPr>
          <p:spPr>
            <a:xfrm flipV="1">
              <a:off x="2909888" y="3748088"/>
              <a:ext cx="1160462" cy="13128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endCxn id="8" idx="1"/>
            </p:cNvCxnSpPr>
            <p:nvPr/>
          </p:nvCxnSpPr>
          <p:spPr>
            <a:xfrm>
              <a:off x="3048000" y="2057401"/>
              <a:ext cx="2851150" cy="119221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endCxn id="8" idx="3"/>
            </p:cNvCxnSpPr>
            <p:nvPr/>
          </p:nvCxnSpPr>
          <p:spPr>
            <a:xfrm flipV="1">
              <a:off x="2971800" y="3765551"/>
              <a:ext cx="2927350" cy="135572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2895600" y="2286000"/>
              <a:ext cx="1143000" cy="914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Freeform 65"/>
            <p:cNvSpPr/>
            <p:nvPr/>
          </p:nvSpPr>
          <p:spPr>
            <a:xfrm>
              <a:off x="3016251" y="4292600"/>
              <a:ext cx="4735513" cy="1466850"/>
            </a:xfrm>
            <a:custGeom>
              <a:avLst/>
              <a:gdLst>
                <a:gd name="connsiteX0" fmla="*/ 4735629 w 4735629"/>
                <a:gd name="connsiteY0" fmla="*/ 0 h 1466249"/>
                <a:gd name="connsiteX1" fmla="*/ 2194560 w 4735629"/>
                <a:gd name="connsiteY1" fmla="*/ 1299411 h 1466249"/>
                <a:gd name="connsiteX2" fmla="*/ 0 w 4735629"/>
                <a:gd name="connsiteY2" fmla="*/ 1001028 h 146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5629" h="1466249">
                  <a:moveTo>
                    <a:pt x="4735629" y="0"/>
                  </a:moveTo>
                  <a:cubicBezTo>
                    <a:pt x="3859730" y="566286"/>
                    <a:pt x="2983832" y="1132573"/>
                    <a:pt x="2194560" y="1299411"/>
                  </a:cubicBezTo>
                  <a:cubicBezTo>
                    <a:pt x="1405288" y="1466249"/>
                    <a:pt x="702644" y="1233638"/>
                    <a:pt x="0" y="1001028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2987676" y="2971800"/>
              <a:ext cx="4632325" cy="2768600"/>
            </a:xfrm>
            <a:custGeom>
              <a:avLst/>
              <a:gdLst>
                <a:gd name="connsiteX0" fmla="*/ 4783756 w 4783756"/>
                <a:gd name="connsiteY0" fmla="*/ 0 h 2669406"/>
                <a:gd name="connsiteX1" fmla="*/ 2348564 w 4783756"/>
                <a:gd name="connsiteY1" fmla="*/ 2319688 h 2669406"/>
                <a:gd name="connsiteX2" fmla="*/ 0 w 4783756"/>
                <a:gd name="connsiteY2" fmla="*/ 2098307 h 2669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83756" h="2669406">
                  <a:moveTo>
                    <a:pt x="4783756" y="0"/>
                  </a:moveTo>
                  <a:cubicBezTo>
                    <a:pt x="3964806" y="984985"/>
                    <a:pt x="3145857" y="1969970"/>
                    <a:pt x="2348564" y="2319688"/>
                  </a:cubicBezTo>
                  <a:cubicBezTo>
                    <a:pt x="1551271" y="2669406"/>
                    <a:pt x="775635" y="2383856"/>
                    <a:pt x="0" y="2098307"/>
                  </a:cubicBezTo>
                </a:path>
              </a:pathLst>
            </a:custGeom>
            <a:ln w="28575">
              <a:solidFill>
                <a:schemeClr val="accent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9481" name="TextBox 68"/>
            <p:cNvSpPr txBox="1">
              <a:spLocks noChangeArrowheads="1"/>
            </p:cNvSpPr>
            <p:nvPr/>
          </p:nvSpPr>
          <p:spPr bwMode="auto">
            <a:xfrm>
              <a:off x="4674394" y="344053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482" name="TextBox 69"/>
            <p:cNvSpPr txBox="1">
              <a:spLocks noChangeArrowheads="1"/>
            </p:cNvSpPr>
            <p:nvPr/>
          </p:nvSpPr>
          <p:spPr bwMode="auto">
            <a:xfrm>
              <a:off x="2801842" y="2327161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483" name="TextBox 70"/>
            <p:cNvSpPr txBox="1">
              <a:spLocks noChangeArrowheads="1"/>
            </p:cNvSpPr>
            <p:nvPr/>
          </p:nvSpPr>
          <p:spPr bwMode="auto">
            <a:xfrm>
              <a:off x="2895600" y="320040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N</a:t>
              </a:r>
            </a:p>
          </p:txBody>
        </p:sp>
        <p:sp>
          <p:nvSpPr>
            <p:cNvPr id="19484" name="TextBox 71"/>
            <p:cNvSpPr txBox="1">
              <a:spLocks noChangeArrowheads="1"/>
            </p:cNvSpPr>
            <p:nvPr/>
          </p:nvSpPr>
          <p:spPr bwMode="auto">
            <a:xfrm>
              <a:off x="2743200" y="472440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485" name="TextBox 72"/>
            <p:cNvSpPr txBox="1">
              <a:spLocks noChangeArrowheads="1"/>
            </p:cNvSpPr>
            <p:nvPr/>
          </p:nvSpPr>
          <p:spPr bwMode="auto">
            <a:xfrm>
              <a:off x="6599334" y="3013188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486" name="TextBox 73"/>
            <p:cNvSpPr txBox="1">
              <a:spLocks noChangeArrowheads="1"/>
            </p:cNvSpPr>
            <p:nvPr/>
          </p:nvSpPr>
          <p:spPr bwMode="auto">
            <a:xfrm>
              <a:off x="7172212" y="3888582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</a:t>
              </a:r>
            </a:p>
          </p:txBody>
        </p:sp>
        <p:sp>
          <p:nvSpPr>
            <p:cNvPr id="19487" name="TextBox 74"/>
            <p:cNvSpPr txBox="1">
              <a:spLocks noChangeArrowheads="1"/>
            </p:cNvSpPr>
            <p:nvPr/>
          </p:nvSpPr>
          <p:spPr bwMode="auto">
            <a:xfrm>
              <a:off x="6634956" y="3374929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488" name="TextBox 75"/>
            <p:cNvSpPr txBox="1">
              <a:spLocks noChangeArrowheads="1"/>
            </p:cNvSpPr>
            <p:nvPr/>
          </p:nvSpPr>
          <p:spPr bwMode="auto">
            <a:xfrm>
              <a:off x="3225347" y="4889499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489" name="TextBox 76"/>
            <p:cNvSpPr txBox="1">
              <a:spLocks noChangeArrowheads="1"/>
            </p:cNvSpPr>
            <p:nvPr/>
          </p:nvSpPr>
          <p:spPr bwMode="auto">
            <a:xfrm>
              <a:off x="2667000" y="281940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D</a:t>
              </a:r>
            </a:p>
          </p:txBody>
        </p:sp>
        <p:sp>
          <p:nvSpPr>
            <p:cNvPr id="19490" name="TextBox 77"/>
            <p:cNvSpPr txBox="1">
              <a:spLocks noChangeArrowheads="1"/>
            </p:cNvSpPr>
            <p:nvPr/>
          </p:nvSpPr>
          <p:spPr bwMode="auto">
            <a:xfrm>
              <a:off x="3048000" y="1815135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491" name="TextBox 78"/>
            <p:cNvSpPr txBox="1">
              <a:spLocks noChangeArrowheads="1"/>
            </p:cNvSpPr>
            <p:nvPr/>
          </p:nvSpPr>
          <p:spPr bwMode="auto">
            <a:xfrm>
              <a:off x="4661711" y="2986088"/>
              <a:ext cx="30392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492" name="TextBox 80"/>
            <p:cNvSpPr txBox="1">
              <a:spLocks noChangeArrowheads="1"/>
            </p:cNvSpPr>
            <p:nvPr/>
          </p:nvSpPr>
          <p:spPr bwMode="auto">
            <a:xfrm>
              <a:off x="7282674" y="2778353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</a:t>
              </a:r>
            </a:p>
          </p:txBody>
        </p:sp>
        <p:sp>
          <p:nvSpPr>
            <p:cNvPr id="19493" name="TextBox 81"/>
            <p:cNvSpPr txBox="1">
              <a:spLocks noChangeArrowheads="1"/>
            </p:cNvSpPr>
            <p:nvPr/>
          </p:nvSpPr>
          <p:spPr bwMode="auto">
            <a:xfrm>
              <a:off x="7090570" y="4331493"/>
              <a:ext cx="320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S</a:t>
              </a:r>
            </a:p>
          </p:txBody>
        </p:sp>
        <p:sp>
          <p:nvSpPr>
            <p:cNvPr id="19494" name="TextBox 82"/>
            <p:cNvSpPr txBox="1">
              <a:spLocks noChangeArrowheads="1"/>
            </p:cNvSpPr>
            <p:nvPr/>
          </p:nvSpPr>
          <p:spPr bwMode="auto">
            <a:xfrm>
              <a:off x="7467601" y="3048000"/>
              <a:ext cx="320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S</a:t>
              </a:r>
            </a:p>
          </p:txBody>
        </p:sp>
        <p:sp>
          <p:nvSpPr>
            <p:cNvPr id="84" name="Freeform 83"/>
            <p:cNvSpPr/>
            <p:nvPr/>
          </p:nvSpPr>
          <p:spPr>
            <a:xfrm>
              <a:off x="2900363" y="3667126"/>
              <a:ext cx="4716462" cy="773113"/>
            </a:xfrm>
            <a:custGeom>
              <a:avLst/>
              <a:gdLst>
                <a:gd name="connsiteX0" fmla="*/ 4716379 w 4716379"/>
                <a:gd name="connsiteY0" fmla="*/ 481263 h 773229"/>
                <a:gd name="connsiteX1" fmla="*/ 2088682 w 4716379"/>
                <a:gd name="connsiteY1" fmla="*/ 693019 h 773229"/>
                <a:gd name="connsiteX2" fmla="*/ 0 w 4716379"/>
                <a:gd name="connsiteY2" fmla="*/ 0 h 773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16379" h="773229">
                  <a:moveTo>
                    <a:pt x="4716379" y="481263"/>
                  </a:moveTo>
                  <a:cubicBezTo>
                    <a:pt x="3795562" y="627246"/>
                    <a:pt x="2874745" y="773229"/>
                    <a:pt x="2088682" y="693019"/>
                  </a:cubicBezTo>
                  <a:cubicBezTo>
                    <a:pt x="1302619" y="612809"/>
                    <a:pt x="651309" y="306404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2736851" y="2336800"/>
              <a:ext cx="3224213" cy="839788"/>
            </a:xfrm>
            <a:custGeom>
              <a:avLst/>
              <a:gdLst>
                <a:gd name="connsiteX0" fmla="*/ 0 w 3224463"/>
                <a:gd name="connsiteY0" fmla="*/ 829377 h 839002"/>
                <a:gd name="connsiteX1" fmla="*/ 1732548 w 3224463"/>
                <a:gd name="connsiteY1" fmla="*/ 1604 h 839002"/>
                <a:gd name="connsiteX2" fmla="*/ 3224463 w 3224463"/>
                <a:gd name="connsiteY2" fmla="*/ 839002 h 839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24463" h="839002">
                  <a:moveTo>
                    <a:pt x="0" y="829377"/>
                  </a:moveTo>
                  <a:cubicBezTo>
                    <a:pt x="597569" y="414688"/>
                    <a:pt x="1195138" y="0"/>
                    <a:pt x="1732548" y="1604"/>
                  </a:cubicBezTo>
                  <a:cubicBezTo>
                    <a:pt x="2269958" y="3208"/>
                    <a:pt x="2747210" y="421105"/>
                    <a:pt x="3224463" y="839002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4537076" y="2441575"/>
              <a:ext cx="3032125" cy="725488"/>
            </a:xfrm>
            <a:custGeom>
              <a:avLst/>
              <a:gdLst>
                <a:gd name="connsiteX0" fmla="*/ 0 w 3031958"/>
                <a:gd name="connsiteY0" fmla="*/ 725104 h 725104"/>
                <a:gd name="connsiteX1" fmla="*/ 1607419 w 3031958"/>
                <a:gd name="connsiteY1" fmla="*/ 89836 h 725104"/>
                <a:gd name="connsiteX2" fmla="*/ 3031958 w 3031958"/>
                <a:gd name="connsiteY2" fmla="*/ 186089 h 72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31958" h="725104">
                  <a:moveTo>
                    <a:pt x="0" y="725104"/>
                  </a:moveTo>
                  <a:cubicBezTo>
                    <a:pt x="551046" y="452388"/>
                    <a:pt x="1102093" y="179672"/>
                    <a:pt x="1607419" y="89836"/>
                  </a:cubicBezTo>
                  <a:cubicBezTo>
                    <a:pt x="2112745" y="0"/>
                    <a:pt x="2572351" y="93044"/>
                    <a:pt x="3031958" y="186089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3" name="Arc 42"/>
            <p:cNvSpPr/>
            <p:nvPr/>
          </p:nvSpPr>
          <p:spPr>
            <a:xfrm>
              <a:off x="2286000" y="1295400"/>
              <a:ext cx="457200" cy="457200"/>
            </a:xfrm>
            <a:prstGeom prst="arc">
              <a:avLst>
                <a:gd name="adj1" fmla="val 6630067"/>
                <a:gd name="adj2" fmla="val 2269630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6" name="Oval 45"/>
            <p:cNvSpPr/>
            <p:nvPr/>
          </p:nvSpPr>
          <p:spPr>
            <a:xfrm>
              <a:off x="7696200" y="51054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500" dirty="0">
                  <a:solidFill>
                    <a:srgbClr val="0000FF"/>
                  </a:solidFill>
                </a:rPr>
                <a:t> </a:t>
              </a:r>
              <a:r>
                <a:rPr lang="en-US" dirty="0">
                  <a:solidFill>
                    <a:srgbClr val="0000FF"/>
                  </a:solidFill>
                </a:rPr>
                <a:t>15” </a:t>
              </a:r>
              <a:r>
                <a:rPr lang="en-US" sz="2000" dirty="0">
                  <a:solidFill>
                    <a:srgbClr val="FF0000"/>
                  </a:solidFill>
                </a:rPr>
                <a:t>[D]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2978150" y="2935288"/>
              <a:ext cx="4591050" cy="1331912"/>
            </a:xfrm>
            <a:custGeom>
              <a:avLst/>
              <a:gdLst>
                <a:gd name="connsiteX0" fmla="*/ 4591250 w 4591250"/>
                <a:gd name="connsiteY0" fmla="*/ 0 h 1426143"/>
                <a:gd name="connsiteX1" fmla="*/ 3118585 w 4591250"/>
                <a:gd name="connsiteY1" fmla="*/ 1232034 h 1426143"/>
                <a:gd name="connsiteX2" fmla="*/ 1405288 w 4591250"/>
                <a:gd name="connsiteY2" fmla="*/ 1164657 h 1426143"/>
                <a:gd name="connsiteX3" fmla="*/ 0 w 4591250"/>
                <a:gd name="connsiteY3" fmla="*/ 654518 h 1426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91250" h="1426143">
                  <a:moveTo>
                    <a:pt x="4591250" y="0"/>
                  </a:moveTo>
                  <a:cubicBezTo>
                    <a:pt x="4120414" y="518962"/>
                    <a:pt x="3649579" y="1037925"/>
                    <a:pt x="3118585" y="1232034"/>
                  </a:cubicBezTo>
                  <a:cubicBezTo>
                    <a:pt x="2587591" y="1426143"/>
                    <a:pt x="1925052" y="1260910"/>
                    <a:pt x="1405288" y="1164657"/>
                  </a:cubicBezTo>
                  <a:cubicBezTo>
                    <a:pt x="885524" y="1068404"/>
                    <a:pt x="442762" y="861461"/>
                    <a:pt x="0" y="654518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2813051" y="3773489"/>
              <a:ext cx="4879975" cy="1597025"/>
            </a:xfrm>
            <a:custGeom>
              <a:avLst/>
              <a:gdLst>
                <a:gd name="connsiteX0" fmla="*/ 4880009 w 4880009"/>
                <a:gd name="connsiteY0" fmla="*/ 1597794 h 1597794"/>
                <a:gd name="connsiteX1" fmla="*/ 1549668 w 4880009"/>
                <a:gd name="connsiteY1" fmla="*/ 837398 h 1597794"/>
                <a:gd name="connsiteX2" fmla="*/ 0 w 4880009"/>
                <a:gd name="connsiteY2" fmla="*/ 0 h 159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80009" h="1597794">
                  <a:moveTo>
                    <a:pt x="4880009" y="1597794"/>
                  </a:moveTo>
                  <a:cubicBezTo>
                    <a:pt x="3621506" y="1350745"/>
                    <a:pt x="2363003" y="1103697"/>
                    <a:pt x="1549668" y="837398"/>
                  </a:cubicBezTo>
                  <a:cubicBezTo>
                    <a:pt x="736333" y="571099"/>
                    <a:pt x="368166" y="285549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987675" y="5476875"/>
              <a:ext cx="4705350" cy="388938"/>
            </a:xfrm>
            <a:custGeom>
              <a:avLst/>
              <a:gdLst>
                <a:gd name="connsiteX0" fmla="*/ 4706754 w 4706754"/>
                <a:gd name="connsiteY0" fmla="*/ 28876 h 389823"/>
                <a:gd name="connsiteX1" fmla="*/ 1540042 w 4706754"/>
                <a:gd name="connsiteY1" fmla="*/ 385010 h 389823"/>
                <a:gd name="connsiteX2" fmla="*/ 0 w 4706754"/>
                <a:gd name="connsiteY2" fmla="*/ 0 h 38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06754" h="389823">
                  <a:moveTo>
                    <a:pt x="4706754" y="28876"/>
                  </a:moveTo>
                  <a:cubicBezTo>
                    <a:pt x="3515627" y="209349"/>
                    <a:pt x="2324501" y="389823"/>
                    <a:pt x="1540042" y="385010"/>
                  </a:cubicBezTo>
                  <a:cubicBezTo>
                    <a:pt x="755583" y="380197"/>
                    <a:pt x="377791" y="190098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9503" name="TextBox 50"/>
            <p:cNvSpPr txBox="1">
              <a:spLocks noChangeArrowheads="1"/>
            </p:cNvSpPr>
            <p:nvPr/>
          </p:nvSpPr>
          <p:spPr bwMode="auto">
            <a:xfrm>
              <a:off x="7399452" y="5519283"/>
              <a:ext cx="320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S</a:t>
              </a:r>
            </a:p>
          </p:txBody>
        </p:sp>
        <p:sp>
          <p:nvSpPr>
            <p:cNvPr id="19504" name="TextBox 52"/>
            <p:cNvSpPr txBox="1">
              <a:spLocks noChangeArrowheads="1"/>
            </p:cNvSpPr>
            <p:nvPr/>
          </p:nvSpPr>
          <p:spPr bwMode="auto">
            <a:xfrm>
              <a:off x="7297737" y="4990872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</a:t>
              </a:r>
            </a:p>
          </p:txBody>
        </p:sp>
        <p:sp>
          <p:nvSpPr>
            <p:cNvPr id="19505" name="TextBox 53"/>
            <p:cNvSpPr txBox="1">
              <a:spLocks noChangeArrowheads="1"/>
            </p:cNvSpPr>
            <p:nvPr/>
          </p:nvSpPr>
          <p:spPr bwMode="auto">
            <a:xfrm>
              <a:off x="2120805" y="2730840"/>
              <a:ext cx="5254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B,S</a:t>
              </a:r>
            </a:p>
          </p:txBody>
        </p:sp>
        <p:sp>
          <p:nvSpPr>
            <p:cNvPr id="19506" name="TextBox 54"/>
            <p:cNvSpPr txBox="1">
              <a:spLocks noChangeArrowheads="1"/>
            </p:cNvSpPr>
            <p:nvPr/>
          </p:nvSpPr>
          <p:spPr bwMode="auto">
            <a:xfrm>
              <a:off x="2261508" y="1296751"/>
              <a:ext cx="5254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B,S</a:t>
              </a:r>
            </a:p>
          </p:txBody>
        </p:sp>
        <p:sp>
          <p:nvSpPr>
            <p:cNvPr id="19507" name="TextBox 56"/>
            <p:cNvSpPr txBox="1">
              <a:spLocks noChangeArrowheads="1"/>
            </p:cNvSpPr>
            <p:nvPr/>
          </p:nvSpPr>
          <p:spPr bwMode="auto">
            <a:xfrm>
              <a:off x="1752035" y="4491833"/>
              <a:ext cx="784225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B,S</a:t>
              </a:r>
            </a:p>
          </p:txBody>
        </p:sp>
        <p:sp>
          <p:nvSpPr>
            <p:cNvPr id="59" name="Arc 58"/>
            <p:cNvSpPr/>
            <p:nvPr/>
          </p:nvSpPr>
          <p:spPr>
            <a:xfrm rot="589181">
              <a:off x="4079875" y="2701925"/>
              <a:ext cx="457200" cy="457200"/>
            </a:xfrm>
            <a:prstGeom prst="arc">
              <a:avLst>
                <a:gd name="adj1" fmla="val 6630067"/>
                <a:gd name="adj2" fmla="val 2269630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60" name="Arc 59"/>
            <p:cNvSpPr/>
            <p:nvPr/>
          </p:nvSpPr>
          <p:spPr>
            <a:xfrm rot="1751183">
              <a:off x="6137275" y="2813050"/>
              <a:ext cx="457200" cy="457200"/>
            </a:xfrm>
            <a:prstGeom prst="arc">
              <a:avLst>
                <a:gd name="adj1" fmla="val 6630067"/>
                <a:gd name="adj2" fmla="val 2269630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9510" name="TextBox 60"/>
            <p:cNvSpPr txBox="1">
              <a:spLocks noChangeArrowheads="1"/>
            </p:cNvSpPr>
            <p:nvPr/>
          </p:nvSpPr>
          <p:spPr bwMode="auto">
            <a:xfrm>
              <a:off x="4052112" y="2705893"/>
              <a:ext cx="5254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B,S</a:t>
              </a:r>
            </a:p>
          </p:txBody>
        </p:sp>
        <p:sp>
          <p:nvSpPr>
            <p:cNvPr id="19511" name="TextBox 61"/>
            <p:cNvSpPr txBox="1">
              <a:spLocks noChangeArrowheads="1"/>
            </p:cNvSpPr>
            <p:nvPr/>
          </p:nvSpPr>
          <p:spPr bwMode="auto">
            <a:xfrm>
              <a:off x="6107713" y="2848315"/>
              <a:ext cx="5254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B,S</a:t>
              </a:r>
            </a:p>
          </p:txBody>
        </p:sp>
        <p:cxnSp>
          <p:nvCxnSpPr>
            <p:cNvPr id="64" name="Straight Arrow Connector 63"/>
            <p:cNvCxnSpPr>
              <a:stCxn id="9" idx="4"/>
              <a:endCxn id="27" idx="0"/>
            </p:cNvCxnSpPr>
            <p:nvPr/>
          </p:nvCxnSpPr>
          <p:spPr>
            <a:xfrm>
              <a:off x="7910513" y="3094038"/>
              <a:ext cx="76200" cy="5635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27" idx="4"/>
              <a:endCxn id="46" idx="0"/>
            </p:cNvCxnSpPr>
            <p:nvPr/>
          </p:nvCxnSpPr>
          <p:spPr>
            <a:xfrm>
              <a:off x="7986713" y="4389438"/>
              <a:ext cx="76200" cy="7159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Arc 88"/>
            <p:cNvSpPr/>
            <p:nvPr/>
          </p:nvSpPr>
          <p:spPr>
            <a:xfrm rot="5400000">
              <a:off x="8305800" y="3657600"/>
              <a:ext cx="457200" cy="457200"/>
            </a:xfrm>
            <a:prstGeom prst="arc">
              <a:avLst>
                <a:gd name="adj1" fmla="val 6630067"/>
                <a:gd name="adj2" fmla="val 2269630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90" name="Arc 89"/>
            <p:cNvSpPr/>
            <p:nvPr/>
          </p:nvSpPr>
          <p:spPr>
            <a:xfrm rot="5400000">
              <a:off x="8382000" y="5181600"/>
              <a:ext cx="457200" cy="457200"/>
            </a:xfrm>
            <a:prstGeom prst="arc">
              <a:avLst>
                <a:gd name="adj1" fmla="val 6630067"/>
                <a:gd name="adj2" fmla="val 2269630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8088314" y="4379914"/>
              <a:ext cx="193675" cy="750887"/>
            </a:xfrm>
            <a:custGeom>
              <a:avLst/>
              <a:gdLst>
                <a:gd name="connsiteX0" fmla="*/ 125129 w 194110"/>
                <a:gd name="connsiteY0" fmla="*/ 750770 h 750770"/>
                <a:gd name="connsiteX1" fmla="*/ 173255 w 194110"/>
                <a:gd name="connsiteY1" fmla="*/ 327259 h 750770"/>
                <a:gd name="connsiteX2" fmla="*/ 0 w 194110"/>
                <a:gd name="connsiteY2" fmla="*/ 0 h 75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4110" h="750770">
                  <a:moveTo>
                    <a:pt x="125129" y="750770"/>
                  </a:moveTo>
                  <a:cubicBezTo>
                    <a:pt x="159619" y="601578"/>
                    <a:pt x="194110" y="452387"/>
                    <a:pt x="173255" y="327259"/>
                  </a:cubicBezTo>
                  <a:cubicBezTo>
                    <a:pt x="152400" y="202131"/>
                    <a:pt x="76200" y="101065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8289926" y="2859088"/>
              <a:ext cx="714375" cy="2328862"/>
            </a:xfrm>
            <a:custGeom>
              <a:avLst/>
              <a:gdLst>
                <a:gd name="connsiteX0" fmla="*/ 0 w 713873"/>
                <a:gd name="connsiteY0" fmla="*/ 0 h 2329314"/>
                <a:gd name="connsiteX1" fmla="*/ 712269 w 713873"/>
                <a:gd name="connsiteY1" fmla="*/ 1039529 h 2329314"/>
                <a:gd name="connsiteX2" fmla="*/ 9625 w 713873"/>
                <a:gd name="connsiteY2" fmla="*/ 2329314 h 232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873" h="2329314">
                  <a:moveTo>
                    <a:pt x="0" y="0"/>
                  </a:moveTo>
                  <a:cubicBezTo>
                    <a:pt x="355332" y="325655"/>
                    <a:pt x="710665" y="651310"/>
                    <a:pt x="712269" y="1039529"/>
                  </a:cubicBezTo>
                  <a:cubicBezTo>
                    <a:pt x="713873" y="1427748"/>
                    <a:pt x="361749" y="1878531"/>
                    <a:pt x="9625" y="2329314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9518" name="TextBox 93"/>
            <p:cNvSpPr txBox="1">
              <a:spLocks noChangeArrowheads="1"/>
            </p:cNvSpPr>
            <p:nvPr/>
          </p:nvSpPr>
          <p:spPr bwMode="auto">
            <a:xfrm>
              <a:off x="8216900" y="4695597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519" name="TextBox 94"/>
            <p:cNvSpPr txBox="1">
              <a:spLocks noChangeArrowheads="1"/>
            </p:cNvSpPr>
            <p:nvPr/>
          </p:nvSpPr>
          <p:spPr bwMode="auto">
            <a:xfrm>
              <a:off x="8428038" y="4077381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520" name="TextBox 95"/>
            <p:cNvSpPr txBox="1">
              <a:spLocks noChangeArrowheads="1"/>
            </p:cNvSpPr>
            <p:nvPr/>
          </p:nvSpPr>
          <p:spPr bwMode="auto">
            <a:xfrm>
              <a:off x="7897019" y="3068978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521" name="TextBox 96"/>
            <p:cNvSpPr txBox="1">
              <a:spLocks noChangeArrowheads="1"/>
            </p:cNvSpPr>
            <p:nvPr/>
          </p:nvSpPr>
          <p:spPr bwMode="auto">
            <a:xfrm>
              <a:off x="8424068" y="5614532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522" name="TextBox 97"/>
            <p:cNvSpPr txBox="1">
              <a:spLocks noChangeArrowheads="1"/>
            </p:cNvSpPr>
            <p:nvPr/>
          </p:nvSpPr>
          <p:spPr bwMode="auto">
            <a:xfrm>
              <a:off x="8359871" y="2715758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523" name="TextBox 98"/>
            <p:cNvSpPr txBox="1">
              <a:spLocks noChangeArrowheads="1"/>
            </p:cNvSpPr>
            <p:nvPr/>
          </p:nvSpPr>
          <p:spPr bwMode="auto">
            <a:xfrm>
              <a:off x="7723187" y="4420961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cxnSp>
          <p:nvCxnSpPr>
            <p:cNvPr id="71" name="Straight Arrow Connector 70"/>
            <p:cNvCxnSpPr>
              <a:stCxn id="6" idx="0"/>
              <a:endCxn id="34" idx="4"/>
            </p:cNvCxnSpPr>
            <p:nvPr/>
          </p:nvCxnSpPr>
          <p:spPr>
            <a:xfrm flipV="1">
              <a:off x="2576513" y="2408238"/>
              <a:ext cx="76200" cy="7159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Freeform 87"/>
            <p:cNvSpPr/>
            <p:nvPr/>
          </p:nvSpPr>
          <p:spPr>
            <a:xfrm rot="16200000" flipH="1" flipV="1">
              <a:off x="804863" y="3455988"/>
              <a:ext cx="2709863" cy="471488"/>
            </a:xfrm>
            <a:custGeom>
              <a:avLst/>
              <a:gdLst>
                <a:gd name="connsiteX0" fmla="*/ 4706754 w 4706754"/>
                <a:gd name="connsiteY0" fmla="*/ 28876 h 389823"/>
                <a:gd name="connsiteX1" fmla="*/ 1540042 w 4706754"/>
                <a:gd name="connsiteY1" fmla="*/ 385010 h 389823"/>
                <a:gd name="connsiteX2" fmla="*/ 0 w 4706754"/>
                <a:gd name="connsiteY2" fmla="*/ 0 h 38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06754" h="389823">
                  <a:moveTo>
                    <a:pt x="4706754" y="28876"/>
                  </a:moveTo>
                  <a:cubicBezTo>
                    <a:pt x="3515627" y="209349"/>
                    <a:pt x="2324501" y="389823"/>
                    <a:pt x="1540042" y="385010"/>
                  </a:cubicBezTo>
                  <a:cubicBezTo>
                    <a:pt x="755583" y="380197"/>
                    <a:pt x="377791" y="190098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8540835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0106BB-5C7E-4992-8FD0-6BB24E6FE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NFAs, Power of machines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3936F9-76D5-45DA-97C8-D8CBA97F57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467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50786-1D7C-4EA7-ADDE-F1DBE1A5C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Let’s try to make our more powerful automata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8E00C7-38E7-4718-8696-8E1D895728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We’re going to get rid of some of the restrictions on DFAs, to see if we can get more powerful machines (i.e. can recognize more languages).</a:t>
                </a:r>
              </a:p>
              <a:p>
                <a:endParaRPr lang="en-US" dirty="0"/>
              </a:p>
              <a:p>
                <a:r>
                  <a:rPr lang="en-US" dirty="0"/>
                  <a:t>From a given state, we’ll allow any number of outgoing edges labeled with a given character. The machine can follow any of them. </a:t>
                </a:r>
              </a:p>
              <a:p>
                <a:r>
                  <a:rPr lang="en-US" dirty="0"/>
                  <a:t>We’ll have edges labeled with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” – the machine (optionally) can follow one of those without reading another character from the input.</a:t>
                </a:r>
              </a:p>
              <a:p>
                <a:r>
                  <a:rPr lang="en-US" dirty="0"/>
                  <a:t>If we “get stuck” i.e. the next character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there’s no transition leaving our state labeled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the computation dies.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8E00C7-38E7-4718-8696-8E1D895728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9868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42BB6-4CA8-457F-9CA6-F09EF62CD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Nondeterministic Finite Automata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8C47BD-2EC8-40C8-AA8B-1AD0FD60C6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 NFA:</a:t>
                </a:r>
              </a:p>
              <a:p>
                <a:pPr lvl="1"/>
                <a:r>
                  <a:rPr lang="en-US" dirty="0"/>
                  <a:t>Still has exactly one start state and any number of final states.</a:t>
                </a:r>
              </a:p>
              <a:p>
                <a:pPr lvl="1"/>
                <a:r>
                  <a:rPr lang="en-US" dirty="0"/>
                  <a:t>The NFA accepts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if there is some path from a start state to a final state labeled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 </a:t>
                </a:r>
              </a:p>
              <a:p>
                <a:pPr lvl="1"/>
                <a:r>
                  <a:rPr lang="en-US" dirty="0"/>
                  <a:t>From a state, you can have 0,1, or many outgoing arrows labeled with a single character. You can choose any of them to build the required path.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8C47BD-2EC8-40C8-AA8B-1AD0FD60C6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26">
            <a:extLst>
              <a:ext uri="{FF2B5EF4-FFF2-40B4-BE49-F238E27FC236}">
                <a16:creationId xmlns:a16="http://schemas.microsoft.com/office/drawing/2014/main" id="{913C9A72-0986-46AC-96A3-EF935E07D454}"/>
              </a:ext>
            </a:extLst>
          </p:cNvPr>
          <p:cNvGrpSpPr>
            <a:grpSpLocks/>
          </p:cNvGrpSpPr>
          <p:nvPr/>
        </p:nvGrpSpPr>
        <p:grpSpPr bwMode="auto">
          <a:xfrm>
            <a:off x="2415006" y="4522695"/>
            <a:ext cx="5837006" cy="1716648"/>
            <a:chOff x="2362200" y="5059196"/>
            <a:chExt cx="4572000" cy="134458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4F025C5-8DFF-487B-AA84-52FA1FEC4058}"/>
                </a:ext>
              </a:extLst>
            </p:cNvPr>
            <p:cNvSpPr/>
            <p:nvPr/>
          </p:nvSpPr>
          <p:spPr>
            <a:xfrm>
              <a:off x="2671763" y="5138569"/>
              <a:ext cx="542925" cy="5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s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10CA689-A2D2-437B-9294-72CF7BA5BFD5}"/>
                </a:ext>
              </a:extLst>
            </p:cNvPr>
            <p:cNvSpPr/>
            <p:nvPr/>
          </p:nvSpPr>
          <p:spPr>
            <a:xfrm>
              <a:off x="5151438" y="5138569"/>
              <a:ext cx="542925" cy="5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s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811561C-B74F-41AB-831F-13E0695EB3DF}"/>
                </a:ext>
              </a:extLst>
            </p:cNvPr>
            <p:cNvSpPr/>
            <p:nvPr/>
          </p:nvSpPr>
          <p:spPr>
            <a:xfrm>
              <a:off x="6391275" y="5138569"/>
              <a:ext cx="542925" cy="557200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s</a:t>
              </a:r>
              <a:r>
                <a:rPr lang="en-US" b="1" baseline="-250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1A2A449-F8A1-400F-8309-BBF7CBB38524}"/>
                </a:ext>
              </a:extLst>
            </p:cNvPr>
            <p:cNvSpPr/>
            <p:nvPr/>
          </p:nvSpPr>
          <p:spPr>
            <a:xfrm>
              <a:off x="3911600" y="5138569"/>
              <a:ext cx="542925" cy="5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s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" name="TextBox 14">
              <a:extLst>
                <a:ext uri="{FF2B5EF4-FFF2-40B4-BE49-F238E27FC236}">
                  <a16:creationId xmlns:a16="http://schemas.microsoft.com/office/drawing/2014/main" id="{1A383BD8-4F51-4BBB-A421-C4B1FCFC1F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4336" y="5059196"/>
              <a:ext cx="232475" cy="33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 b="1"/>
                <a:t>1</a:t>
              </a:r>
            </a:p>
          </p:txBody>
        </p:sp>
        <p:sp>
          <p:nvSpPr>
            <p:cNvPr id="10" name="TextBox 15">
              <a:extLst>
                <a:ext uri="{FF2B5EF4-FFF2-40B4-BE49-F238E27FC236}">
                  <a16:creationId xmlns:a16="http://schemas.microsoft.com/office/drawing/2014/main" id="{C9A446A7-0BAB-4BCD-8B90-54F564565E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1962" y="5059196"/>
              <a:ext cx="232475" cy="33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 b="1"/>
                <a:t>1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1417BA6-A6B5-4BE1-938E-F70C1F4064A5}"/>
                </a:ext>
              </a:extLst>
            </p:cNvPr>
            <p:cNvCxnSpPr>
              <a:stCxn id="5" idx="6"/>
              <a:endCxn id="8" idx="2"/>
            </p:cNvCxnSpPr>
            <p:nvPr/>
          </p:nvCxnSpPr>
          <p:spPr>
            <a:xfrm>
              <a:off x="3214688" y="5416375"/>
              <a:ext cx="69691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8">
              <a:extLst>
                <a:ext uri="{FF2B5EF4-FFF2-40B4-BE49-F238E27FC236}">
                  <a16:creationId xmlns:a16="http://schemas.microsoft.com/office/drawing/2014/main" id="{3EDCFCA1-6094-48FA-AF55-41F2A811C9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4607" y="5059196"/>
              <a:ext cx="232475" cy="33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 b="1"/>
                <a:t>1</a:t>
              </a:r>
            </a:p>
          </p:txBody>
        </p:sp>
        <p:sp>
          <p:nvSpPr>
            <p:cNvPr id="13" name="TextBox 23">
              <a:extLst>
                <a:ext uri="{FF2B5EF4-FFF2-40B4-BE49-F238E27FC236}">
                  <a16:creationId xmlns:a16="http://schemas.microsoft.com/office/drawing/2014/main" id="{4E7BD1B3-E6BA-41B8-8370-B696EAB066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91759" y="6013590"/>
              <a:ext cx="542441" cy="33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 b="1"/>
                <a:t>0,1</a:t>
              </a:r>
            </a:p>
          </p:txBody>
        </p:sp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D86F6933-2613-4155-8392-39A1C67F83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9400" y="6096000"/>
              <a:ext cx="457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 b="1"/>
                <a:t>0,1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D5A7B0B-9C9C-48C6-8049-D03DC5FDA7A6}"/>
                </a:ext>
              </a:extLst>
            </p:cNvPr>
            <p:cNvCxnSpPr/>
            <p:nvPr/>
          </p:nvCxnSpPr>
          <p:spPr>
            <a:xfrm>
              <a:off x="4454525" y="5376688"/>
              <a:ext cx="69691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9E5F941-D677-46F9-8CD3-02CB17556999}"/>
                </a:ext>
              </a:extLst>
            </p:cNvPr>
            <p:cNvCxnSpPr/>
            <p:nvPr/>
          </p:nvCxnSpPr>
          <p:spPr>
            <a:xfrm>
              <a:off x="5694363" y="5376688"/>
              <a:ext cx="69691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2CBD15C1-E632-4929-8D0A-76D39F8FB5BD}"/>
                </a:ext>
              </a:extLst>
            </p:cNvPr>
            <p:cNvSpPr/>
            <p:nvPr/>
          </p:nvSpPr>
          <p:spPr>
            <a:xfrm rot="14988361">
              <a:off x="2766224" y="5723545"/>
              <a:ext cx="398453" cy="38735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E64B559B-C56F-465F-B883-287882E76BBC}"/>
                </a:ext>
              </a:extLst>
            </p:cNvPr>
            <p:cNvSpPr/>
            <p:nvPr/>
          </p:nvSpPr>
          <p:spPr>
            <a:xfrm rot="14988361">
              <a:off x="6441286" y="5677509"/>
              <a:ext cx="398454" cy="38735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6F4F416-C22C-4D40-817A-931F75E31060}"/>
                </a:ext>
              </a:extLst>
            </p:cNvPr>
            <p:cNvCxnSpPr/>
            <p:nvPr/>
          </p:nvCxnSpPr>
          <p:spPr>
            <a:xfrm>
              <a:off x="2362200" y="5376688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36856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34FE0-C400-44EB-9A3B-326AEC84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a second…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84C08-DAB0-4283-9322-FC0400BFC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But…how does it know?</a:t>
            </a:r>
          </a:p>
          <a:p>
            <a:endParaRPr lang="en-US" dirty="0"/>
          </a:p>
          <a:p>
            <a:r>
              <a:rPr lang="en-US" dirty="0"/>
              <a:t>Is this realistic? </a:t>
            </a:r>
          </a:p>
        </p:txBody>
      </p:sp>
    </p:spTree>
    <p:extLst>
      <p:ext uri="{BB962C8B-B14F-4D97-AF65-F5344CB8AC3E}">
        <p14:creationId xmlns:p14="http://schemas.microsoft.com/office/powerpoint/2010/main" val="35110776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88B8E-4875-4511-A20B-B464811CB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ways to think about NFAs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46DC16-27E8-4050-80DC-471230957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“Outside Observer”</a:t>
                </a:r>
                <a:r>
                  <a:rPr lang="en-US" dirty="0"/>
                  <a:t>: is there a path labeled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from the start state, to the final state (if we know the input in advance can we tell the NFA which decisions to make)</a:t>
                </a:r>
              </a:p>
              <a:p>
                <a:r>
                  <a:rPr lang="en-US" b="1" dirty="0"/>
                  <a:t>“Perfect Guesser”</a:t>
                </a:r>
                <a:r>
                  <a:rPr lang="en-US" dirty="0"/>
                  <a:t>: The NFA has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and whenever there is a choice of what to do, it </a:t>
                </a:r>
                <a:r>
                  <a:rPr lang="en-US" b="1" dirty="0"/>
                  <a:t>magically </a:t>
                </a:r>
                <a:r>
                  <a:rPr lang="en-US" dirty="0"/>
                  <a:t>guesses a transition that will eventually lead to acceptance (if one exists)</a:t>
                </a:r>
              </a:p>
              <a:p>
                <a:r>
                  <a:rPr lang="en-US" b="1" dirty="0"/>
                  <a:t>“Parallel exploration”</a:t>
                </a:r>
                <a:r>
                  <a:rPr lang="en-US" dirty="0"/>
                  <a:t>: The NFA computation runs all possible computations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parallel (updating each possible one at every step)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46DC16-27E8-4050-80DC-471230957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17610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FC658-E277-46F9-896E-E37646413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So…magic guessing doesn’t exist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63D55-A2C9-4FC4-BA25-176DD34FB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know.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parallel computation view is realistic.</a:t>
            </a:r>
          </a:p>
          <a:p>
            <a:r>
              <a:rPr lang="en-US" dirty="0"/>
              <a:t>Lets us give simpler descriptions of complicated objects.</a:t>
            </a:r>
          </a:p>
          <a:p>
            <a:endParaRPr lang="en-US" dirty="0"/>
          </a:p>
          <a:p>
            <a:r>
              <a:rPr lang="en-US" dirty="0"/>
              <a:t>This notion of “nondeterminism” is also really useful in more advanced CS theory (you’ll see it again in 421 or 431 if not sooner).</a:t>
            </a:r>
          </a:p>
          <a:p>
            <a:r>
              <a:rPr lang="en-US" dirty="0"/>
              <a:t>Source of the P vs. NP problem.</a:t>
            </a:r>
          </a:p>
        </p:txBody>
      </p:sp>
    </p:spTree>
    <p:extLst>
      <p:ext uri="{BB962C8B-B14F-4D97-AF65-F5344CB8AC3E}">
        <p14:creationId xmlns:p14="http://schemas.microsoft.com/office/powerpoint/2010/main" val="289380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F880-987E-450A-8C4B-9BD884B2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NFA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795EC-B1E4-4407-9DDC-B6C880E9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669743"/>
          </a:xfrm>
        </p:spPr>
        <p:txBody>
          <a:bodyPr/>
          <a:lstStyle/>
          <a:p>
            <a:r>
              <a:rPr lang="en-US" dirty="0"/>
              <a:t>What is the language of this NFA?</a:t>
            </a:r>
          </a:p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91B25EE-48AA-490C-8744-ED1073FAC7A1}"/>
              </a:ext>
            </a:extLst>
          </p:cNvPr>
          <p:cNvGrpSpPr/>
          <p:nvPr/>
        </p:nvGrpSpPr>
        <p:grpSpPr>
          <a:xfrm>
            <a:off x="2502661" y="2153479"/>
            <a:ext cx="6641339" cy="4505153"/>
            <a:chOff x="2502661" y="2153479"/>
            <a:chExt cx="6641339" cy="450515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646BC0F-7B06-45EC-8139-3D91A09E9060}"/>
                </a:ext>
              </a:extLst>
            </p:cNvPr>
            <p:cNvGrpSpPr/>
            <p:nvPr/>
          </p:nvGrpSpPr>
          <p:grpSpPr>
            <a:xfrm>
              <a:off x="2502661" y="2153479"/>
              <a:ext cx="6641339" cy="3969025"/>
              <a:chOff x="1362974" y="1130022"/>
              <a:chExt cx="5929485" cy="3393749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3C22F4FA-9011-499D-8374-285FE274EB32}"/>
                  </a:ext>
                </a:extLst>
              </p:cNvPr>
              <p:cNvSpPr/>
              <p:nvPr/>
            </p:nvSpPr>
            <p:spPr>
              <a:xfrm>
                <a:off x="1804811" y="2878872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0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1AEF0289-2AE8-4241-8EC7-F094BC923BCF}"/>
                  </a:ext>
                </a:extLst>
              </p:cNvPr>
              <p:cNvSpPr/>
              <p:nvPr/>
            </p:nvSpPr>
            <p:spPr>
              <a:xfrm>
                <a:off x="3061393" y="1694177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BE881E56-1207-4312-A0DE-31D7D24A90A1}"/>
                  </a:ext>
                </a:extLst>
              </p:cNvPr>
              <p:cNvSpPr/>
              <p:nvPr/>
            </p:nvSpPr>
            <p:spPr>
              <a:xfrm>
                <a:off x="5137485" y="3823971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5</a:t>
                </a: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7F0F7A38-63E5-41C9-90C2-F4C601A02A5E}"/>
                  </a:ext>
                </a:extLst>
              </p:cNvPr>
              <p:cNvSpPr/>
              <p:nvPr/>
            </p:nvSpPr>
            <p:spPr>
              <a:xfrm>
                <a:off x="3286136" y="3989604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4</a:t>
                </a:r>
              </a:p>
            </p:txBody>
          </p: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B91CB6CF-6E8C-4B3E-8D23-B5F22D2BA123}"/>
                  </a:ext>
                </a:extLst>
              </p:cNvPr>
              <p:cNvCxnSpPr>
                <a:stCxn id="28" idx="7"/>
                <a:endCxn id="29" idx="3"/>
              </p:cNvCxnSpPr>
              <p:nvPr/>
            </p:nvCxnSpPr>
            <p:spPr>
              <a:xfrm flipV="1">
                <a:off x="2260096" y="2149462"/>
                <a:ext cx="879412" cy="8075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383DA9D4-ED20-43DD-B0A5-9579392F3849}"/>
                  </a:ext>
                </a:extLst>
              </p:cNvPr>
              <p:cNvCxnSpPr>
                <a:stCxn id="28" idx="5"/>
                <a:endCxn id="31" idx="1"/>
              </p:cNvCxnSpPr>
              <p:nvPr/>
            </p:nvCxnSpPr>
            <p:spPr>
              <a:xfrm>
                <a:off x="2260096" y="3334157"/>
                <a:ext cx="1104155" cy="7335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Freeform 16">
                <a:extLst>
                  <a:ext uri="{FF2B5EF4-FFF2-40B4-BE49-F238E27FC236}">
                    <a16:creationId xmlns:a16="http://schemas.microsoft.com/office/drawing/2014/main" id="{6A5F6D52-1E36-4AF7-9899-8DE78A3C0795}"/>
                  </a:ext>
                </a:extLst>
              </p:cNvPr>
              <p:cNvSpPr/>
              <p:nvPr/>
            </p:nvSpPr>
            <p:spPr>
              <a:xfrm>
                <a:off x="3778370" y="3803068"/>
                <a:ext cx="1362973" cy="311732"/>
              </a:xfrm>
              <a:custGeom>
                <a:avLst/>
                <a:gdLst>
                  <a:gd name="connsiteX0" fmla="*/ 0 w 1362973"/>
                  <a:gd name="connsiteY0" fmla="*/ 311732 h 311732"/>
                  <a:gd name="connsiteX1" fmla="*/ 595222 w 1362973"/>
                  <a:gd name="connsiteY1" fmla="*/ 1181 h 311732"/>
                  <a:gd name="connsiteX2" fmla="*/ 1362973 w 1362973"/>
                  <a:gd name="connsiteY2" fmla="*/ 225468 h 3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62973" h="311732">
                    <a:moveTo>
                      <a:pt x="0" y="311732"/>
                    </a:moveTo>
                    <a:cubicBezTo>
                      <a:pt x="184030" y="163645"/>
                      <a:pt x="368060" y="15558"/>
                      <a:pt x="595222" y="1181"/>
                    </a:cubicBezTo>
                    <a:cubicBezTo>
                      <a:pt x="822384" y="-13196"/>
                      <a:pt x="1092678" y="106136"/>
                      <a:pt x="1362973" y="225468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17">
                <a:extLst>
                  <a:ext uri="{FF2B5EF4-FFF2-40B4-BE49-F238E27FC236}">
                    <a16:creationId xmlns:a16="http://schemas.microsoft.com/office/drawing/2014/main" id="{E8238674-9090-4A54-9308-84446794D28B}"/>
                  </a:ext>
                </a:extLst>
              </p:cNvPr>
              <p:cNvSpPr/>
              <p:nvPr/>
            </p:nvSpPr>
            <p:spPr>
              <a:xfrm>
                <a:off x="3821502" y="4218317"/>
                <a:ext cx="1311215" cy="305454"/>
              </a:xfrm>
              <a:custGeom>
                <a:avLst/>
                <a:gdLst>
                  <a:gd name="connsiteX0" fmla="*/ 1311215 w 1311215"/>
                  <a:gd name="connsiteY0" fmla="*/ 0 h 305454"/>
                  <a:gd name="connsiteX1" fmla="*/ 707366 w 1311215"/>
                  <a:gd name="connsiteY1" fmla="*/ 301925 h 305454"/>
                  <a:gd name="connsiteX2" fmla="*/ 0 w 1311215"/>
                  <a:gd name="connsiteY2" fmla="*/ 138023 h 30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11215" h="305454">
                    <a:moveTo>
                      <a:pt x="1311215" y="0"/>
                    </a:moveTo>
                    <a:cubicBezTo>
                      <a:pt x="1118558" y="139460"/>
                      <a:pt x="925902" y="278921"/>
                      <a:pt x="707366" y="301925"/>
                    </a:cubicBezTo>
                    <a:cubicBezTo>
                      <a:pt x="488830" y="324929"/>
                      <a:pt x="244415" y="231476"/>
                      <a:pt x="0" y="13802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8">
                <a:extLst>
                  <a:ext uri="{FF2B5EF4-FFF2-40B4-BE49-F238E27FC236}">
                    <a16:creationId xmlns:a16="http://schemas.microsoft.com/office/drawing/2014/main" id="{89BAD991-5B15-442D-8C9F-2FA5DB169748}"/>
                  </a:ext>
                </a:extLst>
              </p:cNvPr>
              <p:cNvSpPr/>
              <p:nvPr/>
            </p:nvSpPr>
            <p:spPr>
              <a:xfrm>
                <a:off x="6040689" y="1292851"/>
                <a:ext cx="690130" cy="445703"/>
              </a:xfrm>
              <a:custGeom>
                <a:avLst/>
                <a:gdLst>
                  <a:gd name="connsiteX0" fmla="*/ 0 w 690130"/>
                  <a:gd name="connsiteY0" fmla="*/ 324933 h 445703"/>
                  <a:gd name="connsiteX1" fmla="*/ 224286 w 690130"/>
                  <a:gd name="connsiteY1" fmla="*/ 5755 h 445703"/>
                  <a:gd name="connsiteX2" fmla="*/ 690113 w 690130"/>
                  <a:gd name="connsiteY2" fmla="*/ 143778 h 445703"/>
                  <a:gd name="connsiteX3" fmla="*/ 207034 w 690130"/>
                  <a:gd name="connsiteY3" fmla="*/ 445703 h 445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0130" h="445703">
                    <a:moveTo>
                      <a:pt x="0" y="324933"/>
                    </a:moveTo>
                    <a:cubicBezTo>
                      <a:pt x="54633" y="180440"/>
                      <a:pt x="109267" y="35948"/>
                      <a:pt x="224286" y="5755"/>
                    </a:cubicBezTo>
                    <a:cubicBezTo>
                      <a:pt x="339305" y="-24438"/>
                      <a:pt x="692988" y="70453"/>
                      <a:pt x="690113" y="143778"/>
                    </a:cubicBezTo>
                    <a:cubicBezTo>
                      <a:pt x="687238" y="217103"/>
                      <a:pt x="447136" y="331403"/>
                      <a:pt x="207034" y="44570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C9231319-273A-4D15-99DF-34EBCC704543}"/>
                  </a:ext>
                </a:extLst>
              </p:cNvPr>
              <p:cNvCxnSpPr>
                <a:endCxn id="28" idx="2"/>
              </p:cNvCxnSpPr>
              <p:nvPr/>
            </p:nvCxnSpPr>
            <p:spPr>
              <a:xfrm>
                <a:off x="1362974" y="3145572"/>
                <a:ext cx="441837" cy="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E1D88C8-7300-4037-9A9A-3F3F1ABA442C}"/>
                  </a:ext>
                </a:extLst>
              </p:cNvPr>
              <p:cNvSpPr txBox="1"/>
              <p:nvPr/>
            </p:nvSpPr>
            <p:spPr>
              <a:xfrm>
                <a:off x="2386102" y="2158767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6EE86D3-E163-4FBF-84A2-C8CD2D146EBD}"/>
                  </a:ext>
                </a:extLst>
              </p:cNvPr>
              <p:cNvSpPr txBox="1"/>
              <p:nvPr/>
            </p:nvSpPr>
            <p:spPr>
              <a:xfrm>
                <a:off x="2401984" y="359313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5AC546B-6F4D-4EE5-B41A-2561151992FC}"/>
                  </a:ext>
                </a:extLst>
              </p:cNvPr>
              <p:cNvSpPr txBox="1"/>
              <p:nvPr/>
            </p:nvSpPr>
            <p:spPr>
              <a:xfrm>
                <a:off x="3870137" y="137698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79491D1-D429-4C1B-BEE8-90DA58C4F4AD}"/>
                  </a:ext>
                </a:extLst>
              </p:cNvPr>
              <p:cNvSpPr txBox="1"/>
              <p:nvPr/>
            </p:nvSpPr>
            <p:spPr>
              <a:xfrm>
                <a:off x="4339911" y="3341403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0</a:t>
                </a: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652EE0F-C7D8-4AA8-8C74-DA9714634839}"/>
                  </a:ext>
                </a:extLst>
              </p:cNvPr>
              <p:cNvSpPr/>
              <p:nvPr/>
            </p:nvSpPr>
            <p:spPr>
              <a:xfrm>
                <a:off x="4413369" y="1677770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6AB8B879-63CF-4252-A431-1B8A9D234D94}"/>
                  </a:ext>
                </a:extLst>
              </p:cNvPr>
              <p:cNvSpPr/>
              <p:nvPr/>
            </p:nvSpPr>
            <p:spPr>
              <a:xfrm>
                <a:off x="5765345" y="1661363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3</a:t>
                </a:r>
              </a:p>
            </p:txBody>
          </p: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736D4DAA-3752-40E7-8D94-53FC2FE54AF0}"/>
                  </a:ext>
                </a:extLst>
              </p:cNvPr>
              <p:cNvCxnSpPr>
                <a:stCxn id="29" idx="6"/>
                <a:endCxn id="42" idx="2"/>
              </p:cNvCxnSpPr>
              <p:nvPr/>
            </p:nvCxnSpPr>
            <p:spPr>
              <a:xfrm flipV="1">
                <a:off x="3594793" y="1944470"/>
                <a:ext cx="818576" cy="164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79E5BE86-3B1D-47EB-AB9A-90AB48C36758}"/>
                  </a:ext>
                </a:extLst>
              </p:cNvPr>
              <p:cNvCxnSpPr>
                <a:stCxn id="42" idx="6"/>
                <a:endCxn id="43" idx="2"/>
              </p:cNvCxnSpPr>
              <p:nvPr/>
            </p:nvCxnSpPr>
            <p:spPr>
              <a:xfrm flipV="1">
                <a:off x="4946769" y="1928063"/>
                <a:ext cx="818576" cy="164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6C380D0-9363-42E5-BA1F-882C3A3943E9}"/>
                  </a:ext>
                </a:extLst>
              </p:cNvPr>
              <p:cNvSpPr txBox="1"/>
              <p:nvPr/>
            </p:nvSpPr>
            <p:spPr>
              <a:xfrm>
                <a:off x="5052033" y="137325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8D65C4-5833-4022-B43A-DC4B41F6B615}"/>
                  </a:ext>
                </a:extLst>
              </p:cNvPr>
              <p:cNvSpPr txBox="1"/>
              <p:nvPr/>
            </p:nvSpPr>
            <p:spPr>
              <a:xfrm>
                <a:off x="6719866" y="1130022"/>
                <a:ext cx="5725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0,1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AAABE69-8A28-4D4D-B482-7ACAE43A7CFE}"/>
                </a:ext>
              </a:extLst>
            </p:cNvPr>
            <p:cNvSpPr txBox="1"/>
            <p:nvPr/>
          </p:nvSpPr>
          <p:spPr>
            <a:xfrm>
              <a:off x="5804795" y="6118710"/>
              <a:ext cx="380995" cy="539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21572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F880-987E-450A-8C4B-9BD884B2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NFA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795EC-B1E4-4407-9DDC-B6C880E9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669743"/>
          </a:xfrm>
        </p:spPr>
        <p:txBody>
          <a:bodyPr/>
          <a:lstStyle/>
          <a:p>
            <a:r>
              <a:rPr lang="en-US" dirty="0"/>
              <a:t>What is the language of this NFA?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91FF148-AF1C-4777-954A-E815ED8A493D}"/>
                  </a:ext>
                </a:extLst>
              </p:cNvPr>
              <p:cNvSpPr txBox="1"/>
              <p:nvPr/>
            </p:nvSpPr>
            <p:spPr>
              <a:xfrm>
                <a:off x="8740588" y="2900082"/>
                <a:ext cx="27700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111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0∪1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91FF148-AF1C-4777-954A-E815ED8A4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0588" y="2900082"/>
                <a:ext cx="2770094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2A4DDF7-2C80-4C7C-9EF6-683310050212}"/>
                  </a:ext>
                </a:extLst>
              </p:cNvPr>
              <p:cNvSpPr txBox="1"/>
              <p:nvPr/>
            </p:nvSpPr>
            <p:spPr>
              <a:xfrm>
                <a:off x="8210808" y="5534439"/>
                <a:ext cx="27700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2A4DDF7-2C80-4C7C-9EF6-683310050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0808" y="5534439"/>
                <a:ext cx="277009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B51D66C4-0C0C-4086-8913-7B63F332714C}"/>
              </a:ext>
            </a:extLst>
          </p:cNvPr>
          <p:cNvGrpSpPr/>
          <p:nvPr/>
        </p:nvGrpSpPr>
        <p:grpSpPr>
          <a:xfrm>
            <a:off x="2502661" y="2153479"/>
            <a:ext cx="6641339" cy="4505153"/>
            <a:chOff x="2502661" y="2153479"/>
            <a:chExt cx="6641339" cy="450515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509F72E-37DA-4E77-8ECB-03C0E708DE60}"/>
                </a:ext>
              </a:extLst>
            </p:cNvPr>
            <p:cNvGrpSpPr/>
            <p:nvPr/>
          </p:nvGrpSpPr>
          <p:grpSpPr>
            <a:xfrm>
              <a:off x="2502661" y="2153479"/>
              <a:ext cx="6641339" cy="3969025"/>
              <a:chOff x="1362974" y="1130022"/>
              <a:chExt cx="5929485" cy="3393749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7E47D942-F11A-4F3F-92C8-98D54D7C35DD}"/>
                  </a:ext>
                </a:extLst>
              </p:cNvPr>
              <p:cNvSpPr/>
              <p:nvPr/>
            </p:nvSpPr>
            <p:spPr>
              <a:xfrm>
                <a:off x="1804811" y="2878872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0</a:t>
                </a: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2117A4DB-6D9B-4F96-87E9-1A762ECFA80F}"/>
                  </a:ext>
                </a:extLst>
              </p:cNvPr>
              <p:cNvSpPr/>
              <p:nvPr/>
            </p:nvSpPr>
            <p:spPr>
              <a:xfrm>
                <a:off x="3061393" y="1694177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1A5B13E-8F30-4BA2-88C8-04C96D704C7F}"/>
                  </a:ext>
                </a:extLst>
              </p:cNvPr>
              <p:cNvSpPr/>
              <p:nvPr/>
            </p:nvSpPr>
            <p:spPr>
              <a:xfrm>
                <a:off x="5137485" y="3823971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5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84E2A1DA-DE8A-4333-BBB7-CD2667DF2E4B}"/>
                  </a:ext>
                </a:extLst>
              </p:cNvPr>
              <p:cNvSpPr/>
              <p:nvPr/>
            </p:nvSpPr>
            <p:spPr>
              <a:xfrm>
                <a:off x="3286136" y="3989604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4</a:t>
                </a: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1480D5E4-10A4-4450-A190-906A72078794}"/>
                  </a:ext>
                </a:extLst>
              </p:cNvPr>
              <p:cNvCxnSpPr>
                <a:stCxn id="5" idx="7"/>
                <a:endCxn id="6" idx="3"/>
              </p:cNvCxnSpPr>
              <p:nvPr/>
            </p:nvCxnSpPr>
            <p:spPr>
              <a:xfrm flipV="1">
                <a:off x="2260096" y="2149462"/>
                <a:ext cx="879412" cy="8075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50F40B24-52E6-4041-A780-F82A888F18B3}"/>
                  </a:ext>
                </a:extLst>
              </p:cNvPr>
              <p:cNvCxnSpPr>
                <a:stCxn id="5" idx="5"/>
                <a:endCxn id="8" idx="1"/>
              </p:cNvCxnSpPr>
              <p:nvPr/>
            </p:nvCxnSpPr>
            <p:spPr>
              <a:xfrm>
                <a:off x="2260096" y="3334157"/>
                <a:ext cx="1104155" cy="7335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Freeform 16">
                <a:extLst>
                  <a:ext uri="{FF2B5EF4-FFF2-40B4-BE49-F238E27FC236}">
                    <a16:creationId xmlns:a16="http://schemas.microsoft.com/office/drawing/2014/main" id="{4BCC6594-1A3D-4540-B31C-F37BCD63305A}"/>
                  </a:ext>
                </a:extLst>
              </p:cNvPr>
              <p:cNvSpPr/>
              <p:nvPr/>
            </p:nvSpPr>
            <p:spPr>
              <a:xfrm>
                <a:off x="3778370" y="3803068"/>
                <a:ext cx="1362973" cy="311732"/>
              </a:xfrm>
              <a:custGeom>
                <a:avLst/>
                <a:gdLst>
                  <a:gd name="connsiteX0" fmla="*/ 0 w 1362973"/>
                  <a:gd name="connsiteY0" fmla="*/ 311732 h 311732"/>
                  <a:gd name="connsiteX1" fmla="*/ 595222 w 1362973"/>
                  <a:gd name="connsiteY1" fmla="*/ 1181 h 311732"/>
                  <a:gd name="connsiteX2" fmla="*/ 1362973 w 1362973"/>
                  <a:gd name="connsiteY2" fmla="*/ 225468 h 3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62973" h="311732">
                    <a:moveTo>
                      <a:pt x="0" y="311732"/>
                    </a:moveTo>
                    <a:cubicBezTo>
                      <a:pt x="184030" y="163645"/>
                      <a:pt x="368060" y="15558"/>
                      <a:pt x="595222" y="1181"/>
                    </a:cubicBezTo>
                    <a:cubicBezTo>
                      <a:pt x="822384" y="-13196"/>
                      <a:pt x="1092678" y="106136"/>
                      <a:pt x="1362973" y="225468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7">
                <a:extLst>
                  <a:ext uri="{FF2B5EF4-FFF2-40B4-BE49-F238E27FC236}">
                    <a16:creationId xmlns:a16="http://schemas.microsoft.com/office/drawing/2014/main" id="{837B352F-38D1-4447-8D80-CFA8E8870C20}"/>
                  </a:ext>
                </a:extLst>
              </p:cNvPr>
              <p:cNvSpPr/>
              <p:nvPr/>
            </p:nvSpPr>
            <p:spPr>
              <a:xfrm>
                <a:off x="3821502" y="4218317"/>
                <a:ext cx="1311215" cy="305454"/>
              </a:xfrm>
              <a:custGeom>
                <a:avLst/>
                <a:gdLst>
                  <a:gd name="connsiteX0" fmla="*/ 1311215 w 1311215"/>
                  <a:gd name="connsiteY0" fmla="*/ 0 h 305454"/>
                  <a:gd name="connsiteX1" fmla="*/ 707366 w 1311215"/>
                  <a:gd name="connsiteY1" fmla="*/ 301925 h 305454"/>
                  <a:gd name="connsiteX2" fmla="*/ 0 w 1311215"/>
                  <a:gd name="connsiteY2" fmla="*/ 138023 h 30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11215" h="305454">
                    <a:moveTo>
                      <a:pt x="1311215" y="0"/>
                    </a:moveTo>
                    <a:cubicBezTo>
                      <a:pt x="1118558" y="139460"/>
                      <a:pt x="925902" y="278921"/>
                      <a:pt x="707366" y="301925"/>
                    </a:cubicBezTo>
                    <a:cubicBezTo>
                      <a:pt x="488830" y="324929"/>
                      <a:pt x="244415" y="231476"/>
                      <a:pt x="0" y="13802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8">
                <a:extLst>
                  <a:ext uri="{FF2B5EF4-FFF2-40B4-BE49-F238E27FC236}">
                    <a16:creationId xmlns:a16="http://schemas.microsoft.com/office/drawing/2014/main" id="{E23A82D8-E188-434A-B62A-78D9B01EA6A9}"/>
                  </a:ext>
                </a:extLst>
              </p:cNvPr>
              <p:cNvSpPr/>
              <p:nvPr/>
            </p:nvSpPr>
            <p:spPr>
              <a:xfrm>
                <a:off x="6040689" y="1292851"/>
                <a:ext cx="690130" cy="445703"/>
              </a:xfrm>
              <a:custGeom>
                <a:avLst/>
                <a:gdLst>
                  <a:gd name="connsiteX0" fmla="*/ 0 w 690130"/>
                  <a:gd name="connsiteY0" fmla="*/ 324933 h 445703"/>
                  <a:gd name="connsiteX1" fmla="*/ 224286 w 690130"/>
                  <a:gd name="connsiteY1" fmla="*/ 5755 h 445703"/>
                  <a:gd name="connsiteX2" fmla="*/ 690113 w 690130"/>
                  <a:gd name="connsiteY2" fmla="*/ 143778 h 445703"/>
                  <a:gd name="connsiteX3" fmla="*/ 207034 w 690130"/>
                  <a:gd name="connsiteY3" fmla="*/ 445703 h 445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0130" h="445703">
                    <a:moveTo>
                      <a:pt x="0" y="324933"/>
                    </a:moveTo>
                    <a:cubicBezTo>
                      <a:pt x="54633" y="180440"/>
                      <a:pt x="109267" y="35948"/>
                      <a:pt x="224286" y="5755"/>
                    </a:cubicBezTo>
                    <a:cubicBezTo>
                      <a:pt x="339305" y="-24438"/>
                      <a:pt x="692988" y="70453"/>
                      <a:pt x="690113" y="143778"/>
                    </a:cubicBezTo>
                    <a:cubicBezTo>
                      <a:pt x="687238" y="217103"/>
                      <a:pt x="447136" y="331403"/>
                      <a:pt x="207034" y="44570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EF181EF7-110F-4254-9183-105E45B3B631}"/>
                  </a:ext>
                </a:extLst>
              </p:cNvPr>
              <p:cNvCxnSpPr>
                <a:endCxn id="5" idx="2"/>
              </p:cNvCxnSpPr>
              <p:nvPr/>
            </p:nvCxnSpPr>
            <p:spPr>
              <a:xfrm>
                <a:off x="1362974" y="3145572"/>
                <a:ext cx="441837" cy="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5C8E262-3CA1-4A90-AE5E-7D3A6157BBCA}"/>
                  </a:ext>
                </a:extLst>
              </p:cNvPr>
              <p:cNvSpPr txBox="1"/>
              <p:nvPr/>
            </p:nvSpPr>
            <p:spPr>
              <a:xfrm>
                <a:off x="2386102" y="2158767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1DB2AEC-0AD8-4143-ACC4-0213129548B9}"/>
                  </a:ext>
                </a:extLst>
              </p:cNvPr>
              <p:cNvSpPr txBox="1"/>
              <p:nvPr/>
            </p:nvSpPr>
            <p:spPr>
              <a:xfrm>
                <a:off x="2401984" y="359313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84FC7E-A4C0-42EA-BEC9-B7D8D1D0FF47}"/>
                  </a:ext>
                </a:extLst>
              </p:cNvPr>
              <p:cNvSpPr txBox="1"/>
              <p:nvPr/>
            </p:nvSpPr>
            <p:spPr>
              <a:xfrm>
                <a:off x="3870137" y="137698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6BD1BE5-C604-4247-B0E8-974BE19F9C3C}"/>
                  </a:ext>
                </a:extLst>
              </p:cNvPr>
              <p:cNvSpPr txBox="1"/>
              <p:nvPr/>
            </p:nvSpPr>
            <p:spPr>
              <a:xfrm>
                <a:off x="4339911" y="3341403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0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67336CC-D070-408E-821B-514FB87D5754}"/>
                  </a:ext>
                </a:extLst>
              </p:cNvPr>
              <p:cNvSpPr/>
              <p:nvPr/>
            </p:nvSpPr>
            <p:spPr>
              <a:xfrm>
                <a:off x="4413369" y="1677770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3E22ADBD-8FCD-4893-9A44-A79D828F4674}"/>
                  </a:ext>
                </a:extLst>
              </p:cNvPr>
              <p:cNvSpPr/>
              <p:nvPr/>
            </p:nvSpPr>
            <p:spPr>
              <a:xfrm>
                <a:off x="5765345" y="1661363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3</a:t>
                </a: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4BE1DF80-26F9-422E-9149-C211C2330001}"/>
                  </a:ext>
                </a:extLst>
              </p:cNvPr>
              <p:cNvCxnSpPr>
                <a:stCxn id="6" idx="6"/>
                <a:endCxn id="19" idx="2"/>
              </p:cNvCxnSpPr>
              <p:nvPr/>
            </p:nvCxnSpPr>
            <p:spPr>
              <a:xfrm flipV="1">
                <a:off x="3594793" y="1944470"/>
                <a:ext cx="818576" cy="164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40E1A1E2-2938-4D8D-91A9-61AD06C7DC2B}"/>
                  </a:ext>
                </a:extLst>
              </p:cNvPr>
              <p:cNvCxnSpPr>
                <a:stCxn id="19" idx="6"/>
                <a:endCxn id="20" idx="2"/>
              </p:cNvCxnSpPr>
              <p:nvPr/>
            </p:nvCxnSpPr>
            <p:spPr>
              <a:xfrm flipV="1">
                <a:off x="4946769" y="1928063"/>
                <a:ext cx="818576" cy="164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B0622EE-54B4-40EC-9BE3-F4299AAB61F2}"/>
                  </a:ext>
                </a:extLst>
              </p:cNvPr>
              <p:cNvSpPr txBox="1"/>
              <p:nvPr/>
            </p:nvSpPr>
            <p:spPr>
              <a:xfrm>
                <a:off x="5052033" y="137325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9310428-2920-462C-BCB2-D27863EE69C6}"/>
                  </a:ext>
                </a:extLst>
              </p:cNvPr>
              <p:cNvSpPr txBox="1"/>
              <p:nvPr/>
            </p:nvSpPr>
            <p:spPr>
              <a:xfrm>
                <a:off x="6719866" y="1130022"/>
                <a:ext cx="5725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0,1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D5D91B3-1428-402A-882E-4DC322685A14}"/>
                </a:ext>
              </a:extLst>
            </p:cNvPr>
            <p:cNvSpPr txBox="1"/>
            <p:nvPr/>
          </p:nvSpPr>
          <p:spPr>
            <a:xfrm>
              <a:off x="5804795" y="6118710"/>
              <a:ext cx="380995" cy="539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22EBC35-2196-46DC-BDF8-071D5764828E}"/>
                  </a:ext>
                </a:extLst>
              </p:cNvPr>
              <p:cNvSpPr txBox="1"/>
              <p:nvPr/>
            </p:nvSpPr>
            <p:spPr>
              <a:xfrm>
                <a:off x="185514" y="5472753"/>
                <a:ext cx="357679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solidFill>
                      <a:schemeClr val="accent3"/>
                    </a:solidFill>
                    <a:latin typeface="Cambria Math" panose="02040503050406030204" pitchFamily="18" charset="0"/>
                  </a:rPr>
                  <a:t>Overall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111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0∪1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∪[</m:t>
                      </m:r>
                      <m:r>
                        <a:rPr lang="en-US" sz="24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22EBC35-2196-46DC-BDF8-071D57648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14" y="5472753"/>
                <a:ext cx="3576790" cy="830997"/>
              </a:xfrm>
              <a:prstGeom prst="rect">
                <a:avLst/>
              </a:prstGeom>
              <a:blipFill>
                <a:blip r:embed="rId4"/>
                <a:stretch>
                  <a:fillRect l="-2555" t="-5882" r="-1363" b="-9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47298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BF0C9-4305-4F26-BFE0-4588520497A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about those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BF0C9-4305-4F26-BFE0-4588520497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7FDB178-9C6C-4BF2-BAD0-58A6A54D6EFC}"/>
              </a:ext>
            </a:extLst>
          </p:cNvPr>
          <p:cNvGrpSpPr/>
          <p:nvPr/>
        </p:nvGrpSpPr>
        <p:grpSpPr>
          <a:xfrm>
            <a:off x="1066614" y="1469571"/>
            <a:ext cx="5334186" cy="4934205"/>
            <a:chOff x="1385589" y="1786874"/>
            <a:chExt cx="5102254" cy="488194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F4886E7-407E-4D5D-823A-4910FA134CC1}"/>
                </a:ext>
              </a:extLst>
            </p:cNvPr>
            <p:cNvSpPr/>
            <p:nvPr/>
          </p:nvSpPr>
          <p:spPr>
            <a:xfrm>
              <a:off x="2946402" y="2359374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D8F4153-B4F2-4014-A676-7FAB97045EBB}"/>
                </a:ext>
              </a:extLst>
            </p:cNvPr>
            <p:cNvSpPr/>
            <p:nvPr/>
          </p:nvSpPr>
          <p:spPr>
            <a:xfrm>
              <a:off x="5080002" y="2367312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0BF4F74-6194-463B-9567-5AD4DD025842}"/>
                </a:ext>
              </a:extLst>
            </p:cNvPr>
            <p:cNvSpPr/>
            <p:nvPr/>
          </p:nvSpPr>
          <p:spPr>
            <a:xfrm>
              <a:off x="3162265" y="5616116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7EB40E4-8EFE-48FC-AC9A-C4A0A1CFF79B}"/>
                </a:ext>
              </a:extLst>
            </p:cNvPr>
            <p:cNvSpPr/>
            <p:nvPr/>
          </p:nvSpPr>
          <p:spPr>
            <a:xfrm>
              <a:off x="5302431" y="5595936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55180EE-FD63-40BF-83E8-A54C3848F0EE}"/>
                </a:ext>
              </a:extLst>
            </p:cNvPr>
            <p:cNvCxnSpPr>
              <a:endCxn id="37" idx="2"/>
            </p:cNvCxnSpPr>
            <p:nvPr/>
          </p:nvCxnSpPr>
          <p:spPr>
            <a:xfrm>
              <a:off x="1385589" y="4361238"/>
              <a:ext cx="363072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A51E4C3-D65B-4E2B-969D-A552415DCB98}"/>
                </a:ext>
              </a:extLst>
            </p:cNvPr>
            <p:cNvSpPr/>
            <p:nvPr/>
          </p:nvSpPr>
          <p:spPr>
            <a:xfrm>
              <a:off x="4151493" y="4444998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57B6D087-E719-4ACB-88E7-6389F0244FD7}"/>
                </a:ext>
              </a:extLst>
            </p:cNvPr>
            <p:cNvSpPr/>
            <p:nvPr/>
          </p:nvSpPr>
          <p:spPr>
            <a:xfrm rot="6000954">
              <a:off x="5376930" y="2016781"/>
              <a:ext cx="381000" cy="381000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3881E30E-A6E6-4A58-8CBC-DFD949AD90AA}"/>
                </a:ext>
              </a:extLst>
            </p:cNvPr>
            <p:cNvSpPr/>
            <p:nvPr/>
          </p:nvSpPr>
          <p:spPr>
            <a:xfrm rot="3229459">
              <a:off x="2820111" y="1977389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4BDC350-E2EE-45A7-BEFE-EF3C90E4FBE3}"/>
                </a:ext>
              </a:extLst>
            </p:cNvPr>
            <p:cNvSpPr txBox="1"/>
            <p:nvPr/>
          </p:nvSpPr>
          <p:spPr>
            <a:xfrm>
              <a:off x="4178259" y="178687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CF3572D-D8FA-41F6-ACE2-E922B30DE5CF}"/>
                </a:ext>
              </a:extLst>
            </p:cNvPr>
            <p:cNvSpPr txBox="1"/>
            <p:nvPr/>
          </p:nvSpPr>
          <p:spPr>
            <a:xfrm>
              <a:off x="5745171" y="1939182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0,1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D70AC75-7D7E-48CF-9F73-65A93F4605F0}"/>
                </a:ext>
              </a:extLst>
            </p:cNvPr>
            <p:cNvSpPr txBox="1"/>
            <p:nvPr/>
          </p:nvSpPr>
          <p:spPr>
            <a:xfrm>
              <a:off x="2225331" y="1935668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0,1</a:t>
              </a: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45D835F6-EE5A-42BD-8D90-26ED0B1DF364}"/>
                </a:ext>
              </a:extLst>
            </p:cNvPr>
            <p:cNvSpPr/>
            <p:nvPr/>
          </p:nvSpPr>
          <p:spPr>
            <a:xfrm>
              <a:off x="3429000" y="2245349"/>
              <a:ext cx="1709530" cy="19967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EFE29658-8421-456C-B121-7675C437AB6E}"/>
                </a:ext>
              </a:extLst>
            </p:cNvPr>
            <p:cNvSpPr/>
            <p:nvPr/>
          </p:nvSpPr>
          <p:spPr>
            <a:xfrm rot="10800000">
              <a:off x="3396025" y="2785730"/>
              <a:ext cx="1709530" cy="19967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14BBB2C-A1D8-4076-9375-8BC4C8F98E5C}"/>
                </a:ext>
              </a:extLst>
            </p:cNvPr>
            <p:cNvSpPr txBox="1"/>
            <p:nvPr/>
          </p:nvSpPr>
          <p:spPr>
            <a:xfrm>
              <a:off x="4164433" y="295593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3C62F591-35BB-4489-8290-AE0BFC985D5F}"/>
                </a:ext>
              </a:extLst>
            </p:cNvPr>
            <p:cNvSpPr/>
            <p:nvPr/>
          </p:nvSpPr>
          <p:spPr>
            <a:xfrm rot="3229459">
              <a:off x="4046157" y="4070072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E708C452-5502-41D2-9DF4-86A8B20F59D1}"/>
                </a:ext>
              </a:extLst>
            </p:cNvPr>
            <p:cNvSpPr/>
            <p:nvPr/>
          </p:nvSpPr>
          <p:spPr>
            <a:xfrm rot="7971470">
              <a:off x="5744526" y="539537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68B8B4CE-6554-492E-B03E-DC1253DBC928}"/>
                </a:ext>
              </a:extLst>
            </p:cNvPr>
            <p:cNvSpPr/>
            <p:nvPr/>
          </p:nvSpPr>
          <p:spPr>
            <a:xfrm rot="3229459">
              <a:off x="3010611" y="521730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F431358-9FBD-49CB-9AAD-288B35D1450E}"/>
                </a:ext>
              </a:extLst>
            </p:cNvPr>
            <p:cNvSpPr txBox="1"/>
            <p:nvPr/>
          </p:nvSpPr>
          <p:spPr>
            <a:xfrm>
              <a:off x="6147685" y="53571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EDF6164-2F7A-42FD-A857-9241526827A4}"/>
                </a:ext>
              </a:extLst>
            </p:cNvPr>
            <p:cNvSpPr txBox="1"/>
            <p:nvPr/>
          </p:nvSpPr>
          <p:spPr>
            <a:xfrm>
              <a:off x="3719949" y="40318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1F41FFC-6A97-4911-A1C3-772D3B553870}"/>
                </a:ext>
              </a:extLst>
            </p:cNvPr>
            <p:cNvSpPr txBox="1"/>
            <p:nvPr/>
          </p:nvSpPr>
          <p:spPr>
            <a:xfrm>
              <a:off x="2924161" y="48373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3E8AD2AA-B715-4617-B717-E3555EB5B8BE}"/>
                </a:ext>
              </a:extLst>
            </p:cNvPr>
            <p:cNvSpPr/>
            <p:nvPr/>
          </p:nvSpPr>
          <p:spPr>
            <a:xfrm rot="18413297">
              <a:off x="3336873" y="5108023"/>
              <a:ext cx="987666" cy="116161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FF9E0C00-763E-47CE-9225-6A17BEC9631E}"/>
                </a:ext>
              </a:extLst>
            </p:cNvPr>
            <p:cNvSpPr/>
            <p:nvPr/>
          </p:nvSpPr>
          <p:spPr>
            <a:xfrm rot="2820000">
              <a:off x="4590007" y="5086681"/>
              <a:ext cx="1130183" cy="137420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44F79738-6710-468E-B96D-918CA539A058}"/>
                </a:ext>
              </a:extLst>
            </p:cNvPr>
            <p:cNvSpPr/>
            <p:nvPr/>
          </p:nvSpPr>
          <p:spPr>
            <a:xfrm>
              <a:off x="3700039" y="5733019"/>
              <a:ext cx="1630617" cy="24424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21315DD-C2A8-4EB3-B194-3B1E2E513C83}"/>
                </a:ext>
              </a:extLst>
            </p:cNvPr>
            <p:cNvSpPr txBox="1"/>
            <p:nvPr/>
          </p:nvSpPr>
          <p:spPr>
            <a:xfrm>
              <a:off x="3508282" y="46532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0A9AA1F-A0C6-4DD4-919F-5533B0B6DD6C}"/>
                </a:ext>
              </a:extLst>
            </p:cNvPr>
            <p:cNvSpPr txBox="1"/>
            <p:nvPr/>
          </p:nvSpPr>
          <p:spPr>
            <a:xfrm>
              <a:off x="5158926" y="468521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60A4091-2BC6-47FC-BC31-DCBC5BAED586}"/>
                </a:ext>
              </a:extLst>
            </p:cNvPr>
            <p:cNvSpPr txBox="1"/>
            <p:nvPr/>
          </p:nvSpPr>
          <p:spPr>
            <a:xfrm>
              <a:off x="4430666" y="620715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203D958E-38D3-4BC0-8319-6408D4366280}"/>
                </a:ext>
              </a:extLst>
            </p:cNvPr>
            <p:cNvSpPr/>
            <p:nvPr/>
          </p:nvSpPr>
          <p:spPr>
            <a:xfrm rot="7620000">
              <a:off x="3489273" y="5260423"/>
              <a:ext cx="987666" cy="116161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CCD9F83-A9C5-4778-B8A6-FAC314B5A151}"/>
                </a:ext>
              </a:extLst>
            </p:cNvPr>
            <p:cNvSpPr txBox="1"/>
            <p:nvPr/>
          </p:nvSpPr>
          <p:spPr>
            <a:xfrm>
              <a:off x="4038223" y="511487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7D56F280-5572-4B69-997F-34F58AEFDD51}"/>
                </a:ext>
              </a:extLst>
            </p:cNvPr>
            <p:cNvSpPr/>
            <p:nvPr/>
          </p:nvSpPr>
          <p:spPr>
            <a:xfrm rot="13620000">
              <a:off x="4385900" y="5258970"/>
              <a:ext cx="1130183" cy="137420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33392A5-3B96-4510-BA46-F655D52B619C}"/>
                </a:ext>
              </a:extLst>
            </p:cNvPr>
            <p:cNvSpPr txBox="1"/>
            <p:nvPr/>
          </p:nvSpPr>
          <p:spPr>
            <a:xfrm>
              <a:off x="4498150" y="5086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5" name="Freeform 39">
              <a:extLst>
                <a:ext uri="{FF2B5EF4-FFF2-40B4-BE49-F238E27FC236}">
                  <a16:creationId xmlns:a16="http://schemas.microsoft.com/office/drawing/2014/main" id="{9FD74FB0-23BC-459B-B0C1-0E632CB2EE7A}"/>
                </a:ext>
              </a:extLst>
            </p:cNvPr>
            <p:cNvSpPr/>
            <p:nvPr/>
          </p:nvSpPr>
          <p:spPr>
            <a:xfrm rot="10513883">
              <a:off x="3692580" y="6023533"/>
              <a:ext cx="1630617" cy="247356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B84A942-DDE8-43DA-A602-0E5381ACCE05}"/>
                </a:ext>
              </a:extLst>
            </p:cNvPr>
            <p:cNvSpPr txBox="1"/>
            <p:nvPr/>
          </p:nvSpPr>
          <p:spPr>
            <a:xfrm>
              <a:off x="4321957" y="568774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B657FD4-E55D-4B02-8C65-7659622312C3}"/>
                </a:ext>
              </a:extLst>
            </p:cNvPr>
            <p:cNvSpPr/>
            <p:nvPr/>
          </p:nvSpPr>
          <p:spPr>
            <a:xfrm>
              <a:off x="1748661" y="4094538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q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1F9637F-288A-449A-9626-5DB4E5BBB365}"/>
                </a:ext>
              </a:extLst>
            </p:cNvPr>
            <p:cNvCxnSpPr>
              <a:stCxn id="37" idx="0"/>
              <a:endCxn id="5" idx="3"/>
            </p:cNvCxnSpPr>
            <p:nvPr/>
          </p:nvCxnSpPr>
          <p:spPr>
            <a:xfrm flipV="1">
              <a:off x="2015361" y="2814659"/>
              <a:ext cx="1009156" cy="1279879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E790D10-0B9C-4391-A7E2-F2ABD8E2C376}"/>
                </a:ext>
              </a:extLst>
            </p:cNvPr>
            <p:cNvCxnSpPr>
              <a:stCxn id="37" idx="4"/>
              <a:endCxn id="7" idx="2"/>
            </p:cNvCxnSpPr>
            <p:nvPr/>
          </p:nvCxnSpPr>
          <p:spPr>
            <a:xfrm>
              <a:off x="2015361" y="4627938"/>
              <a:ext cx="1146904" cy="1254878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6303713-EEB7-4EE7-9C9B-3BF1A5DBB643}"/>
                </a:ext>
              </a:extLst>
            </p:cNvPr>
            <p:cNvSpPr txBox="1"/>
            <p:nvPr/>
          </p:nvSpPr>
          <p:spPr>
            <a:xfrm>
              <a:off x="2225331" y="2996927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ε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7858992-5BB3-4EDD-B046-89C9B43866E0}"/>
                </a:ext>
              </a:extLst>
            </p:cNvPr>
            <p:cNvSpPr txBox="1"/>
            <p:nvPr/>
          </p:nvSpPr>
          <p:spPr>
            <a:xfrm>
              <a:off x="2249208" y="5125713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ε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9875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4378162" y="149312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639414" y="150065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3336046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3343578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75314" y="1900071"/>
            <a:ext cx="502848" cy="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39414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1781" y="1134216"/>
            <a:ext cx="756882" cy="510888"/>
            <a:chOff x="2287781" y="1288183"/>
            <a:chExt cx="756882" cy="510888"/>
          </a:xfrm>
        </p:grpSpPr>
        <p:sp>
          <p:nvSpPr>
            <p:cNvPr id="15" name="Arc 14"/>
            <p:cNvSpPr/>
            <p:nvPr/>
          </p:nvSpPr>
          <p:spPr>
            <a:xfrm rot="1877194">
              <a:off x="2663663" y="1413818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7781" y="1288183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275395" y="1188933"/>
            <a:ext cx="726075" cy="461665"/>
            <a:chOff x="6890187" y="1435617"/>
            <a:chExt cx="726075" cy="461665"/>
          </a:xfrm>
        </p:grpSpPr>
        <p:sp>
          <p:nvSpPr>
            <p:cNvPr id="18" name="Arc 17"/>
            <p:cNvSpPr>
              <a:spLocks noChangeAspect="1"/>
            </p:cNvSpPr>
            <p:nvPr/>
          </p:nvSpPr>
          <p:spPr>
            <a:xfrm rot="19722806" flipH="1">
              <a:off x="6890187" y="150093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61678" y="1435617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97440" y="2316082"/>
            <a:ext cx="1606629" cy="1656529"/>
            <a:chOff x="1673439" y="2316081"/>
            <a:chExt cx="1606629" cy="1656529"/>
          </a:xfrm>
        </p:grpSpPr>
        <p:cxnSp>
          <p:nvCxnSpPr>
            <p:cNvPr id="20" name="Straight Arrow Connector 19"/>
            <p:cNvCxnSpPr>
              <a:stCxn id="7" idx="4"/>
              <a:endCxn id="10" idx="0"/>
            </p:cNvCxnSpPr>
            <p:nvPr/>
          </p:nvCxnSpPr>
          <p:spPr>
            <a:xfrm>
              <a:off x="3265642" y="2316081"/>
              <a:ext cx="0" cy="1019965"/>
            </a:xfrm>
            <a:prstGeom prst="straightConnector1">
              <a:avLst/>
            </a:prstGeom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925484" y="24663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73439" y="3510945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</p:grpSp>
      <p:cxnSp>
        <p:nvCxnSpPr>
          <p:cNvPr id="22" name="Straight Arrow Connector 21"/>
          <p:cNvCxnSpPr>
            <a:stCxn id="10" idx="4"/>
            <a:endCxn id="11" idx="0"/>
          </p:cNvCxnSpPr>
          <p:nvPr/>
        </p:nvCxnSpPr>
        <p:spPr>
          <a:xfrm>
            <a:off x="4789642" y="4159007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70917" y="430582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27" name="Straight Arrow Connector 26"/>
          <p:cNvCxnSpPr>
            <a:stCxn id="9" idx="4"/>
            <a:endCxn id="12" idx="0"/>
          </p:cNvCxnSpPr>
          <p:nvPr/>
        </p:nvCxnSpPr>
        <p:spPr>
          <a:xfrm>
            <a:off x="8050894" y="2323614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32982" y="2534101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36" name="Straight Arrow Connector 35"/>
          <p:cNvCxnSpPr>
            <a:stCxn id="12" idx="4"/>
            <a:endCxn id="205" idx="0"/>
          </p:cNvCxnSpPr>
          <p:nvPr/>
        </p:nvCxnSpPr>
        <p:spPr>
          <a:xfrm>
            <a:off x="8050894" y="4166539"/>
            <a:ext cx="0" cy="1012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3946437" y="3132283"/>
            <a:ext cx="418193" cy="786210"/>
            <a:chOff x="752729" y="3135534"/>
            <a:chExt cx="418193" cy="786210"/>
          </a:xfrm>
        </p:grpSpPr>
        <p:sp>
          <p:nvSpPr>
            <p:cNvPr id="41" name="Arc 40"/>
            <p:cNvSpPr/>
            <p:nvPr/>
          </p:nvSpPr>
          <p:spPr>
            <a:xfrm>
              <a:off x="789922" y="353649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52729" y="31355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789715" y="5658170"/>
            <a:ext cx="724449" cy="530784"/>
            <a:chOff x="2248362" y="5781810"/>
            <a:chExt cx="724449" cy="530784"/>
          </a:xfrm>
        </p:grpSpPr>
        <p:sp>
          <p:nvSpPr>
            <p:cNvPr id="44" name="Arc 43"/>
            <p:cNvSpPr>
              <a:spLocks noChangeAspect="1"/>
            </p:cNvSpPr>
            <p:nvPr/>
          </p:nvSpPr>
          <p:spPr>
            <a:xfrm rot="19722806" flipV="1">
              <a:off x="2591811" y="592734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248362" y="5781810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47" name="Arc 46"/>
          <p:cNvSpPr/>
          <p:nvPr/>
        </p:nvSpPr>
        <p:spPr>
          <a:xfrm rot="1877194" flipH="1" flipV="1">
            <a:off x="8379065" y="5792496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751279" y="565658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8515306" y="3068789"/>
            <a:ext cx="420478" cy="849705"/>
            <a:chOff x="8604936" y="3209791"/>
            <a:chExt cx="420478" cy="849705"/>
          </a:xfrm>
        </p:grpSpPr>
        <p:sp>
          <p:nvSpPr>
            <p:cNvPr id="50" name="Arc 49"/>
            <p:cNvSpPr/>
            <p:nvPr/>
          </p:nvSpPr>
          <p:spPr>
            <a:xfrm rot="9582308">
              <a:off x="8604936" y="367424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670830" y="3209791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8050893" y="430582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39" name="Freeform 38"/>
          <p:cNvSpPr/>
          <p:nvPr/>
        </p:nvSpPr>
        <p:spPr>
          <a:xfrm>
            <a:off x="3548732" y="2179865"/>
            <a:ext cx="947068" cy="3167743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flipH="1">
            <a:off x="8391051" y="2121901"/>
            <a:ext cx="991198" cy="3225706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9412158" y="3544740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58" name="Straight Arrow Connector 57"/>
          <p:cNvCxnSpPr>
            <a:stCxn id="9" idx="3"/>
            <a:endCxn id="11" idx="7"/>
          </p:cNvCxnSpPr>
          <p:nvPr/>
        </p:nvCxnSpPr>
        <p:spPr>
          <a:xfrm flipH="1">
            <a:off x="5080602" y="2203093"/>
            <a:ext cx="2679332" cy="3096398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5"/>
            <a:endCxn id="205" idx="1"/>
          </p:cNvCxnSpPr>
          <p:nvPr/>
        </p:nvCxnSpPr>
        <p:spPr>
          <a:xfrm>
            <a:off x="5080602" y="2195561"/>
            <a:ext cx="2679332" cy="3103930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0" idx="7"/>
            <a:endCxn id="9" idx="2"/>
          </p:cNvCxnSpPr>
          <p:nvPr/>
        </p:nvCxnSpPr>
        <p:spPr>
          <a:xfrm flipV="1">
            <a:off x="5080602" y="1912134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2" idx="1"/>
            <a:endCxn id="7" idx="6"/>
          </p:cNvCxnSpPr>
          <p:nvPr/>
        </p:nvCxnSpPr>
        <p:spPr>
          <a:xfrm flipH="1" flipV="1">
            <a:off x="5201122" y="1904602"/>
            <a:ext cx="2558812" cy="1559497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1" idx="6"/>
            <a:endCxn id="12" idx="3"/>
          </p:cNvCxnSpPr>
          <p:nvPr/>
        </p:nvCxnSpPr>
        <p:spPr>
          <a:xfrm flipV="1">
            <a:off x="5201122" y="4046019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205" idx="2"/>
            <a:endCxn id="10" idx="5"/>
          </p:cNvCxnSpPr>
          <p:nvPr/>
        </p:nvCxnSpPr>
        <p:spPr>
          <a:xfrm flipH="1" flipV="1">
            <a:off x="5080602" y="4038487"/>
            <a:ext cx="2558812" cy="1551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250680" y="2062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303463" y="324829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371102" y="497091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189437" y="497091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188590" y="32482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187743" y="207243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F55D98-4227-4815-9221-51B5709ADEFA}"/>
              </a:ext>
            </a:extLst>
          </p:cNvPr>
          <p:cNvSpPr txBox="1"/>
          <p:nvPr/>
        </p:nvSpPr>
        <p:spPr>
          <a:xfrm>
            <a:off x="5239224" y="927242"/>
            <a:ext cx="2215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Changed notation – final states with bold outlines. 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E6D79A0F-882E-482A-B055-22258975F6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and</a:t>
            </a:r>
            <a:r>
              <a:rPr lang="en-US" sz="4400" dirty="0"/>
              <a:t> sum%3=0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/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Called the “cross product” construction (because you have a set of states equal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where first two DFAs had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 very common trick to combine DFAs.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blipFill>
                <a:blip r:embed="rId2"/>
                <a:stretch>
                  <a:fillRect l="-1399" t="-1736" r="-2972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31349E9-1D07-4BB5-8CD4-21FB2C61CD23}"/>
              </a:ext>
            </a:extLst>
          </p:cNvPr>
          <p:cNvSpPr/>
          <p:nvPr/>
        </p:nvSpPr>
        <p:spPr>
          <a:xfrm>
            <a:off x="4236348" y="2843876"/>
            <a:ext cx="4277836" cy="252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7F8498-D575-4E65-A9D8-77748FFEBC8C}"/>
              </a:ext>
            </a:extLst>
          </p:cNvPr>
          <p:cNvSpPr txBox="1"/>
          <p:nvPr/>
        </p:nvSpPr>
        <p:spPr>
          <a:xfrm>
            <a:off x="2543400" y="2349435"/>
            <a:ext cx="145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“sum%3 = 0”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CE1AF00-9F8B-4CD8-B159-73C1F5D9AD7D}"/>
              </a:ext>
            </a:extLst>
          </p:cNvPr>
          <p:cNvSpPr/>
          <p:nvPr/>
        </p:nvSpPr>
        <p:spPr>
          <a:xfrm>
            <a:off x="4323664" y="4702374"/>
            <a:ext cx="4277836" cy="252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26F7EE3-1057-4E4D-99F1-7CCC5110DF37}"/>
              </a:ext>
            </a:extLst>
          </p:cNvPr>
          <p:cNvSpPr txBox="1"/>
          <p:nvPr/>
        </p:nvSpPr>
        <p:spPr>
          <a:xfrm>
            <a:off x="2294313" y="4046019"/>
            <a:ext cx="145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“sum%3 = 1”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CCC5968-9624-4245-869F-0EFCD88ED3EF}"/>
              </a:ext>
            </a:extLst>
          </p:cNvPr>
          <p:cNvSpPr txBox="1"/>
          <p:nvPr/>
        </p:nvSpPr>
        <p:spPr>
          <a:xfrm>
            <a:off x="3573519" y="6167213"/>
            <a:ext cx="145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“sum%3 = 2”</a:t>
            </a:r>
          </a:p>
        </p:txBody>
      </p:sp>
    </p:spTree>
    <p:extLst>
      <p:ext uri="{BB962C8B-B14F-4D97-AF65-F5344CB8AC3E}">
        <p14:creationId xmlns:p14="http://schemas.microsoft.com/office/powerpoint/2010/main" val="13631443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BF0C9-4305-4F26-BFE0-4588520497A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about those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BF0C9-4305-4F26-BFE0-4588520497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7FDB178-9C6C-4BF2-BAD0-58A6A54D6EFC}"/>
              </a:ext>
            </a:extLst>
          </p:cNvPr>
          <p:cNvGrpSpPr/>
          <p:nvPr/>
        </p:nvGrpSpPr>
        <p:grpSpPr>
          <a:xfrm>
            <a:off x="1066613" y="1277943"/>
            <a:ext cx="5357147" cy="5125833"/>
            <a:chOff x="1385589" y="1786874"/>
            <a:chExt cx="5102254" cy="488194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F4886E7-407E-4D5D-823A-4910FA134CC1}"/>
                </a:ext>
              </a:extLst>
            </p:cNvPr>
            <p:cNvSpPr/>
            <p:nvPr/>
          </p:nvSpPr>
          <p:spPr>
            <a:xfrm>
              <a:off x="2946402" y="2359374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D8F4153-B4F2-4014-A676-7FAB97045EBB}"/>
                </a:ext>
              </a:extLst>
            </p:cNvPr>
            <p:cNvSpPr/>
            <p:nvPr/>
          </p:nvSpPr>
          <p:spPr>
            <a:xfrm>
              <a:off x="5080002" y="2367312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0BF4F74-6194-463B-9567-5AD4DD025842}"/>
                </a:ext>
              </a:extLst>
            </p:cNvPr>
            <p:cNvSpPr/>
            <p:nvPr/>
          </p:nvSpPr>
          <p:spPr>
            <a:xfrm>
              <a:off x="3162265" y="5616116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7EB40E4-8EFE-48FC-AC9A-C4A0A1CFF79B}"/>
                </a:ext>
              </a:extLst>
            </p:cNvPr>
            <p:cNvSpPr/>
            <p:nvPr/>
          </p:nvSpPr>
          <p:spPr>
            <a:xfrm>
              <a:off x="5302431" y="5595936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55180EE-FD63-40BF-83E8-A54C3848F0EE}"/>
                </a:ext>
              </a:extLst>
            </p:cNvPr>
            <p:cNvCxnSpPr>
              <a:endCxn id="37" idx="2"/>
            </p:cNvCxnSpPr>
            <p:nvPr/>
          </p:nvCxnSpPr>
          <p:spPr>
            <a:xfrm>
              <a:off x="1385589" y="4361238"/>
              <a:ext cx="363072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A51E4C3-D65B-4E2B-969D-A552415DCB98}"/>
                </a:ext>
              </a:extLst>
            </p:cNvPr>
            <p:cNvSpPr/>
            <p:nvPr/>
          </p:nvSpPr>
          <p:spPr>
            <a:xfrm>
              <a:off x="4151493" y="4444998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57B6D087-E719-4ACB-88E7-6389F0244FD7}"/>
                </a:ext>
              </a:extLst>
            </p:cNvPr>
            <p:cNvSpPr/>
            <p:nvPr/>
          </p:nvSpPr>
          <p:spPr>
            <a:xfrm rot="6000954">
              <a:off x="5376930" y="2016781"/>
              <a:ext cx="381000" cy="381000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3881E30E-A6E6-4A58-8CBC-DFD949AD90AA}"/>
                </a:ext>
              </a:extLst>
            </p:cNvPr>
            <p:cNvSpPr/>
            <p:nvPr/>
          </p:nvSpPr>
          <p:spPr>
            <a:xfrm rot="3229459">
              <a:off x="2820111" y="1977389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4BDC350-E2EE-45A7-BEFE-EF3C90E4FBE3}"/>
                </a:ext>
              </a:extLst>
            </p:cNvPr>
            <p:cNvSpPr txBox="1"/>
            <p:nvPr/>
          </p:nvSpPr>
          <p:spPr>
            <a:xfrm>
              <a:off x="4178259" y="178687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CF3572D-D8FA-41F6-ACE2-E922B30DE5CF}"/>
                </a:ext>
              </a:extLst>
            </p:cNvPr>
            <p:cNvSpPr txBox="1"/>
            <p:nvPr/>
          </p:nvSpPr>
          <p:spPr>
            <a:xfrm>
              <a:off x="5745171" y="1939182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0,1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D70AC75-7D7E-48CF-9F73-65A93F4605F0}"/>
                </a:ext>
              </a:extLst>
            </p:cNvPr>
            <p:cNvSpPr txBox="1"/>
            <p:nvPr/>
          </p:nvSpPr>
          <p:spPr>
            <a:xfrm>
              <a:off x="2225331" y="1935668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0,1</a:t>
              </a: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45D835F6-EE5A-42BD-8D90-26ED0B1DF364}"/>
                </a:ext>
              </a:extLst>
            </p:cNvPr>
            <p:cNvSpPr/>
            <p:nvPr/>
          </p:nvSpPr>
          <p:spPr>
            <a:xfrm>
              <a:off x="3429000" y="2245349"/>
              <a:ext cx="1709530" cy="19967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EFE29658-8421-456C-B121-7675C437AB6E}"/>
                </a:ext>
              </a:extLst>
            </p:cNvPr>
            <p:cNvSpPr/>
            <p:nvPr/>
          </p:nvSpPr>
          <p:spPr>
            <a:xfrm rot="10800000">
              <a:off x="3396025" y="2785730"/>
              <a:ext cx="1709530" cy="19967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14BBB2C-A1D8-4076-9375-8BC4C8F98E5C}"/>
                </a:ext>
              </a:extLst>
            </p:cNvPr>
            <p:cNvSpPr txBox="1"/>
            <p:nvPr/>
          </p:nvSpPr>
          <p:spPr>
            <a:xfrm>
              <a:off x="4164433" y="295593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3C62F591-35BB-4489-8290-AE0BFC985D5F}"/>
                </a:ext>
              </a:extLst>
            </p:cNvPr>
            <p:cNvSpPr/>
            <p:nvPr/>
          </p:nvSpPr>
          <p:spPr>
            <a:xfrm rot="3229459">
              <a:off x="4046157" y="4070072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E708C452-5502-41D2-9DF4-86A8B20F59D1}"/>
                </a:ext>
              </a:extLst>
            </p:cNvPr>
            <p:cNvSpPr/>
            <p:nvPr/>
          </p:nvSpPr>
          <p:spPr>
            <a:xfrm rot="7971470">
              <a:off x="5744526" y="539537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68B8B4CE-6554-492E-B03E-DC1253DBC928}"/>
                </a:ext>
              </a:extLst>
            </p:cNvPr>
            <p:cNvSpPr/>
            <p:nvPr/>
          </p:nvSpPr>
          <p:spPr>
            <a:xfrm rot="3229459">
              <a:off x="3010611" y="521730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F431358-9FBD-49CB-9AAD-288B35D1450E}"/>
                </a:ext>
              </a:extLst>
            </p:cNvPr>
            <p:cNvSpPr txBox="1"/>
            <p:nvPr/>
          </p:nvSpPr>
          <p:spPr>
            <a:xfrm>
              <a:off x="6147685" y="53571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EDF6164-2F7A-42FD-A857-9241526827A4}"/>
                </a:ext>
              </a:extLst>
            </p:cNvPr>
            <p:cNvSpPr txBox="1"/>
            <p:nvPr/>
          </p:nvSpPr>
          <p:spPr>
            <a:xfrm>
              <a:off x="3719949" y="40318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1F41FFC-6A97-4911-A1C3-772D3B553870}"/>
                </a:ext>
              </a:extLst>
            </p:cNvPr>
            <p:cNvSpPr txBox="1"/>
            <p:nvPr/>
          </p:nvSpPr>
          <p:spPr>
            <a:xfrm>
              <a:off x="2924161" y="48373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3E8AD2AA-B715-4617-B717-E3555EB5B8BE}"/>
                </a:ext>
              </a:extLst>
            </p:cNvPr>
            <p:cNvSpPr/>
            <p:nvPr/>
          </p:nvSpPr>
          <p:spPr>
            <a:xfrm rot="18413297">
              <a:off x="3336873" y="5108023"/>
              <a:ext cx="987666" cy="116161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FF9E0C00-763E-47CE-9225-6A17BEC9631E}"/>
                </a:ext>
              </a:extLst>
            </p:cNvPr>
            <p:cNvSpPr/>
            <p:nvPr/>
          </p:nvSpPr>
          <p:spPr>
            <a:xfrm rot="2820000">
              <a:off x="4590007" y="5086681"/>
              <a:ext cx="1130183" cy="137420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44F79738-6710-468E-B96D-918CA539A058}"/>
                </a:ext>
              </a:extLst>
            </p:cNvPr>
            <p:cNvSpPr/>
            <p:nvPr/>
          </p:nvSpPr>
          <p:spPr>
            <a:xfrm>
              <a:off x="3700039" y="5733019"/>
              <a:ext cx="1630617" cy="24424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21315DD-C2A8-4EB3-B194-3B1E2E513C83}"/>
                </a:ext>
              </a:extLst>
            </p:cNvPr>
            <p:cNvSpPr txBox="1"/>
            <p:nvPr/>
          </p:nvSpPr>
          <p:spPr>
            <a:xfrm>
              <a:off x="3508282" y="46532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0A9AA1F-A0C6-4DD4-919F-5533B0B6DD6C}"/>
                </a:ext>
              </a:extLst>
            </p:cNvPr>
            <p:cNvSpPr txBox="1"/>
            <p:nvPr/>
          </p:nvSpPr>
          <p:spPr>
            <a:xfrm>
              <a:off x="5158926" y="468521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60A4091-2BC6-47FC-BC31-DCBC5BAED586}"/>
                </a:ext>
              </a:extLst>
            </p:cNvPr>
            <p:cNvSpPr txBox="1"/>
            <p:nvPr/>
          </p:nvSpPr>
          <p:spPr>
            <a:xfrm>
              <a:off x="4430666" y="620715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203D958E-38D3-4BC0-8319-6408D4366280}"/>
                </a:ext>
              </a:extLst>
            </p:cNvPr>
            <p:cNvSpPr/>
            <p:nvPr/>
          </p:nvSpPr>
          <p:spPr>
            <a:xfrm rot="7620000">
              <a:off x="3489273" y="5260423"/>
              <a:ext cx="987666" cy="116161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CCD9F83-A9C5-4778-B8A6-FAC314B5A151}"/>
                </a:ext>
              </a:extLst>
            </p:cNvPr>
            <p:cNvSpPr txBox="1"/>
            <p:nvPr/>
          </p:nvSpPr>
          <p:spPr>
            <a:xfrm>
              <a:off x="4038223" y="511487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7D56F280-5572-4B69-997F-34F58AEFDD51}"/>
                </a:ext>
              </a:extLst>
            </p:cNvPr>
            <p:cNvSpPr/>
            <p:nvPr/>
          </p:nvSpPr>
          <p:spPr>
            <a:xfrm rot="13620000">
              <a:off x="4385900" y="5258970"/>
              <a:ext cx="1130183" cy="137420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33392A5-3B96-4510-BA46-F655D52B619C}"/>
                </a:ext>
              </a:extLst>
            </p:cNvPr>
            <p:cNvSpPr txBox="1"/>
            <p:nvPr/>
          </p:nvSpPr>
          <p:spPr>
            <a:xfrm>
              <a:off x="4498150" y="5086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5" name="Freeform 39">
              <a:extLst>
                <a:ext uri="{FF2B5EF4-FFF2-40B4-BE49-F238E27FC236}">
                  <a16:creationId xmlns:a16="http://schemas.microsoft.com/office/drawing/2014/main" id="{9FD74FB0-23BC-459B-B0C1-0E632CB2EE7A}"/>
                </a:ext>
              </a:extLst>
            </p:cNvPr>
            <p:cNvSpPr/>
            <p:nvPr/>
          </p:nvSpPr>
          <p:spPr>
            <a:xfrm rot="10513883">
              <a:off x="3692580" y="6023533"/>
              <a:ext cx="1630617" cy="247356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B84A942-DDE8-43DA-A602-0E5381ACCE05}"/>
                </a:ext>
              </a:extLst>
            </p:cNvPr>
            <p:cNvSpPr txBox="1"/>
            <p:nvPr/>
          </p:nvSpPr>
          <p:spPr>
            <a:xfrm>
              <a:off x="4321957" y="568774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B657FD4-E55D-4B02-8C65-7659622312C3}"/>
                </a:ext>
              </a:extLst>
            </p:cNvPr>
            <p:cNvSpPr/>
            <p:nvPr/>
          </p:nvSpPr>
          <p:spPr>
            <a:xfrm>
              <a:off x="1748661" y="4094538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q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1F9637F-288A-449A-9626-5DB4E5BBB365}"/>
                </a:ext>
              </a:extLst>
            </p:cNvPr>
            <p:cNvCxnSpPr>
              <a:stCxn id="37" idx="0"/>
              <a:endCxn id="5" idx="3"/>
            </p:cNvCxnSpPr>
            <p:nvPr/>
          </p:nvCxnSpPr>
          <p:spPr>
            <a:xfrm flipV="1">
              <a:off x="2015361" y="2814659"/>
              <a:ext cx="1009156" cy="1279879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E790D10-0B9C-4391-A7E2-F2ABD8E2C376}"/>
                </a:ext>
              </a:extLst>
            </p:cNvPr>
            <p:cNvCxnSpPr>
              <a:stCxn id="37" idx="4"/>
              <a:endCxn id="7" idx="2"/>
            </p:cNvCxnSpPr>
            <p:nvPr/>
          </p:nvCxnSpPr>
          <p:spPr>
            <a:xfrm>
              <a:off x="2015361" y="4627938"/>
              <a:ext cx="1146904" cy="1254878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6303713-EEB7-4EE7-9C9B-3BF1A5DBB643}"/>
                </a:ext>
              </a:extLst>
            </p:cNvPr>
            <p:cNvSpPr txBox="1"/>
            <p:nvPr/>
          </p:nvSpPr>
          <p:spPr>
            <a:xfrm>
              <a:off x="2225331" y="2996927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ε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7858992-5BB3-4EDD-B046-89C9B43866E0}"/>
                </a:ext>
              </a:extLst>
            </p:cNvPr>
            <p:cNvSpPr txBox="1"/>
            <p:nvPr/>
          </p:nvSpPr>
          <p:spPr>
            <a:xfrm>
              <a:off x="2249208" y="5125713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ε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12D05D-2F39-4585-898F-79EF6A0FBB9B}"/>
                  </a:ext>
                </a:extLst>
              </p:cNvPr>
              <p:cNvSpPr txBox="1"/>
              <p:nvPr/>
            </p:nvSpPr>
            <p:spPr>
              <a:xfrm>
                <a:off x="6423760" y="2775857"/>
                <a:ext cx="507155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set of strings over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{0,1,2}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an even number of 2’s or the sum %3 = 0.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12D05D-2F39-4585-898F-79EF6A0FB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760" y="2775857"/>
                <a:ext cx="5071554" cy="1384995"/>
              </a:xfrm>
              <a:prstGeom prst="rect">
                <a:avLst/>
              </a:prstGeom>
              <a:blipFill>
                <a:blip r:embed="rId3"/>
                <a:stretch>
                  <a:fillRect l="-2524" t="-4386" b="-10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97658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6B5A6-21DC-41D6-A89A-F08C68D3E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NFA that recognizes “binary strings with a 1 in the third position from the end”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6CC827-301D-4D7E-9CAE-DAD5506DEF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371" y="1558876"/>
                <a:ext cx="11187258" cy="315889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“Perfect Guesser”</a:t>
                </a:r>
                <a:r>
                  <a:rPr lang="en-US" dirty="0"/>
                  <a:t>: The NFA has input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and whenever there is a choice of what to do, it </a:t>
                </a:r>
                <a:r>
                  <a:rPr lang="en-US" b="1" dirty="0"/>
                  <a:t>magically </a:t>
                </a:r>
                <a:r>
                  <a:rPr lang="en-US" dirty="0"/>
                  <a:t>guesses a transition that will eventually lead to acceptance (if one exists)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Perfect guesser view makes this easier.</a:t>
                </a:r>
              </a:p>
              <a:p>
                <a:pPr marL="0" indent="0">
                  <a:buNone/>
                </a:pPr>
                <a:r>
                  <a:rPr lang="en-US" dirty="0"/>
                  <a:t>Design an NFA for the language in the title.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6CC827-301D-4D7E-9CAE-DAD5506DEF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371" y="1558876"/>
                <a:ext cx="11187258" cy="3158897"/>
              </a:xfrm>
              <a:blipFill>
                <a:blip r:embed="rId2"/>
                <a:stretch>
                  <a:fillRect l="-1525" t="-3475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60511A70-04FB-4220-9DC6-0A76DEA30D5C}"/>
              </a:ext>
            </a:extLst>
          </p:cNvPr>
          <p:cNvSpPr/>
          <p:nvPr/>
        </p:nvSpPr>
        <p:spPr>
          <a:xfrm>
            <a:off x="6878280" y="4427553"/>
            <a:ext cx="5001009" cy="21814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Pollev.com/</a:t>
            </a:r>
            <a:r>
              <a:rPr lang="en-US" sz="2400" dirty="0" err="1"/>
              <a:t>robbie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85964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6B5A6-21DC-41D6-A89A-F08C68D3E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NFA that recognizes “binary strings with a 1 in the third position from the end”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CC827-301D-4D7E-9CAE-DAD5506DE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440685"/>
            <a:ext cx="11187258" cy="28686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That’s WAY easier than the DFA…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246724-722D-44F8-B8C7-F38D4165646C}"/>
              </a:ext>
            </a:extLst>
          </p:cNvPr>
          <p:cNvGrpSpPr/>
          <p:nvPr/>
        </p:nvGrpSpPr>
        <p:grpSpPr>
          <a:xfrm>
            <a:off x="1087179" y="1463857"/>
            <a:ext cx="5836506" cy="1350814"/>
            <a:chOff x="1259457" y="2778274"/>
            <a:chExt cx="5836506" cy="135081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91DBF63-2047-4000-9E96-D443A540644C}"/>
                </a:ext>
              </a:extLst>
            </p:cNvPr>
            <p:cNvSpPr txBox="1"/>
            <p:nvPr/>
          </p:nvSpPr>
          <p:spPr>
            <a:xfrm>
              <a:off x="1590143" y="2778274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0,1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9051B9C-91A7-4EF2-9882-5A6379AA510C}"/>
                </a:ext>
              </a:extLst>
            </p:cNvPr>
            <p:cNvGrpSpPr/>
            <p:nvPr/>
          </p:nvGrpSpPr>
          <p:grpSpPr>
            <a:xfrm>
              <a:off x="1599751" y="3519488"/>
              <a:ext cx="609600" cy="609600"/>
              <a:chOff x="1599751" y="3519488"/>
              <a:chExt cx="609600" cy="609600"/>
            </a:xfrm>
          </p:grpSpPr>
          <p:sp>
            <p:nvSpPr>
              <p:cNvPr id="26" name="Text Box 7">
                <a:extLst>
                  <a:ext uri="{FF2B5EF4-FFF2-40B4-BE49-F238E27FC236}">
                    <a16:creationId xmlns:a16="http://schemas.microsoft.com/office/drawing/2014/main" id="{FED5BB29-6F2D-4A9D-90DE-05F7637D65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solidFill>
                      <a:srgbClr val="7030A0"/>
                    </a:solidFill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solidFill>
                      <a:srgbClr val="7030A0"/>
                    </a:solidFill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sp>
            <p:nvSpPr>
              <p:cNvPr id="27" name="Oval 24">
                <a:extLst>
                  <a:ext uri="{FF2B5EF4-FFF2-40B4-BE49-F238E27FC236}">
                    <a16:creationId xmlns:a16="http://schemas.microsoft.com/office/drawing/2014/main" id="{4D007237-A51E-4416-B56D-F583A7AB2D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1905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7030A0"/>
                  </a:solidFill>
                </a:endParaRPr>
              </a:p>
            </p:txBody>
          </p:sp>
        </p:grp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BE2D6F1-2641-4141-98E1-E913117E5355}"/>
                </a:ext>
              </a:extLst>
            </p:cNvPr>
            <p:cNvCxnSpPr>
              <a:endCxn id="27" idx="2"/>
            </p:cNvCxnSpPr>
            <p:nvPr/>
          </p:nvCxnSpPr>
          <p:spPr>
            <a:xfrm flipV="1">
              <a:off x="1259457" y="3824288"/>
              <a:ext cx="340294" cy="317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E5FB79C3-8390-4FF9-8D22-06584C493208}"/>
                </a:ext>
              </a:extLst>
            </p:cNvPr>
            <p:cNvSpPr/>
            <p:nvPr/>
          </p:nvSpPr>
          <p:spPr>
            <a:xfrm>
              <a:off x="1615075" y="3265488"/>
              <a:ext cx="603007" cy="282540"/>
            </a:xfrm>
            <a:custGeom>
              <a:avLst/>
              <a:gdLst>
                <a:gd name="connsiteX0" fmla="*/ 245310 w 848439"/>
                <a:gd name="connsiteY0" fmla="*/ 282540 h 282540"/>
                <a:gd name="connsiteX1" fmla="*/ 29649 w 848439"/>
                <a:gd name="connsiteY1" fmla="*/ 41000 h 282540"/>
                <a:gd name="connsiteX2" fmla="*/ 823279 w 848439"/>
                <a:gd name="connsiteY2" fmla="*/ 23748 h 282540"/>
                <a:gd name="connsiteX3" fmla="*/ 573113 w 848439"/>
                <a:gd name="connsiteY3" fmla="*/ 282540 h 28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8439" h="282540">
                  <a:moveTo>
                    <a:pt x="245310" y="282540"/>
                  </a:moveTo>
                  <a:cubicBezTo>
                    <a:pt x="89315" y="183336"/>
                    <a:pt x="-66679" y="84132"/>
                    <a:pt x="29649" y="41000"/>
                  </a:cubicBezTo>
                  <a:cubicBezTo>
                    <a:pt x="125977" y="-2132"/>
                    <a:pt x="732702" y="-16509"/>
                    <a:pt x="823279" y="23748"/>
                  </a:cubicBezTo>
                  <a:cubicBezTo>
                    <a:pt x="913856" y="64005"/>
                    <a:pt x="743484" y="173272"/>
                    <a:pt x="573113" y="282540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1C8A623-FC2B-4C6D-9CD0-A4B27ABB5965}"/>
                </a:ext>
              </a:extLst>
            </p:cNvPr>
            <p:cNvGrpSpPr/>
            <p:nvPr/>
          </p:nvGrpSpPr>
          <p:grpSpPr>
            <a:xfrm>
              <a:off x="2209351" y="3518624"/>
              <a:ext cx="1625932" cy="609600"/>
              <a:chOff x="2209351" y="3518624"/>
              <a:chExt cx="1625932" cy="609600"/>
            </a:xfrm>
          </p:grpSpPr>
          <p:cxnSp>
            <p:nvCxnSpPr>
              <p:cNvPr id="22" name="AutoShape 39">
                <a:extLst>
                  <a:ext uri="{FF2B5EF4-FFF2-40B4-BE49-F238E27FC236}">
                    <a16:creationId xmlns:a16="http://schemas.microsoft.com/office/drawing/2014/main" id="{2F986FBC-0EAB-4B54-8BD5-4B605386090E}"/>
                  </a:ext>
                </a:extLst>
              </p:cNvPr>
              <p:cNvCxnSpPr>
                <a:cxnSpLocks noChangeShapeType="1"/>
                <a:stCxn id="27" idx="6"/>
                <a:endCxn id="25" idx="2"/>
              </p:cNvCxnSpPr>
              <p:nvPr/>
            </p:nvCxnSpPr>
            <p:spPr bwMode="auto">
              <a:xfrm flipV="1">
                <a:off x="2209351" y="3823424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rgbClr val="7030A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D32F136F-F76B-4D5A-84C3-4138FD5E1B27}"/>
                  </a:ext>
                </a:extLst>
              </p:cNvPr>
              <p:cNvGrpSpPr/>
              <p:nvPr/>
            </p:nvGrpSpPr>
            <p:grpSpPr>
              <a:xfrm>
                <a:off x="3225683" y="3518624"/>
                <a:ext cx="609600" cy="609600"/>
                <a:chOff x="1599751" y="3519488"/>
                <a:chExt cx="609600" cy="609600"/>
              </a:xfrm>
            </p:grpSpPr>
            <p:sp>
              <p:nvSpPr>
                <p:cNvPr id="24" name="Text Box 7">
                  <a:extLst>
                    <a:ext uri="{FF2B5EF4-FFF2-40B4-BE49-F238E27FC236}">
                      <a16:creationId xmlns:a16="http://schemas.microsoft.com/office/drawing/2014/main" id="{728D975A-4C7C-46D0-8B79-4D81BEBF25E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2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548A2697-BDFE-4CF0-BEFF-58EE6D876E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7030A0"/>
                    </a:solidFill>
                  </a:endParaRPr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371F54F-F9E0-4370-AD28-B7F20B1DF1AE}"/>
                </a:ext>
              </a:extLst>
            </p:cNvPr>
            <p:cNvGrpSpPr/>
            <p:nvPr/>
          </p:nvGrpSpPr>
          <p:grpSpPr>
            <a:xfrm>
              <a:off x="3844099" y="3505535"/>
              <a:ext cx="1625932" cy="609600"/>
              <a:chOff x="2209351" y="3518624"/>
              <a:chExt cx="1625932" cy="609600"/>
            </a:xfrm>
          </p:grpSpPr>
          <p:cxnSp>
            <p:nvCxnSpPr>
              <p:cNvPr id="18" name="AutoShape 39">
                <a:extLst>
                  <a:ext uri="{FF2B5EF4-FFF2-40B4-BE49-F238E27FC236}">
                    <a16:creationId xmlns:a16="http://schemas.microsoft.com/office/drawing/2014/main" id="{6AF5E6B7-180A-41FE-96EF-D7042B5F09A8}"/>
                  </a:ext>
                </a:extLst>
              </p:cNvPr>
              <p:cNvCxnSpPr>
                <a:cxnSpLocks noChangeShapeType="1"/>
                <a:endCxn id="21" idx="2"/>
              </p:cNvCxnSpPr>
              <p:nvPr/>
            </p:nvCxnSpPr>
            <p:spPr bwMode="auto">
              <a:xfrm flipV="1">
                <a:off x="2209351" y="3823424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rgbClr val="7030A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6895C3C1-69F2-41F7-912F-6B466572BE27}"/>
                  </a:ext>
                </a:extLst>
              </p:cNvPr>
              <p:cNvGrpSpPr/>
              <p:nvPr/>
            </p:nvGrpSpPr>
            <p:grpSpPr>
              <a:xfrm>
                <a:off x="3225683" y="3518624"/>
                <a:ext cx="609600" cy="609600"/>
                <a:chOff x="1599751" y="3519488"/>
                <a:chExt cx="609600" cy="609600"/>
              </a:xfrm>
            </p:grpSpPr>
            <p:sp>
              <p:nvSpPr>
                <p:cNvPr id="20" name="Text Box 7">
                  <a:extLst>
                    <a:ext uri="{FF2B5EF4-FFF2-40B4-BE49-F238E27FC236}">
                      <a16:creationId xmlns:a16="http://schemas.microsoft.com/office/drawing/2014/main" id="{099C6FF8-EA0D-4501-9CFE-2D372B48AE2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1</a:t>
                  </a:r>
                </a:p>
              </p:txBody>
            </p:sp>
            <p:sp>
              <p:nvSpPr>
                <p:cNvPr id="21" name="Oval 24">
                  <a:extLst>
                    <a:ext uri="{FF2B5EF4-FFF2-40B4-BE49-F238E27FC236}">
                      <a16:creationId xmlns:a16="http://schemas.microsoft.com/office/drawing/2014/main" id="{93CA711E-4776-41B6-B6FB-7D3C4A0C20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7030A0"/>
                    </a:solidFill>
                  </a:endParaRPr>
                </a:p>
              </p:txBody>
            </p:sp>
          </p:grpSp>
        </p:grpSp>
        <p:cxnSp>
          <p:nvCxnSpPr>
            <p:cNvPr id="11" name="AutoShape 39">
              <a:extLst>
                <a:ext uri="{FF2B5EF4-FFF2-40B4-BE49-F238E27FC236}">
                  <a16:creationId xmlns:a16="http://schemas.microsoft.com/office/drawing/2014/main" id="{C81A6E75-AC45-4DB9-B107-41D56E3A12F2}"/>
                </a:ext>
              </a:extLst>
            </p:cNvPr>
            <p:cNvCxnSpPr>
              <a:cxnSpLocks noChangeShapeType="1"/>
              <a:endCxn id="17" idx="2"/>
            </p:cNvCxnSpPr>
            <p:nvPr/>
          </p:nvCxnSpPr>
          <p:spPr bwMode="auto">
            <a:xfrm flipV="1">
              <a:off x="5470031" y="3799434"/>
              <a:ext cx="1016332" cy="864"/>
            </a:xfrm>
            <a:prstGeom prst="straightConnector1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30D22AE-655E-429C-99E9-681FD4345AE5}"/>
                </a:ext>
              </a:extLst>
            </p:cNvPr>
            <p:cNvGrpSpPr/>
            <p:nvPr/>
          </p:nvGrpSpPr>
          <p:grpSpPr>
            <a:xfrm>
              <a:off x="6486363" y="3494634"/>
              <a:ext cx="609600" cy="609600"/>
              <a:chOff x="1599751" y="3519488"/>
              <a:chExt cx="609600" cy="609600"/>
            </a:xfrm>
          </p:grpSpPr>
          <p:sp>
            <p:nvSpPr>
              <p:cNvPr id="16" name="Text Box 7">
                <a:extLst>
                  <a:ext uri="{FF2B5EF4-FFF2-40B4-BE49-F238E27FC236}">
                    <a16:creationId xmlns:a16="http://schemas.microsoft.com/office/drawing/2014/main" id="{674D758C-6DEC-45AF-967B-97588BD6BB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sp>
            <p:nvSpPr>
              <p:cNvPr id="17" name="Oval 24">
                <a:extLst>
                  <a:ext uri="{FF2B5EF4-FFF2-40B4-BE49-F238E27FC236}">
                    <a16:creationId xmlns:a16="http://schemas.microsoft.com/office/drawing/2014/main" id="{D1047FFA-C44C-4FD1-8BA5-9B3FC703AB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23A35C0-BEDF-4627-B582-859768E292C3}"/>
                </a:ext>
              </a:extLst>
            </p:cNvPr>
            <p:cNvSpPr txBox="1"/>
            <p:nvPr/>
          </p:nvSpPr>
          <p:spPr>
            <a:xfrm>
              <a:off x="3971209" y="3331811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00A0BA4-FA26-40E5-8D35-36866A6FE960}"/>
                </a:ext>
              </a:extLst>
            </p:cNvPr>
            <p:cNvSpPr txBox="1"/>
            <p:nvPr/>
          </p:nvSpPr>
          <p:spPr>
            <a:xfrm>
              <a:off x="5627808" y="3326883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641EC25-FDBE-47D6-AF8E-83A948F4C4A5}"/>
                </a:ext>
              </a:extLst>
            </p:cNvPr>
            <p:cNvSpPr txBox="1"/>
            <p:nvPr/>
          </p:nvSpPr>
          <p:spPr>
            <a:xfrm>
              <a:off x="2457429" y="3349534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05333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3114143" y="926225"/>
            <a:ext cx="5836506" cy="1350814"/>
            <a:chOff x="1590143" y="926225"/>
            <a:chExt cx="5836506" cy="1350814"/>
          </a:xfrm>
        </p:grpSpPr>
        <p:sp>
          <p:nvSpPr>
            <p:cNvPr id="38" name="TextBox 37"/>
            <p:cNvSpPr txBox="1"/>
            <p:nvPr/>
          </p:nvSpPr>
          <p:spPr>
            <a:xfrm>
              <a:off x="1920829" y="926225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930437" y="1667439"/>
              <a:ext cx="609600" cy="609600"/>
              <a:chOff x="1599751" y="3519488"/>
              <a:chExt cx="609600" cy="609600"/>
            </a:xfrm>
          </p:grpSpPr>
          <p:sp>
            <p:nvSpPr>
              <p:cNvPr id="154" name="Text Box 7"/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sp>
            <p:nvSpPr>
              <p:cNvPr id="141" name="Oval 24"/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90" name="Straight Arrow Connector 89"/>
            <p:cNvCxnSpPr>
              <a:endCxn id="141" idx="2"/>
            </p:cNvCxnSpPr>
            <p:nvPr/>
          </p:nvCxnSpPr>
          <p:spPr>
            <a:xfrm flipV="1">
              <a:off x="1590143" y="1972239"/>
              <a:ext cx="340294" cy="317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>
            <a:xfrm>
              <a:off x="1945761" y="1413439"/>
              <a:ext cx="603007" cy="282540"/>
            </a:xfrm>
            <a:custGeom>
              <a:avLst/>
              <a:gdLst>
                <a:gd name="connsiteX0" fmla="*/ 245310 w 848439"/>
                <a:gd name="connsiteY0" fmla="*/ 282540 h 282540"/>
                <a:gd name="connsiteX1" fmla="*/ 29649 w 848439"/>
                <a:gd name="connsiteY1" fmla="*/ 41000 h 282540"/>
                <a:gd name="connsiteX2" fmla="*/ 823279 w 848439"/>
                <a:gd name="connsiteY2" fmla="*/ 23748 h 282540"/>
                <a:gd name="connsiteX3" fmla="*/ 573113 w 848439"/>
                <a:gd name="connsiteY3" fmla="*/ 282540 h 28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8439" h="282540">
                  <a:moveTo>
                    <a:pt x="245310" y="282540"/>
                  </a:moveTo>
                  <a:cubicBezTo>
                    <a:pt x="89315" y="183336"/>
                    <a:pt x="-66679" y="84132"/>
                    <a:pt x="29649" y="41000"/>
                  </a:cubicBezTo>
                  <a:cubicBezTo>
                    <a:pt x="125977" y="-2132"/>
                    <a:pt x="732702" y="-16509"/>
                    <a:pt x="823279" y="23748"/>
                  </a:cubicBezTo>
                  <a:cubicBezTo>
                    <a:pt x="913856" y="64005"/>
                    <a:pt x="743484" y="173272"/>
                    <a:pt x="573113" y="28254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2540037" y="1666575"/>
              <a:ext cx="1625932" cy="609600"/>
              <a:chOff x="2540037" y="1666575"/>
              <a:chExt cx="1625932" cy="609600"/>
            </a:xfrm>
          </p:grpSpPr>
          <p:cxnSp>
            <p:nvCxnSpPr>
              <p:cNvPr id="125" name="AutoShape 39"/>
              <p:cNvCxnSpPr>
                <a:cxnSpLocks noChangeShapeType="1"/>
                <a:stCxn id="141" idx="6"/>
                <a:endCxn id="157" idx="2"/>
              </p:cNvCxnSpPr>
              <p:nvPr/>
            </p:nvCxnSpPr>
            <p:spPr bwMode="auto">
              <a:xfrm flipV="1">
                <a:off x="2540037" y="1971375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55" name="Group 154"/>
              <p:cNvGrpSpPr/>
              <p:nvPr/>
            </p:nvGrpSpPr>
            <p:grpSpPr>
              <a:xfrm>
                <a:off x="3556369" y="1666575"/>
                <a:ext cx="609600" cy="609600"/>
                <a:chOff x="1599751" y="3519488"/>
                <a:chExt cx="609600" cy="609600"/>
              </a:xfrm>
            </p:grpSpPr>
            <p:sp>
              <p:nvSpPr>
                <p:cNvPr id="15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latin typeface="Franklin Gothic Medium" panose="020B0603020102020204" pitchFamily="34" charset="0"/>
                    </a:rPr>
                    <a:t>2</a:t>
                  </a:r>
                </a:p>
              </p:txBody>
            </p:sp>
            <p:sp>
              <p:nvSpPr>
                <p:cNvPr id="157" name="Oval 24"/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8" name="Group 157"/>
            <p:cNvGrpSpPr/>
            <p:nvPr/>
          </p:nvGrpSpPr>
          <p:grpSpPr>
            <a:xfrm>
              <a:off x="4174785" y="1653486"/>
              <a:ext cx="1625932" cy="609600"/>
              <a:chOff x="2209351" y="3518624"/>
              <a:chExt cx="1625932" cy="609600"/>
            </a:xfrm>
          </p:grpSpPr>
          <p:cxnSp>
            <p:nvCxnSpPr>
              <p:cNvPr id="159" name="AutoShape 39"/>
              <p:cNvCxnSpPr>
                <a:cxnSpLocks noChangeShapeType="1"/>
                <a:endCxn id="162" idx="2"/>
              </p:cNvCxnSpPr>
              <p:nvPr/>
            </p:nvCxnSpPr>
            <p:spPr bwMode="auto">
              <a:xfrm flipV="1">
                <a:off x="2209351" y="3823424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60" name="Group 159"/>
              <p:cNvGrpSpPr/>
              <p:nvPr/>
            </p:nvGrpSpPr>
            <p:grpSpPr>
              <a:xfrm>
                <a:off x="3225683" y="3518624"/>
                <a:ext cx="609600" cy="609600"/>
                <a:chOff x="1599751" y="3519488"/>
                <a:chExt cx="609600" cy="609600"/>
              </a:xfrm>
            </p:grpSpPr>
            <p:sp>
              <p:nvSpPr>
                <p:cNvPr id="16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latin typeface="Franklin Gothic Medium" panose="020B0603020102020204" pitchFamily="34" charset="0"/>
                    </a:rPr>
                    <a:t>1</a:t>
                  </a:r>
                </a:p>
              </p:txBody>
            </p:sp>
            <p:sp>
              <p:nvSpPr>
                <p:cNvPr id="162" name="Oval 24"/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164" name="AutoShape 39"/>
            <p:cNvCxnSpPr>
              <a:cxnSpLocks noChangeShapeType="1"/>
              <a:endCxn id="167" idx="2"/>
            </p:cNvCxnSpPr>
            <p:nvPr/>
          </p:nvCxnSpPr>
          <p:spPr bwMode="auto">
            <a:xfrm flipV="1">
              <a:off x="5800717" y="1947385"/>
              <a:ext cx="1016332" cy="86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65" name="Group 164"/>
            <p:cNvGrpSpPr/>
            <p:nvPr/>
          </p:nvGrpSpPr>
          <p:grpSpPr>
            <a:xfrm>
              <a:off x="6817049" y="1642585"/>
              <a:ext cx="609600" cy="609600"/>
              <a:chOff x="1599751" y="3519488"/>
              <a:chExt cx="609600" cy="609600"/>
            </a:xfrm>
          </p:grpSpPr>
          <p:sp>
            <p:nvSpPr>
              <p:cNvPr id="166" name="Text Box 7"/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sp>
            <p:nvSpPr>
              <p:cNvPr id="167" name="Oval 24"/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8" name="TextBox 167"/>
            <p:cNvSpPr txBox="1"/>
            <p:nvPr/>
          </p:nvSpPr>
          <p:spPr>
            <a:xfrm>
              <a:off x="4301895" y="1479762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5958494" y="1474834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2788115" y="1497485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Exploration view of an NFA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9201" y="2590801"/>
            <a:ext cx="3083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Input string  0101100</a:t>
            </a:r>
          </a:p>
        </p:txBody>
      </p:sp>
      <p:cxnSp>
        <p:nvCxnSpPr>
          <p:cNvPr id="143" name="Straight Connector 142"/>
          <p:cNvCxnSpPr/>
          <p:nvPr/>
        </p:nvCxnSpPr>
        <p:spPr>
          <a:xfrm>
            <a:off x="4703753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5730495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6757237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7783979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8810721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9837463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3677011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50269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24"/>
          <p:cNvSpPr>
            <a:spLocks noChangeArrowheads="1"/>
          </p:cNvSpPr>
          <p:nvPr/>
        </p:nvSpPr>
        <p:spPr bwMode="auto">
          <a:xfrm>
            <a:off x="2407958" y="3808894"/>
            <a:ext cx="484625" cy="4846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8" name="Straight Arrow Connector 27"/>
          <p:cNvCxnSpPr>
            <a:endCxn id="32" idx="2"/>
          </p:cNvCxnSpPr>
          <p:nvPr/>
        </p:nvCxnSpPr>
        <p:spPr>
          <a:xfrm>
            <a:off x="2067663" y="4051205"/>
            <a:ext cx="340294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2892583" y="3813409"/>
            <a:ext cx="1040069" cy="484625"/>
            <a:chOff x="1368582" y="3813408"/>
            <a:chExt cx="1040069" cy="484625"/>
          </a:xfrm>
        </p:grpSpPr>
        <p:sp>
          <p:nvSpPr>
            <p:cNvPr id="56" name="Oval 24"/>
            <p:cNvSpPr>
              <a:spLocks noChangeArrowheads="1"/>
            </p:cNvSpPr>
            <p:nvPr/>
          </p:nvSpPr>
          <p:spPr bwMode="auto">
            <a:xfrm>
              <a:off x="1911110" y="381340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0" name="AutoShape 39"/>
            <p:cNvCxnSpPr>
              <a:cxnSpLocks noChangeShapeType="1"/>
              <a:stCxn id="32" idx="6"/>
            </p:cNvCxnSpPr>
            <p:nvPr/>
          </p:nvCxnSpPr>
          <p:spPr bwMode="auto">
            <a:xfrm>
              <a:off x="1368582" y="4051205"/>
              <a:ext cx="552247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2006009" y="384840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916813" y="3269363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917455" y="326720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918097" y="3265049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18739" y="3262892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919381" y="3260735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920023" y="3258578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920665" y="3256421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946889" y="3822439"/>
            <a:ext cx="1046245" cy="2576545"/>
            <a:chOff x="3422888" y="3822438"/>
            <a:chExt cx="1046245" cy="2576545"/>
          </a:xfrm>
        </p:grpSpPr>
        <p:sp>
          <p:nvSpPr>
            <p:cNvPr id="98" name="Oval 24"/>
            <p:cNvSpPr>
              <a:spLocks noChangeArrowheads="1"/>
            </p:cNvSpPr>
            <p:nvPr/>
          </p:nvSpPr>
          <p:spPr bwMode="auto">
            <a:xfrm>
              <a:off x="3971592" y="591435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24"/>
            <p:cNvSpPr>
              <a:spLocks noChangeArrowheads="1"/>
            </p:cNvSpPr>
            <p:nvPr/>
          </p:nvSpPr>
          <p:spPr bwMode="auto">
            <a:xfrm>
              <a:off x="3965416" y="382243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Text Box 7"/>
            <p:cNvSpPr txBox="1">
              <a:spLocks noChangeArrowheads="1"/>
            </p:cNvSpPr>
            <p:nvPr/>
          </p:nvSpPr>
          <p:spPr bwMode="auto">
            <a:xfrm>
              <a:off x="4060315" y="385743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79" name="AutoShape 39"/>
            <p:cNvCxnSpPr>
              <a:cxnSpLocks noChangeShapeType="1"/>
            </p:cNvCxnSpPr>
            <p:nvPr/>
          </p:nvCxnSpPr>
          <p:spPr bwMode="auto">
            <a:xfrm>
              <a:off x="3422888" y="4060237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7" name="Text Box 7"/>
            <p:cNvSpPr txBox="1">
              <a:spLocks noChangeArrowheads="1"/>
            </p:cNvSpPr>
            <p:nvPr/>
          </p:nvSpPr>
          <p:spPr bwMode="auto">
            <a:xfrm>
              <a:off x="4066491" y="594935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1</a:t>
              </a:r>
            </a:p>
          </p:txBody>
        </p:sp>
        <p:cxnSp>
          <p:nvCxnSpPr>
            <p:cNvPr id="103" name="AutoShape 39"/>
            <p:cNvCxnSpPr>
              <a:cxnSpLocks noChangeShapeType="1"/>
            </p:cNvCxnSpPr>
            <p:nvPr/>
          </p:nvCxnSpPr>
          <p:spPr bwMode="auto">
            <a:xfrm>
              <a:off x="3444577" y="613298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Group 5"/>
          <p:cNvGrpSpPr/>
          <p:nvPr/>
        </p:nvGrpSpPr>
        <p:grpSpPr>
          <a:xfrm>
            <a:off x="3848764" y="3817923"/>
            <a:ext cx="1117217" cy="2582162"/>
            <a:chOff x="2324763" y="3817923"/>
            <a:chExt cx="1117217" cy="2582162"/>
          </a:xfrm>
        </p:grpSpPr>
        <p:sp>
          <p:nvSpPr>
            <p:cNvPr id="87" name="Oval 24"/>
            <p:cNvSpPr>
              <a:spLocks noChangeArrowheads="1"/>
            </p:cNvSpPr>
            <p:nvPr/>
          </p:nvSpPr>
          <p:spPr bwMode="auto">
            <a:xfrm>
              <a:off x="2944439" y="5915460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24"/>
            <p:cNvSpPr>
              <a:spLocks noChangeArrowheads="1"/>
            </p:cNvSpPr>
            <p:nvPr/>
          </p:nvSpPr>
          <p:spPr bwMode="auto">
            <a:xfrm>
              <a:off x="2938263" y="381792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Text Box 7"/>
            <p:cNvSpPr txBox="1">
              <a:spLocks noChangeArrowheads="1"/>
            </p:cNvSpPr>
            <p:nvPr/>
          </p:nvSpPr>
          <p:spPr bwMode="auto">
            <a:xfrm>
              <a:off x="3033162" y="385291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75" name="AutoShape 39"/>
            <p:cNvCxnSpPr>
              <a:cxnSpLocks noChangeShapeType="1"/>
              <a:stCxn id="56" idx="6"/>
              <a:endCxn id="59" idx="2"/>
            </p:cNvCxnSpPr>
            <p:nvPr/>
          </p:nvCxnSpPr>
          <p:spPr bwMode="auto">
            <a:xfrm>
              <a:off x="2395735" y="405572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6" name="Text Box 7"/>
            <p:cNvSpPr txBox="1">
              <a:spLocks noChangeArrowheads="1"/>
            </p:cNvSpPr>
            <p:nvPr/>
          </p:nvSpPr>
          <p:spPr bwMode="auto">
            <a:xfrm>
              <a:off x="3039338" y="5950455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2</a:t>
              </a:r>
            </a:p>
          </p:txBody>
        </p:sp>
        <p:cxnSp>
          <p:nvCxnSpPr>
            <p:cNvPr id="105" name="AutoShape 39"/>
            <p:cNvCxnSpPr>
              <a:cxnSpLocks noChangeShapeType="1"/>
              <a:stCxn id="56" idx="5"/>
              <a:endCxn id="87" idx="2"/>
            </p:cNvCxnSpPr>
            <p:nvPr/>
          </p:nvCxnSpPr>
          <p:spPr bwMode="auto">
            <a:xfrm>
              <a:off x="2324763" y="4227061"/>
              <a:ext cx="619676" cy="193071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" name="Group 9"/>
          <p:cNvGrpSpPr/>
          <p:nvPr/>
        </p:nvGrpSpPr>
        <p:grpSpPr>
          <a:xfrm>
            <a:off x="8028347" y="3835984"/>
            <a:ext cx="1060942" cy="1894561"/>
            <a:chOff x="6504347" y="3835983"/>
            <a:chExt cx="1060942" cy="1894561"/>
          </a:xfrm>
        </p:grpSpPr>
        <p:sp>
          <p:nvSpPr>
            <p:cNvPr id="116" name="Oval 24"/>
            <p:cNvSpPr>
              <a:spLocks noChangeArrowheads="1"/>
            </p:cNvSpPr>
            <p:nvPr/>
          </p:nvSpPr>
          <p:spPr bwMode="auto">
            <a:xfrm>
              <a:off x="7060518" y="5245919"/>
              <a:ext cx="484625" cy="4846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Oval 24"/>
            <p:cNvSpPr>
              <a:spLocks noChangeArrowheads="1"/>
            </p:cNvSpPr>
            <p:nvPr/>
          </p:nvSpPr>
          <p:spPr bwMode="auto">
            <a:xfrm>
              <a:off x="7067748" y="4557131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24"/>
            <p:cNvSpPr>
              <a:spLocks noChangeArrowheads="1"/>
            </p:cNvSpPr>
            <p:nvPr/>
          </p:nvSpPr>
          <p:spPr bwMode="auto">
            <a:xfrm>
              <a:off x="7046875" y="383598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Text Box 7"/>
            <p:cNvSpPr txBox="1">
              <a:spLocks noChangeArrowheads="1"/>
            </p:cNvSpPr>
            <p:nvPr/>
          </p:nvSpPr>
          <p:spPr bwMode="auto">
            <a:xfrm>
              <a:off x="7141774" y="387097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3" name="AutoShape 39"/>
            <p:cNvCxnSpPr>
              <a:cxnSpLocks noChangeShapeType="1"/>
            </p:cNvCxnSpPr>
            <p:nvPr/>
          </p:nvCxnSpPr>
          <p:spPr bwMode="auto">
            <a:xfrm>
              <a:off x="6504347" y="4073785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5" name="Text Box 7"/>
            <p:cNvSpPr txBox="1">
              <a:spLocks noChangeArrowheads="1"/>
            </p:cNvSpPr>
            <p:nvPr/>
          </p:nvSpPr>
          <p:spPr bwMode="auto">
            <a:xfrm>
              <a:off x="7155417" y="5280914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0</a:t>
              </a:r>
            </a:p>
          </p:txBody>
        </p:sp>
        <p:cxnSp>
          <p:nvCxnSpPr>
            <p:cNvPr id="114" name="AutoShape 39"/>
            <p:cNvCxnSpPr>
              <a:cxnSpLocks noChangeShapeType="1"/>
            </p:cNvCxnSpPr>
            <p:nvPr/>
          </p:nvCxnSpPr>
          <p:spPr bwMode="auto">
            <a:xfrm>
              <a:off x="6524633" y="5473925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Text Box 7"/>
            <p:cNvSpPr txBox="1">
              <a:spLocks noChangeArrowheads="1"/>
            </p:cNvSpPr>
            <p:nvPr/>
          </p:nvSpPr>
          <p:spPr bwMode="auto">
            <a:xfrm>
              <a:off x="7162647" y="4592126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1</a:t>
              </a:r>
            </a:p>
          </p:txBody>
        </p:sp>
        <p:cxnSp>
          <p:nvCxnSpPr>
            <p:cNvPr id="126" name="AutoShape 39"/>
            <p:cNvCxnSpPr>
              <a:cxnSpLocks noChangeShapeType="1"/>
            </p:cNvCxnSpPr>
            <p:nvPr/>
          </p:nvCxnSpPr>
          <p:spPr bwMode="auto">
            <a:xfrm>
              <a:off x="6540733" y="4775754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" name="Group 7"/>
          <p:cNvGrpSpPr/>
          <p:nvPr/>
        </p:nvGrpSpPr>
        <p:grpSpPr>
          <a:xfrm>
            <a:off x="5903070" y="3826954"/>
            <a:ext cx="1125053" cy="2562647"/>
            <a:chOff x="4379069" y="3826953"/>
            <a:chExt cx="1125053" cy="2562647"/>
          </a:xfrm>
        </p:grpSpPr>
        <p:sp>
          <p:nvSpPr>
            <p:cNvPr id="102" name="Oval 24"/>
            <p:cNvSpPr>
              <a:spLocks noChangeArrowheads="1"/>
            </p:cNvSpPr>
            <p:nvPr/>
          </p:nvSpPr>
          <p:spPr bwMode="auto">
            <a:xfrm>
              <a:off x="4998376" y="5904975"/>
              <a:ext cx="484625" cy="4846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Oval 24"/>
            <p:cNvSpPr>
              <a:spLocks noChangeArrowheads="1"/>
            </p:cNvSpPr>
            <p:nvPr/>
          </p:nvSpPr>
          <p:spPr bwMode="auto">
            <a:xfrm>
              <a:off x="5006581" y="5256404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24"/>
            <p:cNvSpPr>
              <a:spLocks noChangeArrowheads="1"/>
            </p:cNvSpPr>
            <p:nvPr/>
          </p:nvSpPr>
          <p:spPr bwMode="auto">
            <a:xfrm>
              <a:off x="4992569" y="382695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5087468" y="386194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1" name="AutoShape 39"/>
            <p:cNvCxnSpPr>
              <a:cxnSpLocks noChangeShapeType="1"/>
            </p:cNvCxnSpPr>
            <p:nvPr/>
          </p:nvCxnSpPr>
          <p:spPr bwMode="auto">
            <a:xfrm>
              <a:off x="4450041" y="4064753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1" name="Text Box 7"/>
            <p:cNvSpPr txBox="1">
              <a:spLocks noChangeArrowheads="1"/>
            </p:cNvSpPr>
            <p:nvPr/>
          </p:nvSpPr>
          <p:spPr bwMode="auto">
            <a:xfrm>
              <a:off x="5093275" y="5939970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0</a:t>
              </a:r>
            </a:p>
          </p:txBody>
        </p:sp>
        <p:cxnSp>
          <p:nvCxnSpPr>
            <p:cNvPr id="104" name="AutoShape 39"/>
            <p:cNvCxnSpPr>
              <a:cxnSpLocks noChangeShapeType="1"/>
            </p:cNvCxnSpPr>
            <p:nvPr/>
          </p:nvCxnSpPr>
          <p:spPr bwMode="auto">
            <a:xfrm>
              <a:off x="4462491" y="613298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9" name="Text Box 7"/>
            <p:cNvSpPr txBox="1">
              <a:spLocks noChangeArrowheads="1"/>
            </p:cNvSpPr>
            <p:nvPr/>
          </p:nvSpPr>
          <p:spPr bwMode="auto">
            <a:xfrm>
              <a:off x="5101480" y="5291399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2</a:t>
              </a:r>
            </a:p>
          </p:txBody>
        </p:sp>
        <p:cxnSp>
          <p:nvCxnSpPr>
            <p:cNvPr id="134" name="AutoShape 39"/>
            <p:cNvCxnSpPr>
              <a:cxnSpLocks noChangeShapeType="1"/>
              <a:stCxn id="62" idx="5"/>
              <a:endCxn id="120" idx="2"/>
            </p:cNvCxnSpPr>
            <p:nvPr/>
          </p:nvCxnSpPr>
          <p:spPr bwMode="auto">
            <a:xfrm>
              <a:off x="4379069" y="4236091"/>
              <a:ext cx="627512" cy="12626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2502856" y="3843889"/>
            <a:ext cx="402642" cy="40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1" rIns="91424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000" b="1" dirty="0">
                <a:latin typeface="Franklin Gothic Medium" panose="020B0603020102020204" pitchFamily="34" charset="0"/>
              </a:rPr>
              <a:t>s</a:t>
            </a:r>
            <a:r>
              <a:rPr lang="en-US" sz="2000" b="1" baseline="-25000" dirty="0">
                <a:latin typeface="Franklin Gothic Medium" panose="020B0603020102020204" pitchFamily="34" charset="0"/>
              </a:rPr>
              <a:t>3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055501" y="3840498"/>
            <a:ext cx="1060573" cy="1890046"/>
            <a:chOff x="7531500" y="3840498"/>
            <a:chExt cx="1060573" cy="1890046"/>
          </a:xfrm>
        </p:grpSpPr>
        <p:sp>
          <p:nvSpPr>
            <p:cNvPr id="129" name="Oval 24"/>
            <p:cNvSpPr>
              <a:spLocks noChangeArrowheads="1"/>
            </p:cNvSpPr>
            <p:nvPr/>
          </p:nvSpPr>
          <p:spPr bwMode="auto">
            <a:xfrm>
              <a:off x="8094532" y="4547748"/>
              <a:ext cx="484625" cy="4846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24"/>
            <p:cNvSpPr>
              <a:spLocks noChangeArrowheads="1"/>
            </p:cNvSpPr>
            <p:nvPr/>
          </p:nvSpPr>
          <p:spPr bwMode="auto">
            <a:xfrm>
              <a:off x="8074028" y="384049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Text Box 7"/>
            <p:cNvSpPr txBox="1">
              <a:spLocks noChangeArrowheads="1"/>
            </p:cNvSpPr>
            <p:nvPr/>
          </p:nvSpPr>
          <p:spPr bwMode="auto">
            <a:xfrm>
              <a:off x="8168927" y="387549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4" name="AutoShape 39"/>
            <p:cNvCxnSpPr>
              <a:cxnSpLocks noChangeShapeType="1"/>
            </p:cNvCxnSpPr>
            <p:nvPr/>
          </p:nvCxnSpPr>
          <p:spPr bwMode="auto">
            <a:xfrm>
              <a:off x="7531500" y="407830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Text Box 7"/>
            <p:cNvSpPr txBox="1">
              <a:spLocks noChangeArrowheads="1"/>
            </p:cNvSpPr>
            <p:nvPr/>
          </p:nvSpPr>
          <p:spPr bwMode="auto">
            <a:xfrm>
              <a:off x="8189431" y="458274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0</a:t>
              </a:r>
            </a:p>
          </p:txBody>
        </p:sp>
        <p:cxnSp>
          <p:nvCxnSpPr>
            <p:cNvPr id="127" name="AutoShape 39"/>
            <p:cNvCxnSpPr>
              <a:cxnSpLocks noChangeShapeType="1"/>
            </p:cNvCxnSpPr>
            <p:nvPr/>
          </p:nvCxnSpPr>
          <p:spPr bwMode="auto">
            <a:xfrm>
              <a:off x="7558647" y="4775754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" name="TextBox 32"/>
            <p:cNvSpPr txBox="1"/>
            <p:nvPr/>
          </p:nvSpPr>
          <p:spPr>
            <a:xfrm>
              <a:off x="7662577" y="5268879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  <a:cs typeface="Franklin Gothic Medium"/>
                </a:rPr>
                <a:t>X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930222" y="3831469"/>
            <a:ext cx="1131914" cy="2559245"/>
            <a:chOff x="5406222" y="3831468"/>
            <a:chExt cx="1131914" cy="2559245"/>
          </a:xfrm>
        </p:grpSpPr>
        <p:sp>
          <p:nvSpPr>
            <p:cNvPr id="118" name="Oval 24"/>
            <p:cNvSpPr>
              <a:spLocks noChangeArrowheads="1"/>
            </p:cNvSpPr>
            <p:nvPr/>
          </p:nvSpPr>
          <p:spPr bwMode="auto">
            <a:xfrm>
              <a:off x="6033734" y="5255302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Oval 24"/>
            <p:cNvSpPr>
              <a:spLocks noChangeArrowheads="1"/>
            </p:cNvSpPr>
            <p:nvPr/>
          </p:nvSpPr>
          <p:spPr bwMode="auto">
            <a:xfrm>
              <a:off x="6040595" y="455823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24"/>
            <p:cNvSpPr>
              <a:spLocks noChangeArrowheads="1"/>
            </p:cNvSpPr>
            <p:nvPr/>
          </p:nvSpPr>
          <p:spPr bwMode="auto">
            <a:xfrm>
              <a:off x="6019722" y="383146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Text Box 7"/>
            <p:cNvSpPr txBox="1">
              <a:spLocks noChangeArrowheads="1"/>
            </p:cNvSpPr>
            <p:nvPr/>
          </p:nvSpPr>
          <p:spPr bwMode="auto">
            <a:xfrm>
              <a:off x="6114621" y="386646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2" name="AutoShape 39"/>
            <p:cNvCxnSpPr>
              <a:cxnSpLocks noChangeShapeType="1"/>
            </p:cNvCxnSpPr>
            <p:nvPr/>
          </p:nvCxnSpPr>
          <p:spPr bwMode="auto">
            <a:xfrm>
              <a:off x="5477194" y="4069269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7" name="Text Box 7"/>
            <p:cNvSpPr txBox="1">
              <a:spLocks noChangeArrowheads="1"/>
            </p:cNvSpPr>
            <p:nvPr/>
          </p:nvSpPr>
          <p:spPr bwMode="auto">
            <a:xfrm>
              <a:off x="6128633" y="5290297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1</a:t>
              </a:r>
            </a:p>
          </p:txBody>
        </p:sp>
        <p:cxnSp>
          <p:nvCxnSpPr>
            <p:cNvPr id="113" name="AutoShape 39"/>
            <p:cNvCxnSpPr>
              <a:cxnSpLocks noChangeShapeType="1"/>
            </p:cNvCxnSpPr>
            <p:nvPr/>
          </p:nvCxnSpPr>
          <p:spPr bwMode="auto">
            <a:xfrm>
              <a:off x="5506719" y="5473925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Text Box 7"/>
            <p:cNvSpPr txBox="1">
              <a:spLocks noChangeArrowheads="1"/>
            </p:cNvSpPr>
            <p:nvPr/>
          </p:nvSpPr>
          <p:spPr bwMode="auto">
            <a:xfrm>
              <a:off x="6135494" y="459322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2</a:t>
              </a:r>
            </a:p>
          </p:txBody>
        </p:sp>
        <p:cxnSp>
          <p:nvCxnSpPr>
            <p:cNvPr id="136" name="AutoShape 39"/>
            <p:cNvCxnSpPr>
              <a:cxnSpLocks noChangeShapeType="1"/>
              <a:stCxn id="65" idx="5"/>
              <a:endCxn id="133" idx="2"/>
            </p:cNvCxnSpPr>
            <p:nvPr/>
          </p:nvCxnSpPr>
          <p:spPr bwMode="auto">
            <a:xfrm>
              <a:off x="5406222" y="4240606"/>
              <a:ext cx="634373" cy="55994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0" name="TextBox 149"/>
            <p:cNvSpPr txBox="1"/>
            <p:nvPr/>
          </p:nvSpPr>
          <p:spPr>
            <a:xfrm>
              <a:off x="5635879" y="5929048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  <a:cs typeface="Franklin Gothic Medium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71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0034-75F7-47EA-95ED-7114D88E6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NFA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12404F0-2419-45A1-91E7-C5885B2238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Write an NFA for:</a:t>
                </a:r>
              </a:p>
              <a:p>
                <a:r>
                  <a:rPr lang="en-US" dirty="0"/>
                  <a:t>Strings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{0,1,2}</m:t>
                    </m:r>
                  </m:oMath>
                </a14:m>
                <a:r>
                  <a:rPr lang="en-US" dirty="0"/>
                  <a:t> that contain at least three 0’s.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Strings over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0,1,2</m:t>
                        </m:r>
                      </m:e>
                    </m:d>
                  </m:oMath>
                </a14:m>
                <a:r>
                  <a:rPr lang="en-US" dirty="0"/>
                  <a:t> where the number of 2’s is even </a:t>
                </a:r>
                <a:r>
                  <a:rPr lang="en-US" b="1" dirty="0"/>
                  <a:t>and </a:t>
                </a:r>
                <a:r>
                  <a:rPr lang="en-US" dirty="0"/>
                  <a:t>the sum of the digits %3=0. </a:t>
                </a:r>
                <a:endParaRPr lang="en-US" b="1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12404F0-2419-45A1-91E7-C5885B2238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7438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4378162" y="149312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639414" y="150065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3336046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3343578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75314" y="1900071"/>
            <a:ext cx="502848" cy="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39414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1781" y="1134216"/>
            <a:ext cx="756882" cy="510888"/>
            <a:chOff x="2287781" y="1288183"/>
            <a:chExt cx="756882" cy="510888"/>
          </a:xfrm>
        </p:grpSpPr>
        <p:sp>
          <p:nvSpPr>
            <p:cNvPr id="15" name="Arc 14"/>
            <p:cNvSpPr/>
            <p:nvPr/>
          </p:nvSpPr>
          <p:spPr>
            <a:xfrm rot="1877194">
              <a:off x="2663663" y="1413818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7781" y="1288183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275395" y="1188933"/>
            <a:ext cx="726075" cy="461665"/>
            <a:chOff x="6890187" y="1435617"/>
            <a:chExt cx="726075" cy="461665"/>
          </a:xfrm>
        </p:grpSpPr>
        <p:sp>
          <p:nvSpPr>
            <p:cNvPr id="18" name="Arc 17"/>
            <p:cNvSpPr>
              <a:spLocks noChangeAspect="1"/>
            </p:cNvSpPr>
            <p:nvPr/>
          </p:nvSpPr>
          <p:spPr>
            <a:xfrm rot="19722806" flipH="1">
              <a:off x="6890187" y="150093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61678" y="1435617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97440" y="2316082"/>
            <a:ext cx="1606629" cy="1656529"/>
            <a:chOff x="1673439" y="2316081"/>
            <a:chExt cx="1606629" cy="1656529"/>
          </a:xfrm>
        </p:grpSpPr>
        <p:cxnSp>
          <p:nvCxnSpPr>
            <p:cNvPr id="20" name="Straight Arrow Connector 19"/>
            <p:cNvCxnSpPr>
              <a:stCxn id="7" idx="4"/>
              <a:endCxn id="10" idx="0"/>
            </p:cNvCxnSpPr>
            <p:nvPr/>
          </p:nvCxnSpPr>
          <p:spPr>
            <a:xfrm>
              <a:off x="3265642" y="2316081"/>
              <a:ext cx="0" cy="1019965"/>
            </a:xfrm>
            <a:prstGeom prst="straightConnector1">
              <a:avLst/>
            </a:prstGeom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925484" y="24663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73439" y="3510945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</p:grpSp>
      <p:cxnSp>
        <p:nvCxnSpPr>
          <p:cNvPr id="22" name="Straight Arrow Connector 21"/>
          <p:cNvCxnSpPr>
            <a:stCxn id="10" idx="4"/>
            <a:endCxn id="11" idx="0"/>
          </p:cNvCxnSpPr>
          <p:nvPr/>
        </p:nvCxnSpPr>
        <p:spPr>
          <a:xfrm>
            <a:off x="4789642" y="4159007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70917" y="430582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27" name="Straight Arrow Connector 26"/>
          <p:cNvCxnSpPr>
            <a:stCxn id="9" idx="4"/>
            <a:endCxn id="12" idx="0"/>
          </p:cNvCxnSpPr>
          <p:nvPr/>
        </p:nvCxnSpPr>
        <p:spPr>
          <a:xfrm>
            <a:off x="8050894" y="2323614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32982" y="2534101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36" name="Straight Arrow Connector 35"/>
          <p:cNvCxnSpPr>
            <a:stCxn id="12" idx="4"/>
            <a:endCxn id="205" idx="0"/>
          </p:cNvCxnSpPr>
          <p:nvPr/>
        </p:nvCxnSpPr>
        <p:spPr>
          <a:xfrm>
            <a:off x="8050894" y="4166539"/>
            <a:ext cx="0" cy="1012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3946437" y="3132283"/>
            <a:ext cx="418193" cy="786210"/>
            <a:chOff x="752729" y="3135534"/>
            <a:chExt cx="418193" cy="786210"/>
          </a:xfrm>
        </p:grpSpPr>
        <p:sp>
          <p:nvSpPr>
            <p:cNvPr id="41" name="Arc 40"/>
            <p:cNvSpPr/>
            <p:nvPr/>
          </p:nvSpPr>
          <p:spPr>
            <a:xfrm>
              <a:off x="789922" y="353649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52729" y="31355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789715" y="5658170"/>
            <a:ext cx="724449" cy="530784"/>
            <a:chOff x="2248362" y="5781810"/>
            <a:chExt cx="724449" cy="530784"/>
          </a:xfrm>
        </p:grpSpPr>
        <p:sp>
          <p:nvSpPr>
            <p:cNvPr id="44" name="Arc 43"/>
            <p:cNvSpPr>
              <a:spLocks noChangeAspect="1"/>
            </p:cNvSpPr>
            <p:nvPr/>
          </p:nvSpPr>
          <p:spPr>
            <a:xfrm rot="19722806" flipV="1">
              <a:off x="2591811" y="592734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248362" y="5781810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47" name="Arc 46"/>
          <p:cNvSpPr/>
          <p:nvPr/>
        </p:nvSpPr>
        <p:spPr>
          <a:xfrm rot="1877194" flipH="1" flipV="1">
            <a:off x="8379065" y="5792496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751279" y="565658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8515306" y="3068789"/>
            <a:ext cx="420478" cy="849705"/>
            <a:chOff x="8604936" y="3209791"/>
            <a:chExt cx="420478" cy="849705"/>
          </a:xfrm>
        </p:grpSpPr>
        <p:sp>
          <p:nvSpPr>
            <p:cNvPr id="50" name="Arc 49"/>
            <p:cNvSpPr/>
            <p:nvPr/>
          </p:nvSpPr>
          <p:spPr>
            <a:xfrm rot="9582308">
              <a:off x="8604936" y="367424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670830" y="3209791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8050893" y="430582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39" name="Freeform 38"/>
          <p:cNvSpPr/>
          <p:nvPr/>
        </p:nvSpPr>
        <p:spPr>
          <a:xfrm>
            <a:off x="3548732" y="2179865"/>
            <a:ext cx="947068" cy="3167743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flipH="1">
            <a:off x="8391051" y="2121901"/>
            <a:ext cx="991198" cy="3225706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9412158" y="3544740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58" name="Straight Arrow Connector 57"/>
          <p:cNvCxnSpPr>
            <a:stCxn id="9" idx="3"/>
            <a:endCxn id="11" idx="7"/>
          </p:cNvCxnSpPr>
          <p:nvPr/>
        </p:nvCxnSpPr>
        <p:spPr>
          <a:xfrm flipH="1">
            <a:off x="5080602" y="2203093"/>
            <a:ext cx="2679332" cy="3096398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5"/>
            <a:endCxn id="205" idx="1"/>
          </p:cNvCxnSpPr>
          <p:nvPr/>
        </p:nvCxnSpPr>
        <p:spPr>
          <a:xfrm>
            <a:off x="5080602" y="2195561"/>
            <a:ext cx="2679332" cy="3103930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0" idx="7"/>
            <a:endCxn id="9" idx="2"/>
          </p:cNvCxnSpPr>
          <p:nvPr/>
        </p:nvCxnSpPr>
        <p:spPr>
          <a:xfrm flipV="1">
            <a:off x="5080602" y="1912134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2" idx="1"/>
            <a:endCxn id="7" idx="6"/>
          </p:cNvCxnSpPr>
          <p:nvPr/>
        </p:nvCxnSpPr>
        <p:spPr>
          <a:xfrm flipH="1" flipV="1">
            <a:off x="5201122" y="1904602"/>
            <a:ext cx="2558812" cy="1559497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1" idx="6"/>
            <a:endCxn id="12" idx="3"/>
          </p:cNvCxnSpPr>
          <p:nvPr/>
        </p:nvCxnSpPr>
        <p:spPr>
          <a:xfrm flipV="1">
            <a:off x="5201122" y="4046019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205" idx="2"/>
            <a:endCxn id="10" idx="5"/>
          </p:cNvCxnSpPr>
          <p:nvPr/>
        </p:nvCxnSpPr>
        <p:spPr>
          <a:xfrm flipH="1" flipV="1">
            <a:off x="5080602" y="4038487"/>
            <a:ext cx="2558812" cy="1551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250680" y="2062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303463" y="324829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371102" y="497091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189437" y="497091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188590" y="32482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187743" y="207243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F9698F05-93A3-4715-B1A9-3A4BEE7EF8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OR </a:t>
            </a:r>
            <a:r>
              <a:rPr lang="en-US" sz="4400" dirty="0"/>
              <a:t>sum%3=0</a:t>
            </a:r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D12C8A9-ABA7-4F62-B24C-441B9959DED9}"/>
              </a:ext>
            </a:extLst>
          </p:cNvPr>
          <p:cNvSpPr txBox="1"/>
          <p:nvPr/>
        </p:nvSpPr>
        <p:spPr>
          <a:xfrm>
            <a:off x="419100" y="2179865"/>
            <a:ext cx="25733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Want to change the and to or – don’t need to change states or transitions…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Just which accept.</a:t>
            </a:r>
          </a:p>
        </p:txBody>
      </p:sp>
    </p:spTree>
    <p:extLst>
      <p:ext uri="{BB962C8B-B14F-4D97-AF65-F5344CB8AC3E}">
        <p14:creationId xmlns:p14="http://schemas.microsoft.com/office/powerpoint/2010/main" val="2264274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7AC7B58-D791-4641-A27F-37F00964433A}"/>
              </a:ext>
            </a:extLst>
          </p:cNvPr>
          <p:cNvSpPr txBox="1">
            <a:spLocks/>
          </p:cNvSpPr>
          <p:nvPr/>
        </p:nvSpPr>
        <p:spPr>
          <a:xfrm>
            <a:off x="502443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The set of binary strings with a 1 in the 3</a:t>
            </a:r>
            <a:r>
              <a:rPr lang="en-US" sz="4400" baseline="30000" dirty="0"/>
              <a:t>rd</a:t>
            </a:r>
            <a:r>
              <a:rPr lang="en-US" sz="4400" dirty="0"/>
              <a:t> position from the 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135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24513" y="1800138"/>
            <a:ext cx="6755854" cy="3140161"/>
            <a:chOff x="76200" y="3424238"/>
            <a:chExt cx="3947736" cy="1614730"/>
          </a:xfrm>
        </p:grpSpPr>
        <p:sp>
          <p:nvSpPr>
            <p:cNvPr id="4" name="Oval 3"/>
            <p:cNvSpPr/>
            <p:nvPr/>
          </p:nvSpPr>
          <p:spPr bwMode="auto">
            <a:xfrm>
              <a:off x="319088" y="4360863"/>
              <a:ext cx="425450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s</a:t>
              </a:r>
              <a:r>
                <a:rPr lang="en-US" sz="3000" b="1" baseline="-25000" dirty="0">
                  <a:solidFill>
                    <a:srgbClr val="7030A0"/>
                  </a:solidFill>
                </a:rPr>
                <a:t>0</a:t>
              </a: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2262188" y="4360863"/>
              <a:ext cx="423862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s</a:t>
              </a:r>
              <a:r>
                <a:rPr lang="en-US" sz="3000" b="1" baseline="-25000" dirty="0">
                  <a:solidFill>
                    <a:srgbClr val="7030A0"/>
                  </a:solidFill>
                </a:rPr>
                <a:t>2</a:t>
              </a: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3232150" y="4360863"/>
              <a:ext cx="425450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A</a:t>
              </a:r>
              <a:endParaRPr lang="en-US" sz="3000" b="1" baseline="-25000" dirty="0">
                <a:solidFill>
                  <a:srgbClr val="7030A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1290638" y="4360863"/>
              <a:ext cx="423862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s</a:t>
              </a:r>
              <a:r>
                <a:rPr lang="en-US" sz="3000" b="1" baseline="-25000" dirty="0">
                  <a:solidFill>
                    <a:srgbClr val="7030A0"/>
                  </a:solidFill>
                </a:rPr>
                <a:t>1</a:t>
              </a:r>
            </a:p>
          </p:txBody>
        </p:sp>
        <p:sp>
          <p:nvSpPr>
            <p:cNvPr id="8" name="TextBox 14"/>
            <p:cNvSpPr txBox="1">
              <a:spLocks noChangeArrowheads="1"/>
            </p:cNvSpPr>
            <p:nvPr/>
          </p:nvSpPr>
          <p:spPr bwMode="auto">
            <a:xfrm>
              <a:off x="2686373" y="4306080"/>
              <a:ext cx="182105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1</a:t>
              </a:r>
            </a:p>
          </p:txBody>
        </p:sp>
        <p:sp>
          <p:nvSpPr>
            <p:cNvPr id="9" name="TextBox 15"/>
            <p:cNvSpPr txBox="1">
              <a:spLocks noChangeArrowheads="1"/>
            </p:cNvSpPr>
            <p:nvPr/>
          </p:nvSpPr>
          <p:spPr bwMode="auto">
            <a:xfrm>
              <a:off x="1775847" y="4306080"/>
              <a:ext cx="416396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0,1</a:t>
              </a:r>
            </a:p>
          </p:txBody>
        </p:sp>
        <p:cxnSp>
          <p:nvCxnSpPr>
            <p:cNvPr id="10" name="Straight Arrow Connector 9"/>
            <p:cNvCxnSpPr>
              <a:stCxn id="4" idx="6"/>
              <a:endCxn id="7" idx="2"/>
            </p:cNvCxnSpPr>
            <p:nvPr/>
          </p:nvCxnSpPr>
          <p:spPr bwMode="auto">
            <a:xfrm>
              <a:off x="744538" y="4554538"/>
              <a:ext cx="546100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8"/>
            <p:cNvSpPr txBox="1">
              <a:spLocks noChangeArrowheads="1"/>
            </p:cNvSpPr>
            <p:nvPr/>
          </p:nvSpPr>
          <p:spPr bwMode="auto">
            <a:xfrm>
              <a:off x="743919" y="4306080"/>
              <a:ext cx="425662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0,1</a:t>
              </a:r>
            </a:p>
          </p:txBody>
        </p:sp>
        <p:sp>
          <p:nvSpPr>
            <p:cNvPr id="12" name="TextBox 23"/>
            <p:cNvSpPr txBox="1">
              <a:spLocks noChangeArrowheads="1"/>
            </p:cNvSpPr>
            <p:nvPr/>
          </p:nvSpPr>
          <p:spPr bwMode="auto">
            <a:xfrm>
              <a:off x="3599024" y="4781268"/>
              <a:ext cx="424912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/>
                <a:t>0,1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>
              <a:off x="1714500" y="4525963"/>
              <a:ext cx="547688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2686050" y="4525963"/>
              <a:ext cx="546100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rc 14"/>
            <p:cNvSpPr/>
            <p:nvPr/>
          </p:nvSpPr>
          <p:spPr bwMode="auto">
            <a:xfrm rot="14988361">
              <a:off x="3335698" y="4745292"/>
              <a:ext cx="276225" cy="30480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rgbClr val="7030A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76200" y="4525963"/>
              <a:ext cx="242888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 bwMode="auto">
            <a:xfrm>
              <a:off x="3233738" y="3424238"/>
              <a:ext cx="423862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R</a:t>
              </a:r>
              <a:endParaRPr lang="en-US" sz="3000" b="1" baseline="-25000" dirty="0">
                <a:solidFill>
                  <a:srgbClr val="7030A0"/>
                </a:solidFill>
              </a:endParaRPr>
            </a:p>
          </p:txBody>
        </p:sp>
        <p:cxnSp>
          <p:nvCxnSpPr>
            <p:cNvPr id="18" name="Straight Arrow Connector 17"/>
            <p:cNvCxnSpPr>
              <a:endCxn id="17" idx="3"/>
            </p:cNvCxnSpPr>
            <p:nvPr/>
          </p:nvCxnSpPr>
          <p:spPr bwMode="auto">
            <a:xfrm flipV="1">
              <a:off x="2565400" y="3753506"/>
              <a:ext cx="730411" cy="61212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4"/>
            <p:cNvSpPr txBox="1">
              <a:spLocks noChangeArrowheads="1"/>
            </p:cNvSpPr>
            <p:nvPr/>
          </p:nvSpPr>
          <p:spPr bwMode="auto">
            <a:xfrm>
              <a:off x="2644365" y="3952526"/>
              <a:ext cx="182105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0</a:t>
              </a:r>
            </a:p>
          </p:txBody>
        </p:sp>
        <p:sp>
          <p:nvSpPr>
            <p:cNvPr id="20" name="TextBox 23"/>
            <p:cNvSpPr txBox="1">
              <a:spLocks noChangeArrowheads="1"/>
            </p:cNvSpPr>
            <p:nvPr/>
          </p:nvSpPr>
          <p:spPr bwMode="auto">
            <a:xfrm>
              <a:off x="3599024" y="3791598"/>
              <a:ext cx="424912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0,1</a:t>
              </a:r>
            </a:p>
          </p:txBody>
        </p:sp>
        <p:sp>
          <p:nvSpPr>
            <p:cNvPr id="21" name="Arc 20"/>
            <p:cNvSpPr/>
            <p:nvPr/>
          </p:nvSpPr>
          <p:spPr bwMode="auto">
            <a:xfrm rot="14988361">
              <a:off x="3333213" y="3800126"/>
              <a:ext cx="276225" cy="30480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rgbClr val="7030A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A08F9ADA-89B8-4D53-9401-4DE68578FA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The set of binary strings with a 1 in the 3</a:t>
            </a:r>
            <a:r>
              <a:rPr lang="en-US" sz="4400" baseline="30000" dirty="0"/>
              <a:t>rd</a:t>
            </a:r>
            <a:r>
              <a:rPr lang="en-US" sz="4400" dirty="0"/>
              <a:t> position from the start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66CE330-F08C-4CC1-A17B-E9CA7F967D42}"/>
                  </a:ext>
                </a:extLst>
              </p14:cNvPr>
              <p14:cNvContentPartPr/>
              <p14:nvPr/>
            </p14:nvContentPartPr>
            <p14:xfrm>
              <a:off x="3944160" y="4375080"/>
              <a:ext cx="4951800" cy="1629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66CE330-F08C-4CC1-A17B-E9CA7F967D4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34800" y="4365720"/>
                <a:ext cx="4970520" cy="164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6663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2A6A328-1DBA-4008-B31A-160B50CBB2CE}"/>
              </a:ext>
            </a:extLst>
          </p:cNvPr>
          <p:cNvSpPr txBox="1">
            <a:spLocks/>
          </p:cNvSpPr>
          <p:nvPr/>
        </p:nvSpPr>
        <p:spPr>
          <a:xfrm>
            <a:off x="612775" y="3524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The set of binary strings with a 1 in the 3</a:t>
            </a:r>
            <a:r>
              <a:rPr lang="en-US" sz="4400" baseline="30000" dirty="0"/>
              <a:t>rd</a:t>
            </a:r>
            <a:r>
              <a:rPr lang="en-US" sz="4400" dirty="0"/>
              <a:t> position from the end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0F91C3-E16E-4775-9B0A-A15C72241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we need to remember?</a:t>
            </a:r>
          </a:p>
          <a:p>
            <a:endParaRPr lang="en-US" dirty="0"/>
          </a:p>
          <a:p>
            <a:r>
              <a:rPr lang="en-US" dirty="0"/>
              <a:t>We can’t know what string was third from the end until we have read the last character.</a:t>
            </a:r>
          </a:p>
          <a:p>
            <a:r>
              <a:rPr lang="en-US" dirty="0"/>
              <a:t>So we’ll need to keep track of “the character that was 3 ago” in case this was the end of the string.</a:t>
            </a:r>
          </a:p>
          <a:p>
            <a:r>
              <a:rPr lang="en-US" dirty="0"/>
              <a:t>But if it’s not…we’ll need the character 2 ago, to update what the character 3 ago becomes. Same with the last character.</a:t>
            </a:r>
          </a:p>
        </p:txBody>
      </p:sp>
    </p:spTree>
    <p:extLst>
      <p:ext uri="{BB962C8B-B14F-4D97-AF65-F5344CB8AC3E}">
        <p14:creationId xmlns:p14="http://schemas.microsoft.com/office/powerpoint/2010/main" val="854978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bit shift register</a:t>
            </a:r>
          </a:p>
        </p:txBody>
      </p:sp>
      <p:grpSp>
        <p:nvGrpSpPr>
          <p:cNvPr id="9222" name="Group 4"/>
          <p:cNvGrpSpPr>
            <a:grpSpLocks/>
          </p:cNvGrpSpPr>
          <p:nvPr/>
        </p:nvGrpSpPr>
        <p:grpSpPr bwMode="auto">
          <a:xfrm>
            <a:off x="3348038" y="3703638"/>
            <a:ext cx="5791200" cy="2438400"/>
            <a:chOff x="1149" y="2333"/>
            <a:chExt cx="3648" cy="1536"/>
          </a:xfrm>
        </p:grpSpPr>
        <p:grpSp>
          <p:nvGrpSpPr>
            <p:cNvPr id="9272" name="Group 5"/>
            <p:cNvGrpSpPr>
              <a:grpSpLocks/>
            </p:cNvGrpSpPr>
            <p:nvPr/>
          </p:nvGrpSpPr>
          <p:grpSpPr bwMode="auto">
            <a:xfrm>
              <a:off x="1725" y="2333"/>
              <a:ext cx="384" cy="384"/>
              <a:chOff x="1725" y="2333"/>
              <a:chExt cx="384" cy="384"/>
            </a:xfrm>
          </p:grpSpPr>
          <p:sp>
            <p:nvSpPr>
              <p:cNvPr id="9294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5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001</a:t>
                </a:r>
              </a:p>
            </p:txBody>
          </p:sp>
        </p:grpSp>
        <p:grpSp>
          <p:nvGrpSpPr>
            <p:cNvPr id="9273" name="Group 8"/>
            <p:cNvGrpSpPr>
              <a:grpSpLocks/>
            </p:cNvGrpSpPr>
            <p:nvPr/>
          </p:nvGrpSpPr>
          <p:grpSpPr bwMode="auto">
            <a:xfrm>
              <a:off x="3837" y="2333"/>
              <a:ext cx="384" cy="384"/>
              <a:chOff x="3837" y="2333"/>
              <a:chExt cx="384" cy="384"/>
            </a:xfrm>
          </p:grpSpPr>
          <p:sp>
            <p:nvSpPr>
              <p:cNvPr id="9292" name="Oval 9"/>
              <p:cNvSpPr>
                <a:spLocks noChangeArrowheads="1"/>
              </p:cNvSpPr>
              <p:nvPr/>
            </p:nvSpPr>
            <p:spPr bwMode="auto">
              <a:xfrm>
                <a:off x="3837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3" name="Text Box 10"/>
              <p:cNvSpPr txBox="1">
                <a:spLocks noChangeArrowheads="1"/>
              </p:cNvSpPr>
              <p:nvPr/>
            </p:nvSpPr>
            <p:spPr bwMode="auto">
              <a:xfrm>
                <a:off x="3867" y="2409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011</a:t>
                </a:r>
              </a:p>
            </p:txBody>
          </p:sp>
        </p:grpSp>
        <p:grpSp>
          <p:nvGrpSpPr>
            <p:cNvPr id="9274" name="Group 11"/>
            <p:cNvGrpSpPr>
              <a:grpSpLocks/>
            </p:cNvGrpSpPr>
            <p:nvPr/>
          </p:nvGrpSpPr>
          <p:grpSpPr bwMode="auto">
            <a:xfrm>
              <a:off x="4413" y="2909"/>
              <a:ext cx="384" cy="384"/>
              <a:chOff x="4413" y="2909"/>
              <a:chExt cx="384" cy="384"/>
            </a:xfrm>
          </p:grpSpPr>
          <p:sp>
            <p:nvSpPr>
              <p:cNvPr id="9290" name="Oval 12"/>
              <p:cNvSpPr>
                <a:spLocks noChangeArrowheads="1"/>
              </p:cNvSpPr>
              <p:nvPr/>
            </p:nvSpPr>
            <p:spPr bwMode="auto">
              <a:xfrm>
                <a:off x="4413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1" name="Text Box 13"/>
              <p:cNvSpPr txBox="1">
                <a:spLocks noChangeArrowheads="1"/>
              </p:cNvSpPr>
              <p:nvPr/>
            </p:nvSpPr>
            <p:spPr bwMode="auto">
              <a:xfrm>
                <a:off x="4451" y="2987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111</a:t>
                </a:r>
              </a:p>
            </p:txBody>
          </p:sp>
        </p:grpSp>
        <p:grpSp>
          <p:nvGrpSpPr>
            <p:cNvPr id="9275" name="Group 14"/>
            <p:cNvGrpSpPr>
              <a:grpSpLocks/>
            </p:cNvGrpSpPr>
            <p:nvPr/>
          </p:nvGrpSpPr>
          <p:grpSpPr bwMode="auto">
            <a:xfrm>
              <a:off x="3837" y="3485"/>
              <a:ext cx="384" cy="384"/>
              <a:chOff x="3837" y="3485"/>
              <a:chExt cx="384" cy="384"/>
            </a:xfrm>
          </p:grpSpPr>
          <p:sp>
            <p:nvSpPr>
              <p:cNvPr id="9288" name="Oval 15"/>
              <p:cNvSpPr>
                <a:spLocks noChangeArrowheads="1"/>
              </p:cNvSpPr>
              <p:nvPr/>
            </p:nvSpPr>
            <p:spPr bwMode="auto">
              <a:xfrm>
                <a:off x="3837" y="3485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9" name="Text Box 16"/>
              <p:cNvSpPr txBox="1">
                <a:spLocks noChangeArrowheads="1"/>
              </p:cNvSpPr>
              <p:nvPr/>
            </p:nvSpPr>
            <p:spPr bwMode="auto">
              <a:xfrm>
                <a:off x="3875" y="3563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110</a:t>
                </a:r>
              </a:p>
            </p:txBody>
          </p:sp>
        </p:grpSp>
        <p:grpSp>
          <p:nvGrpSpPr>
            <p:cNvPr id="9276" name="Group 17"/>
            <p:cNvGrpSpPr>
              <a:grpSpLocks/>
            </p:cNvGrpSpPr>
            <p:nvPr/>
          </p:nvGrpSpPr>
          <p:grpSpPr bwMode="auto">
            <a:xfrm>
              <a:off x="3261" y="2909"/>
              <a:ext cx="384" cy="384"/>
              <a:chOff x="3261" y="2909"/>
              <a:chExt cx="384" cy="384"/>
            </a:xfrm>
          </p:grpSpPr>
          <p:sp>
            <p:nvSpPr>
              <p:cNvPr id="9286" name="Oval 18"/>
              <p:cNvSpPr>
                <a:spLocks noChangeArrowheads="1"/>
              </p:cNvSpPr>
              <p:nvPr/>
            </p:nvSpPr>
            <p:spPr bwMode="auto">
              <a:xfrm>
                <a:off x="3261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7" name="Text Box 19"/>
              <p:cNvSpPr txBox="1">
                <a:spLocks noChangeArrowheads="1"/>
              </p:cNvSpPr>
              <p:nvPr/>
            </p:nvSpPr>
            <p:spPr bwMode="auto">
              <a:xfrm>
                <a:off x="3289" y="2985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101</a:t>
                </a:r>
              </a:p>
            </p:txBody>
          </p:sp>
        </p:grpSp>
        <p:grpSp>
          <p:nvGrpSpPr>
            <p:cNvPr id="9277" name="Group 20"/>
            <p:cNvGrpSpPr>
              <a:grpSpLocks/>
            </p:cNvGrpSpPr>
            <p:nvPr/>
          </p:nvGrpSpPr>
          <p:grpSpPr bwMode="auto">
            <a:xfrm>
              <a:off x="2301" y="2909"/>
              <a:ext cx="384" cy="384"/>
              <a:chOff x="2301" y="2909"/>
              <a:chExt cx="384" cy="384"/>
            </a:xfrm>
          </p:grpSpPr>
          <p:sp>
            <p:nvSpPr>
              <p:cNvPr id="9284" name="Oval 21"/>
              <p:cNvSpPr>
                <a:spLocks noChangeArrowheads="1"/>
              </p:cNvSpPr>
              <p:nvPr/>
            </p:nvSpPr>
            <p:spPr bwMode="auto">
              <a:xfrm>
                <a:off x="2301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5" name="Text Box 22"/>
              <p:cNvSpPr txBox="1">
                <a:spLocks noChangeArrowheads="1"/>
              </p:cNvSpPr>
              <p:nvPr/>
            </p:nvSpPr>
            <p:spPr bwMode="auto">
              <a:xfrm>
                <a:off x="2329" y="2985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010</a:t>
                </a:r>
              </a:p>
            </p:txBody>
          </p:sp>
        </p:grpSp>
        <p:grpSp>
          <p:nvGrpSpPr>
            <p:cNvPr id="9278" name="Group 23"/>
            <p:cNvGrpSpPr>
              <a:grpSpLocks/>
            </p:cNvGrpSpPr>
            <p:nvPr/>
          </p:nvGrpSpPr>
          <p:grpSpPr bwMode="auto">
            <a:xfrm>
              <a:off x="1149" y="2909"/>
              <a:ext cx="384" cy="384"/>
              <a:chOff x="1149" y="2909"/>
              <a:chExt cx="384" cy="384"/>
            </a:xfrm>
          </p:grpSpPr>
          <p:sp>
            <p:nvSpPr>
              <p:cNvPr id="9282" name="Oval 24"/>
              <p:cNvSpPr>
                <a:spLocks noChangeArrowheads="1"/>
              </p:cNvSpPr>
              <p:nvPr/>
            </p:nvSpPr>
            <p:spPr bwMode="auto">
              <a:xfrm>
                <a:off x="1149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3" name="Text Box 25"/>
              <p:cNvSpPr txBox="1">
                <a:spLocks noChangeArrowheads="1"/>
              </p:cNvSpPr>
              <p:nvPr/>
            </p:nvSpPr>
            <p:spPr bwMode="auto">
              <a:xfrm>
                <a:off x="1179" y="2997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000</a:t>
                </a:r>
              </a:p>
            </p:txBody>
          </p:sp>
        </p:grpSp>
        <p:grpSp>
          <p:nvGrpSpPr>
            <p:cNvPr id="9279" name="Group 26"/>
            <p:cNvGrpSpPr>
              <a:grpSpLocks/>
            </p:cNvGrpSpPr>
            <p:nvPr/>
          </p:nvGrpSpPr>
          <p:grpSpPr bwMode="auto">
            <a:xfrm>
              <a:off x="1725" y="3485"/>
              <a:ext cx="384" cy="384"/>
              <a:chOff x="1725" y="3485"/>
              <a:chExt cx="384" cy="384"/>
            </a:xfrm>
          </p:grpSpPr>
          <p:sp>
            <p:nvSpPr>
              <p:cNvPr id="9280" name="Oval 27"/>
              <p:cNvSpPr>
                <a:spLocks noChangeArrowheads="1"/>
              </p:cNvSpPr>
              <p:nvPr/>
            </p:nvSpPr>
            <p:spPr bwMode="auto">
              <a:xfrm>
                <a:off x="1725" y="3485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1" name="Text Box 28"/>
              <p:cNvSpPr txBox="1">
                <a:spLocks noChangeArrowheads="1"/>
              </p:cNvSpPr>
              <p:nvPr/>
            </p:nvSpPr>
            <p:spPr bwMode="auto">
              <a:xfrm>
                <a:off x="1763" y="3561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100</a:t>
                </a:r>
              </a:p>
            </p:txBody>
          </p:sp>
        </p:grpSp>
      </p:grpSp>
      <p:grpSp>
        <p:nvGrpSpPr>
          <p:cNvPr id="9223" name="Group 29"/>
          <p:cNvGrpSpPr>
            <a:grpSpLocks/>
          </p:cNvGrpSpPr>
          <p:nvPr/>
        </p:nvGrpSpPr>
        <p:grpSpPr bwMode="auto">
          <a:xfrm>
            <a:off x="4872038" y="3721100"/>
            <a:ext cx="2743200" cy="336550"/>
            <a:chOff x="2016" y="2603"/>
            <a:chExt cx="1728" cy="212"/>
          </a:xfrm>
        </p:grpSpPr>
        <p:cxnSp>
          <p:nvCxnSpPr>
            <p:cNvPr id="9270" name="AutoShape 30"/>
            <p:cNvCxnSpPr>
              <a:cxnSpLocks noChangeShapeType="1"/>
              <a:stCxn id="9294" idx="6"/>
              <a:endCxn id="9292" idx="2"/>
            </p:cNvCxnSpPr>
            <p:nvPr/>
          </p:nvCxnSpPr>
          <p:spPr bwMode="auto">
            <a:xfrm>
              <a:off x="2016" y="2784"/>
              <a:ext cx="1728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71" name="Text Box 31"/>
            <p:cNvSpPr txBox="1">
              <a:spLocks noChangeArrowheads="1"/>
            </p:cNvSpPr>
            <p:nvPr/>
          </p:nvSpPr>
          <p:spPr bwMode="auto">
            <a:xfrm>
              <a:off x="2804" y="2603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4" name="Group 32"/>
          <p:cNvGrpSpPr>
            <a:grpSpLocks/>
          </p:cNvGrpSpPr>
          <p:nvPr/>
        </p:nvGrpSpPr>
        <p:grpSpPr bwMode="auto">
          <a:xfrm>
            <a:off x="5697538" y="4349751"/>
            <a:ext cx="1092200" cy="358775"/>
            <a:chOff x="2536" y="2999"/>
            <a:chExt cx="688" cy="226"/>
          </a:xfrm>
        </p:grpSpPr>
        <p:cxnSp>
          <p:nvCxnSpPr>
            <p:cNvPr id="9268" name="AutoShape 33"/>
            <p:cNvCxnSpPr>
              <a:cxnSpLocks noChangeShapeType="1"/>
              <a:stCxn id="9284" idx="7"/>
              <a:endCxn id="9286" idx="1"/>
            </p:cNvCxnSpPr>
            <p:nvPr/>
          </p:nvCxnSpPr>
          <p:spPr bwMode="auto">
            <a:xfrm rot="5400000" flipV="1">
              <a:off x="2879" y="2881"/>
              <a:ext cx="1" cy="688"/>
            </a:xfrm>
            <a:prstGeom prst="curvedConnector3">
              <a:avLst>
                <a:gd name="adj1" fmla="val -200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9" name="Text Box 34"/>
            <p:cNvSpPr txBox="1">
              <a:spLocks noChangeArrowheads="1"/>
            </p:cNvSpPr>
            <p:nvPr/>
          </p:nvSpPr>
          <p:spPr bwMode="auto">
            <a:xfrm>
              <a:off x="2810" y="2999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5" name="Group 38"/>
          <p:cNvGrpSpPr>
            <a:grpSpLocks/>
          </p:cNvGrpSpPr>
          <p:nvPr/>
        </p:nvGrpSpPr>
        <p:grpSpPr bwMode="auto">
          <a:xfrm>
            <a:off x="3868738" y="4219576"/>
            <a:ext cx="482600" cy="487363"/>
            <a:chOff x="1384" y="2917"/>
            <a:chExt cx="304" cy="307"/>
          </a:xfrm>
        </p:grpSpPr>
        <p:cxnSp>
          <p:nvCxnSpPr>
            <p:cNvPr id="9266" name="AutoShape 39"/>
            <p:cNvCxnSpPr>
              <a:cxnSpLocks noChangeShapeType="1"/>
              <a:stCxn id="9282" idx="7"/>
              <a:endCxn id="9294" idx="3"/>
            </p:cNvCxnSpPr>
            <p:nvPr/>
          </p:nvCxnSpPr>
          <p:spPr bwMode="auto">
            <a:xfrm flipV="1">
              <a:off x="1384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7" name="Text Box 40"/>
            <p:cNvSpPr txBox="1">
              <a:spLocks noChangeArrowheads="1"/>
            </p:cNvSpPr>
            <p:nvPr/>
          </p:nvSpPr>
          <p:spPr bwMode="auto">
            <a:xfrm>
              <a:off x="1392" y="2917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6" name="Group 44"/>
          <p:cNvGrpSpPr>
            <a:grpSpLocks/>
          </p:cNvGrpSpPr>
          <p:nvPr/>
        </p:nvGrpSpPr>
        <p:grpSpPr bwMode="auto">
          <a:xfrm>
            <a:off x="4783138" y="4186238"/>
            <a:ext cx="482600" cy="520700"/>
            <a:chOff x="1960" y="2896"/>
            <a:chExt cx="304" cy="328"/>
          </a:xfrm>
        </p:grpSpPr>
        <p:cxnSp>
          <p:nvCxnSpPr>
            <p:cNvPr id="9264" name="AutoShape 45"/>
            <p:cNvCxnSpPr>
              <a:cxnSpLocks noChangeShapeType="1"/>
              <a:stCxn id="9294" idx="5"/>
              <a:endCxn id="9284" idx="1"/>
            </p:cNvCxnSpPr>
            <p:nvPr/>
          </p:nvCxnSpPr>
          <p:spPr bwMode="auto">
            <a:xfrm>
              <a:off x="1960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5" name="Text Box 46"/>
            <p:cNvSpPr txBox="1">
              <a:spLocks noChangeArrowheads="1"/>
            </p:cNvSpPr>
            <p:nvPr/>
          </p:nvSpPr>
          <p:spPr bwMode="auto">
            <a:xfrm>
              <a:off x="2063" y="2896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</p:grpSp>
      <p:grpSp>
        <p:nvGrpSpPr>
          <p:cNvPr id="9227" name="Group 54"/>
          <p:cNvGrpSpPr>
            <a:grpSpLocks/>
          </p:cNvGrpSpPr>
          <p:nvPr/>
        </p:nvGrpSpPr>
        <p:grpSpPr bwMode="auto">
          <a:xfrm>
            <a:off x="7219950" y="4224338"/>
            <a:ext cx="484188" cy="482600"/>
            <a:chOff x="3495" y="2920"/>
            <a:chExt cx="305" cy="304"/>
          </a:xfrm>
        </p:grpSpPr>
        <p:cxnSp>
          <p:nvCxnSpPr>
            <p:cNvPr id="9262" name="AutoShape 55"/>
            <p:cNvCxnSpPr>
              <a:cxnSpLocks noChangeShapeType="1"/>
              <a:stCxn id="9286" idx="7"/>
              <a:endCxn id="9292" idx="3"/>
            </p:cNvCxnSpPr>
            <p:nvPr/>
          </p:nvCxnSpPr>
          <p:spPr bwMode="auto">
            <a:xfrm flipV="1">
              <a:off x="3496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3" name="Text Box 56"/>
            <p:cNvSpPr txBox="1">
              <a:spLocks noChangeArrowheads="1"/>
            </p:cNvSpPr>
            <p:nvPr/>
          </p:nvSpPr>
          <p:spPr bwMode="auto">
            <a:xfrm>
              <a:off x="3495" y="2950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8" name="Group 57"/>
          <p:cNvGrpSpPr>
            <a:grpSpLocks/>
          </p:cNvGrpSpPr>
          <p:nvPr/>
        </p:nvGrpSpPr>
        <p:grpSpPr bwMode="auto">
          <a:xfrm>
            <a:off x="9050338" y="4706938"/>
            <a:ext cx="620712" cy="431800"/>
            <a:chOff x="4648" y="3224"/>
            <a:chExt cx="391" cy="272"/>
          </a:xfrm>
        </p:grpSpPr>
        <p:cxnSp>
          <p:nvCxnSpPr>
            <p:cNvPr id="9260" name="AutoShape 58"/>
            <p:cNvCxnSpPr>
              <a:cxnSpLocks noChangeShapeType="1"/>
              <a:stCxn id="9290" idx="5"/>
              <a:endCxn id="9290" idx="7"/>
            </p:cNvCxnSpPr>
            <p:nvPr/>
          </p:nvCxnSpPr>
          <p:spPr bwMode="auto">
            <a:xfrm rot="5400000" flipH="1" flipV="1">
              <a:off x="4513" y="3359"/>
              <a:ext cx="272" cy="1"/>
            </a:xfrm>
            <a:prstGeom prst="curvedConnector5">
              <a:avLst>
                <a:gd name="adj1" fmla="val -73528"/>
                <a:gd name="adj2" fmla="val 36399986"/>
                <a:gd name="adj3" fmla="val 17352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1" name="Text Box 59"/>
            <p:cNvSpPr txBox="1">
              <a:spLocks noChangeArrowheads="1"/>
            </p:cNvSpPr>
            <p:nvPr/>
          </p:nvSpPr>
          <p:spPr bwMode="auto">
            <a:xfrm>
              <a:off x="4853" y="3232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9" name="Group 69"/>
          <p:cNvGrpSpPr>
            <a:grpSpLocks/>
          </p:cNvGrpSpPr>
          <p:nvPr/>
        </p:nvGrpSpPr>
        <p:grpSpPr bwMode="auto">
          <a:xfrm>
            <a:off x="8135938" y="4186238"/>
            <a:ext cx="500062" cy="520700"/>
            <a:chOff x="4072" y="2896"/>
            <a:chExt cx="315" cy="328"/>
          </a:xfrm>
        </p:grpSpPr>
        <p:cxnSp>
          <p:nvCxnSpPr>
            <p:cNvPr id="9258" name="AutoShape 70"/>
            <p:cNvCxnSpPr>
              <a:cxnSpLocks noChangeShapeType="1"/>
              <a:stCxn id="9292" idx="5"/>
              <a:endCxn id="9290" idx="1"/>
            </p:cNvCxnSpPr>
            <p:nvPr/>
          </p:nvCxnSpPr>
          <p:spPr bwMode="auto">
            <a:xfrm>
              <a:off x="4072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59" name="Text Box 71"/>
            <p:cNvSpPr txBox="1">
              <a:spLocks noChangeArrowheads="1"/>
            </p:cNvSpPr>
            <p:nvPr/>
          </p:nvSpPr>
          <p:spPr bwMode="auto">
            <a:xfrm>
              <a:off x="4201" y="2896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30" name="Group 126"/>
          <p:cNvGrpSpPr>
            <a:grpSpLocks/>
          </p:cNvGrpSpPr>
          <p:nvPr/>
        </p:nvGrpSpPr>
        <p:grpSpPr bwMode="auto">
          <a:xfrm>
            <a:off x="3868738" y="4313239"/>
            <a:ext cx="4813300" cy="1811337"/>
            <a:chOff x="2344738" y="4313238"/>
            <a:chExt cx="4813300" cy="1811337"/>
          </a:xfrm>
        </p:grpSpPr>
        <p:grpSp>
          <p:nvGrpSpPr>
            <p:cNvPr id="9234" name="Group 35"/>
            <p:cNvGrpSpPr>
              <a:grpSpLocks/>
            </p:cNvGrpSpPr>
            <p:nvPr/>
          </p:nvGrpSpPr>
          <p:grpSpPr bwMode="auto">
            <a:xfrm>
              <a:off x="2797175" y="4313238"/>
              <a:ext cx="295275" cy="1219200"/>
              <a:chOff x="1669" y="2976"/>
              <a:chExt cx="186" cy="768"/>
            </a:xfrm>
          </p:grpSpPr>
          <p:cxnSp>
            <p:nvCxnSpPr>
              <p:cNvPr id="9256" name="AutoShape 36"/>
              <p:cNvCxnSpPr>
                <a:cxnSpLocks noChangeShapeType="1"/>
                <a:stCxn id="9280" idx="0"/>
                <a:endCxn id="9294" idx="4"/>
              </p:cNvCxnSpPr>
              <p:nvPr/>
            </p:nvCxnSpPr>
            <p:spPr bwMode="auto">
              <a:xfrm flipV="1">
                <a:off x="1824" y="2976"/>
                <a:ext cx="0" cy="76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57" name="Text Box 37"/>
              <p:cNvSpPr txBox="1">
                <a:spLocks noChangeArrowheads="1"/>
              </p:cNvSpPr>
              <p:nvPr/>
            </p:nvSpPr>
            <p:spPr bwMode="auto">
              <a:xfrm>
                <a:off x="1669" y="3255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35" name="Group 41"/>
            <p:cNvGrpSpPr>
              <a:grpSpLocks/>
            </p:cNvGrpSpPr>
            <p:nvPr/>
          </p:nvGrpSpPr>
          <p:grpSpPr bwMode="auto">
            <a:xfrm>
              <a:off x="3259138" y="5138738"/>
              <a:ext cx="482600" cy="512762"/>
              <a:chOff x="1960" y="3496"/>
              <a:chExt cx="304" cy="323"/>
            </a:xfrm>
          </p:grpSpPr>
          <p:cxnSp>
            <p:nvCxnSpPr>
              <p:cNvPr id="9254" name="AutoShape 42"/>
              <p:cNvCxnSpPr>
                <a:cxnSpLocks noChangeShapeType="1"/>
                <a:stCxn id="9284" idx="3"/>
                <a:endCxn id="9280" idx="7"/>
              </p:cNvCxnSpPr>
              <p:nvPr/>
            </p:nvCxnSpPr>
            <p:spPr bwMode="auto">
              <a:xfrm flipH="1">
                <a:off x="1960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55" name="Text Box 43"/>
              <p:cNvSpPr txBox="1">
                <a:spLocks noChangeArrowheads="1"/>
              </p:cNvSpPr>
              <p:nvPr/>
            </p:nvSpPr>
            <p:spPr bwMode="auto">
              <a:xfrm>
                <a:off x="2071" y="3607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6" name="Group 47"/>
            <p:cNvGrpSpPr>
              <a:grpSpLocks/>
            </p:cNvGrpSpPr>
            <p:nvPr/>
          </p:nvGrpSpPr>
          <p:grpSpPr bwMode="auto">
            <a:xfrm>
              <a:off x="2344738" y="5138738"/>
              <a:ext cx="482600" cy="490537"/>
              <a:chOff x="1384" y="3496"/>
              <a:chExt cx="304" cy="309"/>
            </a:xfrm>
          </p:grpSpPr>
          <p:cxnSp>
            <p:nvCxnSpPr>
              <p:cNvPr id="9252" name="AutoShape 48"/>
              <p:cNvCxnSpPr>
                <a:cxnSpLocks noChangeShapeType="1"/>
                <a:stCxn id="9280" idx="1"/>
                <a:endCxn id="9282" idx="5"/>
              </p:cNvCxnSpPr>
              <p:nvPr/>
            </p:nvCxnSpPr>
            <p:spPr bwMode="auto">
              <a:xfrm flipH="1" flipV="1">
                <a:off x="1384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53" name="Text Box 49"/>
              <p:cNvSpPr txBox="1">
                <a:spLocks noChangeArrowheads="1"/>
              </p:cNvSpPr>
              <p:nvPr/>
            </p:nvSpPr>
            <p:spPr bwMode="auto">
              <a:xfrm>
                <a:off x="1393" y="3593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7" name="Group 51"/>
            <p:cNvGrpSpPr>
              <a:grpSpLocks/>
            </p:cNvGrpSpPr>
            <p:nvPr/>
          </p:nvGrpSpPr>
          <p:grpSpPr bwMode="auto">
            <a:xfrm>
              <a:off x="4173538" y="5138738"/>
              <a:ext cx="1092200" cy="355600"/>
              <a:chOff x="2536" y="3496"/>
              <a:chExt cx="688" cy="224"/>
            </a:xfrm>
          </p:grpSpPr>
          <p:cxnSp>
            <p:nvCxnSpPr>
              <p:cNvPr id="9250" name="AutoShape 52"/>
              <p:cNvCxnSpPr>
                <a:cxnSpLocks noChangeShapeType="1"/>
                <a:stCxn id="9286" idx="3"/>
                <a:endCxn id="9284" idx="5"/>
              </p:cNvCxnSpPr>
              <p:nvPr/>
            </p:nvCxnSpPr>
            <p:spPr bwMode="auto">
              <a:xfrm rot="5400000">
                <a:off x="2879" y="3153"/>
                <a:ext cx="1" cy="688"/>
              </a:xfrm>
              <a:prstGeom prst="curvedConnector3">
                <a:avLst>
                  <a:gd name="adj1" fmla="val 20000009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51" name="Text Box 53"/>
              <p:cNvSpPr txBox="1">
                <a:spLocks noChangeArrowheads="1"/>
              </p:cNvSpPr>
              <p:nvPr/>
            </p:nvSpPr>
            <p:spPr bwMode="auto">
              <a:xfrm>
                <a:off x="2810" y="3508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8" name="Group 60"/>
            <p:cNvGrpSpPr>
              <a:grpSpLocks/>
            </p:cNvGrpSpPr>
            <p:nvPr/>
          </p:nvGrpSpPr>
          <p:grpSpPr bwMode="auto">
            <a:xfrm>
              <a:off x="5697538" y="5138738"/>
              <a:ext cx="482600" cy="482600"/>
              <a:chOff x="3496" y="3496"/>
              <a:chExt cx="304" cy="304"/>
            </a:xfrm>
          </p:grpSpPr>
          <p:cxnSp>
            <p:nvCxnSpPr>
              <p:cNvPr id="9248" name="AutoShape 61"/>
              <p:cNvCxnSpPr>
                <a:cxnSpLocks noChangeShapeType="1"/>
                <a:stCxn id="9288" idx="1"/>
                <a:endCxn id="9286" idx="5"/>
              </p:cNvCxnSpPr>
              <p:nvPr/>
            </p:nvCxnSpPr>
            <p:spPr bwMode="auto">
              <a:xfrm flipH="1" flipV="1">
                <a:off x="3496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Text Box 62"/>
              <p:cNvSpPr txBox="1">
                <a:spLocks noChangeArrowheads="1"/>
              </p:cNvSpPr>
              <p:nvPr/>
            </p:nvSpPr>
            <p:spPr bwMode="auto">
              <a:xfrm>
                <a:off x="3515" y="3582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39" name="Group 63"/>
            <p:cNvGrpSpPr>
              <a:grpSpLocks/>
            </p:cNvGrpSpPr>
            <p:nvPr/>
          </p:nvGrpSpPr>
          <p:grpSpPr bwMode="auto">
            <a:xfrm>
              <a:off x="3348038" y="5788025"/>
              <a:ext cx="2743200" cy="336550"/>
              <a:chOff x="2016" y="3905"/>
              <a:chExt cx="1728" cy="212"/>
            </a:xfrm>
          </p:grpSpPr>
          <p:cxnSp>
            <p:nvCxnSpPr>
              <p:cNvPr id="9246" name="AutoShape 64"/>
              <p:cNvCxnSpPr>
                <a:cxnSpLocks noChangeShapeType="1"/>
                <a:stCxn id="9288" idx="2"/>
                <a:endCxn id="9280" idx="6"/>
              </p:cNvCxnSpPr>
              <p:nvPr/>
            </p:nvCxnSpPr>
            <p:spPr bwMode="auto">
              <a:xfrm flipH="1">
                <a:off x="2016" y="3936"/>
                <a:ext cx="1728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7" name="Text Box 65"/>
              <p:cNvSpPr txBox="1">
                <a:spLocks noChangeArrowheads="1"/>
              </p:cNvSpPr>
              <p:nvPr/>
            </p:nvSpPr>
            <p:spPr bwMode="auto">
              <a:xfrm>
                <a:off x="2823" y="3905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40" name="Group 66"/>
            <p:cNvGrpSpPr>
              <a:grpSpLocks/>
            </p:cNvGrpSpPr>
            <p:nvPr/>
          </p:nvGrpSpPr>
          <p:grpSpPr bwMode="auto">
            <a:xfrm>
              <a:off x="6611938" y="5138738"/>
              <a:ext cx="546100" cy="482600"/>
              <a:chOff x="4072" y="3496"/>
              <a:chExt cx="344" cy="304"/>
            </a:xfrm>
          </p:grpSpPr>
          <p:cxnSp>
            <p:nvCxnSpPr>
              <p:cNvPr id="9244" name="AutoShape 67"/>
              <p:cNvCxnSpPr>
                <a:cxnSpLocks noChangeShapeType="1"/>
                <a:stCxn id="9290" idx="3"/>
                <a:endCxn id="9288" idx="7"/>
              </p:cNvCxnSpPr>
              <p:nvPr/>
            </p:nvCxnSpPr>
            <p:spPr bwMode="auto">
              <a:xfrm flipH="1">
                <a:off x="4072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5" name="Text Box 68"/>
              <p:cNvSpPr txBox="1">
                <a:spLocks noChangeArrowheads="1"/>
              </p:cNvSpPr>
              <p:nvPr/>
            </p:nvSpPr>
            <p:spPr bwMode="auto">
              <a:xfrm>
                <a:off x="4230" y="3586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41" name="Group 72"/>
            <p:cNvGrpSpPr>
              <a:grpSpLocks/>
            </p:cNvGrpSpPr>
            <p:nvPr/>
          </p:nvGrpSpPr>
          <p:grpSpPr bwMode="auto">
            <a:xfrm>
              <a:off x="6361113" y="4313238"/>
              <a:ext cx="295275" cy="1219200"/>
              <a:chOff x="3914" y="2976"/>
              <a:chExt cx="186" cy="768"/>
            </a:xfrm>
          </p:grpSpPr>
          <p:cxnSp>
            <p:nvCxnSpPr>
              <p:cNvPr id="9242" name="AutoShape 73"/>
              <p:cNvCxnSpPr>
                <a:cxnSpLocks noChangeShapeType="1"/>
                <a:stCxn id="9292" idx="4"/>
                <a:endCxn id="9288" idx="0"/>
              </p:cNvCxnSpPr>
              <p:nvPr/>
            </p:nvCxnSpPr>
            <p:spPr bwMode="auto">
              <a:xfrm>
                <a:off x="3936" y="2976"/>
                <a:ext cx="0" cy="76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3" name="Text Box 74"/>
              <p:cNvSpPr txBox="1">
                <a:spLocks noChangeArrowheads="1"/>
              </p:cNvSpPr>
              <p:nvPr/>
            </p:nvSpPr>
            <p:spPr bwMode="auto">
              <a:xfrm>
                <a:off x="3914" y="3251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</p:grpSp>
      <p:grpSp>
        <p:nvGrpSpPr>
          <p:cNvPr id="9231" name="Group 75"/>
          <p:cNvGrpSpPr>
            <a:grpSpLocks/>
          </p:cNvGrpSpPr>
          <p:nvPr/>
        </p:nvGrpSpPr>
        <p:grpSpPr bwMode="auto">
          <a:xfrm>
            <a:off x="2801939" y="4706938"/>
            <a:ext cx="636587" cy="431800"/>
            <a:chOff x="712" y="3224"/>
            <a:chExt cx="401" cy="272"/>
          </a:xfrm>
        </p:grpSpPr>
        <p:cxnSp>
          <p:nvCxnSpPr>
            <p:cNvPr id="9232" name="AutoShape 76"/>
            <p:cNvCxnSpPr>
              <a:cxnSpLocks noChangeShapeType="1"/>
              <a:stCxn id="9282" idx="3"/>
              <a:endCxn id="9282" idx="1"/>
            </p:cNvCxnSpPr>
            <p:nvPr/>
          </p:nvCxnSpPr>
          <p:spPr bwMode="auto">
            <a:xfrm rot="5400000" flipH="1" flipV="1">
              <a:off x="977" y="3359"/>
              <a:ext cx="272" cy="1"/>
            </a:xfrm>
            <a:prstGeom prst="curvedConnector5">
              <a:avLst>
                <a:gd name="adj1" fmla="val -73528"/>
                <a:gd name="adj2" fmla="val -38800014"/>
                <a:gd name="adj3" fmla="val 17352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3" name="Text Box 77"/>
            <p:cNvSpPr txBox="1">
              <a:spLocks noChangeArrowheads="1"/>
            </p:cNvSpPr>
            <p:nvPr/>
          </p:nvSpPr>
          <p:spPr bwMode="auto">
            <a:xfrm>
              <a:off x="712" y="3265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475515" y="310484"/>
            <a:ext cx="5037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“Remember the last three bits”</a:t>
            </a:r>
          </a:p>
        </p:txBody>
      </p:sp>
    </p:spTree>
    <p:extLst>
      <p:ext uri="{BB962C8B-B14F-4D97-AF65-F5344CB8AC3E}">
        <p14:creationId xmlns:p14="http://schemas.microsoft.com/office/powerpoint/2010/main" val="14954217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3252</TotalTime>
  <Words>2187</Words>
  <Application>Microsoft Office PowerPoint</Application>
  <PresentationFormat>Widescreen</PresentationFormat>
  <Paragraphs>648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7" baseType="lpstr">
      <vt:lpstr>MS PGothic</vt:lpstr>
      <vt:lpstr>MS PGothic</vt:lpstr>
      <vt:lpstr>Arial</vt:lpstr>
      <vt:lpstr>Cambria Math</vt:lpstr>
      <vt:lpstr>Courier New</vt:lpstr>
      <vt:lpstr>Franklin Gothic Medium</vt:lpstr>
      <vt:lpstr>Segoe UI</vt:lpstr>
      <vt:lpstr>Segoe UI Light</vt:lpstr>
      <vt:lpstr>Segoe UI Semilight</vt:lpstr>
      <vt:lpstr>Tahoma</vt:lpstr>
      <vt:lpstr>Tw Cen MT</vt:lpstr>
      <vt:lpstr>Wingdings 3</vt:lpstr>
      <vt:lpstr>Integral</vt:lpstr>
      <vt:lpstr>Nondeterministic Finite Automata</vt:lpstr>
      <vt:lpstr>Strings over {0,1,2} w/ even number of 2’s and sum%3=0</vt:lpstr>
      <vt:lpstr>Strings over {0,1,2} w/ even number of 2’s and sum%3=0</vt:lpstr>
      <vt:lpstr>Strings over {0,1,2} w/ even number of 2’s and sum%3=0</vt:lpstr>
      <vt:lpstr>Strings over {0,1,2} w/ even number of 2’s OR sum%3=0</vt:lpstr>
      <vt:lpstr>PowerPoint Presentation</vt:lpstr>
      <vt:lpstr>The set of binary strings with a 1 in the 3rd position from the start</vt:lpstr>
      <vt:lpstr>PowerPoint Presentation</vt:lpstr>
      <vt:lpstr>3 bit shift register</vt:lpstr>
      <vt:lpstr>The set of binary strings with a 1 in the 3rd position from the end</vt:lpstr>
      <vt:lpstr>The set of binary strings with a 1 in the 3rd position from the end</vt:lpstr>
      <vt:lpstr>The beginning versus the end</vt:lpstr>
      <vt:lpstr>From the beginning was “easier” than “from the end”</vt:lpstr>
      <vt:lpstr>What language does this machine recognize?</vt:lpstr>
      <vt:lpstr>What language does this machine recognize?</vt:lpstr>
      <vt:lpstr>What language does this machine recognize?</vt:lpstr>
      <vt:lpstr>What language does this machine recognize?</vt:lpstr>
      <vt:lpstr>What language does this machine recognize?</vt:lpstr>
      <vt:lpstr>Takeaways </vt:lpstr>
      <vt:lpstr>DFA Minimization</vt:lpstr>
      <vt:lpstr>Machines With Ouptut</vt:lpstr>
      <vt:lpstr>What are FSMs used for?</vt:lpstr>
      <vt:lpstr>What are FSMs used for?</vt:lpstr>
      <vt:lpstr>Adding Output to Finite State Machines</vt:lpstr>
      <vt:lpstr>Vending Machine</vt:lpstr>
      <vt:lpstr>Vending Machine v0.1</vt:lpstr>
      <vt:lpstr>Vending Machine, v0.1</vt:lpstr>
      <vt:lpstr>Vending Machine v0.2</vt:lpstr>
      <vt:lpstr>Vending Machine, v0.2</vt:lpstr>
      <vt:lpstr>Vending Machine, v1.0</vt:lpstr>
      <vt:lpstr>NFAs, Power of machines</vt:lpstr>
      <vt:lpstr>Let’s try to make our more powerful automata</vt:lpstr>
      <vt:lpstr>Nondeterministic Finite Automata</vt:lpstr>
      <vt:lpstr>Wait a second…</vt:lpstr>
      <vt:lpstr>Three ways to think about NFAs</vt:lpstr>
      <vt:lpstr>So…magic guessing doesn’t exist</vt:lpstr>
      <vt:lpstr>NFA practice</vt:lpstr>
      <vt:lpstr>NFA practice</vt:lpstr>
      <vt:lpstr>What about those ε-transitions?</vt:lpstr>
      <vt:lpstr>What about those ε-transitions?</vt:lpstr>
      <vt:lpstr>NFA that recognizes “binary strings with a 1 in the third position from the end”</vt:lpstr>
      <vt:lpstr>NFA that recognizes “binary strings with a 1 in the third position from the end”</vt:lpstr>
      <vt:lpstr>Parallel Exploration view of an NFA</vt:lpstr>
      <vt:lpstr>More NFA 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Weber</dc:creator>
  <cp:lastModifiedBy>rtweber2</cp:lastModifiedBy>
  <cp:revision>20</cp:revision>
  <cp:lastPrinted>2023-03-01T01:29:30Z</cp:lastPrinted>
  <dcterms:created xsi:type="dcterms:W3CDTF">2020-11-29T04:25:15Z</dcterms:created>
  <dcterms:modified xsi:type="dcterms:W3CDTF">2023-03-01T01:30:18Z</dcterms:modified>
</cp:coreProperties>
</file>