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3"/>
  </p:handoutMasterIdLst>
  <p:sldIdLst>
    <p:sldId id="256" r:id="rId2"/>
    <p:sldId id="679" r:id="rId3"/>
    <p:sldId id="259" r:id="rId4"/>
    <p:sldId id="257" r:id="rId5"/>
    <p:sldId id="260" r:id="rId6"/>
    <p:sldId id="662" r:id="rId7"/>
    <p:sldId id="663" r:id="rId8"/>
    <p:sldId id="664" r:id="rId9"/>
    <p:sldId id="665" r:id="rId10"/>
    <p:sldId id="666" r:id="rId11"/>
    <p:sldId id="261" r:id="rId12"/>
    <p:sldId id="262" r:id="rId13"/>
    <p:sldId id="263" r:id="rId14"/>
    <p:sldId id="264" r:id="rId15"/>
    <p:sldId id="265" r:id="rId16"/>
    <p:sldId id="668" r:id="rId17"/>
    <p:sldId id="667" r:id="rId18"/>
    <p:sldId id="623" r:id="rId19"/>
    <p:sldId id="638" r:id="rId20"/>
    <p:sldId id="639" r:id="rId21"/>
    <p:sldId id="641" r:id="rId22"/>
    <p:sldId id="677" r:id="rId23"/>
    <p:sldId id="678" r:id="rId24"/>
    <p:sldId id="642" r:id="rId25"/>
    <p:sldId id="643" r:id="rId26"/>
    <p:sldId id="644" r:id="rId27"/>
    <p:sldId id="656" r:id="rId28"/>
    <p:sldId id="658" r:id="rId29"/>
    <p:sldId id="647" r:id="rId30"/>
    <p:sldId id="659" r:id="rId31"/>
    <p:sldId id="660" r:id="rId32"/>
    <p:sldId id="649" r:id="rId33"/>
    <p:sldId id="661" r:id="rId34"/>
    <p:sldId id="266" r:id="rId35"/>
    <p:sldId id="669" r:id="rId36"/>
    <p:sldId id="671" r:id="rId37"/>
    <p:sldId id="672" r:id="rId38"/>
    <p:sldId id="673" r:id="rId39"/>
    <p:sldId id="670" r:id="rId40"/>
    <p:sldId id="674" r:id="rId41"/>
    <p:sldId id="675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C144B-54B8-4CD8-8772-85718293C0F8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CF042-6391-46D0-AF2A-27135DBBC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72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248" units="cm"/>
          <inkml:channel name="Y" type="integer" max="12032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17.67444" units="1/cm"/>
          <inkml:channelProperty channel="Y" name="resolution" value="620.2061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30T19:24:15.242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24710 16672 2365 0,'-7'3'0'0,"-2"-1"-9"0,-2-1 0 0,-27-6 9 16,4-7 0-16,34 12-1761 0</inkml:trace>
  <inkml:trace contextRef="#ctx0" brushRef="#br0" timeOffset="109367.991">11010 12153 2248 0,'0'0'0'0,"0"7"0"16,-4-3 0-16,1 4 26 0,-1 5 0 0,0 0-26 15,-1-2 0-15,-3-3 15 0,-2-1 0 0,4 0-15 16,1-4 0-16,2 0-3 0,1-3 1 0,2-6 2 16,2-8 0-16,-2 14-1744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52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4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74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75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7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1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611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9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5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6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F942094A-305A-41FB-9BDD-DD4804F57BAE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66504FB2-3A2D-48F5-857A-0DB12BB6C3E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61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585216" indent="-4572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 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E2198-02E8-4AEE-A0B7-326706B88D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Finite State Machines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EF0158-6A6F-4342-9E4E-DD3CF27CAA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311 Winter 2023</a:t>
            </a:r>
          </a:p>
          <a:p>
            <a:r>
              <a:rPr lang="en-US" dirty="0"/>
              <a:t>Lecture 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6CB353-22B4-4F6E-B526-86119FB49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5546" y="738687"/>
            <a:ext cx="3930582" cy="350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279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F5B5-FA24-4582-9F08-35888BD8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88D92-F938-4EA9-83C4-98419460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8" y="1576076"/>
            <a:ext cx="5520760" cy="4845504"/>
          </a:xfrm>
        </p:spPr>
        <p:txBody>
          <a:bodyPr/>
          <a:lstStyle/>
          <a:p>
            <a:r>
              <a:rPr lang="en-US" dirty="0"/>
              <a:t>Input string: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4184A-AA2F-4CE1-A9F3-4338F49CE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243" y="1402933"/>
            <a:ext cx="2915587" cy="51917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A3B8113-57E3-417C-9B56-447AA5D6E2AE}"/>
              </a:ext>
            </a:extLst>
          </p:cNvPr>
          <p:cNvSpPr/>
          <p:nvPr/>
        </p:nvSpPr>
        <p:spPr>
          <a:xfrm>
            <a:off x="8944049" y="2136368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D11CA5C6-2196-4882-8AA4-B70905F0F1ED}"/>
              </a:ext>
            </a:extLst>
          </p:cNvPr>
          <p:cNvSpPr/>
          <p:nvPr/>
        </p:nvSpPr>
        <p:spPr>
          <a:xfrm rot="10800000">
            <a:off x="1459476" y="5065712"/>
            <a:ext cx="238125" cy="56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34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BA29D-D4FB-4527-8B26-E1C039D0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16623"/>
            <a:ext cx="11187259" cy="1014667"/>
          </a:xfrm>
        </p:spPr>
        <p:txBody>
          <a:bodyPr/>
          <a:lstStyle/>
          <a:p>
            <a:r>
              <a:rPr lang="en-US" dirty="0"/>
              <a:t>Deterministic Finite Automata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C5771D-342C-4BA3-9838-45AF41241B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Some more requirements:</a:t>
                </a:r>
              </a:p>
              <a:p>
                <a:endParaRPr lang="en-US" dirty="0"/>
              </a:p>
              <a:p>
                <a:r>
                  <a:rPr lang="en-US" dirty="0"/>
                  <a:t>Every machine is defined with respect to an alphabet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endParaRPr lang="en-US" dirty="0"/>
              </a:p>
              <a:p>
                <a:r>
                  <a:rPr lang="en-US" dirty="0"/>
                  <a:t>Every state has exactly one outgoing edge for every character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There is exactly one start state; can have as many accept states (aka final states) as you want – including none.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C5771D-342C-4BA3-9838-45AF41241B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2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9278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C517-42C1-4822-AA47-A8619AB2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Finite Automata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901D2-B5F9-40CB-B120-A2577B177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also represent transitions with a table.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B757C7-7378-42CB-B1D1-0F8DDC763EBE}"/>
              </a:ext>
            </a:extLst>
          </p:cNvPr>
          <p:cNvSpPr/>
          <p:nvPr/>
        </p:nvSpPr>
        <p:spPr>
          <a:xfrm>
            <a:off x="5626270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30036F0-D191-4665-81E4-8BB9CE5EAE3A}"/>
              </a:ext>
            </a:extLst>
          </p:cNvPr>
          <p:cNvSpPr/>
          <p:nvPr/>
        </p:nvSpPr>
        <p:spPr>
          <a:xfrm>
            <a:off x="8361382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3019627-3ADB-4A64-9FCF-D9F3FECA455A}"/>
              </a:ext>
            </a:extLst>
          </p:cNvPr>
          <p:cNvSpPr/>
          <p:nvPr/>
        </p:nvSpPr>
        <p:spPr>
          <a:xfrm>
            <a:off x="9728938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6E1ACB9-3AD3-44BC-8B9F-325C2E8450F5}"/>
              </a:ext>
            </a:extLst>
          </p:cNvPr>
          <p:cNvSpPr/>
          <p:nvPr/>
        </p:nvSpPr>
        <p:spPr>
          <a:xfrm>
            <a:off x="6993826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8" name="TextBox 14">
            <a:extLst>
              <a:ext uri="{FF2B5EF4-FFF2-40B4-BE49-F238E27FC236}">
                <a16:creationId xmlns:a16="http://schemas.microsoft.com/office/drawing/2014/main" id="{9F33B4E7-9C81-4B6F-91C4-72B18DEE0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2350" y="4383372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81C3A371-966B-4583-996D-1F85EFABB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604" y="4369516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8BE3D2-7BBB-45A6-971D-73BEC659B061}"/>
              </a:ext>
            </a:extLst>
          </p:cNvPr>
          <p:cNvCxnSpPr>
            <a:stCxn id="4" idx="6"/>
            <a:endCxn id="7" idx="2"/>
          </p:cNvCxnSpPr>
          <p:nvPr/>
        </p:nvCxnSpPr>
        <p:spPr>
          <a:xfrm>
            <a:off x="6224576" y="4845826"/>
            <a:ext cx="769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8">
            <a:extLst>
              <a:ext uri="{FF2B5EF4-FFF2-40B4-BE49-F238E27FC236}">
                <a16:creationId xmlns:a16="http://schemas.microsoft.com/office/drawing/2014/main" id="{101B7EDF-433D-4863-9329-753BBCCE1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5226" y="4411085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23">
            <a:extLst>
              <a:ext uri="{FF2B5EF4-FFF2-40B4-BE49-F238E27FC236}">
                <a16:creationId xmlns:a16="http://schemas.microsoft.com/office/drawing/2014/main" id="{9DDC4C78-D7F9-4435-A43A-F8BA87A70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8937" y="5575014"/>
            <a:ext cx="899041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0,1</a:t>
            </a:r>
          </a:p>
        </p:txBody>
      </p:sp>
      <p:sp>
        <p:nvSpPr>
          <p:cNvPr id="13" name="TextBox 24">
            <a:extLst>
              <a:ext uri="{FF2B5EF4-FFF2-40B4-BE49-F238E27FC236}">
                <a16:creationId xmlns:a16="http://schemas.microsoft.com/office/drawing/2014/main" id="{0AF73419-F863-4B00-8FEF-45E334424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6854" y="3648989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4" name="TextBox 27">
            <a:extLst>
              <a:ext uri="{FF2B5EF4-FFF2-40B4-BE49-F238E27FC236}">
                <a16:creationId xmlns:a16="http://schemas.microsoft.com/office/drawing/2014/main" id="{F62EBB1E-DCC2-46D6-AF6D-539E6225E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226" y="5616583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E9429BEB-4EE5-418F-9B53-BE58387D3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3826" y="3808336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1D8C2E42-76A0-43F7-8F02-FAEF32A0DB35}"/>
              </a:ext>
            </a:extLst>
          </p:cNvPr>
          <p:cNvSpPr/>
          <p:nvPr/>
        </p:nvSpPr>
        <p:spPr>
          <a:xfrm>
            <a:off x="6053631" y="4091742"/>
            <a:ext cx="1196611" cy="800850"/>
          </a:xfrm>
          <a:prstGeom prst="arc">
            <a:avLst>
              <a:gd name="adj1" fmla="val 10855616"/>
              <a:gd name="adj2" fmla="val 0"/>
            </a:avLst>
          </a:prstGeom>
          <a:ln w="28575">
            <a:solidFill>
              <a:schemeClr val="tx1"/>
            </a:solidFill>
            <a:headEnd type="stealth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6196E247-6A2C-433E-BD25-943AB3E6B1AE}"/>
              </a:ext>
            </a:extLst>
          </p:cNvPr>
          <p:cNvSpPr/>
          <p:nvPr/>
        </p:nvSpPr>
        <p:spPr>
          <a:xfrm>
            <a:off x="5797214" y="3583172"/>
            <a:ext cx="2906056" cy="1777069"/>
          </a:xfrm>
          <a:prstGeom prst="arc">
            <a:avLst>
              <a:gd name="adj1" fmla="val 10677123"/>
              <a:gd name="adj2" fmla="val 0"/>
            </a:avLst>
          </a:prstGeom>
          <a:ln w="28575">
            <a:solidFill>
              <a:schemeClr val="tx1"/>
            </a:solidFill>
            <a:headEnd type="stealth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49ECD64-8510-446E-96ED-19D0AE0AAD8C}"/>
              </a:ext>
            </a:extLst>
          </p:cNvPr>
          <p:cNvCxnSpPr/>
          <p:nvPr/>
        </p:nvCxnSpPr>
        <p:spPr>
          <a:xfrm>
            <a:off x="7592132" y="4799061"/>
            <a:ext cx="769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B37D04-CCBF-4FE2-A358-BD81BF908D88}"/>
              </a:ext>
            </a:extLst>
          </p:cNvPr>
          <p:cNvCxnSpPr/>
          <p:nvPr/>
        </p:nvCxnSpPr>
        <p:spPr>
          <a:xfrm>
            <a:off x="8959688" y="4799061"/>
            <a:ext cx="769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5D1911DB-18B0-4E08-9AA1-CE1AEF41C8FF}"/>
              </a:ext>
            </a:extLst>
          </p:cNvPr>
          <p:cNvSpPr/>
          <p:nvPr/>
        </p:nvSpPr>
        <p:spPr>
          <a:xfrm rot="14988361">
            <a:off x="5716527" y="5220605"/>
            <a:ext cx="467650" cy="427361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B8EE16CE-1FC0-4668-8178-0CD5827A3D8D}"/>
              </a:ext>
            </a:extLst>
          </p:cNvPr>
          <p:cNvSpPr/>
          <p:nvPr/>
        </p:nvSpPr>
        <p:spPr>
          <a:xfrm rot="14988361">
            <a:off x="9769336" y="5166046"/>
            <a:ext cx="467650" cy="427361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909B538-1CB9-4AF6-9D9A-3CA2EF6CD573}"/>
              </a:ext>
            </a:extLst>
          </p:cNvPr>
          <p:cNvCxnSpPr/>
          <p:nvPr/>
        </p:nvCxnSpPr>
        <p:spPr>
          <a:xfrm>
            <a:off x="5284381" y="4799061"/>
            <a:ext cx="341889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29E1AB3E-D262-403F-8DE9-EB44585AF0F6}"/>
              </a:ext>
            </a:extLst>
          </p:cNvPr>
          <p:cNvSpPr/>
          <p:nvPr/>
        </p:nvSpPr>
        <p:spPr>
          <a:xfrm>
            <a:off x="9771913" y="4559516"/>
            <a:ext cx="512510" cy="581552"/>
          </a:xfrm>
          <a:prstGeom prst="ellipse">
            <a:avLst/>
          </a:prstGeom>
          <a:solidFill>
            <a:schemeClr val="bg1">
              <a:lumMod val="95000"/>
              <a:alpha val="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b="1" baseline="-25000" dirty="0">
              <a:solidFill>
                <a:prstClr val="black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5F0D718-E09B-4EB9-B005-8CAE38B0DEAA}"/>
              </a:ext>
            </a:extLst>
          </p:cNvPr>
          <p:cNvSpPr/>
          <p:nvPr/>
        </p:nvSpPr>
        <p:spPr>
          <a:xfrm>
            <a:off x="5662836" y="4566984"/>
            <a:ext cx="512510" cy="581552"/>
          </a:xfrm>
          <a:prstGeom prst="ellipse">
            <a:avLst/>
          </a:prstGeom>
          <a:solidFill>
            <a:schemeClr val="bg1">
              <a:lumMod val="95000"/>
              <a:alpha val="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b="1" baseline="-25000" dirty="0">
              <a:solidFill>
                <a:prstClr val="black"/>
              </a:solidFill>
            </a:endParaRP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7DD128-7923-4693-AA2D-B8B347755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41881"/>
              </p:ext>
            </p:extLst>
          </p:nvPr>
        </p:nvGraphicFramePr>
        <p:xfrm>
          <a:off x="594340" y="3779026"/>
          <a:ext cx="3376788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Old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61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523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C517-42C1-4822-AA47-A8619AB2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Finite Automata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901D2-B5F9-40CB-B120-A2577B177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language of this DFA?</a:t>
            </a:r>
          </a:p>
          <a:p>
            <a:r>
              <a:rPr lang="en-US" dirty="0"/>
              <a:t>I.e. the set of all strings it accepts?</a:t>
            </a:r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B757C7-7378-42CB-B1D1-0F8DDC763EBE}"/>
              </a:ext>
            </a:extLst>
          </p:cNvPr>
          <p:cNvSpPr/>
          <p:nvPr/>
        </p:nvSpPr>
        <p:spPr>
          <a:xfrm>
            <a:off x="5626270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30036F0-D191-4665-81E4-8BB9CE5EAE3A}"/>
              </a:ext>
            </a:extLst>
          </p:cNvPr>
          <p:cNvSpPr/>
          <p:nvPr/>
        </p:nvSpPr>
        <p:spPr>
          <a:xfrm>
            <a:off x="8361382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3019627-3ADB-4A64-9FCF-D9F3FECA455A}"/>
              </a:ext>
            </a:extLst>
          </p:cNvPr>
          <p:cNvSpPr/>
          <p:nvPr/>
        </p:nvSpPr>
        <p:spPr>
          <a:xfrm>
            <a:off x="9728938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6E1ACB9-3AD3-44BC-8B9F-325C2E8450F5}"/>
              </a:ext>
            </a:extLst>
          </p:cNvPr>
          <p:cNvSpPr/>
          <p:nvPr/>
        </p:nvSpPr>
        <p:spPr>
          <a:xfrm>
            <a:off x="6993826" y="4518472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8" name="TextBox 14">
            <a:extLst>
              <a:ext uri="{FF2B5EF4-FFF2-40B4-BE49-F238E27FC236}">
                <a16:creationId xmlns:a16="http://schemas.microsoft.com/office/drawing/2014/main" id="{9F33B4E7-9C81-4B6F-91C4-72B18DEE0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2350" y="4383372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9" name="TextBox 15">
            <a:extLst>
              <a:ext uri="{FF2B5EF4-FFF2-40B4-BE49-F238E27FC236}">
                <a16:creationId xmlns:a16="http://schemas.microsoft.com/office/drawing/2014/main" id="{81C3A371-966B-4583-996D-1F85EFABB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7604" y="4369516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C8BE3D2-7BBB-45A6-971D-73BEC659B061}"/>
              </a:ext>
            </a:extLst>
          </p:cNvPr>
          <p:cNvCxnSpPr>
            <a:stCxn id="4" idx="6"/>
            <a:endCxn id="7" idx="2"/>
          </p:cNvCxnSpPr>
          <p:nvPr/>
        </p:nvCxnSpPr>
        <p:spPr>
          <a:xfrm>
            <a:off x="6224576" y="4845826"/>
            <a:ext cx="769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8">
            <a:extLst>
              <a:ext uri="{FF2B5EF4-FFF2-40B4-BE49-F238E27FC236}">
                <a16:creationId xmlns:a16="http://schemas.microsoft.com/office/drawing/2014/main" id="{101B7EDF-433D-4863-9329-753BBCCE1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5226" y="4411085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23">
            <a:extLst>
              <a:ext uri="{FF2B5EF4-FFF2-40B4-BE49-F238E27FC236}">
                <a16:creationId xmlns:a16="http://schemas.microsoft.com/office/drawing/2014/main" id="{9DDC4C78-D7F9-4435-A43A-F8BA87A70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8937" y="5575014"/>
            <a:ext cx="899041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0,1</a:t>
            </a:r>
          </a:p>
        </p:txBody>
      </p:sp>
      <p:sp>
        <p:nvSpPr>
          <p:cNvPr id="13" name="TextBox 24">
            <a:extLst>
              <a:ext uri="{FF2B5EF4-FFF2-40B4-BE49-F238E27FC236}">
                <a16:creationId xmlns:a16="http://schemas.microsoft.com/office/drawing/2014/main" id="{0AF73419-F863-4B00-8FEF-45E334424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6854" y="3648989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4" name="TextBox 27">
            <a:extLst>
              <a:ext uri="{FF2B5EF4-FFF2-40B4-BE49-F238E27FC236}">
                <a16:creationId xmlns:a16="http://schemas.microsoft.com/office/drawing/2014/main" id="{F62EBB1E-DCC2-46D6-AF6D-539E6225E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226" y="5616583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5" name="TextBox 28">
            <a:extLst>
              <a:ext uri="{FF2B5EF4-FFF2-40B4-BE49-F238E27FC236}">
                <a16:creationId xmlns:a16="http://schemas.microsoft.com/office/drawing/2014/main" id="{E9429BEB-4EE5-418F-9B53-BE58387D3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3826" y="3808336"/>
            <a:ext cx="256417" cy="49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1D8C2E42-76A0-43F7-8F02-FAEF32A0DB35}"/>
              </a:ext>
            </a:extLst>
          </p:cNvPr>
          <p:cNvSpPr/>
          <p:nvPr/>
        </p:nvSpPr>
        <p:spPr>
          <a:xfrm>
            <a:off x="6053631" y="4091742"/>
            <a:ext cx="1196611" cy="800850"/>
          </a:xfrm>
          <a:prstGeom prst="arc">
            <a:avLst>
              <a:gd name="adj1" fmla="val 10855616"/>
              <a:gd name="adj2" fmla="val 0"/>
            </a:avLst>
          </a:prstGeom>
          <a:ln w="28575">
            <a:solidFill>
              <a:schemeClr val="tx1"/>
            </a:solidFill>
            <a:headEnd type="stealth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6196E247-6A2C-433E-BD25-943AB3E6B1AE}"/>
              </a:ext>
            </a:extLst>
          </p:cNvPr>
          <p:cNvSpPr/>
          <p:nvPr/>
        </p:nvSpPr>
        <p:spPr>
          <a:xfrm>
            <a:off x="5797214" y="3583172"/>
            <a:ext cx="2906056" cy="1777069"/>
          </a:xfrm>
          <a:prstGeom prst="arc">
            <a:avLst>
              <a:gd name="adj1" fmla="val 10677123"/>
              <a:gd name="adj2" fmla="val 0"/>
            </a:avLst>
          </a:prstGeom>
          <a:ln w="28575">
            <a:solidFill>
              <a:schemeClr val="tx1"/>
            </a:solidFill>
            <a:headEnd type="stealth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49ECD64-8510-446E-96ED-19D0AE0AAD8C}"/>
              </a:ext>
            </a:extLst>
          </p:cNvPr>
          <p:cNvCxnSpPr/>
          <p:nvPr/>
        </p:nvCxnSpPr>
        <p:spPr>
          <a:xfrm>
            <a:off x="7592132" y="4799061"/>
            <a:ext cx="769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5B37D04-CCBF-4FE2-A358-BD81BF908D88}"/>
              </a:ext>
            </a:extLst>
          </p:cNvPr>
          <p:cNvCxnSpPr/>
          <p:nvPr/>
        </p:nvCxnSpPr>
        <p:spPr>
          <a:xfrm>
            <a:off x="8959688" y="4799061"/>
            <a:ext cx="769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>
            <a:extLst>
              <a:ext uri="{FF2B5EF4-FFF2-40B4-BE49-F238E27FC236}">
                <a16:creationId xmlns:a16="http://schemas.microsoft.com/office/drawing/2014/main" id="{5D1911DB-18B0-4E08-9AA1-CE1AEF41C8FF}"/>
              </a:ext>
            </a:extLst>
          </p:cNvPr>
          <p:cNvSpPr/>
          <p:nvPr/>
        </p:nvSpPr>
        <p:spPr>
          <a:xfrm rot="14988361">
            <a:off x="5716527" y="5220605"/>
            <a:ext cx="467650" cy="427361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B8EE16CE-1FC0-4668-8178-0CD5827A3D8D}"/>
              </a:ext>
            </a:extLst>
          </p:cNvPr>
          <p:cNvSpPr/>
          <p:nvPr/>
        </p:nvSpPr>
        <p:spPr>
          <a:xfrm rot="14988361">
            <a:off x="9769336" y="5166046"/>
            <a:ext cx="467650" cy="427361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909B538-1CB9-4AF6-9D9A-3CA2EF6CD573}"/>
              </a:ext>
            </a:extLst>
          </p:cNvPr>
          <p:cNvCxnSpPr/>
          <p:nvPr/>
        </p:nvCxnSpPr>
        <p:spPr>
          <a:xfrm>
            <a:off x="5284381" y="4799061"/>
            <a:ext cx="341889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29E1AB3E-D262-403F-8DE9-EB44585AF0F6}"/>
              </a:ext>
            </a:extLst>
          </p:cNvPr>
          <p:cNvSpPr/>
          <p:nvPr/>
        </p:nvSpPr>
        <p:spPr>
          <a:xfrm>
            <a:off x="9771913" y="4559516"/>
            <a:ext cx="512510" cy="581552"/>
          </a:xfrm>
          <a:prstGeom prst="ellipse">
            <a:avLst/>
          </a:prstGeom>
          <a:solidFill>
            <a:schemeClr val="bg1">
              <a:lumMod val="95000"/>
              <a:alpha val="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b="1" baseline="-25000" dirty="0">
              <a:solidFill>
                <a:prstClr val="black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5F0D718-E09B-4EB9-B005-8CAE38B0DEAA}"/>
              </a:ext>
            </a:extLst>
          </p:cNvPr>
          <p:cNvSpPr/>
          <p:nvPr/>
        </p:nvSpPr>
        <p:spPr>
          <a:xfrm>
            <a:off x="5662836" y="4566984"/>
            <a:ext cx="512510" cy="581552"/>
          </a:xfrm>
          <a:prstGeom prst="ellipse">
            <a:avLst/>
          </a:prstGeom>
          <a:solidFill>
            <a:schemeClr val="bg1">
              <a:lumMod val="95000"/>
              <a:alpha val="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b="1" baseline="-25000" dirty="0">
              <a:solidFill>
                <a:prstClr val="black"/>
              </a:solidFill>
            </a:endParaRP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7DD128-7923-4693-AA2D-B8B347755048}"/>
              </a:ext>
            </a:extLst>
          </p:cNvPr>
          <p:cNvGraphicFramePr>
            <a:graphicFrameLocks noGrp="1"/>
          </p:cNvGraphicFramePr>
          <p:nvPr/>
        </p:nvGraphicFramePr>
        <p:xfrm>
          <a:off x="594340" y="3779026"/>
          <a:ext cx="3376788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Old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61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759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0C517-42C1-4822-AA47-A8619AB22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Finite Automata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5901D2-B5F9-40CB-B120-A2577B1779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string has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111</m:t>
                    </m:r>
                  </m:oMath>
                </a14:m>
                <a:r>
                  <a:rPr lang="en-US" dirty="0"/>
                  <a:t>, then you’ll end up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and never leave.</a:t>
                </a:r>
              </a:p>
              <a:p>
                <a:r>
                  <a:rPr lang="en-US" dirty="0"/>
                  <a:t>If you end with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you’re back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which also accepts.</a:t>
                </a:r>
              </a:p>
              <a:p>
                <a:r>
                  <a:rPr lang="en-US" dirty="0"/>
                  <a:t>And…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 is also accepted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0∪1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111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0∪1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0∪1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F5901D2-B5F9-40CB-B120-A2577B1779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AE8F111D-FD0F-4FF8-82EE-AD2422FEA719}"/>
              </a:ext>
            </a:extLst>
          </p:cNvPr>
          <p:cNvGrpSpPr/>
          <p:nvPr/>
        </p:nvGrpSpPr>
        <p:grpSpPr>
          <a:xfrm>
            <a:off x="5284381" y="3583172"/>
            <a:ext cx="5343597" cy="2524517"/>
            <a:chOff x="5284381" y="3583172"/>
            <a:chExt cx="5343597" cy="252451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7B757C7-7378-42CB-B1D1-0F8DDC763EBE}"/>
                </a:ext>
              </a:extLst>
            </p:cNvPr>
            <p:cNvSpPr/>
            <p:nvPr/>
          </p:nvSpPr>
          <p:spPr>
            <a:xfrm>
              <a:off x="5626270" y="4518472"/>
              <a:ext cx="598306" cy="654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prstClr val="black"/>
                  </a:solidFill>
                </a:rPr>
                <a:t>s</a:t>
              </a:r>
              <a:r>
                <a:rPr lang="en-US" sz="2000" b="1" baseline="-25000" dirty="0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30036F0-D191-4665-81E4-8BB9CE5EAE3A}"/>
                </a:ext>
              </a:extLst>
            </p:cNvPr>
            <p:cNvSpPr/>
            <p:nvPr/>
          </p:nvSpPr>
          <p:spPr>
            <a:xfrm>
              <a:off x="8361382" y="4518472"/>
              <a:ext cx="598306" cy="654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prstClr val="black"/>
                  </a:solidFill>
                </a:rPr>
                <a:t>s</a:t>
              </a:r>
              <a:r>
                <a:rPr lang="en-US" sz="2000" b="1" baseline="-25000" dirty="0">
                  <a:solidFill>
                    <a:prstClr val="black"/>
                  </a:solidFill>
                </a:rPr>
                <a:t>2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3019627-3ADB-4A64-9FCF-D9F3FECA455A}"/>
                </a:ext>
              </a:extLst>
            </p:cNvPr>
            <p:cNvSpPr/>
            <p:nvPr/>
          </p:nvSpPr>
          <p:spPr>
            <a:xfrm>
              <a:off x="9728938" y="4518472"/>
              <a:ext cx="598306" cy="654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prstClr val="black"/>
                  </a:solidFill>
                </a:rPr>
                <a:t>s</a:t>
              </a:r>
              <a:r>
                <a:rPr lang="en-US" sz="2000" b="1" baseline="-25000" dirty="0">
                  <a:solidFill>
                    <a:prstClr val="black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6E1ACB9-3AD3-44BC-8B9F-325C2E8450F5}"/>
                </a:ext>
              </a:extLst>
            </p:cNvPr>
            <p:cNvSpPr/>
            <p:nvPr/>
          </p:nvSpPr>
          <p:spPr>
            <a:xfrm>
              <a:off x="6993826" y="4518472"/>
              <a:ext cx="598306" cy="654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b="1" dirty="0">
                  <a:solidFill>
                    <a:prstClr val="black"/>
                  </a:solidFill>
                </a:rPr>
                <a:t>s</a:t>
              </a:r>
              <a:r>
                <a:rPr lang="en-US" sz="2000" b="1" baseline="-25000" dirty="0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8" name="TextBox 14">
              <a:extLst>
                <a:ext uri="{FF2B5EF4-FFF2-40B4-BE49-F238E27FC236}">
                  <a16:creationId xmlns:a16="http://schemas.microsoft.com/office/drawing/2014/main" id="{9F33B4E7-9C81-4B6F-91C4-72B18DEE02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72350" y="4383372"/>
              <a:ext cx="256417" cy="49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9" name="TextBox 15">
              <a:extLst>
                <a:ext uri="{FF2B5EF4-FFF2-40B4-BE49-F238E27FC236}">
                  <a16:creationId xmlns:a16="http://schemas.microsoft.com/office/drawing/2014/main" id="{81C3A371-966B-4583-996D-1F85EFABB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77604" y="4369516"/>
              <a:ext cx="256417" cy="49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>
                  <a:solidFill>
                    <a:prstClr val="black"/>
                  </a:solidFill>
                </a:rPr>
                <a:t>1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FC8BE3D2-7BBB-45A6-971D-73BEC659B061}"/>
                </a:ext>
              </a:extLst>
            </p:cNvPr>
            <p:cNvCxnSpPr>
              <a:stCxn id="4" idx="6"/>
              <a:endCxn id="7" idx="2"/>
            </p:cNvCxnSpPr>
            <p:nvPr/>
          </p:nvCxnSpPr>
          <p:spPr>
            <a:xfrm>
              <a:off x="6224576" y="4845826"/>
              <a:ext cx="76925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8">
              <a:extLst>
                <a:ext uri="{FF2B5EF4-FFF2-40B4-BE49-F238E27FC236}">
                  <a16:creationId xmlns:a16="http://schemas.microsoft.com/office/drawing/2014/main" id="{101B7EDF-433D-4863-9329-753BBCCE1E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75226" y="4411085"/>
              <a:ext cx="256417" cy="49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12" name="TextBox 23">
              <a:extLst>
                <a:ext uri="{FF2B5EF4-FFF2-40B4-BE49-F238E27FC236}">
                  <a16:creationId xmlns:a16="http://schemas.microsoft.com/office/drawing/2014/main" id="{9DDC4C78-D7F9-4435-A43A-F8BA87A701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8937" y="5575014"/>
              <a:ext cx="899041" cy="49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>
                  <a:solidFill>
                    <a:prstClr val="black"/>
                  </a:solidFill>
                </a:rPr>
                <a:t>0,1</a:t>
              </a:r>
            </a:p>
          </p:txBody>
        </p:sp>
        <p:sp>
          <p:nvSpPr>
            <p:cNvPr id="13" name="TextBox 24">
              <a:extLst>
                <a:ext uri="{FF2B5EF4-FFF2-40B4-BE49-F238E27FC236}">
                  <a16:creationId xmlns:a16="http://schemas.microsoft.com/office/drawing/2014/main" id="{0AF73419-F863-4B00-8FEF-45E3344243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446854" y="3648989"/>
              <a:ext cx="256417" cy="49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14" name="TextBox 27">
              <a:extLst>
                <a:ext uri="{FF2B5EF4-FFF2-40B4-BE49-F238E27FC236}">
                  <a16:creationId xmlns:a16="http://schemas.microsoft.com/office/drawing/2014/main" id="{F62EBB1E-DCC2-46D6-AF6D-539E6225E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9226" y="5616583"/>
              <a:ext cx="256417" cy="49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15" name="TextBox 28">
              <a:extLst>
                <a:ext uri="{FF2B5EF4-FFF2-40B4-BE49-F238E27FC236}">
                  <a16:creationId xmlns:a16="http://schemas.microsoft.com/office/drawing/2014/main" id="{E9429BEB-4EE5-418F-9B53-BE58387D3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3826" y="3808336"/>
              <a:ext cx="256417" cy="491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1D8C2E42-76A0-43F7-8F02-FAEF32A0DB35}"/>
                </a:ext>
              </a:extLst>
            </p:cNvPr>
            <p:cNvSpPr/>
            <p:nvPr/>
          </p:nvSpPr>
          <p:spPr>
            <a:xfrm>
              <a:off x="6053631" y="4091742"/>
              <a:ext cx="1196611" cy="800850"/>
            </a:xfrm>
            <a:prstGeom prst="arc">
              <a:avLst>
                <a:gd name="adj1" fmla="val 10855616"/>
                <a:gd name="adj2" fmla="val 0"/>
              </a:avLst>
            </a:prstGeom>
            <a:ln w="28575">
              <a:solidFill>
                <a:schemeClr val="tx1"/>
              </a:solidFill>
              <a:headEnd type="stealth" w="lg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6196E247-6A2C-433E-BD25-943AB3E6B1AE}"/>
                </a:ext>
              </a:extLst>
            </p:cNvPr>
            <p:cNvSpPr/>
            <p:nvPr/>
          </p:nvSpPr>
          <p:spPr>
            <a:xfrm>
              <a:off x="5797214" y="3583172"/>
              <a:ext cx="2906056" cy="1777069"/>
            </a:xfrm>
            <a:prstGeom prst="arc">
              <a:avLst>
                <a:gd name="adj1" fmla="val 10677123"/>
                <a:gd name="adj2" fmla="val 0"/>
              </a:avLst>
            </a:prstGeom>
            <a:ln w="28575">
              <a:solidFill>
                <a:schemeClr val="tx1"/>
              </a:solidFill>
              <a:headEnd type="stealth" w="lg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349ECD64-8510-446E-96ED-19D0AE0AAD8C}"/>
                </a:ext>
              </a:extLst>
            </p:cNvPr>
            <p:cNvCxnSpPr/>
            <p:nvPr/>
          </p:nvCxnSpPr>
          <p:spPr>
            <a:xfrm>
              <a:off x="7592132" y="4799061"/>
              <a:ext cx="76925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5B37D04-CCBF-4FE2-A358-BD81BF908D88}"/>
                </a:ext>
              </a:extLst>
            </p:cNvPr>
            <p:cNvCxnSpPr/>
            <p:nvPr/>
          </p:nvCxnSpPr>
          <p:spPr>
            <a:xfrm>
              <a:off x="8959688" y="4799061"/>
              <a:ext cx="76925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5D1911DB-18B0-4E08-9AA1-CE1AEF41C8FF}"/>
                </a:ext>
              </a:extLst>
            </p:cNvPr>
            <p:cNvSpPr/>
            <p:nvPr/>
          </p:nvSpPr>
          <p:spPr>
            <a:xfrm rot="14988361">
              <a:off x="5716527" y="5220605"/>
              <a:ext cx="467650" cy="427361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chemeClr val="tx1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B8EE16CE-1FC0-4668-8178-0CD5827A3D8D}"/>
                </a:ext>
              </a:extLst>
            </p:cNvPr>
            <p:cNvSpPr/>
            <p:nvPr/>
          </p:nvSpPr>
          <p:spPr>
            <a:xfrm rot="14988361">
              <a:off x="9769336" y="5166046"/>
              <a:ext cx="467650" cy="427361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909B538-1CB9-4AF6-9D9A-3CA2EF6CD573}"/>
                </a:ext>
              </a:extLst>
            </p:cNvPr>
            <p:cNvCxnSpPr/>
            <p:nvPr/>
          </p:nvCxnSpPr>
          <p:spPr>
            <a:xfrm>
              <a:off x="5284381" y="4799061"/>
              <a:ext cx="341889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9E1AB3E-D262-403F-8DE9-EB44585AF0F6}"/>
                </a:ext>
              </a:extLst>
            </p:cNvPr>
            <p:cNvSpPr/>
            <p:nvPr/>
          </p:nvSpPr>
          <p:spPr>
            <a:xfrm>
              <a:off x="9771913" y="4559516"/>
              <a:ext cx="512510" cy="581552"/>
            </a:xfrm>
            <a:prstGeom prst="ellipse">
              <a:avLst/>
            </a:prstGeom>
            <a:solidFill>
              <a:schemeClr val="bg1">
                <a:lumMod val="95000"/>
                <a:alpha val="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b="1" baseline="-25000" dirty="0">
                <a:solidFill>
                  <a:prstClr val="black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5F0D718-E09B-4EB9-B005-8CAE38B0DEAA}"/>
                </a:ext>
              </a:extLst>
            </p:cNvPr>
            <p:cNvSpPr/>
            <p:nvPr/>
          </p:nvSpPr>
          <p:spPr>
            <a:xfrm>
              <a:off x="5662836" y="4566984"/>
              <a:ext cx="512510" cy="581552"/>
            </a:xfrm>
            <a:prstGeom prst="ellipse">
              <a:avLst/>
            </a:prstGeom>
            <a:solidFill>
              <a:schemeClr val="bg1">
                <a:lumMod val="95000"/>
                <a:alpha val="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b="1" baseline="-25000" dirty="0">
                <a:solidFill>
                  <a:prstClr val="black"/>
                </a:solidFill>
              </a:endParaRPr>
            </a:p>
          </p:txBody>
        </p:sp>
      </p:grp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7DD128-7923-4693-AA2D-B8B347755048}"/>
              </a:ext>
            </a:extLst>
          </p:cNvPr>
          <p:cNvGraphicFramePr>
            <a:graphicFrameLocks noGrp="1"/>
          </p:cNvGraphicFramePr>
          <p:nvPr/>
        </p:nvGraphicFramePr>
        <p:xfrm>
          <a:off x="594340" y="3779026"/>
          <a:ext cx="3376788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55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Old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61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s</a:t>
                      </a:r>
                      <a:r>
                        <a:rPr lang="en-US" sz="2200" baseline="-25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592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70D4-CD68-496B-B99A-BB3E51E6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some DFAs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1FD807-F62F-47D1-BBAF-C0ABEADFDE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={0,1,2}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should recognize “strings with an even number of 2’s.</a:t>
                </a:r>
              </a:p>
              <a:p>
                <a:r>
                  <a:rPr lang="en-US" dirty="0"/>
                  <a:t>What do you need to remember?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should recognize “strings where the sum of the digits is congruent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3)</m:t>
                    </m:r>
                  </m:oMath>
                </a14:m>
                <a:r>
                  <a:rPr lang="en-US" dirty="0"/>
                  <a:t>”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1FD807-F62F-47D1-BBAF-C0ABEADFD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021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70D4-CD68-496B-B99A-BB3E51E6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some DFAs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1FD807-F62F-47D1-BBAF-C0ABEADFDE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={0,1,2}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should recognize “strings with an even number of 2’s.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should recognize “strings where the sum of the digits is congruent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3)"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31FD807-F62F-47D1-BBAF-C0ABEADFDE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>
            <a:extLst>
              <a:ext uri="{FF2B5EF4-FFF2-40B4-BE49-F238E27FC236}">
                <a16:creationId xmlns:a16="http://schemas.microsoft.com/office/drawing/2014/main" id="{68880F27-A534-4D70-827F-EBC96E97814E}"/>
              </a:ext>
            </a:extLst>
          </p:cNvPr>
          <p:cNvSpPr/>
          <p:nvPr/>
        </p:nvSpPr>
        <p:spPr>
          <a:xfrm>
            <a:off x="8694970" y="3000850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7EA9FE-B7E4-4AEF-8F64-270600D95054}"/>
              </a:ext>
            </a:extLst>
          </p:cNvPr>
          <p:cNvSpPr/>
          <p:nvPr/>
        </p:nvSpPr>
        <p:spPr>
          <a:xfrm>
            <a:off x="10062526" y="3000850"/>
            <a:ext cx="598306" cy="65471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prstClr val="black"/>
                </a:solidFill>
              </a:rPr>
              <a:t>s</a:t>
            </a:r>
            <a:r>
              <a:rPr lang="en-US" sz="20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FFE22702-382A-4522-A767-224908B8B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1287" y="3281439"/>
            <a:ext cx="2564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0" name="TextBox 15">
            <a:extLst>
              <a:ext uri="{FF2B5EF4-FFF2-40B4-BE49-F238E27FC236}">
                <a16:creationId xmlns:a16="http://schemas.microsoft.com/office/drawing/2014/main" id="{EFC14CEC-8BBB-4716-BA7F-643799D2B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4848" y="2312079"/>
            <a:ext cx="2564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3" name="TextBox 23">
            <a:extLst>
              <a:ext uri="{FF2B5EF4-FFF2-40B4-BE49-F238E27FC236}">
                <a16:creationId xmlns:a16="http://schemas.microsoft.com/office/drawing/2014/main" id="{56F00876-8280-4008-B7F8-C373807AA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2525" y="4057392"/>
            <a:ext cx="8990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0,1</a:t>
            </a:r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id="{04F18527-07C0-4763-838E-2467ABDC3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6964" y="4060773"/>
            <a:ext cx="5625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0,1</a:t>
            </a: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57E39CC5-D679-46AD-8884-A12F89380B04}"/>
              </a:ext>
            </a:extLst>
          </p:cNvPr>
          <p:cNvSpPr/>
          <p:nvPr/>
        </p:nvSpPr>
        <p:spPr>
          <a:xfrm>
            <a:off x="9039398" y="2650589"/>
            <a:ext cx="1196611" cy="800850"/>
          </a:xfrm>
          <a:prstGeom prst="arc">
            <a:avLst>
              <a:gd name="adj1" fmla="val 10855616"/>
              <a:gd name="adj2" fmla="val 0"/>
            </a:avLst>
          </a:prstGeom>
          <a:ln w="28575">
            <a:solidFill>
              <a:schemeClr val="tx1"/>
            </a:solidFill>
            <a:headEnd type="stealth" w="lg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A14E137-DFB5-4B9B-B5C6-EB74CDEF6B1B}"/>
              </a:ext>
            </a:extLst>
          </p:cNvPr>
          <p:cNvCxnSpPr/>
          <p:nvPr/>
        </p:nvCxnSpPr>
        <p:spPr>
          <a:xfrm>
            <a:off x="9293276" y="3281439"/>
            <a:ext cx="7692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c 20">
            <a:extLst>
              <a:ext uri="{FF2B5EF4-FFF2-40B4-BE49-F238E27FC236}">
                <a16:creationId xmlns:a16="http://schemas.microsoft.com/office/drawing/2014/main" id="{0657D9FE-8E4E-46A0-A3C9-32CECCFEBC32}"/>
              </a:ext>
            </a:extLst>
          </p:cNvPr>
          <p:cNvSpPr/>
          <p:nvPr/>
        </p:nvSpPr>
        <p:spPr>
          <a:xfrm rot="14988361">
            <a:off x="8827669" y="3702979"/>
            <a:ext cx="467650" cy="427361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17F9800F-983D-4F1F-A38A-28EDAB3ED85B}"/>
              </a:ext>
            </a:extLst>
          </p:cNvPr>
          <p:cNvSpPr/>
          <p:nvPr/>
        </p:nvSpPr>
        <p:spPr>
          <a:xfrm rot="14988361">
            <a:off x="10102924" y="3648424"/>
            <a:ext cx="467650" cy="427361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prstClr val="black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F81F4C1-96E5-4DA7-A726-59E8B0CABC55}"/>
              </a:ext>
            </a:extLst>
          </p:cNvPr>
          <p:cNvCxnSpPr>
            <a:cxnSpLocks/>
          </p:cNvCxnSpPr>
          <p:nvPr/>
        </p:nvCxnSpPr>
        <p:spPr>
          <a:xfrm flipH="1" flipV="1">
            <a:off x="10676203" y="3366497"/>
            <a:ext cx="535462" cy="9451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A172BF17-A8B7-44E9-97DF-1CE84AEF42F6}"/>
              </a:ext>
            </a:extLst>
          </p:cNvPr>
          <p:cNvSpPr/>
          <p:nvPr/>
        </p:nvSpPr>
        <p:spPr>
          <a:xfrm>
            <a:off x="10094180" y="3051014"/>
            <a:ext cx="512510" cy="581552"/>
          </a:xfrm>
          <a:prstGeom prst="ellipse">
            <a:avLst/>
          </a:prstGeom>
          <a:solidFill>
            <a:schemeClr val="bg1">
              <a:lumMod val="95000"/>
              <a:alpha val="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 b="1" baseline="-25000" dirty="0">
              <a:solidFill>
                <a:prstClr val="black"/>
              </a:solidFill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9A50B13F-488C-4E76-B637-06171938B4AB}"/>
              </a:ext>
            </a:extLst>
          </p:cNvPr>
          <p:cNvGrpSpPr/>
          <p:nvPr/>
        </p:nvGrpSpPr>
        <p:grpSpPr>
          <a:xfrm>
            <a:off x="6727597" y="4780788"/>
            <a:ext cx="3570255" cy="2045642"/>
            <a:chOff x="6727597" y="4780788"/>
            <a:chExt cx="3570255" cy="204564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99EB8A5-FE01-4C41-9D39-1D53FB9452F1}"/>
                </a:ext>
              </a:extLst>
            </p:cNvPr>
            <p:cNvSpPr/>
            <p:nvPr/>
          </p:nvSpPr>
          <p:spPr>
            <a:xfrm>
              <a:off x="6873379" y="5683690"/>
              <a:ext cx="598306" cy="654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000" baseline="-25000" dirty="0">
                <a:solidFill>
                  <a:prstClr val="black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A71BA9C-62C8-42EC-8F1C-64C8154B5C3C}"/>
                </a:ext>
              </a:extLst>
            </p:cNvPr>
            <p:cNvSpPr/>
            <p:nvPr/>
          </p:nvSpPr>
          <p:spPr>
            <a:xfrm>
              <a:off x="8843326" y="5731350"/>
              <a:ext cx="598306" cy="654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b="1" baseline="-25000" dirty="0">
                <a:solidFill>
                  <a:prstClr val="black"/>
                </a:solidFill>
              </a:endParaRPr>
            </a:p>
          </p:txBody>
        </p:sp>
        <p:sp>
          <p:nvSpPr>
            <p:cNvPr id="31" name="TextBox 15">
              <a:extLst>
                <a:ext uri="{FF2B5EF4-FFF2-40B4-BE49-F238E27FC236}">
                  <a16:creationId xmlns:a16="http://schemas.microsoft.com/office/drawing/2014/main" id="{7E453173-B5AE-4EED-AA5F-5A2C4921E2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10039" y="5717043"/>
              <a:ext cx="3024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2</a:t>
              </a:r>
            </a:p>
          </p:txBody>
        </p:sp>
        <p:sp>
          <p:nvSpPr>
            <p:cNvPr id="32" name="TextBox 23">
              <a:extLst>
                <a:ext uri="{FF2B5EF4-FFF2-40B4-BE49-F238E27FC236}">
                  <a16:creationId xmlns:a16="http://schemas.microsoft.com/office/drawing/2014/main" id="{82742B12-2555-41B0-B0B6-65E2506C67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98811" y="6341050"/>
              <a:ext cx="8990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33" name="TextBox 27">
              <a:extLst>
                <a:ext uri="{FF2B5EF4-FFF2-40B4-BE49-F238E27FC236}">
                  <a16:creationId xmlns:a16="http://schemas.microsoft.com/office/drawing/2014/main" id="{CE5CC7B4-B43A-477C-8F29-028779D8E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7597" y="6350524"/>
              <a:ext cx="5625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34" name="Arc 33">
              <a:extLst>
                <a:ext uri="{FF2B5EF4-FFF2-40B4-BE49-F238E27FC236}">
                  <a16:creationId xmlns:a16="http://schemas.microsoft.com/office/drawing/2014/main" id="{E669B10D-D223-4FA5-A843-1BD35109F99C}"/>
                </a:ext>
              </a:extLst>
            </p:cNvPr>
            <p:cNvSpPr/>
            <p:nvPr/>
          </p:nvSpPr>
          <p:spPr>
            <a:xfrm rot="2271609">
              <a:off x="8360380" y="5084096"/>
              <a:ext cx="1196611" cy="800850"/>
            </a:xfrm>
            <a:prstGeom prst="arc">
              <a:avLst>
                <a:gd name="adj1" fmla="val 10855616"/>
                <a:gd name="adj2" fmla="val 0"/>
              </a:avLst>
            </a:prstGeom>
            <a:ln w="28575">
              <a:solidFill>
                <a:schemeClr val="tx1"/>
              </a:solidFill>
              <a:headEnd type="none" w="lg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104D1D10-4575-43FE-8F4F-8FB51FA63F34}"/>
                </a:ext>
              </a:extLst>
            </p:cNvPr>
            <p:cNvCxnSpPr>
              <a:cxnSpLocks/>
              <a:endCxn id="29" idx="2"/>
            </p:cNvCxnSpPr>
            <p:nvPr/>
          </p:nvCxnSpPr>
          <p:spPr>
            <a:xfrm flipV="1">
              <a:off x="7453794" y="6058705"/>
              <a:ext cx="1389532" cy="4313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48AD82B2-FA6A-458F-891B-09BD5C96D510}"/>
                </a:ext>
              </a:extLst>
            </p:cNvPr>
            <p:cNvSpPr/>
            <p:nvPr/>
          </p:nvSpPr>
          <p:spPr>
            <a:xfrm rot="14988361">
              <a:off x="6938707" y="6334297"/>
              <a:ext cx="467650" cy="427361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chemeClr val="tx1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0CF2F029-315A-482C-A466-AEA52D4510B9}"/>
                </a:ext>
              </a:extLst>
            </p:cNvPr>
            <p:cNvSpPr/>
            <p:nvPr/>
          </p:nvSpPr>
          <p:spPr>
            <a:xfrm rot="14988361">
              <a:off x="8883724" y="6378924"/>
              <a:ext cx="467650" cy="427361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chemeClr val="tx1"/>
              </a:solidFill>
              <a:headEnd type="none" w="med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49AC9DF7-741D-46D1-88A6-4434A8EA31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457003" y="6096997"/>
              <a:ext cx="535462" cy="94511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4D1F37E-0A40-458A-8FB3-120AAB49C155}"/>
                </a:ext>
              </a:extLst>
            </p:cNvPr>
            <p:cNvSpPr/>
            <p:nvPr/>
          </p:nvSpPr>
          <p:spPr>
            <a:xfrm>
              <a:off x="8873005" y="5770560"/>
              <a:ext cx="512510" cy="581552"/>
            </a:xfrm>
            <a:prstGeom prst="ellipse">
              <a:avLst/>
            </a:prstGeom>
            <a:solidFill>
              <a:schemeClr val="bg1">
                <a:lumMod val="95000"/>
                <a:alpha val="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b="1" baseline="-25000" dirty="0">
                <a:solidFill>
                  <a:prstClr val="black"/>
                </a:solidFill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AFB14C7-F303-4604-A822-0AF7C383241E}"/>
                </a:ext>
              </a:extLst>
            </p:cNvPr>
            <p:cNvSpPr/>
            <p:nvPr/>
          </p:nvSpPr>
          <p:spPr>
            <a:xfrm>
              <a:off x="7873787" y="4866096"/>
              <a:ext cx="598306" cy="65471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 b="1" baseline="-25000" dirty="0">
                <a:solidFill>
                  <a:prstClr val="black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25ADAAD-CF2B-4E9E-B8D3-7FBD05872630}"/>
                    </a:ext>
                  </a:extLst>
                </p:cNvPr>
                <p:cNvSpPr txBox="1"/>
                <p:nvPr/>
              </p:nvSpPr>
              <p:spPr>
                <a:xfrm>
                  <a:off x="6966225" y="5761409"/>
                  <a:ext cx="32755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25ADAAD-CF2B-4E9E-B8D3-7FBD058726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6225" y="5761409"/>
                  <a:ext cx="327559" cy="461665"/>
                </a:xfrm>
                <a:prstGeom prst="rect">
                  <a:avLst/>
                </a:prstGeom>
                <a:blipFill>
                  <a:blip r:embed="rId3"/>
                  <a:stretch>
                    <a:fillRect l="-1887" r="-24528"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9F457988-0417-4534-8843-445545634F93}"/>
                    </a:ext>
                  </a:extLst>
                </p:cNvPr>
                <p:cNvSpPr txBox="1"/>
                <p:nvPr/>
              </p:nvSpPr>
              <p:spPr>
                <a:xfrm>
                  <a:off x="7944606" y="4902786"/>
                  <a:ext cx="32755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9F457988-0417-4534-8843-445545634F9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44606" y="4902786"/>
                  <a:ext cx="327559" cy="461665"/>
                </a:xfrm>
                <a:prstGeom prst="rect">
                  <a:avLst/>
                </a:prstGeom>
                <a:blipFill>
                  <a:blip r:embed="rId4"/>
                  <a:stretch>
                    <a:fillRect r="-24074"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AC646B04-AE24-4C6B-B73E-C1B79440DE8D}"/>
                    </a:ext>
                  </a:extLst>
                </p:cNvPr>
                <p:cNvSpPr txBox="1"/>
                <p:nvPr/>
              </p:nvSpPr>
              <p:spPr>
                <a:xfrm>
                  <a:off x="8897714" y="5761026"/>
                  <a:ext cx="32755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AC646B04-AE24-4C6B-B73E-C1B79440DE8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97714" y="5761026"/>
                  <a:ext cx="327559" cy="461665"/>
                </a:xfrm>
                <a:prstGeom prst="rect">
                  <a:avLst/>
                </a:prstGeom>
                <a:blipFill>
                  <a:blip r:embed="rId5"/>
                  <a:stretch>
                    <a:fillRect l="-1887" r="-26415"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F2C5236-FF66-4A06-BD24-AC6BD6A745EF}"/>
                </a:ext>
              </a:extLst>
            </p:cNvPr>
            <p:cNvCxnSpPr>
              <a:cxnSpLocks/>
              <a:endCxn id="40" idx="5"/>
            </p:cNvCxnSpPr>
            <p:nvPr/>
          </p:nvCxnSpPr>
          <p:spPr>
            <a:xfrm flipH="1" flipV="1">
              <a:off x="8384473" y="5424926"/>
              <a:ext cx="567013" cy="42323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15">
              <a:extLst>
                <a:ext uri="{FF2B5EF4-FFF2-40B4-BE49-F238E27FC236}">
                  <a16:creationId xmlns:a16="http://schemas.microsoft.com/office/drawing/2014/main" id="{92F836EA-1AAE-4E17-8D60-90A6328A2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247572" y="4902786"/>
              <a:ext cx="3024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1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F8EFA8D8-C6FF-492F-B6C7-E1DECB753D30}"/>
                </a:ext>
              </a:extLst>
            </p:cNvPr>
            <p:cNvCxnSpPr>
              <a:cxnSpLocks/>
              <a:stCxn id="40" idx="3"/>
              <a:endCxn id="28" idx="7"/>
            </p:cNvCxnSpPr>
            <p:nvPr/>
          </p:nvCxnSpPr>
          <p:spPr>
            <a:xfrm flipH="1">
              <a:off x="7384065" y="5424926"/>
              <a:ext cx="577342" cy="35464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15">
              <a:extLst>
                <a:ext uri="{FF2B5EF4-FFF2-40B4-BE49-F238E27FC236}">
                  <a16:creationId xmlns:a16="http://schemas.microsoft.com/office/drawing/2014/main" id="{84DCE5B5-A9A8-401F-80EF-E7A276DC76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1481" y="5240713"/>
              <a:ext cx="3024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2</a:t>
              </a:r>
            </a:p>
          </p:txBody>
        </p:sp>
        <p:sp>
          <p:nvSpPr>
            <p:cNvPr id="54" name="TextBox 15">
              <a:extLst>
                <a:ext uri="{FF2B5EF4-FFF2-40B4-BE49-F238E27FC236}">
                  <a16:creationId xmlns:a16="http://schemas.microsoft.com/office/drawing/2014/main" id="{F9C2ABE8-D571-4FC0-92B2-518EBD8142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84150" y="5422354"/>
              <a:ext cx="3024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2</a:t>
              </a:r>
            </a:p>
          </p:txBody>
        </p:sp>
        <p:sp>
          <p:nvSpPr>
            <p:cNvPr id="55" name="Arc 54">
              <a:extLst>
                <a:ext uri="{FF2B5EF4-FFF2-40B4-BE49-F238E27FC236}">
                  <a16:creationId xmlns:a16="http://schemas.microsoft.com/office/drawing/2014/main" id="{39AD7F82-8406-4C04-82CC-FCE520198841}"/>
                </a:ext>
              </a:extLst>
            </p:cNvPr>
            <p:cNvSpPr/>
            <p:nvPr/>
          </p:nvSpPr>
          <p:spPr>
            <a:xfrm rot="10800000">
              <a:off x="7471367" y="5794852"/>
              <a:ext cx="1356587" cy="864770"/>
            </a:xfrm>
            <a:prstGeom prst="arc">
              <a:avLst>
                <a:gd name="adj1" fmla="val 10841513"/>
                <a:gd name="adj2" fmla="val 0"/>
              </a:avLst>
            </a:prstGeom>
            <a:ln w="28575">
              <a:solidFill>
                <a:schemeClr val="tx1"/>
              </a:solidFill>
              <a:headEnd type="none" w="lg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6" name="TextBox 15">
              <a:extLst>
                <a:ext uri="{FF2B5EF4-FFF2-40B4-BE49-F238E27FC236}">
                  <a16:creationId xmlns:a16="http://schemas.microsoft.com/office/drawing/2014/main" id="{665FCC00-9E6F-49D6-AB05-59F9521493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34209" y="6274795"/>
              <a:ext cx="3024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57" name="Arc 56">
              <a:extLst>
                <a:ext uri="{FF2B5EF4-FFF2-40B4-BE49-F238E27FC236}">
                  <a16:creationId xmlns:a16="http://schemas.microsoft.com/office/drawing/2014/main" id="{F2ECBFEE-DB23-4DF7-8C9E-ECCBB435C550}"/>
                </a:ext>
              </a:extLst>
            </p:cNvPr>
            <p:cNvSpPr/>
            <p:nvPr/>
          </p:nvSpPr>
          <p:spPr>
            <a:xfrm rot="19209973">
              <a:off x="6796239" y="5021930"/>
              <a:ext cx="1196611" cy="800850"/>
            </a:xfrm>
            <a:prstGeom prst="arc">
              <a:avLst>
                <a:gd name="adj1" fmla="val 10855616"/>
                <a:gd name="adj2" fmla="val 0"/>
              </a:avLst>
            </a:prstGeom>
            <a:ln w="28575">
              <a:solidFill>
                <a:schemeClr val="tx1"/>
              </a:solidFill>
              <a:headEnd type="none" w="lg" len="med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prstClr val="black"/>
                </a:solidFill>
              </a:endParaRPr>
            </a:p>
          </p:txBody>
        </p:sp>
        <p:sp>
          <p:nvSpPr>
            <p:cNvPr id="59" name="TextBox 15">
              <a:extLst>
                <a:ext uri="{FF2B5EF4-FFF2-40B4-BE49-F238E27FC236}">
                  <a16:creationId xmlns:a16="http://schemas.microsoft.com/office/drawing/2014/main" id="{AFB2792B-9CF1-425A-9396-03FE217770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7069" y="4780788"/>
              <a:ext cx="3024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2000" dirty="0">
                  <a:solidFill>
                    <a:prstClr val="black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3577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F08F9-2ACA-4852-AFBB-D8D507CAD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DFAs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35CE3-50D4-4125-9A19-6E5495D56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DFAs can’t “count arbitrarily high”</a:t>
            </a:r>
          </a:p>
          <a:p>
            <a:endParaRPr lang="en-US" dirty="0"/>
          </a:p>
          <a:p>
            <a:r>
              <a:rPr lang="en-US" dirty="0"/>
              <a:t>For example, we could not make a DFA that remembers the overall sum of all the digits (not taken % 3) </a:t>
            </a:r>
          </a:p>
          <a:p>
            <a:r>
              <a:rPr lang="en-US" dirty="0"/>
              <a:t>That would have infinitely many states! We’re only allowed a finite number.</a:t>
            </a:r>
          </a:p>
        </p:txBody>
      </p:sp>
    </p:spTree>
    <p:extLst>
      <p:ext uri="{BB962C8B-B14F-4D97-AF65-F5344CB8AC3E}">
        <p14:creationId xmlns:p14="http://schemas.microsoft.com/office/powerpoint/2010/main" val="266280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2767214" y="3415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9273443" y="341117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1693560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28309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531020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>
            <a:endCxn id="7" idx="3"/>
          </p:cNvCxnSpPr>
          <p:nvPr/>
        </p:nvCxnSpPr>
        <p:spPr>
          <a:xfrm flipV="1">
            <a:off x="2538554" y="4118412"/>
            <a:ext cx="349180" cy="22464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45529" y="1693560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46BF176-06F8-4A05-93C4-E99FB2D13E83}"/>
              </a:ext>
            </a:extLst>
          </p:cNvPr>
          <p:cNvSpPr txBox="1">
            <a:spLocks/>
          </p:cNvSpPr>
          <p:nvPr/>
        </p:nvSpPr>
        <p:spPr>
          <a:xfrm>
            <a:off x="606731" y="327672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and</a:t>
            </a:r>
            <a:r>
              <a:rPr lang="en-US" sz="4400" dirty="0"/>
              <a:t> sum%3=0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3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2767214" y="3415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9273443" y="341117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1693560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28309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531020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>
            <a:endCxn id="7" idx="3"/>
          </p:cNvCxnSpPr>
          <p:nvPr/>
        </p:nvCxnSpPr>
        <p:spPr>
          <a:xfrm flipV="1">
            <a:off x="2538554" y="4118412"/>
            <a:ext cx="349180" cy="22464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1" idx="1"/>
            <a:endCxn id="7" idx="4"/>
          </p:cNvCxnSpPr>
          <p:nvPr/>
        </p:nvCxnSpPr>
        <p:spPr>
          <a:xfrm flipH="1" flipV="1">
            <a:off x="3178694" y="4238931"/>
            <a:ext cx="1319988" cy="1164682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7" idx="0"/>
            <a:endCxn id="10" idx="3"/>
          </p:cNvCxnSpPr>
          <p:nvPr/>
        </p:nvCxnSpPr>
        <p:spPr>
          <a:xfrm flipV="1">
            <a:off x="3178694" y="2396001"/>
            <a:ext cx="1319988" cy="1019971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0" idx="4"/>
            <a:endCxn id="11" idx="0"/>
          </p:cNvCxnSpPr>
          <p:nvPr/>
        </p:nvCxnSpPr>
        <p:spPr>
          <a:xfrm>
            <a:off x="4789642" y="2516521"/>
            <a:ext cx="0" cy="2766573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9" idx="4"/>
            <a:endCxn id="12" idx="7"/>
          </p:cNvCxnSpPr>
          <p:nvPr/>
        </p:nvCxnSpPr>
        <p:spPr>
          <a:xfrm flipH="1">
            <a:off x="8341855" y="4234133"/>
            <a:ext cx="1343069" cy="1196590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12" idx="0"/>
            <a:endCxn id="205" idx="4"/>
          </p:cNvCxnSpPr>
          <p:nvPr/>
        </p:nvCxnSpPr>
        <p:spPr>
          <a:xfrm flipV="1">
            <a:off x="8050895" y="2516521"/>
            <a:ext cx="6115" cy="2793683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45529" y="1693560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cxnSp>
        <p:nvCxnSpPr>
          <p:cNvPr id="212" name="Straight Arrow Connector 211"/>
          <p:cNvCxnSpPr>
            <a:stCxn id="205" idx="5"/>
            <a:endCxn id="9" idx="0"/>
          </p:cNvCxnSpPr>
          <p:nvPr/>
        </p:nvCxnSpPr>
        <p:spPr>
          <a:xfrm>
            <a:off x="8347969" y="2396001"/>
            <a:ext cx="1336954" cy="1015173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stCxn id="7" idx="7"/>
            <a:endCxn id="205" idx="3"/>
          </p:cNvCxnSpPr>
          <p:nvPr/>
        </p:nvCxnSpPr>
        <p:spPr>
          <a:xfrm flipV="1">
            <a:off x="3469655" y="2396001"/>
            <a:ext cx="4296395" cy="1140491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9" idx="3"/>
            <a:endCxn id="11" idx="7"/>
          </p:cNvCxnSpPr>
          <p:nvPr/>
        </p:nvCxnSpPr>
        <p:spPr>
          <a:xfrm flipH="1">
            <a:off x="5080603" y="4113613"/>
            <a:ext cx="4313361" cy="1290000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stCxn id="10" idx="5"/>
            <a:endCxn id="9" idx="1"/>
          </p:cNvCxnSpPr>
          <p:nvPr/>
        </p:nvCxnSpPr>
        <p:spPr>
          <a:xfrm>
            <a:off x="5080603" y="2396001"/>
            <a:ext cx="4313361" cy="1135693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stCxn id="12" idx="1"/>
            <a:endCxn id="7" idx="5"/>
          </p:cNvCxnSpPr>
          <p:nvPr/>
        </p:nvCxnSpPr>
        <p:spPr>
          <a:xfrm flipH="1" flipV="1">
            <a:off x="3469654" y="4118411"/>
            <a:ext cx="4290280" cy="1312312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stCxn id="205" idx="2"/>
            <a:endCxn id="10" idx="6"/>
          </p:cNvCxnSpPr>
          <p:nvPr/>
        </p:nvCxnSpPr>
        <p:spPr>
          <a:xfrm flipH="1">
            <a:off x="5201123" y="2105040"/>
            <a:ext cx="2444407" cy="0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Arrow Connector 238"/>
          <p:cNvCxnSpPr>
            <a:stCxn id="11" idx="6"/>
            <a:endCxn id="12" idx="2"/>
          </p:cNvCxnSpPr>
          <p:nvPr/>
        </p:nvCxnSpPr>
        <p:spPr>
          <a:xfrm>
            <a:off x="5201122" y="5694573"/>
            <a:ext cx="2438292" cy="27110"/>
          </a:xfrm>
          <a:prstGeom prst="straightConnector1">
            <a:avLst/>
          </a:prstGeom>
          <a:ln>
            <a:solidFill>
              <a:srgbClr val="00206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9" name="TextBox 248"/>
          <p:cNvSpPr txBox="1"/>
          <p:nvPr/>
        </p:nvSpPr>
        <p:spPr>
          <a:xfrm>
            <a:off x="7237282" y="163414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5302159" y="575470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51" name="TextBox 250"/>
          <p:cNvSpPr txBox="1"/>
          <p:nvPr/>
        </p:nvSpPr>
        <p:spPr>
          <a:xfrm>
            <a:off x="7083403" y="526001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52" name="TextBox 251"/>
          <p:cNvSpPr txBox="1"/>
          <p:nvPr/>
        </p:nvSpPr>
        <p:spPr>
          <a:xfrm>
            <a:off x="3671188" y="343536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8830829" y="379247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55" name="TextBox 254"/>
          <p:cNvSpPr txBox="1"/>
          <p:nvPr/>
        </p:nvSpPr>
        <p:spPr>
          <a:xfrm>
            <a:off x="5485967" y="209580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9567563" y="429694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2964338" y="290358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4022102" y="514570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259" name="TextBox 258"/>
          <p:cNvSpPr txBox="1"/>
          <p:nvPr/>
        </p:nvSpPr>
        <p:spPr>
          <a:xfrm>
            <a:off x="4421316" y="24663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260" name="TextBox 259"/>
          <p:cNvSpPr txBox="1"/>
          <p:nvPr/>
        </p:nvSpPr>
        <p:spPr>
          <a:xfrm>
            <a:off x="8088813" y="487796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8479551" y="208720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38" name="Arc 37"/>
          <p:cNvSpPr/>
          <p:nvPr/>
        </p:nvSpPr>
        <p:spPr>
          <a:xfrm rot="1877194">
            <a:off x="4187663" y="1413819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39" name="Arc 38"/>
          <p:cNvSpPr>
            <a:spLocks noChangeAspect="1"/>
          </p:cNvSpPr>
          <p:nvPr/>
        </p:nvSpPr>
        <p:spPr>
          <a:xfrm rot="19722806" flipH="1">
            <a:off x="8414187" y="1508352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0" name="Arc 39"/>
          <p:cNvSpPr/>
          <p:nvPr/>
        </p:nvSpPr>
        <p:spPr>
          <a:xfrm>
            <a:off x="2313922" y="3536492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1" name="Arc 40"/>
          <p:cNvSpPr/>
          <p:nvPr/>
        </p:nvSpPr>
        <p:spPr>
          <a:xfrm rot="1877194" flipH="1" flipV="1">
            <a:off x="8379065" y="5940537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2" name="Arc 41"/>
          <p:cNvSpPr/>
          <p:nvPr/>
        </p:nvSpPr>
        <p:spPr>
          <a:xfrm rot="9582308">
            <a:off x="10128936" y="3674244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3" name="Arc 42"/>
          <p:cNvSpPr>
            <a:spLocks noChangeAspect="1"/>
          </p:cNvSpPr>
          <p:nvPr/>
        </p:nvSpPr>
        <p:spPr>
          <a:xfrm rot="19722806" flipV="1">
            <a:off x="4115811" y="5927342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11781" y="128818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72362" y="578181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733490" y="587522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276729" y="31355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194830" y="3209792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785678" y="1435618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sp>
        <p:nvSpPr>
          <p:cNvPr id="50" name="Title 1">
            <a:extLst>
              <a:ext uri="{FF2B5EF4-FFF2-40B4-BE49-F238E27FC236}">
                <a16:creationId xmlns:a16="http://schemas.microsoft.com/office/drawing/2014/main" id="{83708904-B91A-493A-9FFE-08B8FD66F8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46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and</a:t>
            </a:r>
            <a:r>
              <a:rPr lang="en-US" sz="4400" dirty="0"/>
              <a:t> sum%3=0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43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16D79-770D-43BB-B385-5C3DC7C49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2CC96-6AB7-41E5-BAE1-9E3D5F0C7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Optional extra lecture video (“lecture 21.5”) with the content we skipped on Friday is on </a:t>
            </a:r>
            <a:r>
              <a:rPr lang="en-US" dirty="0" err="1"/>
              <a:t>Panopto</a:t>
            </a:r>
            <a:r>
              <a:rPr lang="en-US" dirty="0"/>
              <a:t>.</a:t>
            </a:r>
          </a:p>
          <a:p>
            <a:r>
              <a:rPr lang="en-US" dirty="0"/>
              <a:t>It’s optional, but recommended.</a:t>
            </a:r>
          </a:p>
          <a:p>
            <a:r>
              <a:rPr lang="en-US" dirty="0"/>
              <a:t>There won’t be homework or exam problems that require anything from the video.</a:t>
            </a:r>
          </a:p>
          <a:p>
            <a:pPr lvl="1"/>
            <a:r>
              <a:rPr lang="en-US" dirty="0"/>
              <a:t>But the visualization of relations can be really useful even if not required.</a:t>
            </a:r>
          </a:p>
        </p:txBody>
      </p:sp>
    </p:spTree>
    <p:extLst>
      <p:ext uri="{BB962C8B-B14F-4D97-AF65-F5344CB8AC3E}">
        <p14:creationId xmlns:p14="http://schemas.microsoft.com/office/powerpoint/2010/main" val="1320416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4378162" y="149312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639414" y="150065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3336046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3343578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75314" y="1900071"/>
            <a:ext cx="502848" cy="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39414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84002F1-FD29-4009-8D87-EFB0A63038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46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and</a:t>
            </a:r>
            <a:r>
              <a:rPr lang="en-US" sz="4400" dirty="0"/>
              <a:t> sum%3=0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79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4378162" y="149312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639414" y="150065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3336046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3343578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75314" y="1900071"/>
            <a:ext cx="502848" cy="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39414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1781" y="1134216"/>
            <a:ext cx="756882" cy="510888"/>
            <a:chOff x="2287781" y="1288183"/>
            <a:chExt cx="756882" cy="510888"/>
          </a:xfrm>
        </p:grpSpPr>
        <p:sp>
          <p:nvSpPr>
            <p:cNvPr id="15" name="Arc 14"/>
            <p:cNvSpPr/>
            <p:nvPr/>
          </p:nvSpPr>
          <p:spPr>
            <a:xfrm rot="1877194">
              <a:off x="2663663" y="1413818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87781" y="1288183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275395" y="1188933"/>
            <a:ext cx="726075" cy="461665"/>
            <a:chOff x="6890187" y="1435617"/>
            <a:chExt cx="726075" cy="461665"/>
          </a:xfrm>
        </p:grpSpPr>
        <p:sp>
          <p:nvSpPr>
            <p:cNvPr id="18" name="Arc 17"/>
            <p:cNvSpPr>
              <a:spLocks noChangeAspect="1"/>
            </p:cNvSpPr>
            <p:nvPr/>
          </p:nvSpPr>
          <p:spPr>
            <a:xfrm rot="19722806" flipH="1">
              <a:off x="6890187" y="150093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61678" y="1435617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97440" y="2316082"/>
            <a:ext cx="1606629" cy="1656529"/>
            <a:chOff x="1673439" y="2316081"/>
            <a:chExt cx="1606629" cy="1656529"/>
          </a:xfrm>
        </p:grpSpPr>
        <p:cxnSp>
          <p:nvCxnSpPr>
            <p:cNvPr id="20" name="Straight Arrow Connector 19"/>
            <p:cNvCxnSpPr>
              <a:stCxn id="7" idx="4"/>
              <a:endCxn id="10" idx="0"/>
            </p:cNvCxnSpPr>
            <p:nvPr/>
          </p:nvCxnSpPr>
          <p:spPr>
            <a:xfrm>
              <a:off x="3265642" y="2316081"/>
              <a:ext cx="0" cy="1019965"/>
            </a:xfrm>
            <a:prstGeom prst="straightConnector1">
              <a:avLst/>
            </a:prstGeom>
            <a:ln>
              <a:solidFill>
                <a:srgbClr val="7030A0"/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25484" y="24663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73439" y="3510945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</p:grpSp>
      <p:cxnSp>
        <p:nvCxnSpPr>
          <p:cNvPr id="22" name="Straight Arrow Connector 21"/>
          <p:cNvCxnSpPr>
            <a:stCxn id="10" idx="4"/>
            <a:endCxn id="11" idx="0"/>
          </p:cNvCxnSpPr>
          <p:nvPr/>
        </p:nvCxnSpPr>
        <p:spPr>
          <a:xfrm>
            <a:off x="4789642" y="4159007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70917" y="430582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27" name="Straight Arrow Connector 26"/>
          <p:cNvCxnSpPr>
            <a:stCxn id="9" idx="4"/>
            <a:endCxn id="12" idx="0"/>
          </p:cNvCxnSpPr>
          <p:nvPr/>
        </p:nvCxnSpPr>
        <p:spPr>
          <a:xfrm>
            <a:off x="8050894" y="2323614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32982" y="25341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36" name="Straight Arrow Connector 35"/>
          <p:cNvCxnSpPr>
            <a:stCxn id="12" idx="4"/>
            <a:endCxn id="205" idx="0"/>
          </p:cNvCxnSpPr>
          <p:nvPr/>
        </p:nvCxnSpPr>
        <p:spPr>
          <a:xfrm>
            <a:off x="8050894" y="4166539"/>
            <a:ext cx="0" cy="1012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946437" y="3132283"/>
            <a:ext cx="418193" cy="786210"/>
            <a:chOff x="752729" y="3135534"/>
            <a:chExt cx="418193" cy="786210"/>
          </a:xfrm>
        </p:grpSpPr>
        <p:sp>
          <p:nvSpPr>
            <p:cNvPr id="41" name="Arc 40"/>
            <p:cNvSpPr/>
            <p:nvPr/>
          </p:nvSpPr>
          <p:spPr>
            <a:xfrm>
              <a:off x="789922" y="353649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52729" y="31355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789715" y="5658170"/>
            <a:ext cx="724449" cy="530784"/>
            <a:chOff x="2248362" y="5781810"/>
            <a:chExt cx="724449" cy="530784"/>
          </a:xfrm>
        </p:grpSpPr>
        <p:sp>
          <p:nvSpPr>
            <p:cNvPr id="44" name="Arc 43"/>
            <p:cNvSpPr>
              <a:spLocks noChangeAspect="1"/>
            </p:cNvSpPr>
            <p:nvPr/>
          </p:nvSpPr>
          <p:spPr>
            <a:xfrm rot="19722806" flipV="1">
              <a:off x="2591811" y="592734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48362" y="578181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47" name="Arc 46"/>
          <p:cNvSpPr/>
          <p:nvPr/>
        </p:nvSpPr>
        <p:spPr>
          <a:xfrm rot="1877194" flipH="1" flipV="1">
            <a:off x="8379065" y="5792496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51279" y="565658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8515306" y="3068789"/>
            <a:ext cx="420478" cy="849705"/>
            <a:chOff x="8604936" y="3209791"/>
            <a:chExt cx="420478" cy="849705"/>
          </a:xfrm>
        </p:grpSpPr>
        <p:sp>
          <p:nvSpPr>
            <p:cNvPr id="50" name="Arc 49"/>
            <p:cNvSpPr/>
            <p:nvPr/>
          </p:nvSpPr>
          <p:spPr>
            <a:xfrm rot="9582308">
              <a:off x="8604936" y="367424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70830" y="320979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8050893" y="4305826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39" name="Freeform 38"/>
          <p:cNvSpPr/>
          <p:nvPr/>
        </p:nvSpPr>
        <p:spPr>
          <a:xfrm>
            <a:off x="3548732" y="2179865"/>
            <a:ext cx="947068" cy="3167743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flipH="1">
            <a:off x="8391051" y="2121901"/>
            <a:ext cx="991198" cy="3225706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412158" y="3544740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58" name="Straight Arrow Connector 57"/>
          <p:cNvCxnSpPr>
            <a:stCxn id="9" idx="3"/>
            <a:endCxn id="11" idx="7"/>
          </p:cNvCxnSpPr>
          <p:nvPr/>
        </p:nvCxnSpPr>
        <p:spPr>
          <a:xfrm flipH="1">
            <a:off x="5080602" y="2203093"/>
            <a:ext cx="2679332" cy="3096398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7" idx="5"/>
            <a:endCxn id="205" idx="1"/>
          </p:cNvCxnSpPr>
          <p:nvPr/>
        </p:nvCxnSpPr>
        <p:spPr>
          <a:xfrm>
            <a:off x="5080602" y="2195561"/>
            <a:ext cx="2679332" cy="3103930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0" idx="7"/>
            <a:endCxn id="9" idx="2"/>
          </p:cNvCxnSpPr>
          <p:nvPr/>
        </p:nvCxnSpPr>
        <p:spPr>
          <a:xfrm flipV="1">
            <a:off x="5080602" y="1912134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2" idx="1"/>
            <a:endCxn id="7" idx="6"/>
          </p:cNvCxnSpPr>
          <p:nvPr/>
        </p:nvCxnSpPr>
        <p:spPr>
          <a:xfrm flipH="1" flipV="1">
            <a:off x="5201122" y="1904602"/>
            <a:ext cx="2558812" cy="1559497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1" idx="6"/>
            <a:endCxn id="12" idx="3"/>
          </p:cNvCxnSpPr>
          <p:nvPr/>
        </p:nvCxnSpPr>
        <p:spPr>
          <a:xfrm flipV="1">
            <a:off x="5201122" y="4046019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05" idx="2"/>
            <a:endCxn id="10" idx="5"/>
          </p:cNvCxnSpPr>
          <p:nvPr/>
        </p:nvCxnSpPr>
        <p:spPr>
          <a:xfrm flipH="1" flipV="1">
            <a:off x="5080602" y="4038487"/>
            <a:ext cx="2558812" cy="1551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250680" y="2062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303463" y="32482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71102" y="49709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189437" y="49709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88590" y="324829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187743" y="20724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F55D98-4227-4815-9221-51B5709ADEFA}"/>
              </a:ext>
            </a:extLst>
          </p:cNvPr>
          <p:cNvSpPr txBox="1"/>
          <p:nvPr/>
        </p:nvSpPr>
        <p:spPr>
          <a:xfrm>
            <a:off x="5239224" y="927242"/>
            <a:ext cx="2215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Changed notation – final states with bold outlines. 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E6D79A0F-882E-482A-B055-22258975F6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46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and</a:t>
            </a:r>
            <a:r>
              <a:rPr lang="en-US" sz="4400" dirty="0"/>
              <a:t> sum%3=0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5E6108-6E7D-44DF-A57A-5AB88AEB76F3}"/>
                  </a:ext>
                </a:extLst>
              </p:cNvPr>
              <p:cNvSpPr txBox="1"/>
              <p:nvPr/>
            </p:nvSpPr>
            <p:spPr>
              <a:xfrm>
                <a:off x="130629" y="4669971"/>
                <a:ext cx="348622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Called the “cross product” construction (because you have a set of states equal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where first two DFAs had states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A very common trick to combine DFAs.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5E6108-6E7D-44DF-A57A-5AB88AEB7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9" y="4669971"/>
                <a:ext cx="3486222" cy="1754326"/>
              </a:xfrm>
              <a:prstGeom prst="rect">
                <a:avLst/>
              </a:prstGeom>
              <a:blipFill>
                <a:blip r:embed="rId2"/>
                <a:stretch>
                  <a:fillRect l="-1399" t="-1736" r="-2972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67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4378162" y="149312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639414" y="150065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3336046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3343578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75314" y="1900071"/>
            <a:ext cx="502848" cy="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39414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1781" y="1134216"/>
            <a:ext cx="756882" cy="510888"/>
            <a:chOff x="2287781" y="1288183"/>
            <a:chExt cx="756882" cy="510888"/>
          </a:xfrm>
        </p:grpSpPr>
        <p:sp>
          <p:nvSpPr>
            <p:cNvPr id="15" name="Arc 14"/>
            <p:cNvSpPr/>
            <p:nvPr/>
          </p:nvSpPr>
          <p:spPr>
            <a:xfrm rot="1877194">
              <a:off x="2663663" y="1413818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87781" y="1288183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275395" y="1188933"/>
            <a:ext cx="726075" cy="461665"/>
            <a:chOff x="6890187" y="1435617"/>
            <a:chExt cx="726075" cy="461665"/>
          </a:xfrm>
        </p:grpSpPr>
        <p:sp>
          <p:nvSpPr>
            <p:cNvPr id="18" name="Arc 17"/>
            <p:cNvSpPr>
              <a:spLocks noChangeAspect="1"/>
            </p:cNvSpPr>
            <p:nvPr/>
          </p:nvSpPr>
          <p:spPr>
            <a:xfrm rot="19722806" flipH="1">
              <a:off x="6890187" y="150093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61678" y="1435617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97440" y="2316082"/>
            <a:ext cx="1606629" cy="1656529"/>
            <a:chOff x="1673439" y="2316081"/>
            <a:chExt cx="1606629" cy="1656529"/>
          </a:xfrm>
        </p:grpSpPr>
        <p:cxnSp>
          <p:nvCxnSpPr>
            <p:cNvPr id="20" name="Straight Arrow Connector 19"/>
            <p:cNvCxnSpPr>
              <a:stCxn id="7" idx="4"/>
              <a:endCxn id="10" idx="0"/>
            </p:cNvCxnSpPr>
            <p:nvPr/>
          </p:nvCxnSpPr>
          <p:spPr>
            <a:xfrm>
              <a:off x="3265642" y="2316081"/>
              <a:ext cx="0" cy="1019965"/>
            </a:xfrm>
            <a:prstGeom prst="straightConnector1">
              <a:avLst/>
            </a:prstGeom>
            <a:ln>
              <a:solidFill>
                <a:srgbClr val="7030A0"/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25484" y="24663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73439" y="3510945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</p:grpSp>
      <p:cxnSp>
        <p:nvCxnSpPr>
          <p:cNvPr id="22" name="Straight Arrow Connector 21"/>
          <p:cNvCxnSpPr>
            <a:stCxn id="10" idx="4"/>
            <a:endCxn id="11" idx="0"/>
          </p:cNvCxnSpPr>
          <p:nvPr/>
        </p:nvCxnSpPr>
        <p:spPr>
          <a:xfrm>
            <a:off x="4789642" y="4159007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70917" y="430582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27" name="Straight Arrow Connector 26"/>
          <p:cNvCxnSpPr>
            <a:stCxn id="9" idx="4"/>
            <a:endCxn id="12" idx="0"/>
          </p:cNvCxnSpPr>
          <p:nvPr/>
        </p:nvCxnSpPr>
        <p:spPr>
          <a:xfrm>
            <a:off x="8050894" y="2323614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32982" y="25341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36" name="Straight Arrow Connector 35"/>
          <p:cNvCxnSpPr>
            <a:stCxn id="12" idx="4"/>
            <a:endCxn id="205" idx="0"/>
          </p:cNvCxnSpPr>
          <p:nvPr/>
        </p:nvCxnSpPr>
        <p:spPr>
          <a:xfrm>
            <a:off x="8050894" y="4166539"/>
            <a:ext cx="0" cy="1012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946437" y="3132283"/>
            <a:ext cx="418193" cy="786210"/>
            <a:chOff x="752729" y="3135534"/>
            <a:chExt cx="418193" cy="786210"/>
          </a:xfrm>
        </p:grpSpPr>
        <p:sp>
          <p:nvSpPr>
            <p:cNvPr id="41" name="Arc 40"/>
            <p:cNvSpPr/>
            <p:nvPr/>
          </p:nvSpPr>
          <p:spPr>
            <a:xfrm>
              <a:off x="789922" y="353649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52729" y="31355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789715" y="5658170"/>
            <a:ext cx="724449" cy="530784"/>
            <a:chOff x="2248362" y="5781810"/>
            <a:chExt cx="724449" cy="530784"/>
          </a:xfrm>
        </p:grpSpPr>
        <p:sp>
          <p:nvSpPr>
            <p:cNvPr id="44" name="Arc 43"/>
            <p:cNvSpPr>
              <a:spLocks noChangeAspect="1"/>
            </p:cNvSpPr>
            <p:nvPr/>
          </p:nvSpPr>
          <p:spPr>
            <a:xfrm rot="19722806" flipV="1">
              <a:off x="2591811" y="592734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48362" y="578181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47" name="Arc 46"/>
          <p:cNvSpPr/>
          <p:nvPr/>
        </p:nvSpPr>
        <p:spPr>
          <a:xfrm rot="1877194" flipH="1" flipV="1">
            <a:off x="8379065" y="5792496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51279" y="565658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8515306" y="3068789"/>
            <a:ext cx="420478" cy="849705"/>
            <a:chOff x="8604936" y="3209791"/>
            <a:chExt cx="420478" cy="849705"/>
          </a:xfrm>
        </p:grpSpPr>
        <p:sp>
          <p:nvSpPr>
            <p:cNvPr id="50" name="Arc 49"/>
            <p:cNvSpPr/>
            <p:nvPr/>
          </p:nvSpPr>
          <p:spPr>
            <a:xfrm rot="9582308">
              <a:off x="8604936" y="367424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70830" y="320979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8050893" y="4305826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39" name="Freeform 38"/>
          <p:cNvSpPr/>
          <p:nvPr/>
        </p:nvSpPr>
        <p:spPr>
          <a:xfrm>
            <a:off x="3548732" y="2179865"/>
            <a:ext cx="947068" cy="3167743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flipH="1">
            <a:off x="8391051" y="2121901"/>
            <a:ext cx="991198" cy="3225706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412158" y="3544740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58" name="Straight Arrow Connector 57"/>
          <p:cNvCxnSpPr>
            <a:stCxn id="9" idx="3"/>
            <a:endCxn id="11" idx="7"/>
          </p:cNvCxnSpPr>
          <p:nvPr/>
        </p:nvCxnSpPr>
        <p:spPr>
          <a:xfrm flipH="1">
            <a:off x="5080602" y="2203093"/>
            <a:ext cx="2679332" cy="3096398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7" idx="5"/>
            <a:endCxn id="205" idx="1"/>
          </p:cNvCxnSpPr>
          <p:nvPr/>
        </p:nvCxnSpPr>
        <p:spPr>
          <a:xfrm>
            <a:off x="5080602" y="2195561"/>
            <a:ext cx="2679332" cy="3103930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0" idx="7"/>
            <a:endCxn id="9" idx="2"/>
          </p:cNvCxnSpPr>
          <p:nvPr/>
        </p:nvCxnSpPr>
        <p:spPr>
          <a:xfrm flipV="1">
            <a:off x="5080602" y="1912134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2" idx="1"/>
            <a:endCxn id="7" idx="6"/>
          </p:cNvCxnSpPr>
          <p:nvPr/>
        </p:nvCxnSpPr>
        <p:spPr>
          <a:xfrm flipH="1" flipV="1">
            <a:off x="5201122" y="1904602"/>
            <a:ext cx="2558812" cy="1559497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1" idx="6"/>
            <a:endCxn id="12" idx="3"/>
          </p:cNvCxnSpPr>
          <p:nvPr/>
        </p:nvCxnSpPr>
        <p:spPr>
          <a:xfrm flipV="1">
            <a:off x="5201122" y="4046019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05" idx="2"/>
            <a:endCxn id="10" idx="5"/>
          </p:cNvCxnSpPr>
          <p:nvPr/>
        </p:nvCxnSpPr>
        <p:spPr>
          <a:xfrm flipH="1" flipV="1">
            <a:off x="5080602" y="4038487"/>
            <a:ext cx="2558812" cy="1551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250680" y="2062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303463" y="32482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71102" y="49709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189437" y="49709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88590" y="324829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187743" y="20724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F55D98-4227-4815-9221-51B5709ADEFA}"/>
              </a:ext>
            </a:extLst>
          </p:cNvPr>
          <p:cNvSpPr txBox="1"/>
          <p:nvPr/>
        </p:nvSpPr>
        <p:spPr>
          <a:xfrm>
            <a:off x="5239224" y="927242"/>
            <a:ext cx="2215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Changed notation – final states with bold outlines. 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E6D79A0F-882E-482A-B055-22258975F6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46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and</a:t>
            </a:r>
            <a:r>
              <a:rPr lang="en-US" sz="4400" dirty="0"/>
              <a:t> sum%3=0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5E6108-6E7D-44DF-A57A-5AB88AEB76F3}"/>
                  </a:ext>
                </a:extLst>
              </p:cNvPr>
              <p:cNvSpPr txBox="1"/>
              <p:nvPr/>
            </p:nvSpPr>
            <p:spPr>
              <a:xfrm>
                <a:off x="130629" y="4669971"/>
                <a:ext cx="348622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Called the “cross product” construction (because you have a set of states equal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where first two DFAs had states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A very common trick to combine DFAs.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5E6108-6E7D-44DF-A57A-5AB88AEB7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9" y="4669971"/>
                <a:ext cx="3486222" cy="1754326"/>
              </a:xfrm>
              <a:prstGeom prst="rect">
                <a:avLst/>
              </a:prstGeom>
              <a:blipFill>
                <a:blip r:embed="rId2"/>
                <a:stretch>
                  <a:fillRect l="-1399" t="-1736" r="-2972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131349E9-1D07-4BB5-8CD4-21FB2C61CD23}"/>
              </a:ext>
            </a:extLst>
          </p:cNvPr>
          <p:cNvSpPr/>
          <p:nvPr/>
        </p:nvSpPr>
        <p:spPr>
          <a:xfrm>
            <a:off x="6326175" y="1648361"/>
            <a:ext cx="215346" cy="4540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7F8498-D575-4E65-A9D8-77748FFEBC8C}"/>
              </a:ext>
            </a:extLst>
          </p:cNvPr>
          <p:cNvSpPr txBox="1"/>
          <p:nvPr/>
        </p:nvSpPr>
        <p:spPr>
          <a:xfrm>
            <a:off x="4640997" y="6118248"/>
            <a:ext cx="145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“even # 2’s”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5ECC71A-8B2D-4BE1-A18C-C0DDED735A58}"/>
              </a:ext>
            </a:extLst>
          </p:cNvPr>
          <p:cNvSpPr txBox="1"/>
          <p:nvPr/>
        </p:nvSpPr>
        <p:spPr>
          <a:xfrm>
            <a:off x="6747873" y="6152329"/>
            <a:ext cx="145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“odd # 2’s”</a:t>
            </a:r>
          </a:p>
        </p:txBody>
      </p:sp>
    </p:spTree>
    <p:extLst>
      <p:ext uri="{BB962C8B-B14F-4D97-AF65-F5344CB8AC3E}">
        <p14:creationId xmlns:p14="http://schemas.microsoft.com/office/powerpoint/2010/main" val="2404455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4378162" y="149312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639414" y="150065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3336046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3343578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75314" y="1900071"/>
            <a:ext cx="502848" cy="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39414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1781" y="1134216"/>
            <a:ext cx="756882" cy="510888"/>
            <a:chOff x="2287781" y="1288183"/>
            <a:chExt cx="756882" cy="510888"/>
          </a:xfrm>
        </p:grpSpPr>
        <p:sp>
          <p:nvSpPr>
            <p:cNvPr id="15" name="Arc 14"/>
            <p:cNvSpPr/>
            <p:nvPr/>
          </p:nvSpPr>
          <p:spPr>
            <a:xfrm rot="1877194">
              <a:off x="2663663" y="1413818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87781" y="1288183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275395" y="1188933"/>
            <a:ext cx="726075" cy="461665"/>
            <a:chOff x="6890187" y="1435617"/>
            <a:chExt cx="726075" cy="461665"/>
          </a:xfrm>
        </p:grpSpPr>
        <p:sp>
          <p:nvSpPr>
            <p:cNvPr id="18" name="Arc 17"/>
            <p:cNvSpPr>
              <a:spLocks noChangeAspect="1"/>
            </p:cNvSpPr>
            <p:nvPr/>
          </p:nvSpPr>
          <p:spPr>
            <a:xfrm rot="19722806" flipH="1">
              <a:off x="6890187" y="150093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61678" y="1435617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97440" y="2316082"/>
            <a:ext cx="1606629" cy="1656529"/>
            <a:chOff x="1673439" y="2316081"/>
            <a:chExt cx="1606629" cy="1656529"/>
          </a:xfrm>
        </p:grpSpPr>
        <p:cxnSp>
          <p:nvCxnSpPr>
            <p:cNvPr id="20" name="Straight Arrow Connector 19"/>
            <p:cNvCxnSpPr>
              <a:stCxn id="7" idx="4"/>
              <a:endCxn id="10" idx="0"/>
            </p:cNvCxnSpPr>
            <p:nvPr/>
          </p:nvCxnSpPr>
          <p:spPr>
            <a:xfrm>
              <a:off x="3265642" y="2316081"/>
              <a:ext cx="0" cy="1019965"/>
            </a:xfrm>
            <a:prstGeom prst="straightConnector1">
              <a:avLst/>
            </a:prstGeom>
            <a:ln>
              <a:solidFill>
                <a:srgbClr val="7030A0"/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25484" y="24663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73439" y="3510945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</p:grpSp>
      <p:cxnSp>
        <p:nvCxnSpPr>
          <p:cNvPr id="22" name="Straight Arrow Connector 21"/>
          <p:cNvCxnSpPr>
            <a:stCxn id="10" idx="4"/>
            <a:endCxn id="11" idx="0"/>
          </p:cNvCxnSpPr>
          <p:nvPr/>
        </p:nvCxnSpPr>
        <p:spPr>
          <a:xfrm>
            <a:off x="4789642" y="4159007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70917" y="430582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27" name="Straight Arrow Connector 26"/>
          <p:cNvCxnSpPr>
            <a:stCxn id="9" idx="4"/>
            <a:endCxn id="12" idx="0"/>
          </p:cNvCxnSpPr>
          <p:nvPr/>
        </p:nvCxnSpPr>
        <p:spPr>
          <a:xfrm>
            <a:off x="8050894" y="2323614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32982" y="25341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36" name="Straight Arrow Connector 35"/>
          <p:cNvCxnSpPr>
            <a:stCxn id="12" idx="4"/>
            <a:endCxn id="205" idx="0"/>
          </p:cNvCxnSpPr>
          <p:nvPr/>
        </p:nvCxnSpPr>
        <p:spPr>
          <a:xfrm>
            <a:off x="8050894" y="4166539"/>
            <a:ext cx="0" cy="1012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946437" y="3132283"/>
            <a:ext cx="418193" cy="786210"/>
            <a:chOff x="752729" y="3135534"/>
            <a:chExt cx="418193" cy="786210"/>
          </a:xfrm>
        </p:grpSpPr>
        <p:sp>
          <p:nvSpPr>
            <p:cNvPr id="41" name="Arc 40"/>
            <p:cNvSpPr/>
            <p:nvPr/>
          </p:nvSpPr>
          <p:spPr>
            <a:xfrm>
              <a:off x="789922" y="353649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52729" y="31355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789715" y="5658170"/>
            <a:ext cx="724449" cy="530784"/>
            <a:chOff x="2248362" y="5781810"/>
            <a:chExt cx="724449" cy="530784"/>
          </a:xfrm>
        </p:grpSpPr>
        <p:sp>
          <p:nvSpPr>
            <p:cNvPr id="44" name="Arc 43"/>
            <p:cNvSpPr>
              <a:spLocks noChangeAspect="1"/>
            </p:cNvSpPr>
            <p:nvPr/>
          </p:nvSpPr>
          <p:spPr>
            <a:xfrm rot="19722806" flipV="1">
              <a:off x="2591811" y="592734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48362" y="578181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47" name="Arc 46"/>
          <p:cNvSpPr/>
          <p:nvPr/>
        </p:nvSpPr>
        <p:spPr>
          <a:xfrm rot="1877194" flipH="1" flipV="1">
            <a:off x="8379065" y="5792496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51279" y="565658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8515306" y="3068789"/>
            <a:ext cx="420478" cy="849705"/>
            <a:chOff x="8604936" y="3209791"/>
            <a:chExt cx="420478" cy="849705"/>
          </a:xfrm>
        </p:grpSpPr>
        <p:sp>
          <p:nvSpPr>
            <p:cNvPr id="50" name="Arc 49"/>
            <p:cNvSpPr/>
            <p:nvPr/>
          </p:nvSpPr>
          <p:spPr>
            <a:xfrm rot="9582308">
              <a:off x="8604936" y="367424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70830" y="320979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8050893" y="4305826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39" name="Freeform 38"/>
          <p:cNvSpPr/>
          <p:nvPr/>
        </p:nvSpPr>
        <p:spPr>
          <a:xfrm>
            <a:off x="3548732" y="2179865"/>
            <a:ext cx="947068" cy="3167743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flipH="1">
            <a:off x="8391051" y="2121901"/>
            <a:ext cx="991198" cy="3225706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412158" y="3544740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58" name="Straight Arrow Connector 57"/>
          <p:cNvCxnSpPr>
            <a:stCxn id="9" idx="3"/>
            <a:endCxn id="11" idx="7"/>
          </p:cNvCxnSpPr>
          <p:nvPr/>
        </p:nvCxnSpPr>
        <p:spPr>
          <a:xfrm flipH="1">
            <a:off x="5080602" y="2203093"/>
            <a:ext cx="2679332" cy="3096398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7" idx="5"/>
            <a:endCxn id="205" idx="1"/>
          </p:cNvCxnSpPr>
          <p:nvPr/>
        </p:nvCxnSpPr>
        <p:spPr>
          <a:xfrm>
            <a:off x="5080602" y="2195561"/>
            <a:ext cx="2679332" cy="3103930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0" idx="7"/>
            <a:endCxn id="9" idx="2"/>
          </p:cNvCxnSpPr>
          <p:nvPr/>
        </p:nvCxnSpPr>
        <p:spPr>
          <a:xfrm flipV="1">
            <a:off x="5080602" y="1912134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2" idx="1"/>
            <a:endCxn id="7" idx="6"/>
          </p:cNvCxnSpPr>
          <p:nvPr/>
        </p:nvCxnSpPr>
        <p:spPr>
          <a:xfrm flipH="1" flipV="1">
            <a:off x="5201122" y="1904602"/>
            <a:ext cx="2558812" cy="1559497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1" idx="6"/>
            <a:endCxn id="12" idx="3"/>
          </p:cNvCxnSpPr>
          <p:nvPr/>
        </p:nvCxnSpPr>
        <p:spPr>
          <a:xfrm flipV="1">
            <a:off x="5201122" y="4046019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05" idx="2"/>
            <a:endCxn id="10" idx="5"/>
          </p:cNvCxnSpPr>
          <p:nvPr/>
        </p:nvCxnSpPr>
        <p:spPr>
          <a:xfrm flipH="1" flipV="1">
            <a:off x="5080602" y="4038487"/>
            <a:ext cx="2558812" cy="1551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250680" y="2062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303463" y="32482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71102" y="49709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189437" y="49709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88590" y="324829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187743" y="20724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F55D98-4227-4815-9221-51B5709ADEFA}"/>
              </a:ext>
            </a:extLst>
          </p:cNvPr>
          <p:cNvSpPr txBox="1"/>
          <p:nvPr/>
        </p:nvSpPr>
        <p:spPr>
          <a:xfrm>
            <a:off x="5239224" y="927242"/>
            <a:ext cx="2215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Changed notation – final states with bold outlines. 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E6D79A0F-882E-482A-B055-22258975F6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46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and</a:t>
            </a:r>
            <a:r>
              <a:rPr lang="en-US" sz="4400" dirty="0"/>
              <a:t> sum%3=0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5E6108-6E7D-44DF-A57A-5AB88AEB76F3}"/>
                  </a:ext>
                </a:extLst>
              </p:cNvPr>
              <p:cNvSpPr txBox="1"/>
              <p:nvPr/>
            </p:nvSpPr>
            <p:spPr>
              <a:xfrm>
                <a:off x="130629" y="4669971"/>
                <a:ext cx="3486222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Called the “cross product” construction (because you have a set of states equal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where first two DFAs had states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A very common trick to combine DFAs.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45E6108-6E7D-44DF-A57A-5AB88AEB7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9" y="4669971"/>
                <a:ext cx="3486222" cy="1754326"/>
              </a:xfrm>
              <a:prstGeom prst="rect">
                <a:avLst/>
              </a:prstGeom>
              <a:blipFill>
                <a:blip r:embed="rId2"/>
                <a:stretch>
                  <a:fillRect l="-1399" t="-1736" r="-2972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131349E9-1D07-4BB5-8CD4-21FB2C61CD23}"/>
              </a:ext>
            </a:extLst>
          </p:cNvPr>
          <p:cNvSpPr/>
          <p:nvPr/>
        </p:nvSpPr>
        <p:spPr>
          <a:xfrm>
            <a:off x="4236348" y="2843876"/>
            <a:ext cx="4277836" cy="2521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7F8498-D575-4E65-A9D8-77748FFEBC8C}"/>
              </a:ext>
            </a:extLst>
          </p:cNvPr>
          <p:cNvSpPr txBox="1"/>
          <p:nvPr/>
        </p:nvSpPr>
        <p:spPr>
          <a:xfrm>
            <a:off x="2543400" y="2349435"/>
            <a:ext cx="145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“sum%3 = 0”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CE1AF00-9F8B-4CD8-B159-73C1F5D9AD7D}"/>
              </a:ext>
            </a:extLst>
          </p:cNvPr>
          <p:cNvSpPr/>
          <p:nvPr/>
        </p:nvSpPr>
        <p:spPr>
          <a:xfrm>
            <a:off x="4323664" y="4702374"/>
            <a:ext cx="4277836" cy="2521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26F7EE3-1057-4E4D-99F1-7CCC5110DF37}"/>
              </a:ext>
            </a:extLst>
          </p:cNvPr>
          <p:cNvSpPr txBox="1"/>
          <p:nvPr/>
        </p:nvSpPr>
        <p:spPr>
          <a:xfrm>
            <a:off x="2294313" y="4046019"/>
            <a:ext cx="145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“sum%3 = 1”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CCC5968-9624-4245-869F-0EFCD88ED3EF}"/>
              </a:ext>
            </a:extLst>
          </p:cNvPr>
          <p:cNvSpPr txBox="1"/>
          <p:nvPr/>
        </p:nvSpPr>
        <p:spPr>
          <a:xfrm>
            <a:off x="3573519" y="6167213"/>
            <a:ext cx="1455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“sum%3 = 2”</a:t>
            </a:r>
          </a:p>
        </p:txBody>
      </p:sp>
    </p:spTree>
    <p:extLst>
      <p:ext uri="{BB962C8B-B14F-4D97-AF65-F5344CB8AC3E}">
        <p14:creationId xmlns:p14="http://schemas.microsoft.com/office/powerpoint/2010/main" val="1363144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4378162" y="149312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639414" y="150065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3336046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0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3343578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75314" y="1900071"/>
            <a:ext cx="502848" cy="1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39414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chemeClr val="tx1"/>
                </a:solidFill>
              </a:rPr>
              <a:t>s</a:t>
            </a:r>
            <a:r>
              <a:rPr lang="en-US" sz="2200" b="1" baseline="-25000" dirty="0">
                <a:solidFill>
                  <a:schemeClr val="tx1"/>
                </a:solidFill>
              </a:rPr>
              <a:t>1</a:t>
            </a:r>
            <a:r>
              <a:rPr lang="en-US" sz="2200" b="1" dirty="0">
                <a:solidFill>
                  <a:schemeClr val="tx1"/>
                </a:solidFill>
              </a:rPr>
              <a:t>t</a:t>
            </a:r>
            <a:r>
              <a:rPr lang="en-US" sz="2200" b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Arc 14"/>
          <p:cNvSpPr/>
          <p:nvPr/>
        </p:nvSpPr>
        <p:spPr>
          <a:xfrm rot="1877194">
            <a:off x="4187663" y="1259852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6" name="TextBox 15"/>
          <p:cNvSpPr txBox="1"/>
          <p:nvPr/>
        </p:nvSpPr>
        <p:spPr>
          <a:xfrm>
            <a:off x="3811781" y="113421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0</a:t>
            </a:r>
          </a:p>
        </p:txBody>
      </p:sp>
      <p:sp>
        <p:nvSpPr>
          <p:cNvPr id="18" name="Arc 17"/>
          <p:cNvSpPr>
            <a:spLocks noChangeAspect="1"/>
          </p:cNvSpPr>
          <p:nvPr/>
        </p:nvSpPr>
        <p:spPr>
          <a:xfrm rot="19722806" flipH="1">
            <a:off x="8275394" y="1254249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9" name="TextBox 18"/>
          <p:cNvSpPr txBox="1"/>
          <p:nvPr/>
        </p:nvSpPr>
        <p:spPr>
          <a:xfrm>
            <a:off x="8646885" y="118893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0</a:t>
            </a:r>
          </a:p>
        </p:txBody>
      </p:sp>
      <p:cxnSp>
        <p:nvCxnSpPr>
          <p:cNvPr id="20" name="Straight Arrow Connector 19"/>
          <p:cNvCxnSpPr>
            <a:stCxn id="7" idx="4"/>
            <a:endCxn id="10" idx="0"/>
          </p:cNvCxnSpPr>
          <p:nvPr/>
        </p:nvCxnSpPr>
        <p:spPr>
          <a:xfrm>
            <a:off x="4789642" y="2316082"/>
            <a:ext cx="0" cy="1019965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49484" y="246633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197439" y="351094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1</a:t>
            </a:r>
          </a:p>
        </p:txBody>
      </p:sp>
      <p:cxnSp>
        <p:nvCxnSpPr>
          <p:cNvPr id="22" name="Straight Arrow Connector 21"/>
          <p:cNvCxnSpPr>
            <a:stCxn id="10" idx="4"/>
            <a:endCxn id="11" idx="0"/>
          </p:cNvCxnSpPr>
          <p:nvPr/>
        </p:nvCxnSpPr>
        <p:spPr>
          <a:xfrm>
            <a:off x="4789642" y="4159007"/>
            <a:ext cx="0" cy="1019965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70917" y="430582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1</a:t>
            </a:r>
          </a:p>
        </p:txBody>
      </p:sp>
      <p:cxnSp>
        <p:nvCxnSpPr>
          <p:cNvPr id="27" name="Straight Arrow Connector 26"/>
          <p:cNvCxnSpPr>
            <a:stCxn id="9" idx="4"/>
            <a:endCxn id="12" idx="0"/>
          </p:cNvCxnSpPr>
          <p:nvPr/>
        </p:nvCxnSpPr>
        <p:spPr>
          <a:xfrm>
            <a:off x="8050894" y="2323614"/>
            <a:ext cx="0" cy="1019965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32982" y="25341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cs typeface="Franklin Gothic Medium"/>
              </a:rPr>
              <a:t>1</a:t>
            </a:r>
          </a:p>
        </p:txBody>
      </p:sp>
      <p:cxnSp>
        <p:nvCxnSpPr>
          <p:cNvPr id="36" name="Straight Arrow Connector 35"/>
          <p:cNvCxnSpPr>
            <a:stCxn id="12" idx="4"/>
            <a:endCxn id="205" idx="0"/>
          </p:cNvCxnSpPr>
          <p:nvPr/>
        </p:nvCxnSpPr>
        <p:spPr>
          <a:xfrm>
            <a:off x="8050894" y="4166539"/>
            <a:ext cx="0" cy="1012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Arc 40"/>
          <p:cNvSpPr/>
          <p:nvPr/>
        </p:nvSpPr>
        <p:spPr>
          <a:xfrm>
            <a:off x="3983629" y="3533241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42" name="TextBox 41"/>
          <p:cNvSpPr txBox="1"/>
          <p:nvPr/>
        </p:nvSpPr>
        <p:spPr>
          <a:xfrm>
            <a:off x="3946436" y="313228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0</a:t>
            </a:r>
          </a:p>
        </p:txBody>
      </p:sp>
      <p:sp>
        <p:nvSpPr>
          <p:cNvPr id="44" name="Arc 43"/>
          <p:cNvSpPr>
            <a:spLocks noChangeAspect="1"/>
          </p:cNvSpPr>
          <p:nvPr/>
        </p:nvSpPr>
        <p:spPr>
          <a:xfrm rot="19722806" flipV="1">
            <a:off x="4133163" y="5803702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45" name="TextBox 44"/>
          <p:cNvSpPr txBox="1"/>
          <p:nvPr/>
        </p:nvSpPr>
        <p:spPr>
          <a:xfrm>
            <a:off x="3789714" y="565817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0</a:t>
            </a:r>
          </a:p>
        </p:txBody>
      </p:sp>
      <p:sp>
        <p:nvSpPr>
          <p:cNvPr id="47" name="Arc 46"/>
          <p:cNvSpPr/>
          <p:nvPr/>
        </p:nvSpPr>
        <p:spPr>
          <a:xfrm rot="1877194" flipH="1" flipV="1">
            <a:off x="8379065" y="5792496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48" name="TextBox 47"/>
          <p:cNvSpPr txBox="1"/>
          <p:nvPr/>
        </p:nvSpPr>
        <p:spPr>
          <a:xfrm>
            <a:off x="8751279" y="565658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0</a:t>
            </a:r>
          </a:p>
        </p:txBody>
      </p:sp>
      <p:sp>
        <p:nvSpPr>
          <p:cNvPr id="50" name="Arc 49"/>
          <p:cNvSpPr/>
          <p:nvPr/>
        </p:nvSpPr>
        <p:spPr>
          <a:xfrm rot="9582308">
            <a:off x="8515306" y="3533241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chemeClr val="tx1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51" name="TextBox 50"/>
          <p:cNvSpPr txBox="1"/>
          <p:nvPr/>
        </p:nvSpPr>
        <p:spPr>
          <a:xfrm>
            <a:off x="8581200" y="306878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050893" y="4305826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cs typeface="Franklin Gothic Medium"/>
              </a:rPr>
              <a:t>1</a:t>
            </a:r>
          </a:p>
        </p:txBody>
      </p:sp>
      <p:sp>
        <p:nvSpPr>
          <p:cNvPr id="39" name="Freeform 38"/>
          <p:cNvSpPr/>
          <p:nvPr/>
        </p:nvSpPr>
        <p:spPr>
          <a:xfrm>
            <a:off x="3548732" y="2179865"/>
            <a:ext cx="947068" cy="3167743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flipH="1">
            <a:off x="8391051" y="2121901"/>
            <a:ext cx="991198" cy="3225706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412158" y="3544740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cs typeface="Franklin Gothic Medium"/>
              </a:rPr>
              <a:t>1</a:t>
            </a:r>
          </a:p>
        </p:txBody>
      </p:sp>
      <p:cxnSp>
        <p:nvCxnSpPr>
          <p:cNvPr id="58" name="Straight Arrow Connector 57"/>
          <p:cNvCxnSpPr>
            <a:stCxn id="9" idx="3"/>
            <a:endCxn id="11" idx="7"/>
          </p:cNvCxnSpPr>
          <p:nvPr/>
        </p:nvCxnSpPr>
        <p:spPr>
          <a:xfrm flipH="1">
            <a:off x="5080602" y="2203093"/>
            <a:ext cx="2679332" cy="3096398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7" idx="5"/>
            <a:endCxn id="205" idx="1"/>
          </p:cNvCxnSpPr>
          <p:nvPr/>
        </p:nvCxnSpPr>
        <p:spPr>
          <a:xfrm>
            <a:off x="5080602" y="2195561"/>
            <a:ext cx="2679332" cy="3103930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0" idx="7"/>
            <a:endCxn id="9" idx="2"/>
          </p:cNvCxnSpPr>
          <p:nvPr/>
        </p:nvCxnSpPr>
        <p:spPr>
          <a:xfrm flipV="1">
            <a:off x="5080602" y="1912134"/>
            <a:ext cx="2558812" cy="154443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2" idx="1"/>
            <a:endCxn id="7" idx="6"/>
          </p:cNvCxnSpPr>
          <p:nvPr/>
        </p:nvCxnSpPr>
        <p:spPr>
          <a:xfrm flipH="1" flipV="1">
            <a:off x="5201122" y="1904602"/>
            <a:ext cx="2558812" cy="1559497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1" idx="6"/>
            <a:endCxn id="12" idx="3"/>
          </p:cNvCxnSpPr>
          <p:nvPr/>
        </p:nvCxnSpPr>
        <p:spPr>
          <a:xfrm flipV="1">
            <a:off x="5201122" y="4046019"/>
            <a:ext cx="2558812" cy="1544433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05" idx="2"/>
            <a:endCxn id="10" idx="5"/>
          </p:cNvCxnSpPr>
          <p:nvPr/>
        </p:nvCxnSpPr>
        <p:spPr>
          <a:xfrm flipH="1" flipV="1">
            <a:off x="5080602" y="4038487"/>
            <a:ext cx="2558812" cy="1551965"/>
          </a:xfrm>
          <a:prstGeom prst="straightConnector1">
            <a:avLst/>
          </a:prstGeom>
          <a:ln>
            <a:solidFill>
              <a:schemeClr val="tx1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250680" y="2062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303463" y="32482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71102" y="49709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189437" y="49709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88590" y="324829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187743" y="20724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cs typeface="Franklin Gothic Medium"/>
              </a:rPr>
              <a:t>2</a:t>
            </a:r>
          </a:p>
        </p:txBody>
      </p:sp>
      <p:sp>
        <p:nvSpPr>
          <p:cNvPr id="49" name="Title 1">
            <a:extLst>
              <a:ext uri="{FF2B5EF4-FFF2-40B4-BE49-F238E27FC236}">
                <a16:creationId xmlns:a16="http://schemas.microsoft.com/office/drawing/2014/main" id="{C54D1AE7-A1C2-48F9-A04A-E5BA64BDB1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619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OR </a:t>
            </a:r>
            <a:r>
              <a:rPr lang="en-US" sz="4400" dirty="0"/>
              <a:t>sum%3=0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CB1B6C-DF16-4510-83BD-1E74DE2079C0}"/>
              </a:ext>
            </a:extLst>
          </p:cNvPr>
          <p:cNvSpPr txBox="1"/>
          <p:nvPr/>
        </p:nvSpPr>
        <p:spPr>
          <a:xfrm>
            <a:off x="419101" y="2179865"/>
            <a:ext cx="21384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Want to change the and to or – don’t need to change states or transitions…</a:t>
            </a:r>
          </a:p>
        </p:txBody>
      </p:sp>
    </p:spTree>
    <p:extLst>
      <p:ext uri="{BB962C8B-B14F-4D97-AF65-F5344CB8AC3E}">
        <p14:creationId xmlns:p14="http://schemas.microsoft.com/office/powerpoint/2010/main" val="279248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>
            <a:spLocks noChangeAspect="1"/>
          </p:cNvSpPr>
          <p:nvPr/>
        </p:nvSpPr>
        <p:spPr>
          <a:xfrm>
            <a:off x="4378162" y="149312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9" name="Oval 8"/>
          <p:cNvSpPr>
            <a:spLocks noChangeAspect="1"/>
          </p:cNvSpPr>
          <p:nvPr/>
        </p:nvSpPr>
        <p:spPr>
          <a:xfrm>
            <a:off x="7639414" y="1500653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378162" y="3336046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4378162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0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639414" y="3343578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875314" y="1900071"/>
            <a:ext cx="502848" cy="1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Oval 204"/>
          <p:cNvSpPr>
            <a:spLocks noChangeAspect="1"/>
          </p:cNvSpPr>
          <p:nvPr/>
        </p:nvSpPr>
        <p:spPr>
          <a:xfrm>
            <a:off x="7639414" y="5178971"/>
            <a:ext cx="822960" cy="8229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7030A0"/>
                </a:solidFill>
              </a:rPr>
              <a:t>s</a:t>
            </a:r>
            <a:r>
              <a:rPr lang="en-US" sz="2200" b="1" baseline="-25000" dirty="0">
                <a:solidFill>
                  <a:srgbClr val="7030A0"/>
                </a:solidFill>
              </a:rPr>
              <a:t>1</a:t>
            </a:r>
            <a:r>
              <a:rPr lang="en-US" sz="2200" b="1" dirty="0">
                <a:solidFill>
                  <a:srgbClr val="7030A0"/>
                </a:solidFill>
              </a:rPr>
              <a:t>t</a:t>
            </a:r>
            <a:r>
              <a:rPr lang="en-US" sz="2200" b="1" baseline="-25000" dirty="0">
                <a:solidFill>
                  <a:srgbClr val="7030A0"/>
                </a:solidFill>
              </a:rPr>
              <a:t>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811781" y="1134216"/>
            <a:ext cx="756882" cy="510888"/>
            <a:chOff x="2287781" y="1288183"/>
            <a:chExt cx="756882" cy="510888"/>
          </a:xfrm>
        </p:grpSpPr>
        <p:sp>
          <p:nvSpPr>
            <p:cNvPr id="15" name="Arc 14"/>
            <p:cNvSpPr/>
            <p:nvPr/>
          </p:nvSpPr>
          <p:spPr>
            <a:xfrm rot="1877194">
              <a:off x="2663663" y="1413818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287781" y="1288183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275395" y="1188933"/>
            <a:ext cx="726075" cy="461665"/>
            <a:chOff x="6890187" y="1435617"/>
            <a:chExt cx="726075" cy="461665"/>
          </a:xfrm>
        </p:grpSpPr>
        <p:sp>
          <p:nvSpPr>
            <p:cNvPr id="18" name="Arc 17"/>
            <p:cNvSpPr>
              <a:spLocks noChangeAspect="1"/>
            </p:cNvSpPr>
            <p:nvPr/>
          </p:nvSpPr>
          <p:spPr>
            <a:xfrm rot="19722806" flipH="1">
              <a:off x="6890187" y="150093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61678" y="1435617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197440" y="2316082"/>
            <a:ext cx="1606629" cy="1656529"/>
            <a:chOff x="1673439" y="2316081"/>
            <a:chExt cx="1606629" cy="1656529"/>
          </a:xfrm>
        </p:grpSpPr>
        <p:cxnSp>
          <p:nvCxnSpPr>
            <p:cNvPr id="20" name="Straight Arrow Connector 19"/>
            <p:cNvCxnSpPr>
              <a:stCxn id="7" idx="4"/>
              <a:endCxn id="10" idx="0"/>
            </p:cNvCxnSpPr>
            <p:nvPr/>
          </p:nvCxnSpPr>
          <p:spPr>
            <a:xfrm>
              <a:off x="3265642" y="2316081"/>
              <a:ext cx="0" cy="1019965"/>
            </a:xfrm>
            <a:prstGeom prst="straightConnector1">
              <a:avLst/>
            </a:prstGeom>
            <a:ln>
              <a:solidFill>
                <a:srgbClr val="7030A0"/>
              </a:solidFill>
              <a:tailEnd type="stealth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925484" y="24663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73439" y="3510945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1</a:t>
              </a:r>
            </a:p>
          </p:txBody>
        </p:sp>
      </p:grpSp>
      <p:cxnSp>
        <p:nvCxnSpPr>
          <p:cNvPr id="22" name="Straight Arrow Connector 21"/>
          <p:cNvCxnSpPr>
            <a:stCxn id="10" idx="4"/>
            <a:endCxn id="11" idx="0"/>
          </p:cNvCxnSpPr>
          <p:nvPr/>
        </p:nvCxnSpPr>
        <p:spPr>
          <a:xfrm>
            <a:off x="4789642" y="4159007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70917" y="4305827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27" name="Straight Arrow Connector 26"/>
          <p:cNvCxnSpPr>
            <a:stCxn id="9" idx="4"/>
            <a:endCxn id="12" idx="0"/>
          </p:cNvCxnSpPr>
          <p:nvPr/>
        </p:nvCxnSpPr>
        <p:spPr>
          <a:xfrm>
            <a:off x="8050894" y="2323614"/>
            <a:ext cx="0" cy="1019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032982" y="2534101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36" name="Straight Arrow Connector 35"/>
          <p:cNvCxnSpPr>
            <a:stCxn id="12" idx="4"/>
            <a:endCxn id="205" idx="0"/>
          </p:cNvCxnSpPr>
          <p:nvPr/>
        </p:nvCxnSpPr>
        <p:spPr>
          <a:xfrm>
            <a:off x="8050894" y="4166539"/>
            <a:ext cx="0" cy="1012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946437" y="3132283"/>
            <a:ext cx="418193" cy="786210"/>
            <a:chOff x="752729" y="3135534"/>
            <a:chExt cx="418193" cy="786210"/>
          </a:xfrm>
        </p:grpSpPr>
        <p:sp>
          <p:nvSpPr>
            <p:cNvPr id="41" name="Arc 40"/>
            <p:cNvSpPr/>
            <p:nvPr/>
          </p:nvSpPr>
          <p:spPr>
            <a:xfrm>
              <a:off x="789922" y="353649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52729" y="313553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789715" y="5658170"/>
            <a:ext cx="724449" cy="530784"/>
            <a:chOff x="2248362" y="5781810"/>
            <a:chExt cx="724449" cy="530784"/>
          </a:xfrm>
        </p:grpSpPr>
        <p:sp>
          <p:nvSpPr>
            <p:cNvPr id="44" name="Arc 43"/>
            <p:cNvSpPr>
              <a:spLocks noChangeAspect="1"/>
            </p:cNvSpPr>
            <p:nvPr/>
          </p:nvSpPr>
          <p:spPr>
            <a:xfrm rot="19722806" flipV="1">
              <a:off x="2591811" y="5927341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48362" y="5781810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47" name="Arc 46"/>
          <p:cNvSpPr/>
          <p:nvPr/>
        </p:nvSpPr>
        <p:spPr>
          <a:xfrm rot="1877194" flipH="1" flipV="1">
            <a:off x="8379065" y="5792496"/>
            <a:ext cx="381000" cy="385253"/>
          </a:xfrm>
          <a:prstGeom prst="arc">
            <a:avLst>
              <a:gd name="adj1" fmla="val 1453660"/>
              <a:gd name="adj2" fmla="val 0"/>
            </a:avLst>
          </a:prstGeom>
          <a:ln w="28575">
            <a:solidFill>
              <a:srgbClr val="7030A0"/>
            </a:solidFill>
            <a:headEnd type="none" w="med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solidFill>
                <a:srgbClr val="7030A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751279" y="565658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0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8515306" y="3068789"/>
            <a:ext cx="420478" cy="849705"/>
            <a:chOff x="8604936" y="3209791"/>
            <a:chExt cx="420478" cy="849705"/>
          </a:xfrm>
        </p:grpSpPr>
        <p:sp>
          <p:nvSpPr>
            <p:cNvPr id="50" name="Arc 49"/>
            <p:cNvSpPr/>
            <p:nvPr/>
          </p:nvSpPr>
          <p:spPr>
            <a:xfrm rot="9582308">
              <a:off x="8604936" y="3674243"/>
              <a:ext cx="381000" cy="385253"/>
            </a:xfrm>
            <a:prstGeom prst="arc">
              <a:avLst>
                <a:gd name="adj1" fmla="val 1453660"/>
                <a:gd name="adj2" fmla="val 0"/>
              </a:avLst>
            </a:prstGeom>
            <a:ln w="28575">
              <a:solidFill>
                <a:srgbClr val="7030A0"/>
              </a:solidFill>
              <a:headEnd type="none" w="med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000">
                <a:solidFill>
                  <a:srgbClr val="7030A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70830" y="320979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  <a:cs typeface="Franklin Gothic Medium"/>
                </a:rPr>
                <a:t>0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8050893" y="4305826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sp>
        <p:nvSpPr>
          <p:cNvPr id="39" name="Freeform 38"/>
          <p:cNvSpPr/>
          <p:nvPr/>
        </p:nvSpPr>
        <p:spPr>
          <a:xfrm>
            <a:off x="3548732" y="2179865"/>
            <a:ext cx="947068" cy="3167743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flipH="1">
            <a:off x="8391051" y="2121901"/>
            <a:ext cx="991198" cy="3225706"/>
          </a:xfrm>
          <a:custGeom>
            <a:avLst/>
            <a:gdLst>
              <a:gd name="connsiteX0" fmla="*/ 930739 w 947068"/>
              <a:gd name="connsiteY0" fmla="*/ 3167743 h 3167743"/>
              <a:gd name="connsiteX1" fmla="*/ 11 w 947068"/>
              <a:gd name="connsiteY1" fmla="*/ 1502229 h 3167743"/>
              <a:gd name="connsiteX2" fmla="*/ 947068 w 947068"/>
              <a:gd name="connsiteY2" fmla="*/ 0 h 3167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068" h="3167743">
                <a:moveTo>
                  <a:pt x="930739" y="3167743"/>
                </a:moveTo>
                <a:cubicBezTo>
                  <a:pt x="464014" y="2598964"/>
                  <a:pt x="-2710" y="2030186"/>
                  <a:pt x="11" y="1502229"/>
                </a:cubicBezTo>
                <a:cubicBezTo>
                  <a:pt x="2732" y="974272"/>
                  <a:pt x="474900" y="487136"/>
                  <a:pt x="947068" y="0"/>
                </a:cubicBezTo>
              </a:path>
            </a:pathLst>
          </a:custGeom>
          <a:noFill/>
          <a:ln>
            <a:solidFill>
              <a:srgbClr val="7030A0"/>
            </a:solidFill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/>
          <p:cNvSpPr txBox="1"/>
          <p:nvPr/>
        </p:nvSpPr>
        <p:spPr>
          <a:xfrm>
            <a:off x="9412158" y="3544740"/>
            <a:ext cx="340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1</a:t>
            </a:r>
          </a:p>
        </p:txBody>
      </p:sp>
      <p:cxnSp>
        <p:nvCxnSpPr>
          <p:cNvPr id="58" name="Straight Arrow Connector 57"/>
          <p:cNvCxnSpPr>
            <a:stCxn id="9" idx="3"/>
            <a:endCxn id="11" idx="7"/>
          </p:cNvCxnSpPr>
          <p:nvPr/>
        </p:nvCxnSpPr>
        <p:spPr>
          <a:xfrm flipH="1">
            <a:off x="5080602" y="2203093"/>
            <a:ext cx="2679332" cy="3096398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7" idx="5"/>
            <a:endCxn id="205" idx="1"/>
          </p:cNvCxnSpPr>
          <p:nvPr/>
        </p:nvCxnSpPr>
        <p:spPr>
          <a:xfrm>
            <a:off x="5080602" y="2195561"/>
            <a:ext cx="2679332" cy="3103930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0" idx="7"/>
            <a:endCxn id="9" idx="2"/>
          </p:cNvCxnSpPr>
          <p:nvPr/>
        </p:nvCxnSpPr>
        <p:spPr>
          <a:xfrm flipV="1">
            <a:off x="5080602" y="1912134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12" idx="1"/>
            <a:endCxn id="7" idx="6"/>
          </p:cNvCxnSpPr>
          <p:nvPr/>
        </p:nvCxnSpPr>
        <p:spPr>
          <a:xfrm flipH="1" flipV="1">
            <a:off x="5201122" y="1904602"/>
            <a:ext cx="2558812" cy="1559497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11" idx="6"/>
            <a:endCxn id="12" idx="3"/>
          </p:cNvCxnSpPr>
          <p:nvPr/>
        </p:nvCxnSpPr>
        <p:spPr>
          <a:xfrm flipV="1">
            <a:off x="5201122" y="4046019"/>
            <a:ext cx="2558812" cy="1544433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05" idx="2"/>
            <a:endCxn id="10" idx="5"/>
          </p:cNvCxnSpPr>
          <p:nvPr/>
        </p:nvCxnSpPr>
        <p:spPr>
          <a:xfrm flipH="1" flipV="1">
            <a:off x="5080602" y="4038487"/>
            <a:ext cx="2558812" cy="1551965"/>
          </a:xfrm>
          <a:prstGeom prst="straightConnector1">
            <a:avLst/>
          </a:prstGeom>
          <a:ln>
            <a:solidFill>
              <a:srgbClr val="7030A0"/>
            </a:solidFill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250680" y="2062473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303463" y="3248291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371102" y="497091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189437" y="497091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88590" y="324829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187743" y="2072436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cs typeface="Franklin Gothic Medium"/>
              </a:rPr>
              <a:t>2</a:t>
            </a:r>
          </a:p>
        </p:txBody>
      </p:sp>
      <p:sp>
        <p:nvSpPr>
          <p:cNvPr id="59" name="Title 1">
            <a:extLst>
              <a:ext uri="{FF2B5EF4-FFF2-40B4-BE49-F238E27FC236}">
                <a16:creationId xmlns:a16="http://schemas.microsoft.com/office/drawing/2014/main" id="{F9698F05-93A3-4715-B1A9-3A4BEE7EF8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46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Strings over </a:t>
            </a:r>
            <a:r>
              <a:rPr lang="en-US" sz="4400" dirty="0">
                <a:latin typeface="+mn-lt"/>
              </a:rPr>
              <a:t>{0,1,2} </a:t>
            </a:r>
            <a:r>
              <a:rPr lang="en-US" sz="4400" dirty="0"/>
              <a:t>w/ even number of </a:t>
            </a:r>
            <a:r>
              <a:rPr lang="en-US" sz="4400" dirty="0">
                <a:latin typeface="+mn-lt"/>
              </a:rPr>
              <a:t>2</a:t>
            </a:r>
            <a:r>
              <a:rPr lang="en-US" sz="4400" dirty="0"/>
              <a:t>’s </a:t>
            </a:r>
            <a:r>
              <a:rPr lang="en-US" sz="4400" b="1" dirty="0"/>
              <a:t>OR </a:t>
            </a:r>
            <a:r>
              <a:rPr lang="en-US" sz="4400" dirty="0"/>
              <a:t>sum%3=0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D12C8A9-ABA7-4F62-B24C-441B9959DED9}"/>
              </a:ext>
            </a:extLst>
          </p:cNvPr>
          <p:cNvSpPr txBox="1"/>
          <p:nvPr/>
        </p:nvSpPr>
        <p:spPr>
          <a:xfrm>
            <a:off x="419100" y="2179865"/>
            <a:ext cx="257333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Want to change the and to or – don’t need to change states or transitions…</a:t>
            </a:r>
          </a:p>
          <a:p>
            <a:r>
              <a:rPr lang="en-US" sz="2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Just which accept.</a:t>
            </a:r>
          </a:p>
        </p:txBody>
      </p:sp>
    </p:spTree>
    <p:extLst>
      <p:ext uri="{BB962C8B-B14F-4D97-AF65-F5344CB8AC3E}">
        <p14:creationId xmlns:p14="http://schemas.microsoft.com/office/powerpoint/2010/main" val="2264274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7AC7B58-D791-4641-A27F-37F00964433A}"/>
              </a:ext>
            </a:extLst>
          </p:cNvPr>
          <p:cNvSpPr txBox="1">
            <a:spLocks/>
          </p:cNvSpPr>
          <p:nvPr/>
        </p:nvSpPr>
        <p:spPr>
          <a:xfrm>
            <a:off x="502443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The set of binary strings with a 1 in the 3</a:t>
            </a:r>
            <a:r>
              <a:rPr lang="en-US" sz="4400" baseline="30000" dirty="0"/>
              <a:t>rd</a:t>
            </a:r>
            <a:r>
              <a:rPr lang="en-US" sz="4400" dirty="0"/>
              <a:t> position from the start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135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924513" y="1800138"/>
            <a:ext cx="6755854" cy="3140161"/>
            <a:chOff x="76200" y="3424238"/>
            <a:chExt cx="3947736" cy="1614730"/>
          </a:xfrm>
        </p:grpSpPr>
        <p:sp>
          <p:nvSpPr>
            <p:cNvPr id="4" name="Oval 3"/>
            <p:cNvSpPr/>
            <p:nvPr/>
          </p:nvSpPr>
          <p:spPr bwMode="auto">
            <a:xfrm>
              <a:off x="319088" y="4360863"/>
              <a:ext cx="425450" cy="3857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rgbClr val="7030A0"/>
                  </a:solidFill>
                </a:rPr>
                <a:t>s</a:t>
              </a:r>
              <a:r>
                <a:rPr lang="en-US" sz="3000" b="1" baseline="-25000" dirty="0">
                  <a:solidFill>
                    <a:srgbClr val="7030A0"/>
                  </a:solidFill>
                </a:rPr>
                <a:t>0</a:t>
              </a: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2262188" y="4360863"/>
              <a:ext cx="423862" cy="3857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rgbClr val="7030A0"/>
                  </a:solidFill>
                </a:rPr>
                <a:t>s</a:t>
              </a:r>
              <a:r>
                <a:rPr lang="en-US" sz="3000" b="1" baseline="-25000" dirty="0">
                  <a:solidFill>
                    <a:srgbClr val="7030A0"/>
                  </a:solidFill>
                </a:rPr>
                <a:t>2</a:t>
              </a: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3232150" y="4360863"/>
              <a:ext cx="425450" cy="3857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rgbClr val="7030A0"/>
                  </a:solidFill>
                </a:rPr>
                <a:t>A</a:t>
              </a:r>
              <a:endParaRPr lang="en-US" sz="3000" b="1" baseline="-25000" dirty="0">
                <a:solidFill>
                  <a:srgbClr val="7030A0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290638" y="4360863"/>
              <a:ext cx="423862" cy="3857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rgbClr val="7030A0"/>
                  </a:solidFill>
                </a:rPr>
                <a:t>s</a:t>
              </a:r>
              <a:r>
                <a:rPr lang="en-US" sz="3000" b="1" baseline="-25000" dirty="0">
                  <a:solidFill>
                    <a:srgbClr val="7030A0"/>
                  </a:solidFill>
                </a:rPr>
                <a:t>1</a:t>
              </a:r>
            </a:p>
          </p:txBody>
        </p:sp>
        <p:sp>
          <p:nvSpPr>
            <p:cNvPr id="8" name="TextBox 14"/>
            <p:cNvSpPr txBox="1">
              <a:spLocks noChangeArrowheads="1"/>
            </p:cNvSpPr>
            <p:nvPr/>
          </p:nvSpPr>
          <p:spPr bwMode="auto">
            <a:xfrm>
              <a:off x="2686373" y="4306080"/>
              <a:ext cx="182105" cy="25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7030A0"/>
                  </a:solidFill>
                </a:rPr>
                <a:t>1</a:t>
              </a:r>
            </a:p>
          </p:txBody>
        </p:sp>
        <p:sp>
          <p:nvSpPr>
            <p:cNvPr id="9" name="TextBox 15"/>
            <p:cNvSpPr txBox="1">
              <a:spLocks noChangeArrowheads="1"/>
            </p:cNvSpPr>
            <p:nvPr/>
          </p:nvSpPr>
          <p:spPr bwMode="auto">
            <a:xfrm>
              <a:off x="1775847" y="4306080"/>
              <a:ext cx="416396" cy="25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7030A0"/>
                  </a:solidFill>
                </a:rPr>
                <a:t>0,1</a:t>
              </a:r>
            </a:p>
          </p:txBody>
        </p:sp>
        <p:cxnSp>
          <p:nvCxnSpPr>
            <p:cNvPr id="10" name="Straight Arrow Connector 9"/>
            <p:cNvCxnSpPr>
              <a:stCxn id="4" idx="6"/>
              <a:endCxn id="7" idx="2"/>
            </p:cNvCxnSpPr>
            <p:nvPr/>
          </p:nvCxnSpPr>
          <p:spPr bwMode="auto">
            <a:xfrm>
              <a:off x="744538" y="4554538"/>
              <a:ext cx="546100" cy="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8"/>
            <p:cNvSpPr txBox="1">
              <a:spLocks noChangeArrowheads="1"/>
            </p:cNvSpPr>
            <p:nvPr/>
          </p:nvSpPr>
          <p:spPr bwMode="auto">
            <a:xfrm>
              <a:off x="743919" y="4306080"/>
              <a:ext cx="425662" cy="25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7030A0"/>
                  </a:solidFill>
                </a:rPr>
                <a:t>0,1</a:t>
              </a:r>
            </a:p>
          </p:txBody>
        </p:sp>
        <p:sp>
          <p:nvSpPr>
            <p:cNvPr id="12" name="TextBox 23"/>
            <p:cNvSpPr txBox="1">
              <a:spLocks noChangeArrowheads="1"/>
            </p:cNvSpPr>
            <p:nvPr/>
          </p:nvSpPr>
          <p:spPr bwMode="auto">
            <a:xfrm>
              <a:off x="3599024" y="4781268"/>
              <a:ext cx="424912" cy="25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dirty="0"/>
                <a:t>0,1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>
              <a:off x="1714500" y="4525963"/>
              <a:ext cx="547688" cy="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2686050" y="4525963"/>
              <a:ext cx="546100" cy="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Arc 14"/>
            <p:cNvSpPr/>
            <p:nvPr/>
          </p:nvSpPr>
          <p:spPr bwMode="auto">
            <a:xfrm rot="14988361">
              <a:off x="3335698" y="4745292"/>
              <a:ext cx="276225" cy="304800"/>
            </a:xfrm>
            <a:prstGeom prst="arc">
              <a:avLst>
                <a:gd name="adj1" fmla="val 1453660"/>
                <a:gd name="adj2" fmla="val 0"/>
              </a:avLst>
            </a:prstGeom>
            <a:ln w="1905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b="1"/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>
              <a:off x="76200" y="4525963"/>
              <a:ext cx="242888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 bwMode="auto">
            <a:xfrm>
              <a:off x="3233738" y="3424238"/>
              <a:ext cx="423862" cy="38576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rgbClr val="7030A0"/>
                  </a:solidFill>
                </a:rPr>
                <a:t>R</a:t>
              </a:r>
              <a:endParaRPr lang="en-US" sz="3000" b="1" baseline="-25000" dirty="0">
                <a:solidFill>
                  <a:srgbClr val="7030A0"/>
                </a:solidFill>
              </a:endParaRPr>
            </a:p>
          </p:txBody>
        </p:sp>
        <p:cxnSp>
          <p:nvCxnSpPr>
            <p:cNvPr id="18" name="Straight Arrow Connector 17"/>
            <p:cNvCxnSpPr>
              <a:endCxn id="17" idx="3"/>
            </p:cNvCxnSpPr>
            <p:nvPr/>
          </p:nvCxnSpPr>
          <p:spPr bwMode="auto">
            <a:xfrm flipV="1">
              <a:off x="2565400" y="3753506"/>
              <a:ext cx="730411" cy="61212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4"/>
            <p:cNvSpPr txBox="1">
              <a:spLocks noChangeArrowheads="1"/>
            </p:cNvSpPr>
            <p:nvPr/>
          </p:nvSpPr>
          <p:spPr bwMode="auto">
            <a:xfrm>
              <a:off x="2644365" y="3952526"/>
              <a:ext cx="182105" cy="25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7030A0"/>
                  </a:solidFill>
                </a:rPr>
                <a:t>0</a:t>
              </a:r>
            </a:p>
          </p:txBody>
        </p:sp>
        <p:sp>
          <p:nvSpPr>
            <p:cNvPr id="20" name="TextBox 23"/>
            <p:cNvSpPr txBox="1">
              <a:spLocks noChangeArrowheads="1"/>
            </p:cNvSpPr>
            <p:nvPr/>
          </p:nvSpPr>
          <p:spPr bwMode="auto">
            <a:xfrm>
              <a:off x="3599024" y="3791598"/>
              <a:ext cx="424912" cy="25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dirty="0">
                  <a:solidFill>
                    <a:srgbClr val="7030A0"/>
                  </a:solidFill>
                </a:rPr>
                <a:t>0,1</a:t>
              </a:r>
            </a:p>
          </p:txBody>
        </p:sp>
        <p:sp>
          <p:nvSpPr>
            <p:cNvPr id="21" name="Arc 20"/>
            <p:cNvSpPr/>
            <p:nvPr/>
          </p:nvSpPr>
          <p:spPr bwMode="auto">
            <a:xfrm rot="14988361">
              <a:off x="3333213" y="3800126"/>
              <a:ext cx="276225" cy="304800"/>
            </a:xfrm>
            <a:prstGeom prst="arc">
              <a:avLst>
                <a:gd name="adj1" fmla="val 1453660"/>
                <a:gd name="adj2" fmla="val 0"/>
              </a:avLst>
            </a:prstGeom>
            <a:ln w="19050">
              <a:solidFill>
                <a:srgbClr val="7030A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b="1"/>
            </a:p>
          </p:txBody>
        </p:sp>
      </p:grpSp>
      <p:sp>
        <p:nvSpPr>
          <p:cNvPr id="24" name="Title 1">
            <a:extLst>
              <a:ext uri="{FF2B5EF4-FFF2-40B4-BE49-F238E27FC236}">
                <a16:creationId xmlns:a16="http://schemas.microsoft.com/office/drawing/2014/main" id="{A08F9ADA-89B8-4D53-9401-4DE68578FA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4675" y="2635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The set of binary strings with a 1 in the 3</a:t>
            </a:r>
            <a:r>
              <a:rPr lang="en-US" sz="4400" baseline="30000" dirty="0"/>
              <a:t>rd</a:t>
            </a:r>
            <a:r>
              <a:rPr lang="en-US" sz="4400" dirty="0"/>
              <a:t> position from the start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6CE330-F08C-4CC1-A17B-E9CA7F967D42}"/>
                  </a:ext>
                </a:extLst>
              </p14:cNvPr>
              <p14:cNvContentPartPr/>
              <p14:nvPr/>
            </p14:nvContentPartPr>
            <p14:xfrm>
              <a:off x="3944160" y="4375080"/>
              <a:ext cx="4951800" cy="1629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6CE330-F08C-4CC1-A17B-E9CA7F967D4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934800" y="4365720"/>
                <a:ext cx="4970520" cy="164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86663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2A6A328-1DBA-4008-B31A-160B50CBB2CE}"/>
              </a:ext>
            </a:extLst>
          </p:cNvPr>
          <p:cNvSpPr txBox="1">
            <a:spLocks/>
          </p:cNvSpPr>
          <p:nvPr/>
        </p:nvSpPr>
        <p:spPr>
          <a:xfrm>
            <a:off x="612775" y="352425"/>
            <a:ext cx="11187113" cy="1014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none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en-US" sz="4400" dirty="0"/>
              <a:t>The set of binary strings with a 1 in the 3</a:t>
            </a:r>
            <a:r>
              <a:rPr lang="en-US" sz="4400" baseline="30000" dirty="0"/>
              <a:t>rd</a:t>
            </a:r>
            <a:r>
              <a:rPr lang="en-US" sz="4400" dirty="0"/>
              <a:t> position from the end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F91C3-E16E-4775-9B0A-A15C72241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need to remember?</a:t>
            </a:r>
          </a:p>
          <a:p>
            <a:endParaRPr lang="en-US" dirty="0"/>
          </a:p>
          <a:p>
            <a:r>
              <a:rPr lang="en-US" dirty="0"/>
              <a:t>We can’t know what string was third from the end until we have read the last character.</a:t>
            </a:r>
          </a:p>
          <a:p>
            <a:r>
              <a:rPr lang="en-US" dirty="0"/>
              <a:t>So we’ll need to keep track of “the character that was 3 ago” in case this was the end of the string.</a:t>
            </a:r>
          </a:p>
          <a:p>
            <a:r>
              <a:rPr lang="en-US" dirty="0"/>
              <a:t>But if it’s not…we’ll need the character 2 ago, to update what the character 3 ago becomes. Same with the last character.</a:t>
            </a:r>
          </a:p>
        </p:txBody>
      </p:sp>
    </p:spTree>
    <p:extLst>
      <p:ext uri="{BB962C8B-B14F-4D97-AF65-F5344CB8AC3E}">
        <p14:creationId xmlns:p14="http://schemas.microsoft.com/office/powerpoint/2010/main" val="854978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bit shift register</a:t>
            </a:r>
          </a:p>
        </p:txBody>
      </p:sp>
      <p:grpSp>
        <p:nvGrpSpPr>
          <p:cNvPr id="9222" name="Group 4"/>
          <p:cNvGrpSpPr>
            <a:grpSpLocks/>
          </p:cNvGrpSpPr>
          <p:nvPr/>
        </p:nvGrpSpPr>
        <p:grpSpPr bwMode="auto">
          <a:xfrm>
            <a:off x="3348038" y="3703638"/>
            <a:ext cx="5791200" cy="2438400"/>
            <a:chOff x="1149" y="2333"/>
            <a:chExt cx="3648" cy="1536"/>
          </a:xfrm>
        </p:grpSpPr>
        <p:grpSp>
          <p:nvGrpSpPr>
            <p:cNvPr id="9272" name="Group 5"/>
            <p:cNvGrpSpPr>
              <a:grpSpLocks/>
            </p:cNvGrpSpPr>
            <p:nvPr/>
          </p:nvGrpSpPr>
          <p:grpSpPr bwMode="auto">
            <a:xfrm>
              <a:off x="1725" y="2333"/>
              <a:ext cx="384" cy="384"/>
              <a:chOff x="1725" y="2333"/>
              <a:chExt cx="384" cy="384"/>
            </a:xfrm>
          </p:grpSpPr>
          <p:sp>
            <p:nvSpPr>
              <p:cNvPr id="9294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5" name="Text Box 7"/>
              <p:cNvSpPr txBox="1">
                <a:spLocks noChangeArrowheads="1"/>
              </p:cNvSpPr>
              <p:nvPr/>
            </p:nvSpPr>
            <p:spPr bwMode="auto">
              <a:xfrm>
                <a:off x="1763" y="2419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001</a:t>
                </a:r>
              </a:p>
            </p:txBody>
          </p:sp>
        </p:grpSp>
        <p:grpSp>
          <p:nvGrpSpPr>
            <p:cNvPr id="9273" name="Group 8"/>
            <p:cNvGrpSpPr>
              <a:grpSpLocks/>
            </p:cNvGrpSpPr>
            <p:nvPr/>
          </p:nvGrpSpPr>
          <p:grpSpPr bwMode="auto">
            <a:xfrm>
              <a:off x="3837" y="2333"/>
              <a:ext cx="384" cy="384"/>
              <a:chOff x="3837" y="2333"/>
              <a:chExt cx="384" cy="384"/>
            </a:xfrm>
          </p:grpSpPr>
          <p:sp>
            <p:nvSpPr>
              <p:cNvPr id="9292" name="Oval 9"/>
              <p:cNvSpPr>
                <a:spLocks noChangeArrowheads="1"/>
              </p:cNvSpPr>
              <p:nvPr/>
            </p:nvSpPr>
            <p:spPr bwMode="auto">
              <a:xfrm>
                <a:off x="3837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3" name="Text Box 10"/>
              <p:cNvSpPr txBox="1">
                <a:spLocks noChangeArrowheads="1"/>
              </p:cNvSpPr>
              <p:nvPr/>
            </p:nvSpPr>
            <p:spPr bwMode="auto">
              <a:xfrm>
                <a:off x="3867" y="2409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011</a:t>
                </a:r>
              </a:p>
            </p:txBody>
          </p:sp>
        </p:grpSp>
        <p:grpSp>
          <p:nvGrpSpPr>
            <p:cNvPr id="9274" name="Group 11"/>
            <p:cNvGrpSpPr>
              <a:grpSpLocks/>
            </p:cNvGrpSpPr>
            <p:nvPr/>
          </p:nvGrpSpPr>
          <p:grpSpPr bwMode="auto">
            <a:xfrm>
              <a:off x="4413" y="2909"/>
              <a:ext cx="384" cy="384"/>
              <a:chOff x="4413" y="2909"/>
              <a:chExt cx="384" cy="384"/>
            </a:xfrm>
          </p:grpSpPr>
          <p:sp>
            <p:nvSpPr>
              <p:cNvPr id="9290" name="Oval 12"/>
              <p:cNvSpPr>
                <a:spLocks noChangeArrowheads="1"/>
              </p:cNvSpPr>
              <p:nvPr/>
            </p:nvSpPr>
            <p:spPr bwMode="auto">
              <a:xfrm>
                <a:off x="4413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1" name="Text Box 13"/>
              <p:cNvSpPr txBox="1">
                <a:spLocks noChangeArrowheads="1"/>
              </p:cNvSpPr>
              <p:nvPr/>
            </p:nvSpPr>
            <p:spPr bwMode="auto">
              <a:xfrm>
                <a:off x="4451" y="2987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111</a:t>
                </a:r>
              </a:p>
            </p:txBody>
          </p:sp>
        </p:grpSp>
        <p:grpSp>
          <p:nvGrpSpPr>
            <p:cNvPr id="9275" name="Group 14"/>
            <p:cNvGrpSpPr>
              <a:grpSpLocks/>
            </p:cNvGrpSpPr>
            <p:nvPr/>
          </p:nvGrpSpPr>
          <p:grpSpPr bwMode="auto">
            <a:xfrm>
              <a:off x="3837" y="3485"/>
              <a:ext cx="384" cy="384"/>
              <a:chOff x="3837" y="3485"/>
              <a:chExt cx="384" cy="384"/>
            </a:xfrm>
          </p:grpSpPr>
          <p:sp>
            <p:nvSpPr>
              <p:cNvPr id="9288" name="Oval 15"/>
              <p:cNvSpPr>
                <a:spLocks noChangeArrowheads="1"/>
              </p:cNvSpPr>
              <p:nvPr/>
            </p:nvSpPr>
            <p:spPr bwMode="auto">
              <a:xfrm>
                <a:off x="3837" y="3485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Text Box 16"/>
              <p:cNvSpPr txBox="1">
                <a:spLocks noChangeArrowheads="1"/>
              </p:cNvSpPr>
              <p:nvPr/>
            </p:nvSpPr>
            <p:spPr bwMode="auto">
              <a:xfrm>
                <a:off x="3875" y="3563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110</a:t>
                </a:r>
              </a:p>
            </p:txBody>
          </p:sp>
        </p:grpSp>
        <p:grpSp>
          <p:nvGrpSpPr>
            <p:cNvPr id="9276" name="Group 17"/>
            <p:cNvGrpSpPr>
              <a:grpSpLocks/>
            </p:cNvGrpSpPr>
            <p:nvPr/>
          </p:nvGrpSpPr>
          <p:grpSpPr bwMode="auto">
            <a:xfrm>
              <a:off x="3261" y="2909"/>
              <a:ext cx="384" cy="384"/>
              <a:chOff x="3261" y="2909"/>
              <a:chExt cx="384" cy="384"/>
            </a:xfrm>
          </p:grpSpPr>
          <p:sp>
            <p:nvSpPr>
              <p:cNvPr id="9286" name="Oval 18"/>
              <p:cNvSpPr>
                <a:spLocks noChangeArrowheads="1"/>
              </p:cNvSpPr>
              <p:nvPr/>
            </p:nvSpPr>
            <p:spPr bwMode="auto">
              <a:xfrm>
                <a:off x="3261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7" name="Text Box 19"/>
              <p:cNvSpPr txBox="1">
                <a:spLocks noChangeArrowheads="1"/>
              </p:cNvSpPr>
              <p:nvPr/>
            </p:nvSpPr>
            <p:spPr bwMode="auto">
              <a:xfrm>
                <a:off x="3289" y="2985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101</a:t>
                </a:r>
              </a:p>
            </p:txBody>
          </p:sp>
        </p:grpSp>
        <p:grpSp>
          <p:nvGrpSpPr>
            <p:cNvPr id="9277" name="Group 20"/>
            <p:cNvGrpSpPr>
              <a:grpSpLocks/>
            </p:cNvGrpSpPr>
            <p:nvPr/>
          </p:nvGrpSpPr>
          <p:grpSpPr bwMode="auto">
            <a:xfrm>
              <a:off x="2301" y="2909"/>
              <a:ext cx="384" cy="384"/>
              <a:chOff x="2301" y="2909"/>
              <a:chExt cx="384" cy="384"/>
            </a:xfrm>
          </p:grpSpPr>
          <p:sp>
            <p:nvSpPr>
              <p:cNvPr id="9284" name="Oval 21"/>
              <p:cNvSpPr>
                <a:spLocks noChangeArrowheads="1"/>
              </p:cNvSpPr>
              <p:nvPr/>
            </p:nvSpPr>
            <p:spPr bwMode="auto">
              <a:xfrm>
                <a:off x="2301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5" name="Text Box 22"/>
              <p:cNvSpPr txBox="1">
                <a:spLocks noChangeArrowheads="1"/>
              </p:cNvSpPr>
              <p:nvPr/>
            </p:nvSpPr>
            <p:spPr bwMode="auto">
              <a:xfrm>
                <a:off x="2329" y="2985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010</a:t>
                </a:r>
              </a:p>
            </p:txBody>
          </p:sp>
        </p:grpSp>
        <p:grpSp>
          <p:nvGrpSpPr>
            <p:cNvPr id="9278" name="Group 23"/>
            <p:cNvGrpSpPr>
              <a:grpSpLocks/>
            </p:cNvGrpSpPr>
            <p:nvPr/>
          </p:nvGrpSpPr>
          <p:grpSpPr bwMode="auto">
            <a:xfrm>
              <a:off x="1149" y="2909"/>
              <a:ext cx="384" cy="384"/>
              <a:chOff x="1149" y="2909"/>
              <a:chExt cx="384" cy="384"/>
            </a:xfrm>
          </p:grpSpPr>
          <p:sp>
            <p:nvSpPr>
              <p:cNvPr id="9282" name="Oval 24"/>
              <p:cNvSpPr>
                <a:spLocks noChangeArrowheads="1"/>
              </p:cNvSpPr>
              <p:nvPr/>
            </p:nvSpPr>
            <p:spPr bwMode="auto">
              <a:xfrm>
                <a:off x="1149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3" name="Text Box 25"/>
              <p:cNvSpPr txBox="1">
                <a:spLocks noChangeArrowheads="1"/>
              </p:cNvSpPr>
              <p:nvPr/>
            </p:nvSpPr>
            <p:spPr bwMode="auto">
              <a:xfrm>
                <a:off x="1179" y="2997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000</a:t>
                </a:r>
              </a:p>
            </p:txBody>
          </p:sp>
        </p:grpSp>
        <p:grpSp>
          <p:nvGrpSpPr>
            <p:cNvPr id="9279" name="Group 26"/>
            <p:cNvGrpSpPr>
              <a:grpSpLocks/>
            </p:cNvGrpSpPr>
            <p:nvPr/>
          </p:nvGrpSpPr>
          <p:grpSpPr bwMode="auto">
            <a:xfrm>
              <a:off x="1725" y="3485"/>
              <a:ext cx="384" cy="384"/>
              <a:chOff x="1725" y="3485"/>
              <a:chExt cx="384" cy="384"/>
            </a:xfrm>
          </p:grpSpPr>
          <p:sp>
            <p:nvSpPr>
              <p:cNvPr id="9280" name="Oval 27"/>
              <p:cNvSpPr>
                <a:spLocks noChangeArrowheads="1"/>
              </p:cNvSpPr>
              <p:nvPr/>
            </p:nvSpPr>
            <p:spPr bwMode="auto">
              <a:xfrm>
                <a:off x="1725" y="3485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1" name="Text Box 28"/>
              <p:cNvSpPr txBox="1">
                <a:spLocks noChangeArrowheads="1"/>
              </p:cNvSpPr>
              <p:nvPr/>
            </p:nvSpPr>
            <p:spPr bwMode="auto">
              <a:xfrm>
                <a:off x="1763" y="3561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100</a:t>
                </a:r>
              </a:p>
            </p:txBody>
          </p:sp>
        </p:grpSp>
      </p:grpSp>
      <p:grpSp>
        <p:nvGrpSpPr>
          <p:cNvPr id="9223" name="Group 29"/>
          <p:cNvGrpSpPr>
            <a:grpSpLocks/>
          </p:cNvGrpSpPr>
          <p:nvPr/>
        </p:nvGrpSpPr>
        <p:grpSpPr bwMode="auto">
          <a:xfrm>
            <a:off x="4872038" y="3721100"/>
            <a:ext cx="2743200" cy="336550"/>
            <a:chOff x="2016" y="2603"/>
            <a:chExt cx="1728" cy="212"/>
          </a:xfrm>
        </p:grpSpPr>
        <p:cxnSp>
          <p:nvCxnSpPr>
            <p:cNvPr id="9270" name="AutoShape 30"/>
            <p:cNvCxnSpPr>
              <a:cxnSpLocks noChangeShapeType="1"/>
              <a:stCxn id="9294" idx="6"/>
              <a:endCxn id="9292" idx="2"/>
            </p:cNvCxnSpPr>
            <p:nvPr/>
          </p:nvCxnSpPr>
          <p:spPr bwMode="auto">
            <a:xfrm>
              <a:off x="2016" y="2784"/>
              <a:ext cx="172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71" name="Text Box 31"/>
            <p:cNvSpPr txBox="1">
              <a:spLocks noChangeArrowheads="1"/>
            </p:cNvSpPr>
            <p:nvPr/>
          </p:nvSpPr>
          <p:spPr bwMode="auto">
            <a:xfrm>
              <a:off x="2804" y="2603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4" name="Group 32"/>
          <p:cNvGrpSpPr>
            <a:grpSpLocks/>
          </p:cNvGrpSpPr>
          <p:nvPr/>
        </p:nvGrpSpPr>
        <p:grpSpPr bwMode="auto">
          <a:xfrm>
            <a:off x="5697538" y="4349751"/>
            <a:ext cx="1092200" cy="358775"/>
            <a:chOff x="2536" y="2999"/>
            <a:chExt cx="688" cy="226"/>
          </a:xfrm>
        </p:grpSpPr>
        <p:cxnSp>
          <p:nvCxnSpPr>
            <p:cNvPr id="9268" name="AutoShape 33"/>
            <p:cNvCxnSpPr>
              <a:cxnSpLocks noChangeShapeType="1"/>
              <a:stCxn id="9284" idx="7"/>
              <a:endCxn id="9286" idx="1"/>
            </p:cNvCxnSpPr>
            <p:nvPr/>
          </p:nvCxnSpPr>
          <p:spPr bwMode="auto">
            <a:xfrm rot="5400000" flipV="1">
              <a:off x="2879" y="2881"/>
              <a:ext cx="1" cy="688"/>
            </a:xfrm>
            <a:prstGeom prst="curvedConnector3">
              <a:avLst>
                <a:gd name="adj1" fmla="val -20000009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9" name="Text Box 34"/>
            <p:cNvSpPr txBox="1">
              <a:spLocks noChangeArrowheads="1"/>
            </p:cNvSpPr>
            <p:nvPr/>
          </p:nvSpPr>
          <p:spPr bwMode="auto">
            <a:xfrm>
              <a:off x="2810" y="2999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5" name="Group 38"/>
          <p:cNvGrpSpPr>
            <a:grpSpLocks/>
          </p:cNvGrpSpPr>
          <p:nvPr/>
        </p:nvGrpSpPr>
        <p:grpSpPr bwMode="auto">
          <a:xfrm>
            <a:off x="3868738" y="4219576"/>
            <a:ext cx="482600" cy="487363"/>
            <a:chOff x="1384" y="2917"/>
            <a:chExt cx="304" cy="307"/>
          </a:xfrm>
        </p:grpSpPr>
        <p:cxnSp>
          <p:nvCxnSpPr>
            <p:cNvPr id="9266" name="AutoShape 39"/>
            <p:cNvCxnSpPr>
              <a:cxnSpLocks noChangeShapeType="1"/>
              <a:stCxn id="9282" idx="7"/>
              <a:endCxn id="9294" idx="3"/>
            </p:cNvCxnSpPr>
            <p:nvPr/>
          </p:nvCxnSpPr>
          <p:spPr bwMode="auto">
            <a:xfrm flipV="1">
              <a:off x="1384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7" name="Text Box 40"/>
            <p:cNvSpPr txBox="1">
              <a:spLocks noChangeArrowheads="1"/>
            </p:cNvSpPr>
            <p:nvPr/>
          </p:nvSpPr>
          <p:spPr bwMode="auto">
            <a:xfrm>
              <a:off x="1392" y="2917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6" name="Group 44"/>
          <p:cNvGrpSpPr>
            <a:grpSpLocks/>
          </p:cNvGrpSpPr>
          <p:nvPr/>
        </p:nvGrpSpPr>
        <p:grpSpPr bwMode="auto">
          <a:xfrm>
            <a:off x="4783138" y="4186238"/>
            <a:ext cx="482600" cy="520700"/>
            <a:chOff x="1960" y="2896"/>
            <a:chExt cx="304" cy="328"/>
          </a:xfrm>
        </p:grpSpPr>
        <p:cxnSp>
          <p:nvCxnSpPr>
            <p:cNvPr id="9264" name="AutoShape 45"/>
            <p:cNvCxnSpPr>
              <a:cxnSpLocks noChangeShapeType="1"/>
              <a:stCxn id="9294" idx="5"/>
              <a:endCxn id="9284" idx="1"/>
            </p:cNvCxnSpPr>
            <p:nvPr/>
          </p:nvCxnSpPr>
          <p:spPr bwMode="auto">
            <a:xfrm>
              <a:off x="1960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5" name="Text Box 46"/>
            <p:cNvSpPr txBox="1">
              <a:spLocks noChangeArrowheads="1"/>
            </p:cNvSpPr>
            <p:nvPr/>
          </p:nvSpPr>
          <p:spPr bwMode="auto">
            <a:xfrm>
              <a:off x="2063" y="2896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9227" name="Group 54"/>
          <p:cNvGrpSpPr>
            <a:grpSpLocks/>
          </p:cNvGrpSpPr>
          <p:nvPr/>
        </p:nvGrpSpPr>
        <p:grpSpPr bwMode="auto">
          <a:xfrm>
            <a:off x="7219950" y="4224338"/>
            <a:ext cx="484188" cy="482600"/>
            <a:chOff x="3495" y="2920"/>
            <a:chExt cx="305" cy="304"/>
          </a:xfrm>
        </p:grpSpPr>
        <p:cxnSp>
          <p:nvCxnSpPr>
            <p:cNvPr id="9262" name="AutoShape 55"/>
            <p:cNvCxnSpPr>
              <a:cxnSpLocks noChangeShapeType="1"/>
              <a:stCxn id="9286" idx="7"/>
              <a:endCxn id="9292" idx="3"/>
            </p:cNvCxnSpPr>
            <p:nvPr/>
          </p:nvCxnSpPr>
          <p:spPr bwMode="auto">
            <a:xfrm flipV="1">
              <a:off x="3496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3" name="Text Box 56"/>
            <p:cNvSpPr txBox="1">
              <a:spLocks noChangeArrowheads="1"/>
            </p:cNvSpPr>
            <p:nvPr/>
          </p:nvSpPr>
          <p:spPr bwMode="auto">
            <a:xfrm>
              <a:off x="3495" y="2950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8" name="Group 57"/>
          <p:cNvGrpSpPr>
            <a:grpSpLocks/>
          </p:cNvGrpSpPr>
          <p:nvPr/>
        </p:nvGrpSpPr>
        <p:grpSpPr bwMode="auto">
          <a:xfrm>
            <a:off x="9050338" y="4706938"/>
            <a:ext cx="620712" cy="431800"/>
            <a:chOff x="4648" y="3224"/>
            <a:chExt cx="391" cy="272"/>
          </a:xfrm>
        </p:grpSpPr>
        <p:cxnSp>
          <p:nvCxnSpPr>
            <p:cNvPr id="9260" name="AutoShape 58"/>
            <p:cNvCxnSpPr>
              <a:cxnSpLocks noChangeShapeType="1"/>
              <a:stCxn id="9290" idx="5"/>
              <a:endCxn id="9290" idx="7"/>
            </p:cNvCxnSpPr>
            <p:nvPr/>
          </p:nvCxnSpPr>
          <p:spPr bwMode="auto">
            <a:xfrm rot="5400000" flipH="1" flipV="1">
              <a:off x="4513" y="3359"/>
              <a:ext cx="272" cy="1"/>
            </a:xfrm>
            <a:prstGeom prst="curvedConnector5">
              <a:avLst>
                <a:gd name="adj1" fmla="val -73528"/>
                <a:gd name="adj2" fmla="val 36399986"/>
                <a:gd name="adj3" fmla="val 17352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1" name="Text Box 59"/>
            <p:cNvSpPr txBox="1">
              <a:spLocks noChangeArrowheads="1"/>
            </p:cNvSpPr>
            <p:nvPr/>
          </p:nvSpPr>
          <p:spPr bwMode="auto">
            <a:xfrm>
              <a:off x="4853" y="3232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9" name="Group 69"/>
          <p:cNvGrpSpPr>
            <a:grpSpLocks/>
          </p:cNvGrpSpPr>
          <p:nvPr/>
        </p:nvGrpSpPr>
        <p:grpSpPr bwMode="auto">
          <a:xfrm>
            <a:off x="8135938" y="4186238"/>
            <a:ext cx="500062" cy="520700"/>
            <a:chOff x="4072" y="2896"/>
            <a:chExt cx="315" cy="328"/>
          </a:xfrm>
        </p:grpSpPr>
        <p:cxnSp>
          <p:nvCxnSpPr>
            <p:cNvPr id="9258" name="AutoShape 70"/>
            <p:cNvCxnSpPr>
              <a:cxnSpLocks noChangeShapeType="1"/>
              <a:stCxn id="9292" idx="5"/>
              <a:endCxn id="9290" idx="1"/>
            </p:cNvCxnSpPr>
            <p:nvPr/>
          </p:nvCxnSpPr>
          <p:spPr bwMode="auto">
            <a:xfrm>
              <a:off x="4072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59" name="Text Box 71"/>
            <p:cNvSpPr txBox="1">
              <a:spLocks noChangeArrowheads="1"/>
            </p:cNvSpPr>
            <p:nvPr/>
          </p:nvSpPr>
          <p:spPr bwMode="auto">
            <a:xfrm>
              <a:off x="4201" y="2896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30" name="Group 126"/>
          <p:cNvGrpSpPr>
            <a:grpSpLocks/>
          </p:cNvGrpSpPr>
          <p:nvPr/>
        </p:nvGrpSpPr>
        <p:grpSpPr bwMode="auto">
          <a:xfrm>
            <a:off x="3868738" y="4313239"/>
            <a:ext cx="4813300" cy="1811337"/>
            <a:chOff x="2344738" y="4313238"/>
            <a:chExt cx="4813300" cy="1811337"/>
          </a:xfrm>
        </p:grpSpPr>
        <p:grpSp>
          <p:nvGrpSpPr>
            <p:cNvPr id="9234" name="Group 35"/>
            <p:cNvGrpSpPr>
              <a:grpSpLocks/>
            </p:cNvGrpSpPr>
            <p:nvPr/>
          </p:nvGrpSpPr>
          <p:grpSpPr bwMode="auto">
            <a:xfrm>
              <a:off x="2797175" y="4313238"/>
              <a:ext cx="295275" cy="1219200"/>
              <a:chOff x="1669" y="2976"/>
              <a:chExt cx="186" cy="768"/>
            </a:xfrm>
          </p:grpSpPr>
          <p:cxnSp>
            <p:nvCxnSpPr>
              <p:cNvPr id="9256" name="AutoShape 36"/>
              <p:cNvCxnSpPr>
                <a:cxnSpLocks noChangeShapeType="1"/>
                <a:stCxn id="9280" idx="0"/>
                <a:endCxn id="9294" idx="4"/>
              </p:cNvCxnSpPr>
              <p:nvPr/>
            </p:nvCxnSpPr>
            <p:spPr bwMode="auto">
              <a:xfrm flipV="1">
                <a:off x="1824" y="2976"/>
                <a:ext cx="0" cy="76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7" name="Text Box 37"/>
              <p:cNvSpPr txBox="1">
                <a:spLocks noChangeArrowheads="1"/>
              </p:cNvSpPr>
              <p:nvPr/>
            </p:nvSpPr>
            <p:spPr bwMode="auto">
              <a:xfrm>
                <a:off x="1669" y="3255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9235" name="Group 41"/>
            <p:cNvGrpSpPr>
              <a:grpSpLocks/>
            </p:cNvGrpSpPr>
            <p:nvPr/>
          </p:nvGrpSpPr>
          <p:grpSpPr bwMode="auto">
            <a:xfrm>
              <a:off x="3259138" y="5138738"/>
              <a:ext cx="482600" cy="512762"/>
              <a:chOff x="1960" y="3496"/>
              <a:chExt cx="304" cy="323"/>
            </a:xfrm>
          </p:grpSpPr>
          <p:cxnSp>
            <p:nvCxnSpPr>
              <p:cNvPr id="9254" name="AutoShape 42"/>
              <p:cNvCxnSpPr>
                <a:cxnSpLocks noChangeShapeType="1"/>
                <a:stCxn id="9284" idx="3"/>
                <a:endCxn id="9280" idx="7"/>
              </p:cNvCxnSpPr>
              <p:nvPr/>
            </p:nvCxnSpPr>
            <p:spPr bwMode="auto">
              <a:xfrm flipH="1">
                <a:off x="1960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5" name="Text Box 43"/>
              <p:cNvSpPr txBox="1">
                <a:spLocks noChangeArrowheads="1"/>
              </p:cNvSpPr>
              <p:nvPr/>
            </p:nvSpPr>
            <p:spPr bwMode="auto">
              <a:xfrm>
                <a:off x="2071" y="3607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36" name="Group 47"/>
            <p:cNvGrpSpPr>
              <a:grpSpLocks/>
            </p:cNvGrpSpPr>
            <p:nvPr/>
          </p:nvGrpSpPr>
          <p:grpSpPr bwMode="auto">
            <a:xfrm>
              <a:off x="2344738" y="5138738"/>
              <a:ext cx="482600" cy="490537"/>
              <a:chOff x="1384" y="3496"/>
              <a:chExt cx="304" cy="309"/>
            </a:xfrm>
          </p:grpSpPr>
          <p:cxnSp>
            <p:nvCxnSpPr>
              <p:cNvPr id="9252" name="AutoShape 48"/>
              <p:cNvCxnSpPr>
                <a:cxnSpLocks noChangeShapeType="1"/>
                <a:stCxn id="9280" idx="1"/>
                <a:endCxn id="9282" idx="5"/>
              </p:cNvCxnSpPr>
              <p:nvPr/>
            </p:nvCxnSpPr>
            <p:spPr bwMode="auto">
              <a:xfrm flipH="1" flipV="1">
                <a:off x="1384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3" name="Text Box 49"/>
              <p:cNvSpPr txBox="1">
                <a:spLocks noChangeArrowheads="1"/>
              </p:cNvSpPr>
              <p:nvPr/>
            </p:nvSpPr>
            <p:spPr bwMode="auto">
              <a:xfrm>
                <a:off x="1393" y="3593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37" name="Group 51"/>
            <p:cNvGrpSpPr>
              <a:grpSpLocks/>
            </p:cNvGrpSpPr>
            <p:nvPr/>
          </p:nvGrpSpPr>
          <p:grpSpPr bwMode="auto">
            <a:xfrm>
              <a:off x="4173538" y="5138738"/>
              <a:ext cx="1092200" cy="355600"/>
              <a:chOff x="2536" y="3496"/>
              <a:chExt cx="688" cy="224"/>
            </a:xfrm>
          </p:grpSpPr>
          <p:cxnSp>
            <p:nvCxnSpPr>
              <p:cNvPr id="9250" name="AutoShape 52"/>
              <p:cNvCxnSpPr>
                <a:cxnSpLocks noChangeShapeType="1"/>
                <a:stCxn id="9286" idx="3"/>
                <a:endCxn id="9284" idx="5"/>
              </p:cNvCxnSpPr>
              <p:nvPr/>
            </p:nvCxnSpPr>
            <p:spPr bwMode="auto">
              <a:xfrm rot="5400000">
                <a:off x="2879" y="3153"/>
                <a:ext cx="1" cy="688"/>
              </a:xfrm>
              <a:prstGeom prst="curvedConnector3">
                <a:avLst>
                  <a:gd name="adj1" fmla="val 20000009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1" name="Text Box 53"/>
              <p:cNvSpPr txBox="1">
                <a:spLocks noChangeArrowheads="1"/>
              </p:cNvSpPr>
              <p:nvPr/>
            </p:nvSpPr>
            <p:spPr bwMode="auto">
              <a:xfrm>
                <a:off x="2810" y="3508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38" name="Group 60"/>
            <p:cNvGrpSpPr>
              <a:grpSpLocks/>
            </p:cNvGrpSpPr>
            <p:nvPr/>
          </p:nvGrpSpPr>
          <p:grpSpPr bwMode="auto">
            <a:xfrm>
              <a:off x="5697538" y="5138738"/>
              <a:ext cx="482600" cy="482600"/>
              <a:chOff x="3496" y="3496"/>
              <a:chExt cx="304" cy="304"/>
            </a:xfrm>
          </p:grpSpPr>
          <p:cxnSp>
            <p:nvCxnSpPr>
              <p:cNvPr id="9248" name="AutoShape 61"/>
              <p:cNvCxnSpPr>
                <a:cxnSpLocks noChangeShapeType="1"/>
                <a:stCxn id="9288" idx="1"/>
                <a:endCxn id="9286" idx="5"/>
              </p:cNvCxnSpPr>
              <p:nvPr/>
            </p:nvCxnSpPr>
            <p:spPr bwMode="auto">
              <a:xfrm flipH="1" flipV="1">
                <a:off x="3496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9" name="Text Box 62"/>
              <p:cNvSpPr txBox="1">
                <a:spLocks noChangeArrowheads="1"/>
              </p:cNvSpPr>
              <p:nvPr/>
            </p:nvSpPr>
            <p:spPr bwMode="auto">
              <a:xfrm>
                <a:off x="3515" y="3582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9239" name="Group 63"/>
            <p:cNvGrpSpPr>
              <a:grpSpLocks/>
            </p:cNvGrpSpPr>
            <p:nvPr/>
          </p:nvGrpSpPr>
          <p:grpSpPr bwMode="auto">
            <a:xfrm>
              <a:off x="3348038" y="5788025"/>
              <a:ext cx="2743200" cy="336550"/>
              <a:chOff x="2016" y="3905"/>
              <a:chExt cx="1728" cy="212"/>
            </a:xfrm>
          </p:grpSpPr>
          <p:cxnSp>
            <p:nvCxnSpPr>
              <p:cNvPr id="9246" name="AutoShape 64"/>
              <p:cNvCxnSpPr>
                <a:cxnSpLocks noChangeShapeType="1"/>
                <a:stCxn id="9288" idx="2"/>
                <a:endCxn id="9280" idx="6"/>
              </p:cNvCxnSpPr>
              <p:nvPr/>
            </p:nvCxnSpPr>
            <p:spPr bwMode="auto">
              <a:xfrm flipH="1">
                <a:off x="2016" y="3936"/>
                <a:ext cx="1728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7" name="Text Box 65"/>
              <p:cNvSpPr txBox="1">
                <a:spLocks noChangeArrowheads="1"/>
              </p:cNvSpPr>
              <p:nvPr/>
            </p:nvSpPr>
            <p:spPr bwMode="auto">
              <a:xfrm>
                <a:off x="2823" y="3905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40" name="Group 66"/>
            <p:cNvGrpSpPr>
              <a:grpSpLocks/>
            </p:cNvGrpSpPr>
            <p:nvPr/>
          </p:nvGrpSpPr>
          <p:grpSpPr bwMode="auto">
            <a:xfrm>
              <a:off x="6611938" y="5138738"/>
              <a:ext cx="546100" cy="482600"/>
              <a:chOff x="4072" y="3496"/>
              <a:chExt cx="344" cy="304"/>
            </a:xfrm>
          </p:grpSpPr>
          <p:cxnSp>
            <p:nvCxnSpPr>
              <p:cNvPr id="9244" name="AutoShape 67"/>
              <p:cNvCxnSpPr>
                <a:cxnSpLocks noChangeShapeType="1"/>
                <a:stCxn id="9290" idx="3"/>
                <a:endCxn id="9288" idx="7"/>
              </p:cNvCxnSpPr>
              <p:nvPr/>
            </p:nvCxnSpPr>
            <p:spPr bwMode="auto">
              <a:xfrm flipH="1">
                <a:off x="4072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5" name="Text Box 68"/>
              <p:cNvSpPr txBox="1">
                <a:spLocks noChangeArrowheads="1"/>
              </p:cNvSpPr>
              <p:nvPr/>
            </p:nvSpPr>
            <p:spPr bwMode="auto">
              <a:xfrm>
                <a:off x="4230" y="3586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41" name="Group 72"/>
            <p:cNvGrpSpPr>
              <a:grpSpLocks/>
            </p:cNvGrpSpPr>
            <p:nvPr/>
          </p:nvGrpSpPr>
          <p:grpSpPr bwMode="auto">
            <a:xfrm>
              <a:off x="6361113" y="4313238"/>
              <a:ext cx="295275" cy="1219200"/>
              <a:chOff x="3914" y="2976"/>
              <a:chExt cx="186" cy="768"/>
            </a:xfrm>
          </p:grpSpPr>
          <p:cxnSp>
            <p:nvCxnSpPr>
              <p:cNvPr id="9242" name="AutoShape 73"/>
              <p:cNvCxnSpPr>
                <a:cxnSpLocks noChangeShapeType="1"/>
                <a:stCxn id="9292" idx="4"/>
                <a:endCxn id="9288" idx="0"/>
              </p:cNvCxnSpPr>
              <p:nvPr/>
            </p:nvCxnSpPr>
            <p:spPr bwMode="auto">
              <a:xfrm>
                <a:off x="3936" y="2976"/>
                <a:ext cx="0" cy="76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3" name="Text Box 74"/>
              <p:cNvSpPr txBox="1">
                <a:spLocks noChangeArrowheads="1"/>
              </p:cNvSpPr>
              <p:nvPr/>
            </p:nvSpPr>
            <p:spPr bwMode="auto">
              <a:xfrm>
                <a:off x="3914" y="3251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</p:grpSp>
      <p:grpSp>
        <p:nvGrpSpPr>
          <p:cNvPr id="9231" name="Group 75"/>
          <p:cNvGrpSpPr>
            <a:grpSpLocks/>
          </p:cNvGrpSpPr>
          <p:nvPr/>
        </p:nvGrpSpPr>
        <p:grpSpPr bwMode="auto">
          <a:xfrm>
            <a:off x="2801939" y="4706938"/>
            <a:ext cx="636587" cy="431800"/>
            <a:chOff x="712" y="3224"/>
            <a:chExt cx="401" cy="272"/>
          </a:xfrm>
        </p:grpSpPr>
        <p:cxnSp>
          <p:nvCxnSpPr>
            <p:cNvPr id="9232" name="AutoShape 76"/>
            <p:cNvCxnSpPr>
              <a:cxnSpLocks noChangeShapeType="1"/>
              <a:stCxn id="9282" idx="3"/>
              <a:endCxn id="9282" idx="1"/>
            </p:cNvCxnSpPr>
            <p:nvPr/>
          </p:nvCxnSpPr>
          <p:spPr bwMode="auto">
            <a:xfrm rot="5400000" flipH="1" flipV="1">
              <a:off x="977" y="3359"/>
              <a:ext cx="272" cy="1"/>
            </a:xfrm>
            <a:prstGeom prst="curvedConnector5">
              <a:avLst>
                <a:gd name="adj1" fmla="val -73528"/>
                <a:gd name="adj2" fmla="val -38800014"/>
                <a:gd name="adj3" fmla="val 17352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3" name="Text Box 77"/>
            <p:cNvSpPr txBox="1">
              <a:spLocks noChangeArrowheads="1"/>
            </p:cNvSpPr>
            <p:nvPr/>
          </p:nvSpPr>
          <p:spPr bwMode="auto">
            <a:xfrm>
              <a:off x="712" y="3265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475515" y="310484"/>
            <a:ext cx="5037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“Remember the last three bits”</a:t>
            </a:r>
          </a:p>
        </p:txBody>
      </p:sp>
    </p:spTree>
    <p:extLst>
      <p:ext uri="{BB962C8B-B14F-4D97-AF65-F5344CB8AC3E}">
        <p14:creationId xmlns:p14="http://schemas.microsoft.com/office/powerpoint/2010/main" val="149542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D7E65-2F5C-492E-BE3A-E4C164C0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Two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890C7-25B6-40E0-B0ED-156028AB6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computers can and can’t do…</a:t>
            </a:r>
          </a:p>
          <a:p>
            <a:pPr lvl="1"/>
            <a:r>
              <a:rPr lang="en-US" dirty="0"/>
              <a:t>Given any finite amount of time.</a:t>
            </a:r>
          </a:p>
          <a:p>
            <a:r>
              <a:rPr lang="en-US" dirty="0"/>
              <a:t>We’ll start with a simple model of a computer – finite state machines.</a:t>
            </a:r>
          </a:p>
          <a:p>
            <a:r>
              <a:rPr lang="en-US" dirty="0"/>
              <a:t>What do we want computers to do? Let’s start very simple. </a:t>
            </a:r>
            <a:br>
              <a:rPr lang="en-US" dirty="0"/>
            </a:br>
            <a:r>
              <a:rPr lang="en-US" dirty="0"/>
              <a:t>We’ll give them an input (in a string format), and we want them to say “yes” or “no” for that string on a certain question. </a:t>
            </a:r>
            <a:br>
              <a:rPr lang="en-US" dirty="0"/>
            </a:br>
            <a:r>
              <a:rPr lang="en-US" dirty="0"/>
              <a:t>Example questions one might want to answer.</a:t>
            </a:r>
          </a:p>
          <a:p>
            <a:pPr lvl="1"/>
            <a:r>
              <a:rPr lang="en-US" dirty="0"/>
              <a:t>Does this input java code compile to a valid program?</a:t>
            </a:r>
          </a:p>
          <a:p>
            <a:pPr lvl="1"/>
            <a:r>
              <a:rPr lang="en-US" dirty="0"/>
              <a:t>Does this input string match a particular regular expression?</a:t>
            </a:r>
          </a:p>
          <a:p>
            <a:pPr lvl="1"/>
            <a:r>
              <a:rPr lang="en-US" dirty="0"/>
              <a:t>Is this input list sorted?</a:t>
            </a:r>
          </a:p>
          <a:p>
            <a:pPr lvl="1"/>
            <a:r>
              <a:rPr lang="en-US" sz="2800" dirty="0"/>
              <a:t>Depending on the “computer” some questions might be out of reach.</a:t>
            </a:r>
          </a:p>
        </p:txBody>
      </p:sp>
    </p:spTree>
    <p:extLst>
      <p:ext uri="{BB962C8B-B14F-4D97-AF65-F5344CB8AC3E}">
        <p14:creationId xmlns:p14="http://schemas.microsoft.com/office/powerpoint/2010/main" val="6809865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826545" y="1228727"/>
            <a:ext cx="6870693" cy="5246096"/>
            <a:chOff x="1277938" y="228600"/>
            <a:chExt cx="6870693" cy="5943600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2738438" y="3703638"/>
              <a:ext cx="609600" cy="609600"/>
              <a:chOff x="1725" y="2333"/>
              <a:chExt cx="384" cy="384"/>
            </a:xfrm>
          </p:grpSpPr>
          <p:sp>
            <p:nvSpPr>
              <p:cNvPr id="123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1763" y="2419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001</a:t>
                </a:r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6091238" y="3703638"/>
              <a:ext cx="609600" cy="609600"/>
              <a:chOff x="3837" y="2333"/>
              <a:chExt cx="384" cy="384"/>
            </a:xfrm>
          </p:grpSpPr>
          <p:sp>
            <p:nvSpPr>
              <p:cNvPr id="121" name="Oval 9"/>
              <p:cNvSpPr>
                <a:spLocks noChangeArrowheads="1"/>
              </p:cNvSpPr>
              <p:nvPr/>
            </p:nvSpPr>
            <p:spPr bwMode="auto">
              <a:xfrm>
                <a:off x="3837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Text Box 10"/>
              <p:cNvSpPr txBox="1">
                <a:spLocks noChangeArrowheads="1"/>
              </p:cNvSpPr>
              <p:nvPr/>
            </p:nvSpPr>
            <p:spPr bwMode="auto">
              <a:xfrm>
                <a:off x="3867" y="2409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011</a:t>
                </a:r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>
              <a:off x="7005638" y="4618038"/>
              <a:ext cx="609600" cy="609600"/>
              <a:chOff x="4413" y="2909"/>
              <a:chExt cx="384" cy="384"/>
            </a:xfrm>
          </p:grpSpPr>
          <p:sp>
            <p:nvSpPr>
              <p:cNvPr id="119" name="Oval 12"/>
              <p:cNvSpPr>
                <a:spLocks noChangeArrowheads="1"/>
              </p:cNvSpPr>
              <p:nvPr/>
            </p:nvSpPr>
            <p:spPr bwMode="auto">
              <a:xfrm>
                <a:off x="4413" y="2909"/>
                <a:ext cx="384" cy="384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Text Box 13"/>
              <p:cNvSpPr txBox="1">
                <a:spLocks noChangeArrowheads="1"/>
              </p:cNvSpPr>
              <p:nvPr/>
            </p:nvSpPr>
            <p:spPr bwMode="auto">
              <a:xfrm>
                <a:off x="4451" y="2987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111</a:t>
                </a:r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6091238" y="5532438"/>
              <a:ext cx="609600" cy="609600"/>
              <a:chOff x="3837" y="3485"/>
              <a:chExt cx="384" cy="384"/>
            </a:xfrm>
          </p:grpSpPr>
          <p:sp>
            <p:nvSpPr>
              <p:cNvPr id="117" name="Oval 15"/>
              <p:cNvSpPr>
                <a:spLocks noChangeArrowheads="1"/>
              </p:cNvSpPr>
              <p:nvPr/>
            </p:nvSpPr>
            <p:spPr bwMode="auto">
              <a:xfrm>
                <a:off x="3837" y="3485"/>
                <a:ext cx="384" cy="384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Text Box 16"/>
              <p:cNvSpPr txBox="1">
                <a:spLocks noChangeArrowheads="1"/>
              </p:cNvSpPr>
              <p:nvPr/>
            </p:nvSpPr>
            <p:spPr bwMode="auto">
              <a:xfrm>
                <a:off x="3875" y="3563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110</a:t>
                </a:r>
              </a:p>
            </p:txBody>
          </p:sp>
        </p:grpSp>
        <p:grpSp>
          <p:nvGrpSpPr>
            <p:cNvPr id="8" name="Group 17"/>
            <p:cNvGrpSpPr>
              <a:grpSpLocks/>
            </p:cNvGrpSpPr>
            <p:nvPr/>
          </p:nvGrpSpPr>
          <p:grpSpPr bwMode="auto">
            <a:xfrm>
              <a:off x="5176838" y="4618038"/>
              <a:ext cx="609600" cy="609600"/>
              <a:chOff x="3261" y="2909"/>
              <a:chExt cx="384" cy="384"/>
            </a:xfrm>
          </p:grpSpPr>
          <p:sp>
            <p:nvSpPr>
              <p:cNvPr id="115" name="Oval 18"/>
              <p:cNvSpPr>
                <a:spLocks noChangeArrowheads="1"/>
              </p:cNvSpPr>
              <p:nvPr/>
            </p:nvSpPr>
            <p:spPr bwMode="auto">
              <a:xfrm>
                <a:off x="3261" y="2909"/>
                <a:ext cx="384" cy="384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Text Box 19"/>
              <p:cNvSpPr txBox="1">
                <a:spLocks noChangeArrowheads="1"/>
              </p:cNvSpPr>
              <p:nvPr/>
            </p:nvSpPr>
            <p:spPr bwMode="auto">
              <a:xfrm>
                <a:off x="3289" y="2985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101</a:t>
                </a:r>
              </a:p>
            </p:txBody>
          </p:sp>
        </p:grpSp>
        <p:grpSp>
          <p:nvGrpSpPr>
            <p:cNvPr id="9" name="Group 20"/>
            <p:cNvGrpSpPr>
              <a:grpSpLocks/>
            </p:cNvGrpSpPr>
            <p:nvPr/>
          </p:nvGrpSpPr>
          <p:grpSpPr bwMode="auto">
            <a:xfrm>
              <a:off x="3652838" y="4618038"/>
              <a:ext cx="609600" cy="609600"/>
              <a:chOff x="2301" y="2909"/>
              <a:chExt cx="384" cy="384"/>
            </a:xfrm>
          </p:grpSpPr>
          <p:sp>
            <p:nvSpPr>
              <p:cNvPr id="113" name="Oval 21"/>
              <p:cNvSpPr>
                <a:spLocks noChangeArrowheads="1"/>
              </p:cNvSpPr>
              <p:nvPr/>
            </p:nvSpPr>
            <p:spPr bwMode="auto">
              <a:xfrm>
                <a:off x="2301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Text Box 22"/>
              <p:cNvSpPr txBox="1">
                <a:spLocks noChangeArrowheads="1"/>
              </p:cNvSpPr>
              <p:nvPr/>
            </p:nvSpPr>
            <p:spPr bwMode="auto">
              <a:xfrm>
                <a:off x="2329" y="2985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010</a:t>
                </a:r>
              </a:p>
            </p:txBody>
          </p:sp>
        </p:grpSp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1824038" y="4618038"/>
              <a:ext cx="609600" cy="609600"/>
              <a:chOff x="1149" y="2909"/>
              <a:chExt cx="384" cy="384"/>
            </a:xfrm>
          </p:grpSpPr>
          <p:sp>
            <p:nvSpPr>
              <p:cNvPr id="111" name="Oval 24"/>
              <p:cNvSpPr>
                <a:spLocks noChangeArrowheads="1"/>
              </p:cNvSpPr>
              <p:nvPr/>
            </p:nvSpPr>
            <p:spPr bwMode="auto">
              <a:xfrm>
                <a:off x="1149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Text Box 25"/>
              <p:cNvSpPr txBox="1">
                <a:spLocks noChangeArrowheads="1"/>
              </p:cNvSpPr>
              <p:nvPr/>
            </p:nvSpPr>
            <p:spPr bwMode="auto">
              <a:xfrm>
                <a:off x="1179" y="2997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000</a:t>
                </a:r>
              </a:p>
            </p:txBody>
          </p:sp>
        </p:grpSp>
        <p:grpSp>
          <p:nvGrpSpPr>
            <p:cNvPr id="11" name="Group 26"/>
            <p:cNvGrpSpPr>
              <a:grpSpLocks/>
            </p:cNvGrpSpPr>
            <p:nvPr/>
          </p:nvGrpSpPr>
          <p:grpSpPr bwMode="auto">
            <a:xfrm>
              <a:off x="2738438" y="5532438"/>
              <a:ext cx="609600" cy="609600"/>
              <a:chOff x="1725" y="3485"/>
              <a:chExt cx="384" cy="384"/>
            </a:xfrm>
          </p:grpSpPr>
          <p:sp>
            <p:nvSpPr>
              <p:cNvPr id="109" name="Oval 27"/>
              <p:cNvSpPr>
                <a:spLocks noChangeArrowheads="1"/>
              </p:cNvSpPr>
              <p:nvPr/>
            </p:nvSpPr>
            <p:spPr bwMode="auto">
              <a:xfrm>
                <a:off x="1725" y="3485"/>
                <a:ext cx="384" cy="384"/>
              </a:xfrm>
              <a:prstGeom prst="ellips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Text Box 28"/>
              <p:cNvSpPr txBox="1">
                <a:spLocks noChangeArrowheads="1"/>
              </p:cNvSpPr>
              <p:nvPr/>
            </p:nvSpPr>
            <p:spPr bwMode="auto">
              <a:xfrm>
                <a:off x="1763" y="3561"/>
                <a:ext cx="32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100</a:t>
                </a:r>
              </a:p>
            </p:txBody>
          </p:sp>
        </p:grpSp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3348038" y="3721100"/>
              <a:ext cx="2743200" cy="384175"/>
              <a:chOff x="2016" y="2603"/>
              <a:chExt cx="1728" cy="242"/>
            </a:xfrm>
          </p:grpSpPr>
          <p:cxnSp>
            <p:nvCxnSpPr>
              <p:cNvPr id="107" name="AutoShape 30"/>
              <p:cNvCxnSpPr>
                <a:cxnSpLocks noChangeShapeType="1"/>
                <a:stCxn id="123" idx="6"/>
                <a:endCxn id="121" idx="2"/>
              </p:cNvCxnSpPr>
              <p:nvPr/>
            </p:nvCxnSpPr>
            <p:spPr bwMode="auto">
              <a:xfrm>
                <a:off x="2016" y="2784"/>
                <a:ext cx="1728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8" name="Text Box 31"/>
              <p:cNvSpPr txBox="1">
                <a:spLocks noChangeArrowheads="1"/>
              </p:cNvSpPr>
              <p:nvPr/>
            </p:nvSpPr>
            <p:spPr bwMode="auto">
              <a:xfrm>
                <a:off x="2804" y="2603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13" name="Group 32"/>
            <p:cNvGrpSpPr>
              <a:grpSpLocks/>
            </p:cNvGrpSpPr>
            <p:nvPr/>
          </p:nvGrpSpPr>
          <p:grpSpPr bwMode="auto">
            <a:xfrm>
              <a:off x="4173538" y="4349750"/>
              <a:ext cx="1092200" cy="384175"/>
              <a:chOff x="2536" y="2999"/>
              <a:chExt cx="688" cy="242"/>
            </a:xfrm>
          </p:grpSpPr>
          <p:cxnSp>
            <p:nvCxnSpPr>
              <p:cNvPr id="105" name="AutoShape 33"/>
              <p:cNvCxnSpPr>
                <a:cxnSpLocks noChangeShapeType="1"/>
                <a:stCxn id="113" idx="7"/>
                <a:endCxn id="115" idx="1"/>
              </p:cNvCxnSpPr>
              <p:nvPr/>
            </p:nvCxnSpPr>
            <p:spPr bwMode="auto">
              <a:xfrm rot="5400000" flipV="1">
                <a:off x="2879" y="2881"/>
                <a:ext cx="1" cy="688"/>
              </a:xfrm>
              <a:prstGeom prst="curvedConnector3">
                <a:avLst>
                  <a:gd name="adj1" fmla="val -20000009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6" name="Text Box 34"/>
              <p:cNvSpPr txBox="1">
                <a:spLocks noChangeArrowheads="1"/>
              </p:cNvSpPr>
              <p:nvPr/>
            </p:nvSpPr>
            <p:spPr bwMode="auto">
              <a:xfrm>
                <a:off x="2810" y="2999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14" name="Group 38"/>
            <p:cNvGrpSpPr>
              <a:grpSpLocks/>
            </p:cNvGrpSpPr>
            <p:nvPr/>
          </p:nvGrpSpPr>
          <p:grpSpPr bwMode="auto">
            <a:xfrm>
              <a:off x="2344738" y="4219575"/>
              <a:ext cx="482600" cy="487363"/>
              <a:chOff x="1384" y="2917"/>
              <a:chExt cx="304" cy="307"/>
            </a:xfrm>
          </p:grpSpPr>
          <p:cxnSp>
            <p:nvCxnSpPr>
              <p:cNvPr id="103" name="AutoShape 39"/>
              <p:cNvCxnSpPr>
                <a:cxnSpLocks noChangeShapeType="1"/>
                <a:stCxn id="111" idx="7"/>
                <a:endCxn id="123" idx="3"/>
              </p:cNvCxnSpPr>
              <p:nvPr/>
            </p:nvCxnSpPr>
            <p:spPr bwMode="auto">
              <a:xfrm flipV="1">
                <a:off x="1384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4" name="Text Box 40"/>
              <p:cNvSpPr txBox="1">
                <a:spLocks noChangeArrowheads="1"/>
              </p:cNvSpPr>
              <p:nvPr/>
            </p:nvSpPr>
            <p:spPr bwMode="auto">
              <a:xfrm>
                <a:off x="1392" y="2917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15" name="Group 44"/>
            <p:cNvGrpSpPr>
              <a:grpSpLocks/>
            </p:cNvGrpSpPr>
            <p:nvPr/>
          </p:nvGrpSpPr>
          <p:grpSpPr bwMode="auto">
            <a:xfrm>
              <a:off x="3259138" y="4186238"/>
              <a:ext cx="482600" cy="520700"/>
              <a:chOff x="1960" y="2896"/>
              <a:chExt cx="304" cy="328"/>
            </a:xfrm>
          </p:grpSpPr>
          <p:cxnSp>
            <p:nvCxnSpPr>
              <p:cNvPr id="101" name="AutoShape 45"/>
              <p:cNvCxnSpPr>
                <a:cxnSpLocks noChangeShapeType="1"/>
                <a:stCxn id="123" idx="5"/>
                <a:endCxn id="113" idx="1"/>
              </p:cNvCxnSpPr>
              <p:nvPr/>
            </p:nvCxnSpPr>
            <p:spPr bwMode="auto">
              <a:xfrm>
                <a:off x="1960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2" name="Text Box 46"/>
              <p:cNvSpPr txBox="1">
                <a:spLocks noChangeArrowheads="1"/>
              </p:cNvSpPr>
              <p:nvPr/>
            </p:nvSpPr>
            <p:spPr bwMode="auto">
              <a:xfrm>
                <a:off x="2063" y="2896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16" name="Group 54"/>
            <p:cNvGrpSpPr>
              <a:grpSpLocks/>
            </p:cNvGrpSpPr>
            <p:nvPr/>
          </p:nvGrpSpPr>
          <p:grpSpPr bwMode="auto">
            <a:xfrm>
              <a:off x="5695950" y="4224338"/>
              <a:ext cx="484188" cy="482600"/>
              <a:chOff x="3495" y="2920"/>
              <a:chExt cx="305" cy="304"/>
            </a:xfrm>
          </p:grpSpPr>
          <p:cxnSp>
            <p:nvCxnSpPr>
              <p:cNvPr id="99" name="AutoShape 55"/>
              <p:cNvCxnSpPr>
                <a:cxnSpLocks noChangeShapeType="1"/>
                <a:stCxn id="115" idx="7"/>
                <a:endCxn id="121" idx="3"/>
              </p:cNvCxnSpPr>
              <p:nvPr/>
            </p:nvCxnSpPr>
            <p:spPr bwMode="auto">
              <a:xfrm flipV="1">
                <a:off x="3496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0" name="Text Box 56"/>
              <p:cNvSpPr txBox="1">
                <a:spLocks noChangeArrowheads="1"/>
              </p:cNvSpPr>
              <p:nvPr/>
            </p:nvSpPr>
            <p:spPr bwMode="auto">
              <a:xfrm>
                <a:off x="3495" y="2950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17" name="Group 57"/>
            <p:cNvGrpSpPr>
              <a:grpSpLocks/>
            </p:cNvGrpSpPr>
            <p:nvPr/>
          </p:nvGrpSpPr>
          <p:grpSpPr bwMode="auto">
            <a:xfrm>
              <a:off x="7526332" y="4706938"/>
              <a:ext cx="622299" cy="431800"/>
              <a:chOff x="4648" y="3224"/>
              <a:chExt cx="392" cy="272"/>
            </a:xfrm>
          </p:grpSpPr>
          <p:cxnSp>
            <p:nvCxnSpPr>
              <p:cNvPr id="97" name="AutoShape 58"/>
              <p:cNvCxnSpPr>
                <a:cxnSpLocks noChangeShapeType="1"/>
                <a:stCxn id="119" idx="5"/>
                <a:endCxn id="119" idx="7"/>
              </p:cNvCxnSpPr>
              <p:nvPr/>
            </p:nvCxnSpPr>
            <p:spPr bwMode="auto">
              <a:xfrm rot="5400000" flipH="1" flipV="1">
                <a:off x="4513" y="3359"/>
                <a:ext cx="272" cy="1"/>
              </a:xfrm>
              <a:prstGeom prst="curvedConnector5">
                <a:avLst>
                  <a:gd name="adj1" fmla="val -73528"/>
                  <a:gd name="adj2" fmla="val 36399986"/>
                  <a:gd name="adj3" fmla="val 17352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8" name="Text Box 59"/>
              <p:cNvSpPr txBox="1">
                <a:spLocks noChangeArrowheads="1"/>
              </p:cNvSpPr>
              <p:nvPr/>
            </p:nvSpPr>
            <p:spPr bwMode="auto">
              <a:xfrm>
                <a:off x="4853" y="3232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18" name="Group 69"/>
            <p:cNvGrpSpPr>
              <a:grpSpLocks/>
            </p:cNvGrpSpPr>
            <p:nvPr/>
          </p:nvGrpSpPr>
          <p:grpSpPr bwMode="auto">
            <a:xfrm>
              <a:off x="6611932" y="4186238"/>
              <a:ext cx="501649" cy="520700"/>
              <a:chOff x="4072" y="2896"/>
              <a:chExt cx="316" cy="328"/>
            </a:xfrm>
          </p:grpSpPr>
          <p:cxnSp>
            <p:nvCxnSpPr>
              <p:cNvPr id="95" name="AutoShape 70"/>
              <p:cNvCxnSpPr>
                <a:cxnSpLocks noChangeShapeType="1"/>
                <a:stCxn id="121" idx="5"/>
                <a:endCxn id="119" idx="1"/>
              </p:cNvCxnSpPr>
              <p:nvPr/>
            </p:nvCxnSpPr>
            <p:spPr bwMode="auto">
              <a:xfrm>
                <a:off x="4072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6" name="Text Box 71"/>
              <p:cNvSpPr txBox="1">
                <a:spLocks noChangeArrowheads="1"/>
              </p:cNvSpPr>
              <p:nvPr/>
            </p:nvSpPr>
            <p:spPr bwMode="auto">
              <a:xfrm>
                <a:off x="4201" y="2896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19" name="Group 126"/>
            <p:cNvGrpSpPr>
              <a:grpSpLocks/>
            </p:cNvGrpSpPr>
            <p:nvPr/>
          </p:nvGrpSpPr>
          <p:grpSpPr bwMode="auto">
            <a:xfrm>
              <a:off x="2344738" y="4313238"/>
              <a:ext cx="4814894" cy="1858962"/>
              <a:chOff x="2344738" y="4313238"/>
              <a:chExt cx="4814894" cy="1858962"/>
            </a:xfrm>
          </p:grpSpPr>
          <p:grpSp>
            <p:nvGrpSpPr>
              <p:cNvPr id="71" name="Group 35"/>
              <p:cNvGrpSpPr>
                <a:grpSpLocks/>
              </p:cNvGrpSpPr>
              <p:nvPr/>
            </p:nvGrpSpPr>
            <p:grpSpPr bwMode="auto">
              <a:xfrm>
                <a:off x="2797179" y="4313238"/>
                <a:ext cx="296863" cy="1219200"/>
                <a:chOff x="1669" y="2976"/>
                <a:chExt cx="187" cy="768"/>
              </a:xfrm>
            </p:grpSpPr>
            <p:cxnSp>
              <p:nvCxnSpPr>
                <p:cNvPr id="93" name="AutoShape 36"/>
                <p:cNvCxnSpPr>
                  <a:cxnSpLocks noChangeShapeType="1"/>
                  <a:stCxn id="109" idx="0"/>
                  <a:endCxn id="123" idx="4"/>
                </p:cNvCxnSpPr>
                <p:nvPr/>
              </p:nvCxnSpPr>
              <p:spPr bwMode="auto">
                <a:xfrm flipV="1">
                  <a:off x="1824" y="2976"/>
                  <a:ext cx="0" cy="768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94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669" y="3255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72" name="Group 41"/>
              <p:cNvGrpSpPr>
                <a:grpSpLocks/>
              </p:cNvGrpSpPr>
              <p:nvPr/>
            </p:nvGrpSpPr>
            <p:grpSpPr bwMode="auto">
              <a:xfrm>
                <a:off x="3259138" y="5138738"/>
                <a:ext cx="482600" cy="560387"/>
                <a:chOff x="1960" y="3496"/>
                <a:chExt cx="304" cy="353"/>
              </a:xfrm>
            </p:grpSpPr>
            <p:cxnSp>
              <p:nvCxnSpPr>
                <p:cNvPr id="91" name="AutoShape 42"/>
                <p:cNvCxnSpPr>
                  <a:cxnSpLocks noChangeShapeType="1"/>
                  <a:stCxn id="113" idx="3"/>
                  <a:endCxn id="109" idx="7"/>
                </p:cNvCxnSpPr>
                <p:nvPr/>
              </p:nvCxnSpPr>
              <p:spPr bwMode="auto">
                <a:xfrm flipH="1">
                  <a:off x="1960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92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071" y="3607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73" name="Group 47"/>
              <p:cNvGrpSpPr>
                <a:grpSpLocks/>
              </p:cNvGrpSpPr>
              <p:nvPr/>
            </p:nvGrpSpPr>
            <p:grpSpPr bwMode="auto">
              <a:xfrm>
                <a:off x="2344738" y="5138739"/>
                <a:ext cx="482600" cy="538162"/>
                <a:chOff x="1384" y="3496"/>
                <a:chExt cx="304" cy="339"/>
              </a:xfrm>
            </p:grpSpPr>
            <p:cxnSp>
              <p:nvCxnSpPr>
                <p:cNvPr id="89" name="AutoShape 48"/>
                <p:cNvCxnSpPr>
                  <a:cxnSpLocks noChangeShapeType="1"/>
                  <a:stCxn id="109" idx="1"/>
                  <a:endCxn id="111" idx="5"/>
                </p:cNvCxnSpPr>
                <p:nvPr/>
              </p:nvCxnSpPr>
              <p:spPr bwMode="auto">
                <a:xfrm flipH="1" flipV="1">
                  <a:off x="1384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90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1393" y="3593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74" name="Group 51"/>
              <p:cNvGrpSpPr>
                <a:grpSpLocks/>
              </p:cNvGrpSpPr>
              <p:nvPr/>
            </p:nvGrpSpPr>
            <p:grpSpPr bwMode="auto">
              <a:xfrm>
                <a:off x="4173538" y="5138738"/>
                <a:ext cx="1092200" cy="403225"/>
                <a:chOff x="2536" y="3496"/>
                <a:chExt cx="688" cy="254"/>
              </a:xfrm>
            </p:grpSpPr>
            <p:cxnSp>
              <p:nvCxnSpPr>
                <p:cNvPr id="87" name="AutoShape 52"/>
                <p:cNvCxnSpPr>
                  <a:cxnSpLocks noChangeShapeType="1"/>
                  <a:stCxn id="115" idx="3"/>
                  <a:endCxn id="113" idx="5"/>
                </p:cNvCxnSpPr>
                <p:nvPr/>
              </p:nvCxnSpPr>
              <p:spPr bwMode="auto">
                <a:xfrm rot="5400000">
                  <a:off x="2879" y="3153"/>
                  <a:ext cx="1" cy="688"/>
                </a:xfrm>
                <a:prstGeom prst="curvedConnector3">
                  <a:avLst>
                    <a:gd name="adj1" fmla="val 20000009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8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810" y="3508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75" name="Group 60"/>
              <p:cNvGrpSpPr>
                <a:grpSpLocks/>
              </p:cNvGrpSpPr>
              <p:nvPr/>
            </p:nvGrpSpPr>
            <p:grpSpPr bwMode="auto">
              <a:xfrm>
                <a:off x="5697538" y="5138738"/>
                <a:ext cx="482600" cy="520700"/>
                <a:chOff x="3496" y="3496"/>
                <a:chExt cx="304" cy="328"/>
              </a:xfrm>
            </p:grpSpPr>
            <p:cxnSp>
              <p:nvCxnSpPr>
                <p:cNvPr id="85" name="AutoShape 61"/>
                <p:cNvCxnSpPr>
                  <a:cxnSpLocks noChangeShapeType="1"/>
                  <a:stCxn id="117" idx="1"/>
                  <a:endCxn id="115" idx="5"/>
                </p:cNvCxnSpPr>
                <p:nvPr/>
              </p:nvCxnSpPr>
              <p:spPr bwMode="auto">
                <a:xfrm flipH="1" flipV="1">
                  <a:off x="3496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6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515" y="3582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76" name="Group 63"/>
              <p:cNvGrpSpPr>
                <a:grpSpLocks/>
              </p:cNvGrpSpPr>
              <p:nvPr/>
            </p:nvGrpSpPr>
            <p:grpSpPr bwMode="auto">
              <a:xfrm>
                <a:off x="3348038" y="5788025"/>
                <a:ext cx="2743200" cy="384175"/>
                <a:chOff x="2016" y="3905"/>
                <a:chExt cx="1728" cy="242"/>
              </a:xfrm>
            </p:grpSpPr>
            <p:cxnSp>
              <p:nvCxnSpPr>
                <p:cNvPr id="83" name="AutoShape 64"/>
                <p:cNvCxnSpPr>
                  <a:cxnSpLocks noChangeShapeType="1"/>
                  <a:stCxn id="117" idx="2"/>
                  <a:endCxn id="109" idx="6"/>
                </p:cNvCxnSpPr>
                <p:nvPr/>
              </p:nvCxnSpPr>
              <p:spPr bwMode="auto">
                <a:xfrm flipH="1">
                  <a:off x="2016" y="3936"/>
                  <a:ext cx="1728" cy="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4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823" y="3905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77" name="Group 66"/>
              <p:cNvGrpSpPr>
                <a:grpSpLocks/>
              </p:cNvGrpSpPr>
              <p:nvPr/>
            </p:nvGrpSpPr>
            <p:grpSpPr bwMode="auto">
              <a:xfrm>
                <a:off x="6611944" y="5138738"/>
                <a:ext cx="547688" cy="527050"/>
                <a:chOff x="4072" y="3496"/>
                <a:chExt cx="345" cy="332"/>
              </a:xfrm>
            </p:grpSpPr>
            <p:cxnSp>
              <p:nvCxnSpPr>
                <p:cNvPr id="81" name="AutoShape 67"/>
                <p:cNvCxnSpPr>
                  <a:cxnSpLocks noChangeShapeType="1"/>
                  <a:stCxn id="119" idx="3"/>
                  <a:endCxn id="117" idx="7"/>
                </p:cNvCxnSpPr>
                <p:nvPr/>
              </p:nvCxnSpPr>
              <p:spPr bwMode="auto">
                <a:xfrm flipH="1">
                  <a:off x="4072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2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230" y="3586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78" name="Group 72"/>
              <p:cNvGrpSpPr>
                <a:grpSpLocks/>
              </p:cNvGrpSpPr>
              <p:nvPr/>
            </p:nvGrpSpPr>
            <p:grpSpPr bwMode="auto">
              <a:xfrm>
                <a:off x="6361123" y="4313238"/>
                <a:ext cx="296863" cy="1219200"/>
                <a:chOff x="3914" y="2976"/>
                <a:chExt cx="187" cy="768"/>
              </a:xfrm>
            </p:grpSpPr>
            <p:cxnSp>
              <p:nvCxnSpPr>
                <p:cNvPr id="79" name="AutoShape 73"/>
                <p:cNvCxnSpPr>
                  <a:cxnSpLocks noChangeShapeType="1"/>
                  <a:stCxn id="121" idx="4"/>
                  <a:endCxn id="117" idx="0"/>
                </p:cNvCxnSpPr>
                <p:nvPr/>
              </p:nvCxnSpPr>
              <p:spPr bwMode="auto">
                <a:xfrm>
                  <a:off x="3936" y="2976"/>
                  <a:ext cx="0" cy="768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80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914" y="3251"/>
                  <a:ext cx="187" cy="24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ＭＳ Ｐゴシック" pitchFamily="34" charset="-128"/>
                    </a:defRPr>
                  </a:lvl9pPr>
                </a:lstStyle>
                <a:p>
                  <a:r>
                    <a:rPr lang="en-US" sz="1600">
                      <a:latin typeface="Tahoma" pitchFamily="34" charset="0"/>
                    </a:rPr>
                    <a:t>0</a:t>
                  </a:r>
                </a:p>
              </p:txBody>
            </p:sp>
          </p:grpSp>
        </p:grpSp>
        <p:grpSp>
          <p:nvGrpSpPr>
            <p:cNvPr id="20" name="Group 75"/>
            <p:cNvGrpSpPr>
              <a:grpSpLocks/>
            </p:cNvGrpSpPr>
            <p:nvPr/>
          </p:nvGrpSpPr>
          <p:grpSpPr bwMode="auto">
            <a:xfrm>
              <a:off x="1277938" y="4706944"/>
              <a:ext cx="636587" cy="449263"/>
              <a:chOff x="712" y="3224"/>
              <a:chExt cx="401" cy="283"/>
            </a:xfrm>
          </p:grpSpPr>
          <p:cxnSp>
            <p:nvCxnSpPr>
              <p:cNvPr id="69" name="AutoShape 76"/>
              <p:cNvCxnSpPr>
                <a:cxnSpLocks noChangeShapeType="1"/>
                <a:stCxn id="111" idx="3"/>
                <a:endCxn id="111" idx="1"/>
              </p:cNvCxnSpPr>
              <p:nvPr/>
            </p:nvCxnSpPr>
            <p:spPr bwMode="auto">
              <a:xfrm rot="5400000" flipH="1" flipV="1">
                <a:off x="977" y="3359"/>
                <a:ext cx="272" cy="1"/>
              </a:xfrm>
              <a:prstGeom prst="curvedConnector5">
                <a:avLst>
                  <a:gd name="adj1" fmla="val -73528"/>
                  <a:gd name="adj2" fmla="val -38800014"/>
                  <a:gd name="adj3" fmla="val 17352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0" name="Text Box 77"/>
              <p:cNvSpPr txBox="1">
                <a:spLocks noChangeArrowheads="1"/>
              </p:cNvSpPr>
              <p:nvPr/>
            </p:nvSpPr>
            <p:spPr bwMode="auto">
              <a:xfrm>
                <a:off x="712" y="3265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sp>
          <p:nvSpPr>
            <p:cNvPr id="21" name="Oval 6"/>
            <p:cNvSpPr>
              <a:spLocks noChangeArrowheads="1"/>
            </p:cNvSpPr>
            <p:nvPr/>
          </p:nvSpPr>
          <p:spPr bwMode="auto">
            <a:xfrm>
              <a:off x="4386263" y="228600"/>
              <a:ext cx="609600" cy="6096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ＭＳ Ｐゴシック" pitchFamily="-111" charset="-128"/>
              </a:endParaRPr>
            </a:p>
          </p:txBody>
        </p:sp>
        <p:grpSp>
          <p:nvGrpSpPr>
            <p:cNvPr id="22" name="Group 5"/>
            <p:cNvGrpSpPr>
              <a:grpSpLocks/>
            </p:cNvGrpSpPr>
            <p:nvPr/>
          </p:nvGrpSpPr>
          <p:grpSpPr bwMode="auto">
            <a:xfrm>
              <a:off x="5786438" y="1082675"/>
              <a:ext cx="609600" cy="609600"/>
              <a:chOff x="1725" y="2333"/>
              <a:chExt cx="384" cy="384"/>
            </a:xfrm>
          </p:grpSpPr>
          <p:sp>
            <p:nvSpPr>
              <p:cNvPr id="67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Text Box 7"/>
              <p:cNvSpPr txBox="1">
                <a:spLocks noChangeArrowheads="1"/>
              </p:cNvSpPr>
              <p:nvPr/>
            </p:nvSpPr>
            <p:spPr bwMode="auto">
              <a:xfrm>
                <a:off x="1837" y="2419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23" name="Group 5"/>
            <p:cNvGrpSpPr>
              <a:grpSpLocks/>
            </p:cNvGrpSpPr>
            <p:nvPr/>
          </p:nvGrpSpPr>
          <p:grpSpPr bwMode="auto">
            <a:xfrm>
              <a:off x="2894013" y="1082675"/>
              <a:ext cx="609600" cy="609600"/>
              <a:chOff x="1725" y="2333"/>
              <a:chExt cx="384" cy="384"/>
            </a:xfrm>
          </p:grpSpPr>
          <p:sp>
            <p:nvSpPr>
              <p:cNvPr id="65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Text Box 7"/>
              <p:cNvSpPr txBox="1">
                <a:spLocks noChangeArrowheads="1"/>
              </p:cNvSpPr>
              <p:nvPr/>
            </p:nvSpPr>
            <p:spPr bwMode="auto">
              <a:xfrm>
                <a:off x="1841" y="2419"/>
                <a:ext cx="187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 dirty="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24" name="Group 5"/>
            <p:cNvGrpSpPr>
              <a:grpSpLocks/>
            </p:cNvGrpSpPr>
            <p:nvPr/>
          </p:nvGrpSpPr>
          <p:grpSpPr bwMode="auto">
            <a:xfrm>
              <a:off x="2151063" y="2138363"/>
              <a:ext cx="609600" cy="609600"/>
              <a:chOff x="1725" y="2333"/>
              <a:chExt cx="384" cy="384"/>
            </a:xfrm>
          </p:grpSpPr>
          <p:sp>
            <p:nvSpPr>
              <p:cNvPr id="63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Text Box 7"/>
              <p:cNvSpPr txBox="1">
                <a:spLocks noChangeArrowheads="1"/>
              </p:cNvSpPr>
              <p:nvPr/>
            </p:nvSpPr>
            <p:spPr bwMode="auto">
              <a:xfrm>
                <a:off x="1763" y="2419"/>
                <a:ext cx="25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00</a:t>
                </a:r>
              </a:p>
            </p:txBody>
          </p:sp>
        </p:grpSp>
        <p:grpSp>
          <p:nvGrpSpPr>
            <p:cNvPr id="25" name="Group 5"/>
            <p:cNvGrpSpPr>
              <a:grpSpLocks/>
            </p:cNvGrpSpPr>
            <p:nvPr/>
          </p:nvGrpSpPr>
          <p:grpSpPr bwMode="auto">
            <a:xfrm>
              <a:off x="3582988" y="2154238"/>
              <a:ext cx="609600" cy="609600"/>
              <a:chOff x="1725" y="2333"/>
              <a:chExt cx="384" cy="384"/>
            </a:xfrm>
          </p:grpSpPr>
          <p:sp>
            <p:nvSpPr>
              <p:cNvPr id="61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Text Box 7"/>
              <p:cNvSpPr txBox="1">
                <a:spLocks noChangeArrowheads="1"/>
              </p:cNvSpPr>
              <p:nvPr/>
            </p:nvSpPr>
            <p:spPr bwMode="auto">
              <a:xfrm>
                <a:off x="1763" y="2419"/>
                <a:ext cx="25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01</a:t>
                </a:r>
              </a:p>
            </p:txBody>
          </p:sp>
        </p:grpSp>
        <p:grpSp>
          <p:nvGrpSpPr>
            <p:cNvPr id="26" name="Group 5"/>
            <p:cNvGrpSpPr>
              <a:grpSpLocks/>
            </p:cNvGrpSpPr>
            <p:nvPr/>
          </p:nvGrpSpPr>
          <p:grpSpPr bwMode="auto">
            <a:xfrm>
              <a:off x="5129213" y="2114550"/>
              <a:ext cx="609600" cy="609600"/>
              <a:chOff x="1725" y="2333"/>
              <a:chExt cx="384" cy="384"/>
            </a:xfrm>
          </p:grpSpPr>
          <p:sp>
            <p:nvSpPr>
              <p:cNvPr id="59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Text Box 7"/>
              <p:cNvSpPr txBox="1">
                <a:spLocks noChangeArrowheads="1"/>
              </p:cNvSpPr>
              <p:nvPr/>
            </p:nvSpPr>
            <p:spPr bwMode="auto">
              <a:xfrm>
                <a:off x="1763" y="2419"/>
                <a:ext cx="25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10</a:t>
                </a:r>
              </a:p>
            </p:txBody>
          </p:sp>
        </p:grpSp>
        <p:grpSp>
          <p:nvGrpSpPr>
            <p:cNvPr id="27" name="Group 5"/>
            <p:cNvGrpSpPr>
              <a:grpSpLocks/>
            </p:cNvGrpSpPr>
            <p:nvPr/>
          </p:nvGrpSpPr>
          <p:grpSpPr bwMode="auto">
            <a:xfrm>
              <a:off x="6665913" y="2098675"/>
              <a:ext cx="609600" cy="609600"/>
              <a:chOff x="1725" y="2333"/>
              <a:chExt cx="384" cy="384"/>
            </a:xfrm>
          </p:grpSpPr>
          <p:sp>
            <p:nvSpPr>
              <p:cNvPr id="57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7"/>
              <p:cNvSpPr txBox="1">
                <a:spLocks noChangeArrowheads="1"/>
              </p:cNvSpPr>
              <p:nvPr/>
            </p:nvSpPr>
            <p:spPr bwMode="auto">
              <a:xfrm>
                <a:off x="1763" y="2419"/>
                <a:ext cx="258" cy="2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11</a:t>
                </a:r>
              </a:p>
            </p:txBody>
          </p:sp>
        </p:grpSp>
        <p:cxnSp>
          <p:nvCxnSpPr>
            <p:cNvPr id="28" name="AutoShape 70"/>
            <p:cNvCxnSpPr>
              <a:cxnSpLocks noChangeShapeType="1"/>
              <a:endCxn id="67" idx="1"/>
            </p:cNvCxnSpPr>
            <p:nvPr/>
          </p:nvCxnSpPr>
          <p:spPr bwMode="auto">
            <a:xfrm>
              <a:off x="4935538" y="711200"/>
              <a:ext cx="939800" cy="4603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AutoShape 70"/>
            <p:cNvCxnSpPr>
              <a:cxnSpLocks noChangeShapeType="1"/>
              <a:endCxn id="57" idx="1"/>
            </p:cNvCxnSpPr>
            <p:nvPr/>
          </p:nvCxnSpPr>
          <p:spPr bwMode="auto">
            <a:xfrm>
              <a:off x="6335713" y="1557338"/>
              <a:ext cx="419100" cy="63023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70"/>
            <p:cNvCxnSpPr>
              <a:cxnSpLocks noChangeShapeType="1"/>
              <a:endCxn id="59" idx="7"/>
            </p:cNvCxnSpPr>
            <p:nvPr/>
          </p:nvCxnSpPr>
          <p:spPr bwMode="auto">
            <a:xfrm flipH="1">
              <a:off x="5649913" y="1643063"/>
              <a:ext cx="265112" cy="56038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70"/>
            <p:cNvCxnSpPr>
              <a:cxnSpLocks noChangeShapeType="1"/>
              <a:endCxn id="65" idx="7"/>
            </p:cNvCxnSpPr>
            <p:nvPr/>
          </p:nvCxnSpPr>
          <p:spPr bwMode="auto">
            <a:xfrm flipH="1">
              <a:off x="3414713" y="669925"/>
              <a:ext cx="1023937" cy="5016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70"/>
            <p:cNvCxnSpPr>
              <a:cxnSpLocks noChangeShapeType="1"/>
              <a:endCxn id="63" idx="0"/>
            </p:cNvCxnSpPr>
            <p:nvPr/>
          </p:nvCxnSpPr>
          <p:spPr bwMode="auto">
            <a:xfrm flipH="1">
              <a:off x="2455863" y="1589088"/>
              <a:ext cx="520700" cy="5492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70"/>
            <p:cNvCxnSpPr>
              <a:cxnSpLocks noChangeShapeType="1"/>
              <a:endCxn id="61" idx="1"/>
            </p:cNvCxnSpPr>
            <p:nvPr/>
          </p:nvCxnSpPr>
          <p:spPr bwMode="auto">
            <a:xfrm>
              <a:off x="3357563" y="1643063"/>
              <a:ext cx="314325" cy="6000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4" name="Text Box 59"/>
            <p:cNvSpPr txBox="1">
              <a:spLocks noChangeArrowheads="1"/>
            </p:cNvSpPr>
            <p:nvPr/>
          </p:nvSpPr>
          <p:spPr bwMode="auto">
            <a:xfrm>
              <a:off x="6440488" y="1573213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  <p:sp>
          <p:nvSpPr>
            <p:cNvPr id="35" name="Text Box 59"/>
            <p:cNvSpPr txBox="1">
              <a:spLocks noChangeArrowheads="1"/>
            </p:cNvSpPr>
            <p:nvPr/>
          </p:nvSpPr>
          <p:spPr bwMode="auto">
            <a:xfrm>
              <a:off x="3422650" y="1692275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  <p:sp>
          <p:nvSpPr>
            <p:cNvPr id="36" name="Text Box 59"/>
            <p:cNvSpPr txBox="1">
              <a:spLocks noChangeArrowheads="1"/>
            </p:cNvSpPr>
            <p:nvPr/>
          </p:nvSpPr>
          <p:spPr bwMode="auto">
            <a:xfrm>
              <a:off x="4543425" y="2654300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  <p:sp>
          <p:nvSpPr>
            <p:cNvPr id="37" name="Text Box 68"/>
            <p:cNvSpPr txBox="1">
              <a:spLocks noChangeArrowheads="1"/>
            </p:cNvSpPr>
            <p:nvPr/>
          </p:nvSpPr>
          <p:spPr bwMode="auto">
            <a:xfrm>
              <a:off x="3686175" y="669925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  <p:sp>
          <p:nvSpPr>
            <p:cNvPr id="38" name="Text Box 68"/>
            <p:cNvSpPr txBox="1">
              <a:spLocks noChangeArrowheads="1"/>
            </p:cNvSpPr>
            <p:nvPr/>
          </p:nvSpPr>
          <p:spPr bwMode="auto">
            <a:xfrm>
              <a:off x="2473325" y="1573213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  <p:sp>
          <p:nvSpPr>
            <p:cNvPr id="39" name="Text Box 68"/>
            <p:cNvSpPr txBox="1">
              <a:spLocks noChangeArrowheads="1"/>
            </p:cNvSpPr>
            <p:nvPr/>
          </p:nvSpPr>
          <p:spPr bwMode="auto">
            <a:xfrm>
              <a:off x="5549900" y="1633538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  <p:cxnSp>
          <p:nvCxnSpPr>
            <p:cNvPr id="40" name="AutoShape 70"/>
            <p:cNvCxnSpPr>
              <a:cxnSpLocks noChangeShapeType="1"/>
              <a:endCxn id="111" idx="0"/>
            </p:cNvCxnSpPr>
            <p:nvPr/>
          </p:nvCxnSpPr>
          <p:spPr bwMode="auto">
            <a:xfrm flipH="1">
              <a:off x="2128838" y="2732088"/>
              <a:ext cx="207962" cy="18859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AutoShape 70"/>
            <p:cNvCxnSpPr>
              <a:cxnSpLocks noChangeShapeType="1"/>
            </p:cNvCxnSpPr>
            <p:nvPr/>
          </p:nvCxnSpPr>
          <p:spPr bwMode="auto">
            <a:xfrm>
              <a:off x="2586038" y="2708275"/>
              <a:ext cx="457200" cy="9953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Text Box 68"/>
            <p:cNvSpPr txBox="1">
              <a:spLocks noChangeArrowheads="1"/>
            </p:cNvSpPr>
            <p:nvPr/>
          </p:nvSpPr>
          <p:spPr bwMode="auto">
            <a:xfrm>
              <a:off x="1982788" y="3211513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  <p:cxnSp>
          <p:nvCxnSpPr>
            <p:cNvPr id="43" name="AutoShape 70"/>
            <p:cNvCxnSpPr>
              <a:cxnSpLocks noChangeShapeType="1"/>
              <a:endCxn id="113" idx="0"/>
            </p:cNvCxnSpPr>
            <p:nvPr/>
          </p:nvCxnSpPr>
          <p:spPr bwMode="auto">
            <a:xfrm>
              <a:off x="3808413" y="2747963"/>
              <a:ext cx="149225" cy="18700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70"/>
            <p:cNvCxnSpPr>
              <a:cxnSpLocks noChangeShapeType="1"/>
            </p:cNvCxnSpPr>
            <p:nvPr/>
          </p:nvCxnSpPr>
          <p:spPr bwMode="auto">
            <a:xfrm>
              <a:off x="4064000" y="2689225"/>
              <a:ext cx="2332038" cy="10144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AutoShape 70"/>
            <p:cNvCxnSpPr>
              <a:cxnSpLocks noChangeShapeType="1"/>
              <a:endCxn id="109" idx="0"/>
            </p:cNvCxnSpPr>
            <p:nvPr/>
          </p:nvCxnSpPr>
          <p:spPr bwMode="auto">
            <a:xfrm flipH="1">
              <a:off x="3043238" y="2676525"/>
              <a:ext cx="2208212" cy="28559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70"/>
            <p:cNvCxnSpPr>
              <a:cxnSpLocks noChangeShapeType="1"/>
              <a:endCxn id="115" idx="0"/>
            </p:cNvCxnSpPr>
            <p:nvPr/>
          </p:nvCxnSpPr>
          <p:spPr bwMode="auto">
            <a:xfrm flipH="1">
              <a:off x="5481638" y="2732088"/>
              <a:ext cx="36512" cy="18859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AutoShape 70"/>
            <p:cNvCxnSpPr>
              <a:cxnSpLocks noChangeShapeType="1"/>
              <a:endCxn id="117" idx="0"/>
            </p:cNvCxnSpPr>
            <p:nvPr/>
          </p:nvCxnSpPr>
          <p:spPr bwMode="auto">
            <a:xfrm flipH="1">
              <a:off x="6396038" y="2676525"/>
              <a:ext cx="460375" cy="285591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70"/>
            <p:cNvCxnSpPr>
              <a:cxnSpLocks noChangeShapeType="1"/>
              <a:endCxn id="119" idx="0"/>
            </p:cNvCxnSpPr>
            <p:nvPr/>
          </p:nvCxnSpPr>
          <p:spPr bwMode="auto">
            <a:xfrm>
              <a:off x="7116763" y="2671763"/>
              <a:ext cx="193675" cy="19462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Text Box 68"/>
            <p:cNvSpPr txBox="1">
              <a:spLocks noChangeArrowheads="1"/>
            </p:cNvSpPr>
            <p:nvPr/>
          </p:nvSpPr>
          <p:spPr bwMode="auto">
            <a:xfrm>
              <a:off x="3624263" y="3211513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  <p:sp>
          <p:nvSpPr>
            <p:cNvPr id="50" name="Text Box 68"/>
            <p:cNvSpPr txBox="1">
              <a:spLocks noChangeArrowheads="1"/>
            </p:cNvSpPr>
            <p:nvPr/>
          </p:nvSpPr>
          <p:spPr bwMode="auto">
            <a:xfrm>
              <a:off x="4441825" y="3211513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  <p:sp>
          <p:nvSpPr>
            <p:cNvPr id="51" name="Text Box 68"/>
            <p:cNvSpPr txBox="1">
              <a:spLocks noChangeArrowheads="1"/>
            </p:cNvSpPr>
            <p:nvPr/>
          </p:nvSpPr>
          <p:spPr bwMode="auto">
            <a:xfrm>
              <a:off x="6478588" y="3211513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  <p:sp>
          <p:nvSpPr>
            <p:cNvPr id="52" name="Text Box 59"/>
            <p:cNvSpPr txBox="1">
              <a:spLocks noChangeArrowheads="1"/>
            </p:cNvSpPr>
            <p:nvPr/>
          </p:nvSpPr>
          <p:spPr bwMode="auto">
            <a:xfrm>
              <a:off x="2814638" y="3048000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  <p:sp>
          <p:nvSpPr>
            <p:cNvPr id="53" name="Text Box 59"/>
            <p:cNvSpPr txBox="1">
              <a:spLocks noChangeArrowheads="1"/>
            </p:cNvSpPr>
            <p:nvPr/>
          </p:nvSpPr>
          <p:spPr bwMode="auto">
            <a:xfrm>
              <a:off x="5481638" y="724959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  <p:sp>
          <p:nvSpPr>
            <p:cNvPr id="54" name="Text Box 59"/>
            <p:cNvSpPr txBox="1">
              <a:spLocks noChangeArrowheads="1"/>
            </p:cNvSpPr>
            <p:nvPr/>
          </p:nvSpPr>
          <p:spPr bwMode="auto">
            <a:xfrm>
              <a:off x="5475288" y="2874963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  <p:sp>
          <p:nvSpPr>
            <p:cNvPr id="55" name="Text Box 59"/>
            <p:cNvSpPr txBox="1">
              <a:spLocks noChangeArrowheads="1"/>
            </p:cNvSpPr>
            <p:nvPr/>
          </p:nvSpPr>
          <p:spPr bwMode="auto">
            <a:xfrm>
              <a:off x="7162800" y="3195638"/>
              <a:ext cx="296844" cy="383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  <p:cxnSp>
          <p:nvCxnSpPr>
            <p:cNvPr id="56" name="AutoShape 30"/>
            <p:cNvCxnSpPr>
              <a:cxnSpLocks noChangeShapeType="1"/>
            </p:cNvCxnSpPr>
            <p:nvPr/>
          </p:nvCxnSpPr>
          <p:spPr bwMode="auto">
            <a:xfrm>
              <a:off x="3981450" y="457200"/>
              <a:ext cx="361950" cy="0"/>
            </a:xfrm>
            <a:prstGeom prst="straightConnector1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The set of binary strings with a 1 in the 3</a:t>
            </a:r>
            <a:r>
              <a:rPr lang="en-US" sz="2200" baseline="30000" dirty="0"/>
              <a:t>rd</a:t>
            </a:r>
            <a:r>
              <a:rPr lang="en-US" sz="2200" dirty="0"/>
              <a:t> position from the end</a:t>
            </a:r>
          </a:p>
        </p:txBody>
      </p:sp>
    </p:spTree>
    <p:extLst>
      <p:ext uri="{BB962C8B-B14F-4D97-AF65-F5344CB8AC3E}">
        <p14:creationId xmlns:p14="http://schemas.microsoft.com/office/powerpoint/2010/main" val="3103102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2" name="Group 4"/>
          <p:cNvGrpSpPr>
            <a:grpSpLocks/>
          </p:cNvGrpSpPr>
          <p:nvPr/>
        </p:nvGrpSpPr>
        <p:grpSpPr bwMode="auto">
          <a:xfrm>
            <a:off x="3348038" y="3703638"/>
            <a:ext cx="5791200" cy="2438400"/>
            <a:chOff x="1149" y="2333"/>
            <a:chExt cx="3648" cy="1536"/>
          </a:xfrm>
        </p:grpSpPr>
        <p:grpSp>
          <p:nvGrpSpPr>
            <p:cNvPr id="9272" name="Group 5"/>
            <p:cNvGrpSpPr>
              <a:grpSpLocks/>
            </p:cNvGrpSpPr>
            <p:nvPr/>
          </p:nvGrpSpPr>
          <p:grpSpPr bwMode="auto">
            <a:xfrm>
              <a:off x="1725" y="2333"/>
              <a:ext cx="384" cy="384"/>
              <a:chOff x="1725" y="2333"/>
              <a:chExt cx="384" cy="384"/>
            </a:xfrm>
          </p:grpSpPr>
          <p:sp>
            <p:nvSpPr>
              <p:cNvPr id="9294" name="Oval 6"/>
              <p:cNvSpPr>
                <a:spLocks noChangeArrowheads="1"/>
              </p:cNvSpPr>
              <p:nvPr/>
            </p:nvSpPr>
            <p:spPr bwMode="auto">
              <a:xfrm>
                <a:off x="1725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5" name="Text Box 7"/>
              <p:cNvSpPr txBox="1">
                <a:spLocks noChangeArrowheads="1"/>
              </p:cNvSpPr>
              <p:nvPr/>
            </p:nvSpPr>
            <p:spPr bwMode="auto">
              <a:xfrm>
                <a:off x="1763" y="2419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001</a:t>
                </a:r>
              </a:p>
            </p:txBody>
          </p:sp>
        </p:grpSp>
        <p:grpSp>
          <p:nvGrpSpPr>
            <p:cNvPr id="9273" name="Group 8"/>
            <p:cNvGrpSpPr>
              <a:grpSpLocks/>
            </p:cNvGrpSpPr>
            <p:nvPr/>
          </p:nvGrpSpPr>
          <p:grpSpPr bwMode="auto">
            <a:xfrm>
              <a:off x="3837" y="2333"/>
              <a:ext cx="384" cy="384"/>
              <a:chOff x="3837" y="2333"/>
              <a:chExt cx="384" cy="384"/>
            </a:xfrm>
          </p:grpSpPr>
          <p:sp>
            <p:nvSpPr>
              <p:cNvPr id="9292" name="Oval 9"/>
              <p:cNvSpPr>
                <a:spLocks noChangeArrowheads="1"/>
              </p:cNvSpPr>
              <p:nvPr/>
            </p:nvSpPr>
            <p:spPr bwMode="auto">
              <a:xfrm>
                <a:off x="3837" y="2333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3" name="Text Box 10"/>
              <p:cNvSpPr txBox="1">
                <a:spLocks noChangeArrowheads="1"/>
              </p:cNvSpPr>
              <p:nvPr/>
            </p:nvSpPr>
            <p:spPr bwMode="auto">
              <a:xfrm>
                <a:off x="3867" y="2409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011</a:t>
                </a:r>
              </a:p>
            </p:txBody>
          </p:sp>
        </p:grpSp>
        <p:grpSp>
          <p:nvGrpSpPr>
            <p:cNvPr id="9274" name="Group 11"/>
            <p:cNvGrpSpPr>
              <a:grpSpLocks/>
            </p:cNvGrpSpPr>
            <p:nvPr/>
          </p:nvGrpSpPr>
          <p:grpSpPr bwMode="auto">
            <a:xfrm>
              <a:off x="4413" y="2909"/>
              <a:ext cx="384" cy="384"/>
              <a:chOff x="4413" y="2909"/>
              <a:chExt cx="384" cy="384"/>
            </a:xfrm>
          </p:grpSpPr>
          <p:sp>
            <p:nvSpPr>
              <p:cNvPr id="9290" name="Oval 12"/>
              <p:cNvSpPr>
                <a:spLocks noChangeArrowheads="1"/>
              </p:cNvSpPr>
              <p:nvPr/>
            </p:nvSpPr>
            <p:spPr bwMode="auto">
              <a:xfrm>
                <a:off x="4413" y="2909"/>
                <a:ext cx="384" cy="384"/>
              </a:xfrm>
              <a:prstGeom prst="ellips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1" name="Text Box 13"/>
              <p:cNvSpPr txBox="1">
                <a:spLocks noChangeArrowheads="1"/>
              </p:cNvSpPr>
              <p:nvPr/>
            </p:nvSpPr>
            <p:spPr bwMode="auto">
              <a:xfrm>
                <a:off x="4451" y="2987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111</a:t>
                </a:r>
              </a:p>
            </p:txBody>
          </p:sp>
        </p:grpSp>
        <p:grpSp>
          <p:nvGrpSpPr>
            <p:cNvPr id="9275" name="Group 14"/>
            <p:cNvGrpSpPr>
              <a:grpSpLocks/>
            </p:cNvGrpSpPr>
            <p:nvPr/>
          </p:nvGrpSpPr>
          <p:grpSpPr bwMode="auto">
            <a:xfrm>
              <a:off x="3837" y="3485"/>
              <a:ext cx="384" cy="384"/>
              <a:chOff x="3837" y="3485"/>
              <a:chExt cx="384" cy="384"/>
            </a:xfrm>
          </p:grpSpPr>
          <p:sp>
            <p:nvSpPr>
              <p:cNvPr id="9288" name="Oval 15"/>
              <p:cNvSpPr>
                <a:spLocks noChangeArrowheads="1"/>
              </p:cNvSpPr>
              <p:nvPr/>
            </p:nvSpPr>
            <p:spPr bwMode="auto">
              <a:xfrm>
                <a:off x="3837" y="3485"/>
                <a:ext cx="384" cy="384"/>
              </a:xfrm>
              <a:prstGeom prst="ellips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9" name="Text Box 16"/>
              <p:cNvSpPr txBox="1">
                <a:spLocks noChangeArrowheads="1"/>
              </p:cNvSpPr>
              <p:nvPr/>
            </p:nvSpPr>
            <p:spPr bwMode="auto">
              <a:xfrm>
                <a:off x="3875" y="3563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110</a:t>
                </a:r>
              </a:p>
            </p:txBody>
          </p:sp>
        </p:grpSp>
        <p:grpSp>
          <p:nvGrpSpPr>
            <p:cNvPr id="9276" name="Group 17"/>
            <p:cNvGrpSpPr>
              <a:grpSpLocks/>
            </p:cNvGrpSpPr>
            <p:nvPr/>
          </p:nvGrpSpPr>
          <p:grpSpPr bwMode="auto">
            <a:xfrm>
              <a:off x="3261" y="2909"/>
              <a:ext cx="384" cy="384"/>
              <a:chOff x="3261" y="2909"/>
              <a:chExt cx="384" cy="384"/>
            </a:xfrm>
          </p:grpSpPr>
          <p:sp>
            <p:nvSpPr>
              <p:cNvPr id="9286" name="Oval 18"/>
              <p:cNvSpPr>
                <a:spLocks noChangeArrowheads="1"/>
              </p:cNvSpPr>
              <p:nvPr/>
            </p:nvSpPr>
            <p:spPr bwMode="auto">
              <a:xfrm>
                <a:off x="3261" y="2909"/>
                <a:ext cx="384" cy="384"/>
              </a:xfrm>
              <a:prstGeom prst="ellips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7" name="Text Box 19"/>
              <p:cNvSpPr txBox="1">
                <a:spLocks noChangeArrowheads="1"/>
              </p:cNvSpPr>
              <p:nvPr/>
            </p:nvSpPr>
            <p:spPr bwMode="auto">
              <a:xfrm>
                <a:off x="3289" y="2985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101</a:t>
                </a:r>
              </a:p>
            </p:txBody>
          </p:sp>
        </p:grpSp>
        <p:grpSp>
          <p:nvGrpSpPr>
            <p:cNvPr id="9277" name="Group 20"/>
            <p:cNvGrpSpPr>
              <a:grpSpLocks/>
            </p:cNvGrpSpPr>
            <p:nvPr/>
          </p:nvGrpSpPr>
          <p:grpSpPr bwMode="auto">
            <a:xfrm>
              <a:off x="2301" y="2909"/>
              <a:ext cx="384" cy="384"/>
              <a:chOff x="2301" y="2909"/>
              <a:chExt cx="384" cy="384"/>
            </a:xfrm>
          </p:grpSpPr>
          <p:sp>
            <p:nvSpPr>
              <p:cNvPr id="9284" name="Oval 21"/>
              <p:cNvSpPr>
                <a:spLocks noChangeArrowheads="1"/>
              </p:cNvSpPr>
              <p:nvPr/>
            </p:nvSpPr>
            <p:spPr bwMode="auto">
              <a:xfrm>
                <a:off x="2301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5" name="Text Box 22"/>
              <p:cNvSpPr txBox="1">
                <a:spLocks noChangeArrowheads="1"/>
              </p:cNvSpPr>
              <p:nvPr/>
            </p:nvSpPr>
            <p:spPr bwMode="auto">
              <a:xfrm>
                <a:off x="2329" y="2985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010</a:t>
                </a:r>
              </a:p>
            </p:txBody>
          </p:sp>
        </p:grpSp>
        <p:grpSp>
          <p:nvGrpSpPr>
            <p:cNvPr id="9278" name="Group 23"/>
            <p:cNvGrpSpPr>
              <a:grpSpLocks/>
            </p:cNvGrpSpPr>
            <p:nvPr/>
          </p:nvGrpSpPr>
          <p:grpSpPr bwMode="auto">
            <a:xfrm>
              <a:off x="1149" y="2909"/>
              <a:ext cx="384" cy="384"/>
              <a:chOff x="1149" y="2909"/>
              <a:chExt cx="384" cy="384"/>
            </a:xfrm>
          </p:grpSpPr>
          <p:sp>
            <p:nvSpPr>
              <p:cNvPr id="9282" name="Oval 24"/>
              <p:cNvSpPr>
                <a:spLocks noChangeArrowheads="1"/>
              </p:cNvSpPr>
              <p:nvPr/>
            </p:nvSpPr>
            <p:spPr bwMode="auto">
              <a:xfrm>
                <a:off x="1149" y="2909"/>
                <a:ext cx="384" cy="384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3" name="Text Box 25"/>
              <p:cNvSpPr txBox="1">
                <a:spLocks noChangeArrowheads="1"/>
              </p:cNvSpPr>
              <p:nvPr/>
            </p:nvSpPr>
            <p:spPr bwMode="auto">
              <a:xfrm>
                <a:off x="1179" y="2997"/>
                <a:ext cx="32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000</a:t>
                </a:r>
              </a:p>
            </p:txBody>
          </p:sp>
        </p:grpSp>
        <p:grpSp>
          <p:nvGrpSpPr>
            <p:cNvPr id="9279" name="Group 26"/>
            <p:cNvGrpSpPr>
              <a:grpSpLocks/>
            </p:cNvGrpSpPr>
            <p:nvPr/>
          </p:nvGrpSpPr>
          <p:grpSpPr bwMode="auto">
            <a:xfrm>
              <a:off x="1725" y="3485"/>
              <a:ext cx="384" cy="384"/>
              <a:chOff x="1725" y="3485"/>
              <a:chExt cx="384" cy="384"/>
            </a:xfrm>
          </p:grpSpPr>
          <p:sp>
            <p:nvSpPr>
              <p:cNvPr id="9280" name="Oval 27"/>
              <p:cNvSpPr>
                <a:spLocks noChangeArrowheads="1"/>
              </p:cNvSpPr>
              <p:nvPr/>
            </p:nvSpPr>
            <p:spPr bwMode="auto">
              <a:xfrm>
                <a:off x="1725" y="3485"/>
                <a:ext cx="384" cy="384"/>
              </a:xfrm>
              <a:prstGeom prst="ellipse">
                <a:avLst/>
              </a:prstGeom>
              <a:noFill/>
              <a:ln w="57150">
                <a:solidFill>
                  <a:srgbClr val="0070C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81" name="Text Box 28"/>
              <p:cNvSpPr txBox="1">
                <a:spLocks noChangeArrowheads="1"/>
              </p:cNvSpPr>
              <p:nvPr/>
            </p:nvSpPr>
            <p:spPr bwMode="auto">
              <a:xfrm>
                <a:off x="1763" y="3561"/>
                <a:ext cx="328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100</a:t>
                </a:r>
              </a:p>
            </p:txBody>
          </p:sp>
        </p:grpSp>
      </p:grpSp>
      <p:grpSp>
        <p:nvGrpSpPr>
          <p:cNvPr id="9223" name="Group 29"/>
          <p:cNvGrpSpPr>
            <a:grpSpLocks/>
          </p:cNvGrpSpPr>
          <p:nvPr/>
        </p:nvGrpSpPr>
        <p:grpSpPr bwMode="auto">
          <a:xfrm>
            <a:off x="4872038" y="3721100"/>
            <a:ext cx="2743200" cy="336550"/>
            <a:chOff x="2016" y="2603"/>
            <a:chExt cx="1728" cy="212"/>
          </a:xfrm>
        </p:grpSpPr>
        <p:cxnSp>
          <p:nvCxnSpPr>
            <p:cNvPr id="9270" name="AutoShape 30"/>
            <p:cNvCxnSpPr>
              <a:cxnSpLocks noChangeShapeType="1"/>
              <a:stCxn id="9294" idx="6"/>
              <a:endCxn id="9292" idx="2"/>
            </p:cNvCxnSpPr>
            <p:nvPr/>
          </p:nvCxnSpPr>
          <p:spPr bwMode="auto">
            <a:xfrm>
              <a:off x="2016" y="2784"/>
              <a:ext cx="1728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71" name="Text Box 31"/>
            <p:cNvSpPr txBox="1">
              <a:spLocks noChangeArrowheads="1"/>
            </p:cNvSpPr>
            <p:nvPr/>
          </p:nvSpPr>
          <p:spPr bwMode="auto">
            <a:xfrm>
              <a:off x="2804" y="2603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4" name="Group 32"/>
          <p:cNvGrpSpPr>
            <a:grpSpLocks/>
          </p:cNvGrpSpPr>
          <p:nvPr/>
        </p:nvGrpSpPr>
        <p:grpSpPr bwMode="auto">
          <a:xfrm>
            <a:off x="5697538" y="4349751"/>
            <a:ext cx="1092200" cy="358775"/>
            <a:chOff x="2536" y="2999"/>
            <a:chExt cx="688" cy="226"/>
          </a:xfrm>
        </p:grpSpPr>
        <p:cxnSp>
          <p:nvCxnSpPr>
            <p:cNvPr id="9268" name="AutoShape 33"/>
            <p:cNvCxnSpPr>
              <a:cxnSpLocks noChangeShapeType="1"/>
              <a:stCxn id="9284" idx="7"/>
              <a:endCxn id="9286" idx="1"/>
            </p:cNvCxnSpPr>
            <p:nvPr/>
          </p:nvCxnSpPr>
          <p:spPr bwMode="auto">
            <a:xfrm rot="5400000" flipV="1">
              <a:off x="2879" y="2881"/>
              <a:ext cx="1" cy="688"/>
            </a:xfrm>
            <a:prstGeom prst="curvedConnector3">
              <a:avLst>
                <a:gd name="adj1" fmla="val -20000009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9" name="Text Box 34"/>
            <p:cNvSpPr txBox="1">
              <a:spLocks noChangeArrowheads="1"/>
            </p:cNvSpPr>
            <p:nvPr/>
          </p:nvSpPr>
          <p:spPr bwMode="auto">
            <a:xfrm>
              <a:off x="2810" y="2999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5" name="Group 38"/>
          <p:cNvGrpSpPr>
            <a:grpSpLocks/>
          </p:cNvGrpSpPr>
          <p:nvPr/>
        </p:nvGrpSpPr>
        <p:grpSpPr bwMode="auto">
          <a:xfrm>
            <a:off x="3868738" y="4219576"/>
            <a:ext cx="482600" cy="487363"/>
            <a:chOff x="1384" y="2917"/>
            <a:chExt cx="304" cy="307"/>
          </a:xfrm>
        </p:grpSpPr>
        <p:cxnSp>
          <p:nvCxnSpPr>
            <p:cNvPr id="9266" name="AutoShape 39"/>
            <p:cNvCxnSpPr>
              <a:cxnSpLocks noChangeShapeType="1"/>
              <a:stCxn id="9282" idx="7"/>
              <a:endCxn id="9294" idx="3"/>
            </p:cNvCxnSpPr>
            <p:nvPr/>
          </p:nvCxnSpPr>
          <p:spPr bwMode="auto">
            <a:xfrm flipV="1">
              <a:off x="1384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7" name="Text Box 40"/>
            <p:cNvSpPr txBox="1">
              <a:spLocks noChangeArrowheads="1"/>
            </p:cNvSpPr>
            <p:nvPr/>
          </p:nvSpPr>
          <p:spPr bwMode="auto">
            <a:xfrm>
              <a:off x="1392" y="2917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6" name="Group 44"/>
          <p:cNvGrpSpPr>
            <a:grpSpLocks/>
          </p:cNvGrpSpPr>
          <p:nvPr/>
        </p:nvGrpSpPr>
        <p:grpSpPr bwMode="auto">
          <a:xfrm>
            <a:off x="4783138" y="4186238"/>
            <a:ext cx="482600" cy="520700"/>
            <a:chOff x="1960" y="2896"/>
            <a:chExt cx="304" cy="328"/>
          </a:xfrm>
        </p:grpSpPr>
        <p:cxnSp>
          <p:nvCxnSpPr>
            <p:cNvPr id="9264" name="AutoShape 45"/>
            <p:cNvCxnSpPr>
              <a:cxnSpLocks noChangeShapeType="1"/>
              <a:stCxn id="9294" idx="5"/>
              <a:endCxn id="9284" idx="1"/>
            </p:cNvCxnSpPr>
            <p:nvPr/>
          </p:nvCxnSpPr>
          <p:spPr bwMode="auto">
            <a:xfrm>
              <a:off x="1960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5" name="Text Box 46"/>
            <p:cNvSpPr txBox="1">
              <a:spLocks noChangeArrowheads="1"/>
            </p:cNvSpPr>
            <p:nvPr/>
          </p:nvSpPr>
          <p:spPr bwMode="auto">
            <a:xfrm>
              <a:off x="2063" y="2896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</p:grpSp>
      <p:grpSp>
        <p:nvGrpSpPr>
          <p:cNvPr id="9227" name="Group 54"/>
          <p:cNvGrpSpPr>
            <a:grpSpLocks/>
          </p:cNvGrpSpPr>
          <p:nvPr/>
        </p:nvGrpSpPr>
        <p:grpSpPr bwMode="auto">
          <a:xfrm>
            <a:off x="7219950" y="4224338"/>
            <a:ext cx="484188" cy="482600"/>
            <a:chOff x="3495" y="2920"/>
            <a:chExt cx="305" cy="304"/>
          </a:xfrm>
        </p:grpSpPr>
        <p:cxnSp>
          <p:nvCxnSpPr>
            <p:cNvPr id="9262" name="AutoShape 55"/>
            <p:cNvCxnSpPr>
              <a:cxnSpLocks noChangeShapeType="1"/>
              <a:stCxn id="9286" idx="7"/>
              <a:endCxn id="9292" idx="3"/>
            </p:cNvCxnSpPr>
            <p:nvPr/>
          </p:nvCxnSpPr>
          <p:spPr bwMode="auto">
            <a:xfrm flipV="1">
              <a:off x="3496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3" name="Text Box 56"/>
            <p:cNvSpPr txBox="1">
              <a:spLocks noChangeArrowheads="1"/>
            </p:cNvSpPr>
            <p:nvPr/>
          </p:nvSpPr>
          <p:spPr bwMode="auto">
            <a:xfrm>
              <a:off x="3495" y="2950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8" name="Group 57"/>
          <p:cNvGrpSpPr>
            <a:grpSpLocks/>
          </p:cNvGrpSpPr>
          <p:nvPr/>
        </p:nvGrpSpPr>
        <p:grpSpPr bwMode="auto">
          <a:xfrm>
            <a:off x="9050338" y="4706938"/>
            <a:ext cx="620712" cy="431800"/>
            <a:chOff x="4648" y="3224"/>
            <a:chExt cx="391" cy="272"/>
          </a:xfrm>
        </p:grpSpPr>
        <p:cxnSp>
          <p:nvCxnSpPr>
            <p:cNvPr id="9260" name="AutoShape 58"/>
            <p:cNvCxnSpPr>
              <a:cxnSpLocks noChangeShapeType="1"/>
              <a:stCxn id="9290" idx="5"/>
              <a:endCxn id="9290" idx="7"/>
            </p:cNvCxnSpPr>
            <p:nvPr/>
          </p:nvCxnSpPr>
          <p:spPr bwMode="auto">
            <a:xfrm rot="5400000" flipH="1" flipV="1">
              <a:off x="4513" y="3359"/>
              <a:ext cx="272" cy="1"/>
            </a:xfrm>
            <a:prstGeom prst="curvedConnector5">
              <a:avLst>
                <a:gd name="adj1" fmla="val -73528"/>
                <a:gd name="adj2" fmla="val 36399986"/>
                <a:gd name="adj3" fmla="val 17352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61" name="Text Box 59"/>
            <p:cNvSpPr txBox="1">
              <a:spLocks noChangeArrowheads="1"/>
            </p:cNvSpPr>
            <p:nvPr/>
          </p:nvSpPr>
          <p:spPr bwMode="auto">
            <a:xfrm>
              <a:off x="4853" y="3232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29" name="Group 69"/>
          <p:cNvGrpSpPr>
            <a:grpSpLocks/>
          </p:cNvGrpSpPr>
          <p:nvPr/>
        </p:nvGrpSpPr>
        <p:grpSpPr bwMode="auto">
          <a:xfrm>
            <a:off x="8135938" y="4186238"/>
            <a:ext cx="500062" cy="520700"/>
            <a:chOff x="4072" y="2896"/>
            <a:chExt cx="315" cy="328"/>
          </a:xfrm>
        </p:grpSpPr>
        <p:cxnSp>
          <p:nvCxnSpPr>
            <p:cNvPr id="9258" name="AutoShape 70"/>
            <p:cNvCxnSpPr>
              <a:cxnSpLocks noChangeShapeType="1"/>
              <a:stCxn id="9292" idx="5"/>
              <a:endCxn id="9290" idx="1"/>
            </p:cNvCxnSpPr>
            <p:nvPr/>
          </p:nvCxnSpPr>
          <p:spPr bwMode="auto">
            <a:xfrm>
              <a:off x="4072" y="2920"/>
              <a:ext cx="304" cy="30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59" name="Text Box 71"/>
            <p:cNvSpPr txBox="1">
              <a:spLocks noChangeArrowheads="1"/>
            </p:cNvSpPr>
            <p:nvPr/>
          </p:nvSpPr>
          <p:spPr bwMode="auto">
            <a:xfrm>
              <a:off x="4201" y="2896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1</a:t>
              </a:r>
            </a:p>
          </p:txBody>
        </p:sp>
      </p:grpSp>
      <p:grpSp>
        <p:nvGrpSpPr>
          <p:cNvPr id="9230" name="Group 126"/>
          <p:cNvGrpSpPr>
            <a:grpSpLocks/>
          </p:cNvGrpSpPr>
          <p:nvPr/>
        </p:nvGrpSpPr>
        <p:grpSpPr bwMode="auto">
          <a:xfrm>
            <a:off x="3868738" y="4313239"/>
            <a:ext cx="4813300" cy="1811337"/>
            <a:chOff x="2344738" y="4313238"/>
            <a:chExt cx="4813300" cy="1811337"/>
          </a:xfrm>
        </p:grpSpPr>
        <p:grpSp>
          <p:nvGrpSpPr>
            <p:cNvPr id="9234" name="Group 35"/>
            <p:cNvGrpSpPr>
              <a:grpSpLocks/>
            </p:cNvGrpSpPr>
            <p:nvPr/>
          </p:nvGrpSpPr>
          <p:grpSpPr bwMode="auto">
            <a:xfrm>
              <a:off x="2797175" y="4313238"/>
              <a:ext cx="295275" cy="1219200"/>
              <a:chOff x="1669" y="2976"/>
              <a:chExt cx="186" cy="768"/>
            </a:xfrm>
          </p:grpSpPr>
          <p:cxnSp>
            <p:nvCxnSpPr>
              <p:cNvPr id="9256" name="AutoShape 36"/>
              <p:cNvCxnSpPr>
                <a:cxnSpLocks noChangeShapeType="1"/>
                <a:stCxn id="9280" idx="0"/>
                <a:endCxn id="9294" idx="4"/>
              </p:cNvCxnSpPr>
              <p:nvPr/>
            </p:nvCxnSpPr>
            <p:spPr bwMode="auto">
              <a:xfrm flipV="1">
                <a:off x="1824" y="2976"/>
                <a:ext cx="0" cy="76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7" name="Text Box 37"/>
              <p:cNvSpPr txBox="1">
                <a:spLocks noChangeArrowheads="1"/>
              </p:cNvSpPr>
              <p:nvPr/>
            </p:nvSpPr>
            <p:spPr bwMode="auto">
              <a:xfrm>
                <a:off x="1669" y="3255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9235" name="Group 41"/>
            <p:cNvGrpSpPr>
              <a:grpSpLocks/>
            </p:cNvGrpSpPr>
            <p:nvPr/>
          </p:nvGrpSpPr>
          <p:grpSpPr bwMode="auto">
            <a:xfrm>
              <a:off x="3259138" y="5138738"/>
              <a:ext cx="482600" cy="512762"/>
              <a:chOff x="1960" y="3496"/>
              <a:chExt cx="304" cy="323"/>
            </a:xfrm>
          </p:grpSpPr>
          <p:cxnSp>
            <p:nvCxnSpPr>
              <p:cNvPr id="9254" name="AutoShape 42"/>
              <p:cNvCxnSpPr>
                <a:cxnSpLocks noChangeShapeType="1"/>
                <a:stCxn id="9284" idx="3"/>
                <a:endCxn id="9280" idx="7"/>
              </p:cNvCxnSpPr>
              <p:nvPr/>
            </p:nvCxnSpPr>
            <p:spPr bwMode="auto">
              <a:xfrm flipH="1">
                <a:off x="1960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5" name="Text Box 43"/>
              <p:cNvSpPr txBox="1">
                <a:spLocks noChangeArrowheads="1"/>
              </p:cNvSpPr>
              <p:nvPr/>
            </p:nvSpPr>
            <p:spPr bwMode="auto">
              <a:xfrm>
                <a:off x="2071" y="3607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36" name="Group 47"/>
            <p:cNvGrpSpPr>
              <a:grpSpLocks/>
            </p:cNvGrpSpPr>
            <p:nvPr/>
          </p:nvGrpSpPr>
          <p:grpSpPr bwMode="auto">
            <a:xfrm>
              <a:off x="2344738" y="5138738"/>
              <a:ext cx="482600" cy="490537"/>
              <a:chOff x="1384" y="3496"/>
              <a:chExt cx="304" cy="309"/>
            </a:xfrm>
          </p:grpSpPr>
          <p:cxnSp>
            <p:nvCxnSpPr>
              <p:cNvPr id="9252" name="AutoShape 48"/>
              <p:cNvCxnSpPr>
                <a:cxnSpLocks noChangeShapeType="1"/>
                <a:stCxn id="9280" idx="1"/>
                <a:endCxn id="9282" idx="5"/>
              </p:cNvCxnSpPr>
              <p:nvPr/>
            </p:nvCxnSpPr>
            <p:spPr bwMode="auto">
              <a:xfrm flipH="1" flipV="1">
                <a:off x="1384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3" name="Text Box 49"/>
              <p:cNvSpPr txBox="1">
                <a:spLocks noChangeArrowheads="1"/>
              </p:cNvSpPr>
              <p:nvPr/>
            </p:nvSpPr>
            <p:spPr bwMode="auto">
              <a:xfrm>
                <a:off x="1393" y="3593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37" name="Group 51"/>
            <p:cNvGrpSpPr>
              <a:grpSpLocks/>
            </p:cNvGrpSpPr>
            <p:nvPr/>
          </p:nvGrpSpPr>
          <p:grpSpPr bwMode="auto">
            <a:xfrm>
              <a:off x="4173538" y="5138738"/>
              <a:ext cx="1092200" cy="355600"/>
              <a:chOff x="2536" y="3496"/>
              <a:chExt cx="688" cy="224"/>
            </a:xfrm>
          </p:grpSpPr>
          <p:cxnSp>
            <p:nvCxnSpPr>
              <p:cNvPr id="9250" name="AutoShape 52"/>
              <p:cNvCxnSpPr>
                <a:cxnSpLocks noChangeShapeType="1"/>
                <a:stCxn id="9286" idx="3"/>
                <a:endCxn id="9284" idx="5"/>
              </p:cNvCxnSpPr>
              <p:nvPr/>
            </p:nvCxnSpPr>
            <p:spPr bwMode="auto">
              <a:xfrm rot="5400000">
                <a:off x="2879" y="3153"/>
                <a:ext cx="1" cy="688"/>
              </a:xfrm>
              <a:prstGeom prst="curvedConnector3">
                <a:avLst>
                  <a:gd name="adj1" fmla="val 20000009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51" name="Text Box 53"/>
              <p:cNvSpPr txBox="1">
                <a:spLocks noChangeArrowheads="1"/>
              </p:cNvSpPr>
              <p:nvPr/>
            </p:nvSpPr>
            <p:spPr bwMode="auto">
              <a:xfrm>
                <a:off x="2810" y="3508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38" name="Group 60"/>
            <p:cNvGrpSpPr>
              <a:grpSpLocks/>
            </p:cNvGrpSpPr>
            <p:nvPr/>
          </p:nvGrpSpPr>
          <p:grpSpPr bwMode="auto">
            <a:xfrm>
              <a:off x="5697538" y="5138738"/>
              <a:ext cx="482600" cy="482600"/>
              <a:chOff x="3496" y="3496"/>
              <a:chExt cx="304" cy="304"/>
            </a:xfrm>
          </p:grpSpPr>
          <p:cxnSp>
            <p:nvCxnSpPr>
              <p:cNvPr id="9248" name="AutoShape 61"/>
              <p:cNvCxnSpPr>
                <a:cxnSpLocks noChangeShapeType="1"/>
                <a:stCxn id="9288" idx="1"/>
                <a:endCxn id="9286" idx="5"/>
              </p:cNvCxnSpPr>
              <p:nvPr/>
            </p:nvCxnSpPr>
            <p:spPr bwMode="auto">
              <a:xfrm flipH="1" flipV="1">
                <a:off x="3496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9" name="Text Box 62"/>
              <p:cNvSpPr txBox="1">
                <a:spLocks noChangeArrowheads="1"/>
              </p:cNvSpPr>
              <p:nvPr/>
            </p:nvSpPr>
            <p:spPr bwMode="auto">
              <a:xfrm>
                <a:off x="3515" y="3582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9239" name="Group 63"/>
            <p:cNvGrpSpPr>
              <a:grpSpLocks/>
            </p:cNvGrpSpPr>
            <p:nvPr/>
          </p:nvGrpSpPr>
          <p:grpSpPr bwMode="auto">
            <a:xfrm>
              <a:off x="3348038" y="5788025"/>
              <a:ext cx="2743200" cy="336550"/>
              <a:chOff x="2016" y="3905"/>
              <a:chExt cx="1728" cy="212"/>
            </a:xfrm>
          </p:grpSpPr>
          <p:cxnSp>
            <p:nvCxnSpPr>
              <p:cNvPr id="9246" name="AutoShape 64"/>
              <p:cNvCxnSpPr>
                <a:cxnSpLocks noChangeShapeType="1"/>
                <a:stCxn id="9288" idx="2"/>
                <a:endCxn id="9280" idx="6"/>
              </p:cNvCxnSpPr>
              <p:nvPr/>
            </p:nvCxnSpPr>
            <p:spPr bwMode="auto">
              <a:xfrm flipH="1">
                <a:off x="2016" y="3936"/>
                <a:ext cx="1728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7" name="Text Box 65"/>
              <p:cNvSpPr txBox="1">
                <a:spLocks noChangeArrowheads="1"/>
              </p:cNvSpPr>
              <p:nvPr/>
            </p:nvSpPr>
            <p:spPr bwMode="auto">
              <a:xfrm>
                <a:off x="2823" y="3905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40" name="Group 66"/>
            <p:cNvGrpSpPr>
              <a:grpSpLocks/>
            </p:cNvGrpSpPr>
            <p:nvPr/>
          </p:nvGrpSpPr>
          <p:grpSpPr bwMode="auto">
            <a:xfrm>
              <a:off x="6611938" y="5138738"/>
              <a:ext cx="546100" cy="482600"/>
              <a:chOff x="4072" y="3496"/>
              <a:chExt cx="344" cy="304"/>
            </a:xfrm>
          </p:grpSpPr>
          <p:cxnSp>
            <p:nvCxnSpPr>
              <p:cNvPr id="9244" name="AutoShape 67"/>
              <p:cNvCxnSpPr>
                <a:cxnSpLocks noChangeShapeType="1"/>
                <a:stCxn id="9290" idx="3"/>
                <a:endCxn id="9288" idx="7"/>
              </p:cNvCxnSpPr>
              <p:nvPr/>
            </p:nvCxnSpPr>
            <p:spPr bwMode="auto">
              <a:xfrm flipH="1">
                <a:off x="4072" y="3496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5" name="Text Box 68"/>
              <p:cNvSpPr txBox="1">
                <a:spLocks noChangeArrowheads="1"/>
              </p:cNvSpPr>
              <p:nvPr/>
            </p:nvSpPr>
            <p:spPr bwMode="auto">
              <a:xfrm>
                <a:off x="4230" y="3586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9241" name="Group 72"/>
            <p:cNvGrpSpPr>
              <a:grpSpLocks/>
            </p:cNvGrpSpPr>
            <p:nvPr/>
          </p:nvGrpSpPr>
          <p:grpSpPr bwMode="auto">
            <a:xfrm>
              <a:off x="6361113" y="4313238"/>
              <a:ext cx="295275" cy="1219200"/>
              <a:chOff x="3914" y="2976"/>
              <a:chExt cx="186" cy="768"/>
            </a:xfrm>
          </p:grpSpPr>
          <p:cxnSp>
            <p:nvCxnSpPr>
              <p:cNvPr id="9242" name="AutoShape 73"/>
              <p:cNvCxnSpPr>
                <a:cxnSpLocks noChangeShapeType="1"/>
                <a:stCxn id="9292" idx="4"/>
                <a:endCxn id="9288" idx="0"/>
              </p:cNvCxnSpPr>
              <p:nvPr/>
            </p:nvCxnSpPr>
            <p:spPr bwMode="auto">
              <a:xfrm>
                <a:off x="3936" y="2976"/>
                <a:ext cx="0" cy="76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43" name="Text Box 74"/>
              <p:cNvSpPr txBox="1">
                <a:spLocks noChangeArrowheads="1"/>
              </p:cNvSpPr>
              <p:nvPr/>
            </p:nvSpPr>
            <p:spPr bwMode="auto">
              <a:xfrm>
                <a:off x="3914" y="3251"/>
                <a:ext cx="18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r>
                  <a:rPr lang="en-US" sz="1600">
                    <a:latin typeface="Tahoma" pitchFamily="34" charset="0"/>
                  </a:rPr>
                  <a:t>0</a:t>
                </a:r>
              </a:p>
            </p:txBody>
          </p:sp>
        </p:grpSp>
      </p:grpSp>
      <p:grpSp>
        <p:nvGrpSpPr>
          <p:cNvPr id="9231" name="Group 75"/>
          <p:cNvGrpSpPr>
            <a:grpSpLocks/>
          </p:cNvGrpSpPr>
          <p:nvPr/>
        </p:nvGrpSpPr>
        <p:grpSpPr bwMode="auto">
          <a:xfrm>
            <a:off x="2801939" y="4706938"/>
            <a:ext cx="636587" cy="431800"/>
            <a:chOff x="712" y="3224"/>
            <a:chExt cx="401" cy="272"/>
          </a:xfrm>
        </p:grpSpPr>
        <p:cxnSp>
          <p:nvCxnSpPr>
            <p:cNvPr id="9232" name="AutoShape 76"/>
            <p:cNvCxnSpPr>
              <a:cxnSpLocks noChangeShapeType="1"/>
              <a:stCxn id="9282" idx="3"/>
              <a:endCxn id="9282" idx="1"/>
            </p:cNvCxnSpPr>
            <p:nvPr/>
          </p:nvCxnSpPr>
          <p:spPr bwMode="auto">
            <a:xfrm rot="5400000" flipH="1" flipV="1">
              <a:off x="977" y="3359"/>
              <a:ext cx="272" cy="1"/>
            </a:xfrm>
            <a:prstGeom prst="curvedConnector5">
              <a:avLst>
                <a:gd name="adj1" fmla="val -73528"/>
                <a:gd name="adj2" fmla="val -38800014"/>
                <a:gd name="adj3" fmla="val 173528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233" name="Text Box 77"/>
            <p:cNvSpPr txBox="1">
              <a:spLocks noChangeArrowheads="1"/>
            </p:cNvSpPr>
            <p:nvPr/>
          </p:nvSpPr>
          <p:spPr bwMode="auto">
            <a:xfrm>
              <a:off x="712" y="3265"/>
              <a:ext cx="1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4" tIns="45711" rIns="91424" bIns="45711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sz="1600">
                  <a:latin typeface="Tahoma" pitchFamily="34" charset="0"/>
                </a:rPr>
                <a:t>0</a:t>
              </a:r>
            </a:p>
          </p:txBody>
        </p:sp>
      </p:grpSp>
      <p:cxnSp>
        <p:nvCxnSpPr>
          <p:cNvPr id="4" name="Straight Arrow Connector 3"/>
          <p:cNvCxnSpPr>
            <a:endCxn id="9282" idx="0"/>
          </p:cNvCxnSpPr>
          <p:nvPr/>
        </p:nvCxnSpPr>
        <p:spPr>
          <a:xfrm>
            <a:off x="3652838" y="4349750"/>
            <a:ext cx="0" cy="268288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The set of binary strings with a 1 in the 3</a:t>
            </a:r>
            <a:r>
              <a:rPr lang="en-US" sz="2200" baseline="30000" dirty="0"/>
              <a:t>rd</a:t>
            </a:r>
            <a:r>
              <a:rPr lang="en-US" sz="2200" dirty="0"/>
              <a:t> position from the end</a:t>
            </a:r>
          </a:p>
        </p:txBody>
      </p:sp>
    </p:spTree>
    <p:extLst>
      <p:ext uri="{BB962C8B-B14F-4D97-AF65-F5344CB8AC3E}">
        <p14:creationId xmlns:p14="http://schemas.microsoft.com/office/powerpoint/2010/main" val="3451473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beginning versus the end</a:t>
            </a:r>
          </a:p>
        </p:txBody>
      </p:sp>
      <p:grpSp>
        <p:nvGrpSpPr>
          <p:cNvPr id="4103" name="Group 29"/>
          <p:cNvGrpSpPr>
            <a:grpSpLocks/>
          </p:cNvGrpSpPr>
          <p:nvPr/>
        </p:nvGrpSpPr>
        <p:grpSpPr bwMode="auto">
          <a:xfrm>
            <a:off x="3364090" y="4636911"/>
            <a:ext cx="4801693" cy="1573104"/>
            <a:chOff x="1277938" y="3703638"/>
            <a:chExt cx="6946895" cy="2443162"/>
          </a:xfrm>
        </p:grpSpPr>
        <p:grpSp>
          <p:nvGrpSpPr>
            <p:cNvPr id="4124" name="Group 4"/>
            <p:cNvGrpSpPr>
              <a:grpSpLocks/>
            </p:cNvGrpSpPr>
            <p:nvPr/>
          </p:nvGrpSpPr>
          <p:grpSpPr bwMode="auto">
            <a:xfrm>
              <a:off x="1824038" y="3703638"/>
              <a:ext cx="5829301" cy="2438400"/>
              <a:chOff x="1149" y="2333"/>
              <a:chExt cx="3672" cy="1536"/>
            </a:xfrm>
          </p:grpSpPr>
          <p:grpSp>
            <p:nvGrpSpPr>
              <p:cNvPr id="4175" name="Group 5"/>
              <p:cNvGrpSpPr>
                <a:grpSpLocks/>
              </p:cNvGrpSpPr>
              <p:nvPr/>
            </p:nvGrpSpPr>
            <p:grpSpPr bwMode="auto">
              <a:xfrm>
                <a:off x="1725" y="2333"/>
                <a:ext cx="408" cy="384"/>
                <a:chOff x="1725" y="2333"/>
                <a:chExt cx="408" cy="384"/>
              </a:xfrm>
            </p:grpSpPr>
            <p:sp>
              <p:nvSpPr>
                <p:cNvPr id="4197" name="Oval 6"/>
                <p:cNvSpPr>
                  <a:spLocks noChangeArrowheads="1"/>
                </p:cNvSpPr>
                <p:nvPr/>
              </p:nvSpPr>
              <p:spPr bwMode="auto">
                <a:xfrm>
                  <a:off x="1725" y="2333"/>
                  <a:ext cx="384" cy="3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98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763" y="2419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001</a:t>
                  </a:r>
                </a:p>
              </p:txBody>
            </p:sp>
          </p:grpSp>
          <p:grpSp>
            <p:nvGrpSpPr>
              <p:cNvPr id="4176" name="Group 8"/>
              <p:cNvGrpSpPr>
                <a:grpSpLocks/>
              </p:cNvGrpSpPr>
              <p:nvPr/>
            </p:nvGrpSpPr>
            <p:grpSpPr bwMode="auto">
              <a:xfrm>
                <a:off x="3837" y="2333"/>
                <a:ext cx="400" cy="384"/>
                <a:chOff x="3837" y="2333"/>
                <a:chExt cx="400" cy="384"/>
              </a:xfrm>
            </p:grpSpPr>
            <p:sp>
              <p:nvSpPr>
                <p:cNvPr id="4195" name="Oval 9"/>
                <p:cNvSpPr>
                  <a:spLocks noChangeArrowheads="1"/>
                </p:cNvSpPr>
                <p:nvPr/>
              </p:nvSpPr>
              <p:spPr bwMode="auto">
                <a:xfrm>
                  <a:off x="3837" y="2333"/>
                  <a:ext cx="384" cy="3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9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867" y="2409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011</a:t>
                  </a:r>
                </a:p>
              </p:txBody>
            </p:sp>
          </p:grpSp>
          <p:grpSp>
            <p:nvGrpSpPr>
              <p:cNvPr id="4177" name="Group 11"/>
              <p:cNvGrpSpPr>
                <a:grpSpLocks/>
              </p:cNvGrpSpPr>
              <p:nvPr/>
            </p:nvGrpSpPr>
            <p:grpSpPr bwMode="auto">
              <a:xfrm>
                <a:off x="4413" y="2909"/>
                <a:ext cx="408" cy="384"/>
                <a:chOff x="4413" y="2909"/>
                <a:chExt cx="408" cy="384"/>
              </a:xfrm>
            </p:grpSpPr>
            <p:sp>
              <p:nvSpPr>
                <p:cNvPr id="4193" name="Oval 12"/>
                <p:cNvSpPr>
                  <a:spLocks noChangeArrowheads="1"/>
                </p:cNvSpPr>
                <p:nvPr/>
              </p:nvSpPr>
              <p:spPr bwMode="auto">
                <a:xfrm>
                  <a:off x="4413" y="2909"/>
                  <a:ext cx="384" cy="384"/>
                </a:xfrm>
                <a:prstGeom prst="ellipse">
                  <a:avLst/>
                </a:prstGeom>
                <a:noFill/>
                <a:ln w="57150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9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451" y="2987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111</a:t>
                  </a:r>
                </a:p>
              </p:txBody>
            </p:sp>
          </p:grpSp>
          <p:grpSp>
            <p:nvGrpSpPr>
              <p:cNvPr id="4178" name="Group 14"/>
              <p:cNvGrpSpPr>
                <a:grpSpLocks/>
              </p:cNvGrpSpPr>
              <p:nvPr/>
            </p:nvGrpSpPr>
            <p:grpSpPr bwMode="auto">
              <a:xfrm>
                <a:off x="3837" y="3485"/>
                <a:ext cx="408" cy="384"/>
                <a:chOff x="3837" y="3485"/>
                <a:chExt cx="408" cy="384"/>
              </a:xfrm>
            </p:grpSpPr>
            <p:sp>
              <p:nvSpPr>
                <p:cNvPr id="4191" name="Oval 15"/>
                <p:cNvSpPr>
                  <a:spLocks noChangeArrowheads="1"/>
                </p:cNvSpPr>
                <p:nvPr/>
              </p:nvSpPr>
              <p:spPr bwMode="auto">
                <a:xfrm>
                  <a:off x="3837" y="3485"/>
                  <a:ext cx="384" cy="384"/>
                </a:xfrm>
                <a:prstGeom prst="ellipse">
                  <a:avLst/>
                </a:prstGeom>
                <a:noFill/>
                <a:ln w="57150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9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75" y="3563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110</a:t>
                  </a:r>
                </a:p>
              </p:txBody>
            </p:sp>
          </p:grpSp>
          <p:grpSp>
            <p:nvGrpSpPr>
              <p:cNvPr id="4179" name="Group 17"/>
              <p:cNvGrpSpPr>
                <a:grpSpLocks/>
              </p:cNvGrpSpPr>
              <p:nvPr/>
            </p:nvGrpSpPr>
            <p:grpSpPr bwMode="auto">
              <a:xfrm>
                <a:off x="3261" y="2909"/>
                <a:ext cx="398" cy="384"/>
                <a:chOff x="3261" y="2909"/>
                <a:chExt cx="398" cy="384"/>
              </a:xfrm>
            </p:grpSpPr>
            <p:sp>
              <p:nvSpPr>
                <p:cNvPr id="4189" name="Oval 18"/>
                <p:cNvSpPr>
                  <a:spLocks noChangeArrowheads="1"/>
                </p:cNvSpPr>
                <p:nvPr/>
              </p:nvSpPr>
              <p:spPr bwMode="auto">
                <a:xfrm>
                  <a:off x="3261" y="2909"/>
                  <a:ext cx="384" cy="384"/>
                </a:xfrm>
                <a:prstGeom prst="ellipse">
                  <a:avLst/>
                </a:prstGeom>
                <a:noFill/>
                <a:ln w="57150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90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3289" y="2985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101</a:t>
                  </a:r>
                </a:p>
              </p:txBody>
            </p:sp>
          </p:grpSp>
          <p:grpSp>
            <p:nvGrpSpPr>
              <p:cNvPr id="4180" name="Group 20"/>
              <p:cNvGrpSpPr>
                <a:grpSpLocks/>
              </p:cNvGrpSpPr>
              <p:nvPr/>
            </p:nvGrpSpPr>
            <p:grpSpPr bwMode="auto">
              <a:xfrm>
                <a:off x="2301" y="2909"/>
                <a:ext cx="398" cy="384"/>
                <a:chOff x="2301" y="2909"/>
                <a:chExt cx="398" cy="384"/>
              </a:xfrm>
            </p:grpSpPr>
            <p:sp>
              <p:nvSpPr>
                <p:cNvPr id="4187" name="Oval 21"/>
                <p:cNvSpPr>
                  <a:spLocks noChangeArrowheads="1"/>
                </p:cNvSpPr>
                <p:nvPr/>
              </p:nvSpPr>
              <p:spPr bwMode="auto">
                <a:xfrm>
                  <a:off x="2301" y="2909"/>
                  <a:ext cx="384" cy="3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8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29" y="2985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010</a:t>
                  </a:r>
                </a:p>
              </p:txBody>
            </p:sp>
          </p:grpSp>
          <p:grpSp>
            <p:nvGrpSpPr>
              <p:cNvPr id="4181" name="Group 23"/>
              <p:cNvGrpSpPr>
                <a:grpSpLocks/>
              </p:cNvGrpSpPr>
              <p:nvPr/>
            </p:nvGrpSpPr>
            <p:grpSpPr bwMode="auto">
              <a:xfrm>
                <a:off x="1149" y="2909"/>
                <a:ext cx="400" cy="384"/>
                <a:chOff x="1149" y="2909"/>
                <a:chExt cx="400" cy="384"/>
              </a:xfrm>
            </p:grpSpPr>
            <p:sp>
              <p:nvSpPr>
                <p:cNvPr id="4185" name="Oval 24"/>
                <p:cNvSpPr>
                  <a:spLocks noChangeArrowheads="1"/>
                </p:cNvSpPr>
                <p:nvPr/>
              </p:nvSpPr>
              <p:spPr bwMode="auto">
                <a:xfrm>
                  <a:off x="1149" y="2909"/>
                  <a:ext cx="384" cy="384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86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179" y="2997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000</a:t>
                  </a:r>
                </a:p>
              </p:txBody>
            </p:sp>
          </p:grpSp>
          <p:grpSp>
            <p:nvGrpSpPr>
              <p:cNvPr id="4182" name="Group 26"/>
              <p:cNvGrpSpPr>
                <a:grpSpLocks/>
              </p:cNvGrpSpPr>
              <p:nvPr/>
            </p:nvGrpSpPr>
            <p:grpSpPr bwMode="auto">
              <a:xfrm>
                <a:off x="1725" y="3485"/>
                <a:ext cx="408" cy="384"/>
                <a:chOff x="1725" y="3485"/>
                <a:chExt cx="408" cy="384"/>
              </a:xfrm>
            </p:grpSpPr>
            <p:sp>
              <p:nvSpPr>
                <p:cNvPr id="4183" name="Oval 27"/>
                <p:cNvSpPr>
                  <a:spLocks noChangeArrowheads="1"/>
                </p:cNvSpPr>
                <p:nvPr/>
              </p:nvSpPr>
              <p:spPr bwMode="auto">
                <a:xfrm>
                  <a:off x="1725" y="3485"/>
                  <a:ext cx="384" cy="384"/>
                </a:xfrm>
                <a:prstGeom prst="ellipse">
                  <a:avLst/>
                </a:prstGeom>
                <a:noFill/>
                <a:ln w="57150">
                  <a:solidFill>
                    <a:srgbClr val="0070C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1000" b="1"/>
                </a:p>
              </p:txBody>
            </p:sp>
            <p:sp>
              <p:nvSpPr>
                <p:cNvPr id="418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763" y="3561"/>
                  <a:ext cx="370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100</a:t>
                  </a:r>
                </a:p>
              </p:txBody>
            </p:sp>
          </p:grpSp>
        </p:grpSp>
        <p:grpSp>
          <p:nvGrpSpPr>
            <p:cNvPr id="4125" name="Group 29"/>
            <p:cNvGrpSpPr>
              <a:grpSpLocks/>
            </p:cNvGrpSpPr>
            <p:nvPr/>
          </p:nvGrpSpPr>
          <p:grpSpPr bwMode="auto">
            <a:xfrm>
              <a:off x="3348038" y="3721100"/>
              <a:ext cx="2743200" cy="358775"/>
              <a:chOff x="2016" y="2603"/>
              <a:chExt cx="1728" cy="226"/>
            </a:xfrm>
          </p:grpSpPr>
          <p:cxnSp>
            <p:nvCxnSpPr>
              <p:cNvPr id="4173" name="AutoShape 30"/>
              <p:cNvCxnSpPr>
                <a:cxnSpLocks noChangeShapeType="1"/>
                <a:stCxn id="4197" idx="6"/>
                <a:endCxn id="4195" idx="2"/>
              </p:cNvCxnSpPr>
              <p:nvPr/>
            </p:nvCxnSpPr>
            <p:spPr bwMode="auto">
              <a:xfrm>
                <a:off x="2016" y="2784"/>
                <a:ext cx="1728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74" name="Text Box 31"/>
              <p:cNvSpPr txBox="1">
                <a:spLocks noChangeArrowheads="1"/>
              </p:cNvSpPr>
              <p:nvPr/>
            </p:nvSpPr>
            <p:spPr bwMode="auto">
              <a:xfrm>
                <a:off x="2804" y="2603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126" name="Group 32"/>
            <p:cNvGrpSpPr>
              <a:grpSpLocks/>
            </p:cNvGrpSpPr>
            <p:nvPr/>
          </p:nvGrpSpPr>
          <p:grpSpPr bwMode="auto">
            <a:xfrm>
              <a:off x="4173538" y="4349750"/>
              <a:ext cx="1092200" cy="358775"/>
              <a:chOff x="2536" y="2999"/>
              <a:chExt cx="688" cy="226"/>
            </a:xfrm>
          </p:grpSpPr>
          <p:cxnSp>
            <p:nvCxnSpPr>
              <p:cNvPr id="4171" name="AutoShape 33"/>
              <p:cNvCxnSpPr>
                <a:cxnSpLocks noChangeShapeType="1"/>
                <a:stCxn id="4187" idx="7"/>
                <a:endCxn id="4189" idx="1"/>
              </p:cNvCxnSpPr>
              <p:nvPr/>
            </p:nvCxnSpPr>
            <p:spPr bwMode="auto">
              <a:xfrm rot="5400000" flipV="1">
                <a:off x="2879" y="2881"/>
                <a:ext cx="1" cy="688"/>
              </a:xfrm>
              <a:prstGeom prst="curvedConnector3">
                <a:avLst>
                  <a:gd name="adj1" fmla="val -20000009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72" name="Text Box 34"/>
              <p:cNvSpPr txBox="1">
                <a:spLocks noChangeArrowheads="1"/>
              </p:cNvSpPr>
              <p:nvPr/>
            </p:nvSpPr>
            <p:spPr bwMode="auto">
              <a:xfrm>
                <a:off x="2810" y="2999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127" name="Group 38"/>
            <p:cNvGrpSpPr>
              <a:grpSpLocks/>
            </p:cNvGrpSpPr>
            <p:nvPr/>
          </p:nvGrpSpPr>
          <p:grpSpPr bwMode="auto">
            <a:xfrm>
              <a:off x="2344738" y="4219575"/>
              <a:ext cx="482600" cy="487363"/>
              <a:chOff x="1384" y="2917"/>
              <a:chExt cx="304" cy="307"/>
            </a:xfrm>
          </p:grpSpPr>
          <p:cxnSp>
            <p:nvCxnSpPr>
              <p:cNvPr id="4169" name="AutoShape 39"/>
              <p:cNvCxnSpPr>
                <a:cxnSpLocks noChangeShapeType="1"/>
                <a:stCxn id="4185" idx="7"/>
                <a:endCxn id="4197" idx="3"/>
              </p:cNvCxnSpPr>
              <p:nvPr/>
            </p:nvCxnSpPr>
            <p:spPr bwMode="auto">
              <a:xfrm flipV="1">
                <a:off x="1384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70" name="Text Box 40"/>
              <p:cNvSpPr txBox="1">
                <a:spLocks noChangeArrowheads="1"/>
              </p:cNvSpPr>
              <p:nvPr/>
            </p:nvSpPr>
            <p:spPr bwMode="auto">
              <a:xfrm>
                <a:off x="1392" y="2917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128" name="Group 44"/>
            <p:cNvGrpSpPr>
              <a:grpSpLocks/>
            </p:cNvGrpSpPr>
            <p:nvPr/>
          </p:nvGrpSpPr>
          <p:grpSpPr bwMode="auto">
            <a:xfrm>
              <a:off x="3259144" y="4186238"/>
              <a:ext cx="536576" cy="520700"/>
              <a:chOff x="1960" y="2896"/>
              <a:chExt cx="338" cy="328"/>
            </a:xfrm>
          </p:grpSpPr>
          <p:cxnSp>
            <p:nvCxnSpPr>
              <p:cNvPr id="4167" name="AutoShape 45"/>
              <p:cNvCxnSpPr>
                <a:cxnSpLocks noChangeShapeType="1"/>
                <a:stCxn id="4197" idx="5"/>
                <a:endCxn id="4187" idx="1"/>
              </p:cNvCxnSpPr>
              <p:nvPr/>
            </p:nvCxnSpPr>
            <p:spPr bwMode="auto">
              <a:xfrm>
                <a:off x="1960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68" name="Text Box 46"/>
              <p:cNvSpPr txBox="1">
                <a:spLocks noChangeArrowheads="1"/>
              </p:cNvSpPr>
              <p:nvPr/>
            </p:nvSpPr>
            <p:spPr bwMode="auto">
              <a:xfrm>
                <a:off x="2063" y="2896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0</a:t>
                </a:r>
              </a:p>
            </p:txBody>
          </p:sp>
        </p:grpSp>
        <p:grpSp>
          <p:nvGrpSpPr>
            <p:cNvPr id="4129" name="Group 54"/>
            <p:cNvGrpSpPr>
              <a:grpSpLocks/>
            </p:cNvGrpSpPr>
            <p:nvPr/>
          </p:nvGrpSpPr>
          <p:grpSpPr bwMode="auto">
            <a:xfrm>
              <a:off x="5695950" y="4224338"/>
              <a:ext cx="484188" cy="482600"/>
              <a:chOff x="3495" y="2920"/>
              <a:chExt cx="305" cy="304"/>
            </a:xfrm>
          </p:grpSpPr>
          <p:cxnSp>
            <p:nvCxnSpPr>
              <p:cNvPr id="4165" name="AutoShape 55"/>
              <p:cNvCxnSpPr>
                <a:cxnSpLocks noChangeShapeType="1"/>
                <a:stCxn id="4189" idx="7"/>
                <a:endCxn id="4195" idx="3"/>
              </p:cNvCxnSpPr>
              <p:nvPr/>
            </p:nvCxnSpPr>
            <p:spPr bwMode="auto">
              <a:xfrm flipV="1">
                <a:off x="3496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66" name="Text Box 56"/>
              <p:cNvSpPr txBox="1">
                <a:spLocks noChangeArrowheads="1"/>
              </p:cNvSpPr>
              <p:nvPr/>
            </p:nvSpPr>
            <p:spPr bwMode="auto">
              <a:xfrm>
                <a:off x="3495" y="2950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130" name="Group 57"/>
            <p:cNvGrpSpPr>
              <a:grpSpLocks/>
            </p:cNvGrpSpPr>
            <p:nvPr/>
          </p:nvGrpSpPr>
          <p:grpSpPr bwMode="auto">
            <a:xfrm>
              <a:off x="7526334" y="4706938"/>
              <a:ext cx="698499" cy="431800"/>
              <a:chOff x="4648" y="3224"/>
              <a:chExt cx="440" cy="272"/>
            </a:xfrm>
          </p:grpSpPr>
          <p:cxnSp>
            <p:nvCxnSpPr>
              <p:cNvPr id="4163" name="AutoShape 58"/>
              <p:cNvCxnSpPr>
                <a:cxnSpLocks noChangeShapeType="1"/>
                <a:stCxn id="4193" idx="5"/>
                <a:endCxn id="4193" idx="7"/>
              </p:cNvCxnSpPr>
              <p:nvPr/>
            </p:nvCxnSpPr>
            <p:spPr bwMode="auto">
              <a:xfrm rot="5400000" flipH="1" flipV="1">
                <a:off x="4513" y="3359"/>
                <a:ext cx="272" cy="1"/>
              </a:xfrm>
              <a:prstGeom prst="curvedConnector5">
                <a:avLst>
                  <a:gd name="adj1" fmla="val -73528"/>
                  <a:gd name="adj2" fmla="val 36399986"/>
                  <a:gd name="adj3" fmla="val 17352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64" name="Text Box 59"/>
              <p:cNvSpPr txBox="1">
                <a:spLocks noChangeArrowheads="1"/>
              </p:cNvSpPr>
              <p:nvPr/>
            </p:nvSpPr>
            <p:spPr bwMode="auto">
              <a:xfrm>
                <a:off x="4853" y="3232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131" name="Group 69"/>
            <p:cNvGrpSpPr>
              <a:grpSpLocks/>
            </p:cNvGrpSpPr>
            <p:nvPr/>
          </p:nvGrpSpPr>
          <p:grpSpPr bwMode="auto">
            <a:xfrm>
              <a:off x="6611933" y="4186238"/>
              <a:ext cx="577849" cy="520700"/>
              <a:chOff x="4072" y="2896"/>
              <a:chExt cx="364" cy="328"/>
            </a:xfrm>
          </p:grpSpPr>
          <p:cxnSp>
            <p:nvCxnSpPr>
              <p:cNvPr id="4161" name="AutoShape 70"/>
              <p:cNvCxnSpPr>
                <a:cxnSpLocks noChangeShapeType="1"/>
                <a:stCxn id="4195" idx="5"/>
                <a:endCxn id="4193" idx="1"/>
              </p:cNvCxnSpPr>
              <p:nvPr/>
            </p:nvCxnSpPr>
            <p:spPr bwMode="auto">
              <a:xfrm>
                <a:off x="4072" y="2920"/>
                <a:ext cx="304" cy="304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62" name="Text Box 71"/>
              <p:cNvSpPr txBox="1">
                <a:spLocks noChangeArrowheads="1"/>
              </p:cNvSpPr>
              <p:nvPr/>
            </p:nvSpPr>
            <p:spPr bwMode="auto">
              <a:xfrm>
                <a:off x="4201" y="2896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1</a:t>
                </a:r>
              </a:p>
            </p:txBody>
          </p:sp>
        </p:grpSp>
        <p:grpSp>
          <p:nvGrpSpPr>
            <p:cNvPr id="4132" name="Group 126"/>
            <p:cNvGrpSpPr>
              <a:grpSpLocks/>
            </p:cNvGrpSpPr>
            <p:nvPr/>
          </p:nvGrpSpPr>
          <p:grpSpPr bwMode="auto">
            <a:xfrm>
              <a:off x="2344738" y="4313238"/>
              <a:ext cx="4891094" cy="1833562"/>
              <a:chOff x="2344738" y="4313238"/>
              <a:chExt cx="4891094" cy="1833562"/>
            </a:xfrm>
          </p:grpSpPr>
          <p:grpSp>
            <p:nvGrpSpPr>
              <p:cNvPr id="4137" name="Group 35"/>
              <p:cNvGrpSpPr>
                <a:grpSpLocks/>
              </p:cNvGrpSpPr>
              <p:nvPr/>
            </p:nvGrpSpPr>
            <p:grpSpPr bwMode="auto">
              <a:xfrm>
                <a:off x="2797179" y="4313238"/>
                <a:ext cx="373063" cy="1219200"/>
                <a:chOff x="1669" y="2976"/>
                <a:chExt cx="235" cy="768"/>
              </a:xfrm>
            </p:grpSpPr>
            <p:cxnSp>
              <p:nvCxnSpPr>
                <p:cNvPr id="4159" name="AutoShape 36"/>
                <p:cNvCxnSpPr>
                  <a:cxnSpLocks noChangeShapeType="1"/>
                  <a:stCxn id="4183" idx="0"/>
                  <a:endCxn id="4197" idx="4"/>
                </p:cNvCxnSpPr>
                <p:nvPr/>
              </p:nvCxnSpPr>
              <p:spPr bwMode="auto">
                <a:xfrm flipV="1">
                  <a:off x="1824" y="2976"/>
                  <a:ext cx="0" cy="768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60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1669" y="3255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4138" name="Group 41"/>
              <p:cNvGrpSpPr>
                <a:grpSpLocks/>
              </p:cNvGrpSpPr>
              <p:nvPr/>
            </p:nvGrpSpPr>
            <p:grpSpPr bwMode="auto">
              <a:xfrm>
                <a:off x="3259144" y="5138749"/>
                <a:ext cx="549276" cy="534988"/>
                <a:chOff x="1960" y="3496"/>
                <a:chExt cx="346" cy="337"/>
              </a:xfrm>
            </p:grpSpPr>
            <p:cxnSp>
              <p:nvCxnSpPr>
                <p:cNvPr id="4157" name="AutoShape 42"/>
                <p:cNvCxnSpPr>
                  <a:cxnSpLocks noChangeShapeType="1"/>
                  <a:stCxn id="4187" idx="3"/>
                  <a:endCxn id="4183" idx="7"/>
                </p:cNvCxnSpPr>
                <p:nvPr/>
              </p:nvCxnSpPr>
              <p:spPr bwMode="auto">
                <a:xfrm flipH="1">
                  <a:off x="1960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58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2071" y="3607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4139" name="Group 47"/>
              <p:cNvGrpSpPr>
                <a:grpSpLocks/>
              </p:cNvGrpSpPr>
              <p:nvPr/>
            </p:nvGrpSpPr>
            <p:grpSpPr bwMode="auto">
              <a:xfrm>
                <a:off x="2344738" y="5138749"/>
                <a:ext cx="482600" cy="512763"/>
                <a:chOff x="1384" y="3496"/>
                <a:chExt cx="304" cy="323"/>
              </a:xfrm>
            </p:grpSpPr>
            <p:cxnSp>
              <p:nvCxnSpPr>
                <p:cNvPr id="4155" name="AutoShape 48"/>
                <p:cNvCxnSpPr>
                  <a:cxnSpLocks noChangeShapeType="1"/>
                  <a:stCxn id="4183" idx="1"/>
                  <a:endCxn id="4185" idx="5"/>
                </p:cNvCxnSpPr>
                <p:nvPr/>
              </p:nvCxnSpPr>
              <p:spPr bwMode="auto">
                <a:xfrm flipH="1" flipV="1">
                  <a:off x="1384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56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1393" y="3593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4140" name="Group 51"/>
              <p:cNvGrpSpPr>
                <a:grpSpLocks/>
              </p:cNvGrpSpPr>
              <p:nvPr/>
            </p:nvGrpSpPr>
            <p:grpSpPr bwMode="auto">
              <a:xfrm>
                <a:off x="4173538" y="5138738"/>
                <a:ext cx="1092200" cy="377825"/>
                <a:chOff x="2536" y="3496"/>
                <a:chExt cx="688" cy="238"/>
              </a:xfrm>
            </p:grpSpPr>
            <p:cxnSp>
              <p:nvCxnSpPr>
                <p:cNvPr id="4153" name="AutoShape 52"/>
                <p:cNvCxnSpPr>
                  <a:cxnSpLocks noChangeShapeType="1"/>
                  <a:stCxn id="4189" idx="3"/>
                  <a:endCxn id="4187" idx="5"/>
                </p:cNvCxnSpPr>
                <p:nvPr/>
              </p:nvCxnSpPr>
              <p:spPr bwMode="auto">
                <a:xfrm rot="5400000">
                  <a:off x="2879" y="3153"/>
                  <a:ext cx="1" cy="688"/>
                </a:xfrm>
                <a:prstGeom prst="curvedConnector3">
                  <a:avLst>
                    <a:gd name="adj1" fmla="val 20000009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54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810" y="3508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4141" name="Group 60"/>
              <p:cNvGrpSpPr>
                <a:grpSpLocks/>
              </p:cNvGrpSpPr>
              <p:nvPr/>
            </p:nvGrpSpPr>
            <p:grpSpPr bwMode="auto">
              <a:xfrm>
                <a:off x="5697538" y="5138738"/>
                <a:ext cx="482600" cy="495300"/>
                <a:chOff x="3496" y="3496"/>
                <a:chExt cx="304" cy="312"/>
              </a:xfrm>
            </p:grpSpPr>
            <p:cxnSp>
              <p:nvCxnSpPr>
                <p:cNvPr id="4151" name="AutoShape 61"/>
                <p:cNvCxnSpPr>
                  <a:cxnSpLocks noChangeShapeType="1"/>
                  <a:stCxn id="4191" idx="1"/>
                  <a:endCxn id="4189" idx="5"/>
                </p:cNvCxnSpPr>
                <p:nvPr/>
              </p:nvCxnSpPr>
              <p:spPr bwMode="auto">
                <a:xfrm flipH="1" flipV="1">
                  <a:off x="3496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52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3515" y="3582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1</a:t>
                  </a:r>
                </a:p>
              </p:txBody>
            </p:sp>
          </p:grpSp>
          <p:grpSp>
            <p:nvGrpSpPr>
              <p:cNvPr id="4142" name="Group 63"/>
              <p:cNvGrpSpPr>
                <a:grpSpLocks/>
              </p:cNvGrpSpPr>
              <p:nvPr/>
            </p:nvGrpSpPr>
            <p:grpSpPr bwMode="auto">
              <a:xfrm>
                <a:off x="3348038" y="5788025"/>
                <a:ext cx="2743200" cy="358775"/>
                <a:chOff x="2016" y="3905"/>
                <a:chExt cx="1728" cy="226"/>
              </a:xfrm>
            </p:grpSpPr>
            <p:cxnSp>
              <p:nvCxnSpPr>
                <p:cNvPr id="4149" name="AutoShape 64"/>
                <p:cNvCxnSpPr>
                  <a:cxnSpLocks noChangeShapeType="1"/>
                  <a:stCxn id="4191" idx="2"/>
                  <a:endCxn id="4183" idx="6"/>
                </p:cNvCxnSpPr>
                <p:nvPr/>
              </p:nvCxnSpPr>
              <p:spPr bwMode="auto">
                <a:xfrm flipH="1">
                  <a:off x="2016" y="3936"/>
                  <a:ext cx="1728" cy="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50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2823" y="3905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4143" name="Group 66"/>
              <p:cNvGrpSpPr>
                <a:grpSpLocks/>
              </p:cNvGrpSpPr>
              <p:nvPr/>
            </p:nvGrpSpPr>
            <p:grpSpPr bwMode="auto">
              <a:xfrm>
                <a:off x="6611944" y="5138738"/>
                <a:ext cx="623888" cy="501650"/>
                <a:chOff x="4072" y="3496"/>
                <a:chExt cx="393" cy="316"/>
              </a:xfrm>
            </p:grpSpPr>
            <p:cxnSp>
              <p:nvCxnSpPr>
                <p:cNvPr id="4147" name="AutoShape 67"/>
                <p:cNvCxnSpPr>
                  <a:cxnSpLocks noChangeShapeType="1"/>
                  <a:stCxn id="4193" idx="3"/>
                  <a:endCxn id="4191" idx="7"/>
                </p:cNvCxnSpPr>
                <p:nvPr/>
              </p:nvCxnSpPr>
              <p:spPr bwMode="auto">
                <a:xfrm flipH="1">
                  <a:off x="4072" y="3496"/>
                  <a:ext cx="304" cy="304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48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4230" y="3586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</a:t>
                  </a:r>
                </a:p>
              </p:txBody>
            </p:sp>
          </p:grpSp>
          <p:grpSp>
            <p:nvGrpSpPr>
              <p:cNvPr id="4144" name="Group 72"/>
              <p:cNvGrpSpPr>
                <a:grpSpLocks/>
              </p:cNvGrpSpPr>
              <p:nvPr/>
            </p:nvGrpSpPr>
            <p:grpSpPr bwMode="auto">
              <a:xfrm>
                <a:off x="6361121" y="4313238"/>
                <a:ext cx="373063" cy="1219200"/>
                <a:chOff x="3914" y="2976"/>
                <a:chExt cx="235" cy="768"/>
              </a:xfrm>
            </p:grpSpPr>
            <p:cxnSp>
              <p:nvCxnSpPr>
                <p:cNvPr id="4145" name="AutoShape 73"/>
                <p:cNvCxnSpPr>
                  <a:cxnSpLocks noChangeShapeType="1"/>
                  <a:stCxn id="4195" idx="4"/>
                  <a:endCxn id="4191" idx="0"/>
                </p:cNvCxnSpPr>
                <p:nvPr/>
              </p:nvCxnSpPr>
              <p:spPr bwMode="auto">
                <a:xfrm>
                  <a:off x="3936" y="2976"/>
                  <a:ext cx="0" cy="768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4146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3914" y="3251"/>
                  <a:ext cx="2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91424" tIns="45711" rIns="91424" bIns="45711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ea typeface="MS PGothic" pitchFamily="34" charset="-128"/>
                    </a:defRPr>
                  </a:lvl9pPr>
                </a:lstStyle>
                <a:p>
                  <a:r>
                    <a:rPr lang="en-US" sz="900" b="1">
                      <a:latin typeface="Tahoma" pitchFamily="34" charset="0"/>
                    </a:rPr>
                    <a:t>0</a:t>
                  </a:r>
                </a:p>
              </p:txBody>
            </p:sp>
          </p:grpSp>
        </p:grpSp>
        <p:grpSp>
          <p:nvGrpSpPr>
            <p:cNvPr id="4133" name="Group 75"/>
            <p:cNvGrpSpPr>
              <a:grpSpLocks/>
            </p:cNvGrpSpPr>
            <p:nvPr/>
          </p:nvGrpSpPr>
          <p:grpSpPr bwMode="auto">
            <a:xfrm>
              <a:off x="1277938" y="4706938"/>
              <a:ext cx="636587" cy="431800"/>
              <a:chOff x="712" y="3224"/>
              <a:chExt cx="401" cy="272"/>
            </a:xfrm>
          </p:grpSpPr>
          <p:cxnSp>
            <p:nvCxnSpPr>
              <p:cNvPr id="4135" name="AutoShape 76"/>
              <p:cNvCxnSpPr>
                <a:cxnSpLocks noChangeShapeType="1"/>
                <a:stCxn id="4185" idx="3"/>
                <a:endCxn id="4185" idx="1"/>
              </p:cNvCxnSpPr>
              <p:nvPr/>
            </p:nvCxnSpPr>
            <p:spPr bwMode="auto">
              <a:xfrm rot="5400000" flipH="1" flipV="1">
                <a:off x="977" y="3359"/>
                <a:ext cx="272" cy="1"/>
              </a:xfrm>
              <a:prstGeom prst="curvedConnector5">
                <a:avLst>
                  <a:gd name="adj1" fmla="val -73528"/>
                  <a:gd name="adj2" fmla="val -38800014"/>
                  <a:gd name="adj3" fmla="val 17352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136" name="Text Box 77"/>
              <p:cNvSpPr txBox="1">
                <a:spLocks noChangeArrowheads="1"/>
              </p:cNvSpPr>
              <p:nvPr/>
            </p:nvSpPr>
            <p:spPr bwMode="auto">
              <a:xfrm>
                <a:off x="712" y="3265"/>
                <a:ext cx="235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1424" tIns="45711" rIns="91424" bIns="45711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MS PGothic" pitchFamily="34" charset="-128"/>
                  </a:defRPr>
                </a:lvl9pPr>
              </a:lstStyle>
              <a:p>
                <a:r>
                  <a:rPr lang="en-US" sz="900" b="1">
                    <a:latin typeface="Tahoma" pitchFamily="34" charset="0"/>
                  </a:rPr>
                  <a:t>0</a:t>
                </a:r>
              </a:p>
            </p:txBody>
          </p:sp>
        </p:grpSp>
        <p:cxnSp>
          <p:nvCxnSpPr>
            <p:cNvPr id="4134" name="AutoShape 30"/>
            <p:cNvCxnSpPr>
              <a:cxnSpLocks noChangeShapeType="1"/>
            </p:cNvCxnSpPr>
            <p:nvPr/>
          </p:nvCxnSpPr>
          <p:spPr bwMode="auto">
            <a:xfrm flipH="1">
              <a:off x="2133600" y="4267200"/>
              <a:ext cx="1588" cy="381000"/>
            </a:xfrm>
            <a:prstGeom prst="straightConnector1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2" name="Group 121"/>
          <p:cNvGrpSpPr/>
          <p:nvPr/>
        </p:nvGrpSpPr>
        <p:grpSpPr>
          <a:xfrm>
            <a:off x="3695568" y="1906413"/>
            <a:ext cx="3625312" cy="1804893"/>
            <a:chOff x="76200" y="3424238"/>
            <a:chExt cx="3625312" cy="1804893"/>
          </a:xfrm>
        </p:grpSpPr>
        <p:sp>
          <p:nvSpPr>
            <p:cNvPr id="123" name="Oval 122"/>
            <p:cNvSpPr/>
            <p:nvPr/>
          </p:nvSpPr>
          <p:spPr bwMode="auto">
            <a:xfrm>
              <a:off x="319088" y="4360863"/>
              <a:ext cx="425450" cy="385762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s</a:t>
              </a:r>
              <a:r>
                <a:rPr lang="en-US" sz="1200" b="1" baseline="-250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4" name="Oval 123"/>
            <p:cNvSpPr/>
            <p:nvPr/>
          </p:nvSpPr>
          <p:spPr bwMode="auto">
            <a:xfrm>
              <a:off x="2262188" y="4360863"/>
              <a:ext cx="423862" cy="385762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s</a:t>
              </a:r>
              <a:r>
                <a:rPr lang="en-US" sz="1200" b="1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5" name="Oval 124"/>
            <p:cNvSpPr/>
            <p:nvPr/>
          </p:nvSpPr>
          <p:spPr bwMode="auto">
            <a:xfrm>
              <a:off x="3232150" y="4360863"/>
              <a:ext cx="425450" cy="385762"/>
            </a:xfrm>
            <a:prstGeom prst="ellipse">
              <a:avLst/>
            </a:pr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A</a:t>
              </a:r>
              <a:endParaRPr lang="en-US" sz="1200" b="1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26" name="Oval 125"/>
            <p:cNvSpPr/>
            <p:nvPr/>
          </p:nvSpPr>
          <p:spPr bwMode="auto">
            <a:xfrm>
              <a:off x="1290638" y="4360863"/>
              <a:ext cx="423862" cy="385762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s</a:t>
              </a:r>
              <a:r>
                <a:rPr lang="en-US" sz="1200" b="1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7" name="TextBox 14"/>
            <p:cNvSpPr txBox="1">
              <a:spLocks noChangeArrowheads="1"/>
            </p:cNvSpPr>
            <p:nvPr/>
          </p:nvSpPr>
          <p:spPr bwMode="auto">
            <a:xfrm>
              <a:off x="2686373" y="4306080"/>
              <a:ext cx="1821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100" b="1" dirty="0"/>
                <a:t>1</a:t>
              </a:r>
            </a:p>
          </p:txBody>
        </p:sp>
        <p:sp>
          <p:nvSpPr>
            <p:cNvPr id="128" name="TextBox 15"/>
            <p:cNvSpPr txBox="1">
              <a:spLocks noChangeArrowheads="1"/>
            </p:cNvSpPr>
            <p:nvPr/>
          </p:nvSpPr>
          <p:spPr bwMode="auto">
            <a:xfrm>
              <a:off x="1775847" y="4306080"/>
              <a:ext cx="41639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100" b="1" dirty="0"/>
                <a:t>0,1</a:t>
              </a:r>
            </a:p>
          </p:txBody>
        </p:sp>
        <p:cxnSp>
          <p:nvCxnSpPr>
            <p:cNvPr id="129" name="Straight Arrow Connector 128"/>
            <p:cNvCxnSpPr>
              <a:stCxn id="123" idx="6"/>
              <a:endCxn id="126" idx="2"/>
            </p:cNvCxnSpPr>
            <p:nvPr/>
          </p:nvCxnSpPr>
          <p:spPr bwMode="auto">
            <a:xfrm>
              <a:off x="744538" y="4554538"/>
              <a:ext cx="546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8"/>
            <p:cNvSpPr txBox="1">
              <a:spLocks noChangeArrowheads="1"/>
            </p:cNvSpPr>
            <p:nvPr/>
          </p:nvSpPr>
          <p:spPr bwMode="auto">
            <a:xfrm>
              <a:off x="743919" y="4306080"/>
              <a:ext cx="42566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100" b="1" dirty="0"/>
                <a:t>0,1</a:t>
              </a:r>
            </a:p>
          </p:txBody>
        </p:sp>
        <p:sp>
          <p:nvSpPr>
            <p:cNvPr id="131" name="TextBox 23"/>
            <p:cNvSpPr txBox="1">
              <a:spLocks noChangeArrowheads="1"/>
            </p:cNvSpPr>
            <p:nvPr/>
          </p:nvSpPr>
          <p:spPr bwMode="auto">
            <a:xfrm>
              <a:off x="3232688" y="4967521"/>
              <a:ext cx="4249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100" b="1" dirty="0"/>
                <a:t>0,1</a:t>
              </a:r>
            </a:p>
          </p:txBody>
        </p:sp>
        <p:cxnSp>
          <p:nvCxnSpPr>
            <p:cNvPr id="132" name="Straight Arrow Connector 131"/>
            <p:cNvCxnSpPr/>
            <p:nvPr/>
          </p:nvCxnSpPr>
          <p:spPr bwMode="auto">
            <a:xfrm>
              <a:off x="1714500" y="4525963"/>
              <a:ext cx="54768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 bwMode="auto">
            <a:xfrm>
              <a:off x="2686050" y="4525963"/>
              <a:ext cx="5461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Arc 133"/>
            <p:cNvSpPr/>
            <p:nvPr/>
          </p:nvSpPr>
          <p:spPr bwMode="auto">
            <a:xfrm rot="14988361">
              <a:off x="3289300" y="4716463"/>
              <a:ext cx="276225" cy="304800"/>
            </a:xfrm>
            <a:prstGeom prst="arc">
              <a:avLst>
                <a:gd name="adj1" fmla="val 1453660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b="1"/>
            </a:p>
          </p:txBody>
        </p:sp>
        <p:cxnSp>
          <p:nvCxnSpPr>
            <p:cNvPr id="135" name="Straight Arrow Connector 134"/>
            <p:cNvCxnSpPr/>
            <p:nvPr/>
          </p:nvCxnSpPr>
          <p:spPr bwMode="auto">
            <a:xfrm>
              <a:off x="76200" y="4525963"/>
              <a:ext cx="242888" cy="0"/>
            </a:xfrm>
            <a:prstGeom prst="straightConnector1">
              <a:avLst/>
            </a:prstGeom>
            <a:ln w="5715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Oval 135"/>
            <p:cNvSpPr/>
            <p:nvPr/>
          </p:nvSpPr>
          <p:spPr bwMode="auto">
            <a:xfrm>
              <a:off x="3233738" y="3424238"/>
              <a:ext cx="423862" cy="385762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R</a:t>
              </a:r>
              <a:endParaRPr lang="en-US" sz="1200" b="1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37" name="Straight Arrow Connector 136"/>
            <p:cNvCxnSpPr>
              <a:endCxn id="136" idx="3"/>
            </p:cNvCxnSpPr>
            <p:nvPr/>
          </p:nvCxnSpPr>
          <p:spPr bwMode="auto">
            <a:xfrm flipV="1">
              <a:off x="2565400" y="3753506"/>
              <a:ext cx="730411" cy="61212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4"/>
            <p:cNvSpPr txBox="1">
              <a:spLocks noChangeArrowheads="1"/>
            </p:cNvSpPr>
            <p:nvPr/>
          </p:nvSpPr>
          <p:spPr bwMode="auto">
            <a:xfrm>
              <a:off x="2644365" y="3952526"/>
              <a:ext cx="18210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100" b="1" dirty="0"/>
                <a:t>0</a:t>
              </a:r>
            </a:p>
          </p:txBody>
        </p:sp>
        <p:sp>
          <p:nvSpPr>
            <p:cNvPr id="139" name="TextBox 23"/>
            <p:cNvSpPr txBox="1">
              <a:spLocks noChangeArrowheads="1"/>
            </p:cNvSpPr>
            <p:nvPr/>
          </p:nvSpPr>
          <p:spPr bwMode="auto">
            <a:xfrm>
              <a:off x="3276600" y="4014690"/>
              <a:ext cx="4249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/>
              <a:r>
                <a:rPr lang="en-US" sz="1100" b="1" dirty="0"/>
                <a:t>0,1</a:t>
              </a:r>
            </a:p>
          </p:txBody>
        </p:sp>
        <p:sp>
          <p:nvSpPr>
            <p:cNvPr id="140" name="Arc 139"/>
            <p:cNvSpPr/>
            <p:nvPr/>
          </p:nvSpPr>
          <p:spPr bwMode="auto">
            <a:xfrm rot="14988361">
              <a:off x="3333212" y="3763632"/>
              <a:ext cx="276225" cy="304800"/>
            </a:xfrm>
            <a:prstGeom prst="arc">
              <a:avLst>
                <a:gd name="adj1" fmla="val 1453660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100" b="1"/>
            </a:p>
          </p:txBody>
        </p:sp>
      </p:grpSp>
    </p:spTree>
    <p:extLst>
      <p:ext uri="{BB962C8B-B14F-4D97-AF65-F5344CB8AC3E}">
        <p14:creationId xmlns:p14="http://schemas.microsoft.com/office/powerpoint/2010/main" val="2097529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5591F-F4BB-4884-9673-9B2871CE0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From the beginning was “easier” than “from the end”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F7379-E99B-4C7B-B2A1-86FF03406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least in the sense that we needed fewer states.</a:t>
            </a:r>
          </a:p>
          <a:p>
            <a:endParaRPr lang="en-US" dirty="0"/>
          </a:p>
          <a:p>
            <a:r>
              <a:rPr lang="en-US" dirty="0"/>
              <a:t>That might be surprising since a java program wouldn’t be much different for those two.</a:t>
            </a:r>
          </a:p>
          <a:p>
            <a:r>
              <a:rPr lang="en-US" dirty="0"/>
              <a:t>Not being able to access the full input at once limits your abilities somewhat and makes some jobs harder than others.</a:t>
            </a:r>
          </a:p>
        </p:txBody>
      </p:sp>
    </p:spTree>
    <p:extLst>
      <p:ext uri="{BB962C8B-B14F-4D97-AF65-F5344CB8AC3E}">
        <p14:creationId xmlns:p14="http://schemas.microsoft.com/office/powerpoint/2010/main" val="1389299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B80F-0B56-465E-A685-BCAA03D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language does this machine recognize?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1FD654-92A8-4407-BF81-12EC89A1CA8F}"/>
              </a:ext>
            </a:extLst>
          </p:cNvPr>
          <p:cNvSpPr/>
          <p:nvPr/>
        </p:nvSpPr>
        <p:spPr>
          <a:xfrm>
            <a:off x="1514538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7794A1-242A-444B-860F-D8109C43A493}"/>
              </a:ext>
            </a:extLst>
          </p:cNvPr>
          <p:cNvSpPr/>
          <p:nvPr/>
        </p:nvSpPr>
        <p:spPr>
          <a:xfrm>
            <a:off x="1514538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2651B73-5BE1-48E6-AA3A-B01DFF6107F3}"/>
              </a:ext>
            </a:extLst>
          </p:cNvPr>
          <p:cNvSpPr/>
          <p:nvPr/>
        </p:nvSpPr>
        <p:spPr>
          <a:xfrm>
            <a:off x="4366219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228FD0-E2A6-4692-906A-9409C693E918}"/>
              </a:ext>
            </a:extLst>
          </p:cNvPr>
          <p:cNvSpPr/>
          <p:nvPr/>
        </p:nvSpPr>
        <p:spPr>
          <a:xfrm>
            <a:off x="4366219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32D69A8-6405-4781-B247-69E1B3F55B1A}"/>
              </a:ext>
            </a:extLst>
          </p:cNvPr>
          <p:cNvCxnSpPr/>
          <p:nvPr/>
        </p:nvCxnSpPr>
        <p:spPr>
          <a:xfrm flipV="1">
            <a:off x="2465099" y="226706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E01538-409C-41FF-B2E8-BE5E7047F563}"/>
              </a:ext>
            </a:extLst>
          </p:cNvPr>
          <p:cNvCxnSpPr/>
          <p:nvPr/>
        </p:nvCxnSpPr>
        <p:spPr>
          <a:xfrm flipV="1">
            <a:off x="2465099" y="262352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>
            <a:extLst>
              <a:ext uri="{FF2B5EF4-FFF2-40B4-BE49-F238E27FC236}">
                <a16:creationId xmlns:a16="http://schemas.microsoft.com/office/drawing/2014/main" id="{3920C42A-14FA-435E-AF53-924F99BE2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167296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7F4BC7CA-7DB6-47A7-A68D-03FEAB584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119" y="27423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792577-9909-4D31-8029-7268B76EE7C9}"/>
              </a:ext>
            </a:extLst>
          </p:cNvPr>
          <p:cNvCxnSpPr/>
          <p:nvPr/>
        </p:nvCxnSpPr>
        <p:spPr>
          <a:xfrm flipV="1">
            <a:off x="2465099" y="511874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4A2840E-42DA-4139-AEAA-D4B781B20A4D}"/>
              </a:ext>
            </a:extLst>
          </p:cNvPr>
          <p:cNvCxnSpPr/>
          <p:nvPr/>
        </p:nvCxnSpPr>
        <p:spPr>
          <a:xfrm flipV="1">
            <a:off x="2465099" y="547520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>
            <a:extLst>
              <a:ext uri="{FF2B5EF4-FFF2-40B4-BE49-F238E27FC236}">
                <a16:creationId xmlns:a16="http://schemas.microsoft.com/office/drawing/2014/main" id="{C5D285B7-803D-4621-B253-89BF4F05B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45246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D54CA689-087D-42EB-8C0A-1335DFE1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939" y="559402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4B53F8-74E4-425F-88E8-16E4AF76053E}"/>
              </a:ext>
            </a:extLst>
          </p:cNvPr>
          <p:cNvCxnSpPr/>
          <p:nvPr/>
        </p:nvCxnSpPr>
        <p:spPr>
          <a:xfrm>
            <a:off x="4960319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AC4739C-EDDE-472C-AE25-9D7EEFF5B4D5}"/>
              </a:ext>
            </a:extLst>
          </p:cNvPr>
          <p:cNvCxnSpPr/>
          <p:nvPr/>
        </p:nvCxnSpPr>
        <p:spPr>
          <a:xfrm>
            <a:off x="4603859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3">
            <a:extLst>
              <a:ext uri="{FF2B5EF4-FFF2-40B4-BE49-F238E27FC236}">
                <a16:creationId xmlns:a16="http://schemas.microsoft.com/office/drawing/2014/main" id="{1E0C7055-9666-40BA-9A07-57FECF8B0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13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06472046-F904-44EA-A079-27CB0A633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8579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9D2AB0-12A1-4FA6-A091-B0D32829926A}"/>
              </a:ext>
            </a:extLst>
          </p:cNvPr>
          <p:cNvCxnSpPr/>
          <p:nvPr/>
        </p:nvCxnSpPr>
        <p:spPr>
          <a:xfrm>
            <a:off x="2108638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A698B29-6387-42C9-A959-3B8473ACFA0F}"/>
              </a:ext>
            </a:extLst>
          </p:cNvPr>
          <p:cNvCxnSpPr/>
          <p:nvPr/>
        </p:nvCxnSpPr>
        <p:spPr>
          <a:xfrm>
            <a:off x="1752178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7">
            <a:extLst>
              <a:ext uri="{FF2B5EF4-FFF2-40B4-BE49-F238E27FC236}">
                <a16:creationId xmlns:a16="http://schemas.microsoft.com/office/drawing/2014/main" id="{8C23F6D7-20A4-4744-A7BA-B901AC06D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45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4" name="TextBox 28">
            <a:extLst>
              <a:ext uri="{FF2B5EF4-FFF2-40B4-BE49-F238E27FC236}">
                <a16:creationId xmlns:a16="http://schemas.microsoft.com/office/drawing/2014/main" id="{3B63EDDA-DDBE-4036-BFD9-98ED45909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898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513C5E-4538-45FD-9C91-D55D50E0DC7D}"/>
              </a:ext>
            </a:extLst>
          </p:cNvPr>
          <p:cNvCxnSpPr/>
          <p:nvPr/>
        </p:nvCxnSpPr>
        <p:spPr>
          <a:xfrm>
            <a:off x="1049160" y="2437863"/>
            <a:ext cx="47528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6027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B80F-0B56-465E-A685-BCAA03D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language does this machine recognize?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1FD654-92A8-4407-BF81-12EC89A1CA8F}"/>
              </a:ext>
            </a:extLst>
          </p:cNvPr>
          <p:cNvSpPr/>
          <p:nvPr/>
        </p:nvSpPr>
        <p:spPr>
          <a:xfrm>
            <a:off x="1514538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7794A1-242A-444B-860F-D8109C43A493}"/>
              </a:ext>
            </a:extLst>
          </p:cNvPr>
          <p:cNvSpPr/>
          <p:nvPr/>
        </p:nvSpPr>
        <p:spPr>
          <a:xfrm>
            <a:off x="1514538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2651B73-5BE1-48E6-AA3A-B01DFF6107F3}"/>
              </a:ext>
            </a:extLst>
          </p:cNvPr>
          <p:cNvSpPr/>
          <p:nvPr/>
        </p:nvSpPr>
        <p:spPr>
          <a:xfrm>
            <a:off x="4366219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228FD0-E2A6-4692-906A-9409C693E918}"/>
              </a:ext>
            </a:extLst>
          </p:cNvPr>
          <p:cNvSpPr/>
          <p:nvPr/>
        </p:nvSpPr>
        <p:spPr>
          <a:xfrm>
            <a:off x="4366219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32D69A8-6405-4781-B247-69E1B3F55B1A}"/>
              </a:ext>
            </a:extLst>
          </p:cNvPr>
          <p:cNvCxnSpPr/>
          <p:nvPr/>
        </p:nvCxnSpPr>
        <p:spPr>
          <a:xfrm flipV="1">
            <a:off x="2465099" y="226706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E01538-409C-41FF-B2E8-BE5E7047F563}"/>
              </a:ext>
            </a:extLst>
          </p:cNvPr>
          <p:cNvCxnSpPr/>
          <p:nvPr/>
        </p:nvCxnSpPr>
        <p:spPr>
          <a:xfrm flipV="1">
            <a:off x="2465099" y="262352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>
            <a:extLst>
              <a:ext uri="{FF2B5EF4-FFF2-40B4-BE49-F238E27FC236}">
                <a16:creationId xmlns:a16="http://schemas.microsoft.com/office/drawing/2014/main" id="{3920C42A-14FA-435E-AF53-924F99BE2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167296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7F4BC7CA-7DB6-47A7-A68D-03FEAB584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119" y="27423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792577-9909-4D31-8029-7268B76EE7C9}"/>
              </a:ext>
            </a:extLst>
          </p:cNvPr>
          <p:cNvCxnSpPr/>
          <p:nvPr/>
        </p:nvCxnSpPr>
        <p:spPr>
          <a:xfrm flipV="1">
            <a:off x="2465099" y="511874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4A2840E-42DA-4139-AEAA-D4B781B20A4D}"/>
              </a:ext>
            </a:extLst>
          </p:cNvPr>
          <p:cNvCxnSpPr/>
          <p:nvPr/>
        </p:nvCxnSpPr>
        <p:spPr>
          <a:xfrm flipV="1">
            <a:off x="2465099" y="547520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>
            <a:extLst>
              <a:ext uri="{FF2B5EF4-FFF2-40B4-BE49-F238E27FC236}">
                <a16:creationId xmlns:a16="http://schemas.microsoft.com/office/drawing/2014/main" id="{C5D285B7-803D-4621-B253-89BF4F05B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45246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D54CA689-087D-42EB-8C0A-1335DFE1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939" y="559402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4B53F8-74E4-425F-88E8-16E4AF76053E}"/>
              </a:ext>
            </a:extLst>
          </p:cNvPr>
          <p:cNvCxnSpPr/>
          <p:nvPr/>
        </p:nvCxnSpPr>
        <p:spPr>
          <a:xfrm>
            <a:off x="4960319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AC4739C-EDDE-472C-AE25-9D7EEFF5B4D5}"/>
              </a:ext>
            </a:extLst>
          </p:cNvPr>
          <p:cNvCxnSpPr/>
          <p:nvPr/>
        </p:nvCxnSpPr>
        <p:spPr>
          <a:xfrm>
            <a:off x="4603859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3">
            <a:extLst>
              <a:ext uri="{FF2B5EF4-FFF2-40B4-BE49-F238E27FC236}">
                <a16:creationId xmlns:a16="http://schemas.microsoft.com/office/drawing/2014/main" id="{1E0C7055-9666-40BA-9A07-57FECF8B0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13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06472046-F904-44EA-A079-27CB0A633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8579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9D2AB0-12A1-4FA6-A091-B0D32829926A}"/>
              </a:ext>
            </a:extLst>
          </p:cNvPr>
          <p:cNvCxnSpPr/>
          <p:nvPr/>
        </p:nvCxnSpPr>
        <p:spPr>
          <a:xfrm>
            <a:off x="2108638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A698B29-6387-42C9-A959-3B8473ACFA0F}"/>
              </a:ext>
            </a:extLst>
          </p:cNvPr>
          <p:cNvCxnSpPr/>
          <p:nvPr/>
        </p:nvCxnSpPr>
        <p:spPr>
          <a:xfrm>
            <a:off x="1752178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7">
            <a:extLst>
              <a:ext uri="{FF2B5EF4-FFF2-40B4-BE49-F238E27FC236}">
                <a16:creationId xmlns:a16="http://schemas.microsoft.com/office/drawing/2014/main" id="{8C23F6D7-20A4-4744-A7BA-B901AC06D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45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4" name="TextBox 28">
            <a:extLst>
              <a:ext uri="{FF2B5EF4-FFF2-40B4-BE49-F238E27FC236}">
                <a16:creationId xmlns:a16="http://schemas.microsoft.com/office/drawing/2014/main" id="{3B63EDDA-DDBE-4036-BFD9-98ED45909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898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513C5E-4538-45FD-9C91-D55D50E0DC7D}"/>
              </a:ext>
            </a:extLst>
          </p:cNvPr>
          <p:cNvCxnSpPr/>
          <p:nvPr/>
        </p:nvCxnSpPr>
        <p:spPr>
          <a:xfrm>
            <a:off x="1049160" y="2437863"/>
            <a:ext cx="47528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B267072-EAAB-4274-ADD8-7CE70037FAA7}"/>
              </a:ext>
            </a:extLst>
          </p:cNvPr>
          <p:cNvSpPr/>
          <p:nvPr/>
        </p:nvSpPr>
        <p:spPr>
          <a:xfrm>
            <a:off x="3289300" y="1511300"/>
            <a:ext cx="126204" cy="507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C674B6-30F1-4C5D-B239-53879D002F16}"/>
              </a:ext>
            </a:extLst>
          </p:cNvPr>
          <p:cNvSpPr txBox="1"/>
          <p:nvPr/>
        </p:nvSpPr>
        <p:spPr>
          <a:xfrm>
            <a:off x="1049160" y="5842580"/>
            <a:ext cx="2257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#1s even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0B25B4-DD1E-480B-816D-ADFE2C4449C7}"/>
              </a:ext>
            </a:extLst>
          </p:cNvPr>
          <p:cNvSpPr txBox="1"/>
          <p:nvPr/>
        </p:nvSpPr>
        <p:spPr>
          <a:xfrm>
            <a:off x="4012277" y="5928910"/>
            <a:ext cx="2257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#1s odd</a:t>
            </a:r>
          </a:p>
        </p:txBody>
      </p:sp>
    </p:spTree>
    <p:extLst>
      <p:ext uri="{BB962C8B-B14F-4D97-AF65-F5344CB8AC3E}">
        <p14:creationId xmlns:p14="http://schemas.microsoft.com/office/powerpoint/2010/main" val="37145729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B80F-0B56-465E-A685-BCAA03D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language does this machine recognize?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1FD654-92A8-4407-BF81-12EC89A1CA8F}"/>
              </a:ext>
            </a:extLst>
          </p:cNvPr>
          <p:cNvSpPr/>
          <p:nvPr/>
        </p:nvSpPr>
        <p:spPr>
          <a:xfrm>
            <a:off x="1514538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7794A1-242A-444B-860F-D8109C43A493}"/>
              </a:ext>
            </a:extLst>
          </p:cNvPr>
          <p:cNvSpPr/>
          <p:nvPr/>
        </p:nvSpPr>
        <p:spPr>
          <a:xfrm>
            <a:off x="1514538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2651B73-5BE1-48E6-AA3A-B01DFF6107F3}"/>
              </a:ext>
            </a:extLst>
          </p:cNvPr>
          <p:cNvSpPr/>
          <p:nvPr/>
        </p:nvSpPr>
        <p:spPr>
          <a:xfrm>
            <a:off x="4366219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228FD0-E2A6-4692-906A-9409C693E918}"/>
              </a:ext>
            </a:extLst>
          </p:cNvPr>
          <p:cNvSpPr/>
          <p:nvPr/>
        </p:nvSpPr>
        <p:spPr>
          <a:xfrm>
            <a:off x="4366219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32D69A8-6405-4781-B247-69E1B3F55B1A}"/>
              </a:ext>
            </a:extLst>
          </p:cNvPr>
          <p:cNvCxnSpPr/>
          <p:nvPr/>
        </p:nvCxnSpPr>
        <p:spPr>
          <a:xfrm flipV="1">
            <a:off x="2465099" y="226706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E01538-409C-41FF-B2E8-BE5E7047F563}"/>
              </a:ext>
            </a:extLst>
          </p:cNvPr>
          <p:cNvCxnSpPr/>
          <p:nvPr/>
        </p:nvCxnSpPr>
        <p:spPr>
          <a:xfrm flipV="1">
            <a:off x="2465099" y="262352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>
            <a:extLst>
              <a:ext uri="{FF2B5EF4-FFF2-40B4-BE49-F238E27FC236}">
                <a16:creationId xmlns:a16="http://schemas.microsoft.com/office/drawing/2014/main" id="{3920C42A-14FA-435E-AF53-924F99BE2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167296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7F4BC7CA-7DB6-47A7-A68D-03FEAB584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119" y="27423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792577-9909-4D31-8029-7268B76EE7C9}"/>
              </a:ext>
            </a:extLst>
          </p:cNvPr>
          <p:cNvCxnSpPr/>
          <p:nvPr/>
        </p:nvCxnSpPr>
        <p:spPr>
          <a:xfrm flipV="1">
            <a:off x="2465099" y="511874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4A2840E-42DA-4139-AEAA-D4B781B20A4D}"/>
              </a:ext>
            </a:extLst>
          </p:cNvPr>
          <p:cNvCxnSpPr/>
          <p:nvPr/>
        </p:nvCxnSpPr>
        <p:spPr>
          <a:xfrm flipV="1">
            <a:off x="2465099" y="547520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>
            <a:extLst>
              <a:ext uri="{FF2B5EF4-FFF2-40B4-BE49-F238E27FC236}">
                <a16:creationId xmlns:a16="http://schemas.microsoft.com/office/drawing/2014/main" id="{C5D285B7-803D-4621-B253-89BF4F05B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45246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D54CA689-087D-42EB-8C0A-1335DFE1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939" y="559402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4B53F8-74E4-425F-88E8-16E4AF76053E}"/>
              </a:ext>
            </a:extLst>
          </p:cNvPr>
          <p:cNvCxnSpPr/>
          <p:nvPr/>
        </p:nvCxnSpPr>
        <p:spPr>
          <a:xfrm>
            <a:off x="4960319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AC4739C-EDDE-472C-AE25-9D7EEFF5B4D5}"/>
              </a:ext>
            </a:extLst>
          </p:cNvPr>
          <p:cNvCxnSpPr/>
          <p:nvPr/>
        </p:nvCxnSpPr>
        <p:spPr>
          <a:xfrm>
            <a:off x="4603859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3">
            <a:extLst>
              <a:ext uri="{FF2B5EF4-FFF2-40B4-BE49-F238E27FC236}">
                <a16:creationId xmlns:a16="http://schemas.microsoft.com/office/drawing/2014/main" id="{1E0C7055-9666-40BA-9A07-57FECF8B0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13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06472046-F904-44EA-A079-27CB0A633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8579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9D2AB0-12A1-4FA6-A091-B0D32829926A}"/>
              </a:ext>
            </a:extLst>
          </p:cNvPr>
          <p:cNvCxnSpPr/>
          <p:nvPr/>
        </p:nvCxnSpPr>
        <p:spPr>
          <a:xfrm>
            <a:off x="2108638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A698B29-6387-42C9-A959-3B8473ACFA0F}"/>
              </a:ext>
            </a:extLst>
          </p:cNvPr>
          <p:cNvCxnSpPr/>
          <p:nvPr/>
        </p:nvCxnSpPr>
        <p:spPr>
          <a:xfrm>
            <a:off x="1752178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7">
            <a:extLst>
              <a:ext uri="{FF2B5EF4-FFF2-40B4-BE49-F238E27FC236}">
                <a16:creationId xmlns:a16="http://schemas.microsoft.com/office/drawing/2014/main" id="{8C23F6D7-20A4-4744-A7BA-B901AC06D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45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4" name="TextBox 28">
            <a:extLst>
              <a:ext uri="{FF2B5EF4-FFF2-40B4-BE49-F238E27FC236}">
                <a16:creationId xmlns:a16="http://schemas.microsoft.com/office/drawing/2014/main" id="{3B63EDDA-DDBE-4036-BFD9-98ED45909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898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513C5E-4538-45FD-9C91-D55D50E0DC7D}"/>
              </a:ext>
            </a:extLst>
          </p:cNvPr>
          <p:cNvCxnSpPr/>
          <p:nvPr/>
        </p:nvCxnSpPr>
        <p:spPr>
          <a:xfrm>
            <a:off x="1049160" y="2437863"/>
            <a:ext cx="47528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7B267072-EAAB-4274-ADD8-7CE70037FAA7}"/>
              </a:ext>
            </a:extLst>
          </p:cNvPr>
          <p:cNvSpPr/>
          <p:nvPr/>
        </p:nvSpPr>
        <p:spPr>
          <a:xfrm rot="5400000">
            <a:off x="3289300" y="1206500"/>
            <a:ext cx="126204" cy="507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C674B6-30F1-4C5D-B239-53879D002F16}"/>
              </a:ext>
            </a:extLst>
          </p:cNvPr>
          <p:cNvSpPr txBox="1"/>
          <p:nvPr/>
        </p:nvSpPr>
        <p:spPr>
          <a:xfrm>
            <a:off x="274257" y="2705512"/>
            <a:ext cx="2257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#0s even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0B25B4-DD1E-480B-816D-ADFE2C4449C7}"/>
              </a:ext>
            </a:extLst>
          </p:cNvPr>
          <p:cNvSpPr txBox="1"/>
          <p:nvPr/>
        </p:nvSpPr>
        <p:spPr>
          <a:xfrm>
            <a:off x="207285" y="5058606"/>
            <a:ext cx="2257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#0s odd</a:t>
            </a:r>
          </a:p>
        </p:txBody>
      </p:sp>
    </p:spTree>
    <p:extLst>
      <p:ext uri="{BB962C8B-B14F-4D97-AF65-F5344CB8AC3E}">
        <p14:creationId xmlns:p14="http://schemas.microsoft.com/office/powerpoint/2010/main" val="1806074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B80F-0B56-465E-A685-BCAA03D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language does this machine recognize?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1FD654-92A8-4407-BF81-12EC89A1CA8F}"/>
              </a:ext>
            </a:extLst>
          </p:cNvPr>
          <p:cNvSpPr/>
          <p:nvPr/>
        </p:nvSpPr>
        <p:spPr>
          <a:xfrm>
            <a:off x="1514538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7794A1-242A-444B-860F-D8109C43A493}"/>
              </a:ext>
            </a:extLst>
          </p:cNvPr>
          <p:cNvSpPr/>
          <p:nvPr/>
        </p:nvSpPr>
        <p:spPr>
          <a:xfrm>
            <a:off x="1514538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2651B73-5BE1-48E6-AA3A-B01DFF6107F3}"/>
              </a:ext>
            </a:extLst>
          </p:cNvPr>
          <p:cNvSpPr/>
          <p:nvPr/>
        </p:nvSpPr>
        <p:spPr>
          <a:xfrm>
            <a:off x="4366219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228FD0-E2A6-4692-906A-9409C693E918}"/>
              </a:ext>
            </a:extLst>
          </p:cNvPr>
          <p:cNvSpPr/>
          <p:nvPr/>
        </p:nvSpPr>
        <p:spPr>
          <a:xfrm>
            <a:off x="4366219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32D69A8-6405-4781-B247-69E1B3F55B1A}"/>
              </a:ext>
            </a:extLst>
          </p:cNvPr>
          <p:cNvCxnSpPr/>
          <p:nvPr/>
        </p:nvCxnSpPr>
        <p:spPr>
          <a:xfrm flipV="1">
            <a:off x="2465099" y="226706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E01538-409C-41FF-B2E8-BE5E7047F563}"/>
              </a:ext>
            </a:extLst>
          </p:cNvPr>
          <p:cNvCxnSpPr/>
          <p:nvPr/>
        </p:nvCxnSpPr>
        <p:spPr>
          <a:xfrm flipV="1">
            <a:off x="2465099" y="262352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>
            <a:extLst>
              <a:ext uri="{FF2B5EF4-FFF2-40B4-BE49-F238E27FC236}">
                <a16:creationId xmlns:a16="http://schemas.microsoft.com/office/drawing/2014/main" id="{3920C42A-14FA-435E-AF53-924F99BE2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167296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7F4BC7CA-7DB6-47A7-A68D-03FEAB584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119" y="27423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792577-9909-4D31-8029-7268B76EE7C9}"/>
              </a:ext>
            </a:extLst>
          </p:cNvPr>
          <p:cNvCxnSpPr/>
          <p:nvPr/>
        </p:nvCxnSpPr>
        <p:spPr>
          <a:xfrm flipV="1">
            <a:off x="2465099" y="511874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4A2840E-42DA-4139-AEAA-D4B781B20A4D}"/>
              </a:ext>
            </a:extLst>
          </p:cNvPr>
          <p:cNvCxnSpPr/>
          <p:nvPr/>
        </p:nvCxnSpPr>
        <p:spPr>
          <a:xfrm flipV="1">
            <a:off x="2465099" y="547520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>
            <a:extLst>
              <a:ext uri="{FF2B5EF4-FFF2-40B4-BE49-F238E27FC236}">
                <a16:creationId xmlns:a16="http://schemas.microsoft.com/office/drawing/2014/main" id="{C5D285B7-803D-4621-B253-89BF4F05B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45246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D54CA689-087D-42EB-8C0A-1335DFE1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939" y="559402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4B53F8-74E4-425F-88E8-16E4AF76053E}"/>
              </a:ext>
            </a:extLst>
          </p:cNvPr>
          <p:cNvCxnSpPr/>
          <p:nvPr/>
        </p:nvCxnSpPr>
        <p:spPr>
          <a:xfrm>
            <a:off x="4960319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AC4739C-EDDE-472C-AE25-9D7EEFF5B4D5}"/>
              </a:ext>
            </a:extLst>
          </p:cNvPr>
          <p:cNvCxnSpPr/>
          <p:nvPr/>
        </p:nvCxnSpPr>
        <p:spPr>
          <a:xfrm>
            <a:off x="4603859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3">
            <a:extLst>
              <a:ext uri="{FF2B5EF4-FFF2-40B4-BE49-F238E27FC236}">
                <a16:creationId xmlns:a16="http://schemas.microsoft.com/office/drawing/2014/main" id="{1E0C7055-9666-40BA-9A07-57FECF8B0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13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06472046-F904-44EA-A079-27CB0A633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8579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9D2AB0-12A1-4FA6-A091-B0D32829926A}"/>
              </a:ext>
            </a:extLst>
          </p:cNvPr>
          <p:cNvCxnSpPr/>
          <p:nvPr/>
        </p:nvCxnSpPr>
        <p:spPr>
          <a:xfrm>
            <a:off x="2108638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A698B29-6387-42C9-A959-3B8473ACFA0F}"/>
              </a:ext>
            </a:extLst>
          </p:cNvPr>
          <p:cNvCxnSpPr/>
          <p:nvPr/>
        </p:nvCxnSpPr>
        <p:spPr>
          <a:xfrm>
            <a:off x="1752178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7">
            <a:extLst>
              <a:ext uri="{FF2B5EF4-FFF2-40B4-BE49-F238E27FC236}">
                <a16:creationId xmlns:a16="http://schemas.microsoft.com/office/drawing/2014/main" id="{8C23F6D7-20A4-4744-A7BA-B901AC06D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45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4" name="TextBox 28">
            <a:extLst>
              <a:ext uri="{FF2B5EF4-FFF2-40B4-BE49-F238E27FC236}">
                <a16:creationId xmlns:a16="http://schemas.microsoft.com/office/drawing/2014/main" id="{3B63EDDA-DDBE-4036-BFD9-98ED45909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898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513C5E-4538-45FD-9C91-D55D50E0DC7D}"/>
              </a:ext>
            </a:extLst>
          </p:cNvPr>
          <p:cNvCxnSpPr/>
          <p:nvPr/>
        </p:nvCxnSpPr>
        <p:spPr>
          <a:xfrm>
            <a:off x="1049160" y="2437863"/>
            <a:ext cx="47528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30B25B4-DD1E-480B-816D-ADFE2C4449C7}"/>
              </a:ext>
            </a:extLst>
          </p:cNvPr>
          <p:cNvSpPr txBox="1"/>
          <p:nvPr/>
        </p:nvSpPr>
        <p:spPr>
          <a:xfrm>
            <a:off x="6096001" y="3291929"/>
            <a:ext cx="537209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#0s is congruent to #1s (mod 2)</a:t>
            </a:r>
          </a:p>
          <a:p>
            <a:endParaRPr lang="en-US" sz="2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Wait…there’s an easier way to describe that….</a:t>
            </a:r>
          </a:p>
        </p:txBody>
      </p:sp>
    </p:spTree>
    <p:extLst>
      <p:ext uri="{BB962C8B-B14F-4D97-AF65-F5344CB8AC3E}">
        <p14:creationId xmlns:p14="http://schemas.microsoft.com/office/powerpoint/2010/main" val="1535061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B80F-0B56-465E-A685-BCAA03D36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language does this machine recognize?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F1FD654-92A8-4407-BF81-12EC89A1CA8F}"/>
              </a:ext>
            </a:extLst>
          </p:cNvPr>
          <p:cNvSpPr/>
          <p:nvPr/>
        </p:nvSpPr>
        <p:spPr>
          <a:xfrm>
            <a:off x="1514538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27794A1-242A-444B-860F-D8109C43A493}"/>
              </a:ext>
            </a:extLst>
          </p:cNvPr>
          <p:cNvSpPr/>
          <p:nvPr/>
        </p:nvSpPr>
        <p:spPr>
          <a:xfrm>
            <a:off x="1514538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2651B73-5BE1-48E6-AA3A-B01DFF6107F3}"/>
              </a:ext>
            </a:extLst>
          </p:cNvPr>
          <p:cNvSpPr/>
          <p:nvPr/>
        </p:nvSpPr>
        <p:spPr>
          <a:xfrm>
            <a:off x="4366219" y="488110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5228FD0-E2A6-4692-906A-9409C693E918}"/>
              </a:ext>
            </a:extLst>
          </p:cNvPr>
          <p:cNvSpPr/>
          <p:nvPr/>
        </p:nvSpPr>
        <p:spPr>
          <a:xfrm>
            <a:off x="4366219" y="2029420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32D69A8-6405-4781-B247-69E1B3F55B1A}"/>
              </a:ext>
            </a:extLst>
          </p:cNvPr>
          <p:cNvCxnSpPr/>
          <p:nvPr/>
        </p:nvCxnSpPr>
        <p:spPr>
          <a:xfrm flipV="1">
            <a:off x="2465099" y="226706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E01538-409C-41FF-B2E8-BE5E7047F563}"/>
              </a:ext>
            </a:extLst>
          </p:cNvPr>
          <p:cNvCxnSpPr/>
          <p:nvPr/>
        </p:nvCxnSpPr>
        <p:spPr>
          <a:xfrm flipV="1">
            <a:off x="2465099" y="262352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>
            <a:extLst>
              <a:ext uri="{FF2B5EF4-FFF2-40B4-BE49-F238E27FC236}">
                <a16:creationId xmlns:a16="http://schemas.microsoft.com/office/drawing/2014/main" id="{3920C42A-14FA-435E-AF53-924F99BE2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167296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2" name="TextBox 15">
            <a:extLst>
              <a:ext uri="{FF2B5EF4-FFF2-40B4-BE49-F238E27FC236}">
                <a16:creationId xmlns:a16="http://schemas.microsoft.com/office/drawing/2014/main" id="{7F4BC7CA-7DB6-47A7-A68D-03FEAB584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119" y="27423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792577-9909-4D31-8029-7268B76EE7C9}"/>
              </a:ext>
            </a:extLst>
          </p:cNvPr>
          <p:cNvCxnSpPr/>
          <p:nvPr/>
        </p:nvCxnSpPr>
        <p:spPr>
          <a:xfrm flipV="1">
            <a:off x="2465099" y="511874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4A2840E-42DA-4139-AEAA-D4B781B20A4D}"/>
              </a:ext>
            </a:extLst>
          </p:cNvPr>
          <p:cNvCxnSpPr/>
          <p:nvPr/>
        </p:nvCxnSpPr>
        <p:spPr>
          <a:xfrm flipV="1">
            <a:off x="2465099" y="5475200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8">
            <a:extLst>
              <a:ext uri="{FF2B5EF4-FFF2-40B4-BE49-F238E27FC236}">
                <a16:creationId xmlns:a16="http://schemas.microsoft.com/office/drawing/2014/main" id="{C5D285B7-803D-4621-B253-89BF4F05B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739" y="45246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D54CA689-087D-42EB-8C0A-1335DFE178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939" y="559402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84B53F8-74E4-425F-88E8-16E4AF76053E}"/>
              </a:ext>
            </a:extLst>
          </p:cNvPr>
          <p:cNvCxnSpPr/>
          <p:nvPr/>
        </p:nvCxnSpPr>
        <p:spPr>
          <a:xfrm>
            <a:off x="4960319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AC4739C-EDDE-472C-AE25-9D7EEFF5B4D5}"/>
              </a:ext>
            </a:extLst>
          </p:cNvPr>
          <p:cNvCxnSpPr/>
          <p:nvPr/>
        </p:nvCxnSpPr>
        <p:spPr>
          <a:xfrm>
            <a:off x="4603859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23">
            <a:extLst>
              <a:ext uri="{FF2B5EF4-FFF2-40B4-BE49-F238E27FC236}">
                <a16:creationId xmlns:a16="http://schemas.microsoft.com/office/drawing/2014/main" id="{1E0C7055-9666-40BA-9A07-57FECF8B0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13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0" name="TextBox 24">
            <a:extLst>
              <a:ext uri="{FF2B5EF4-FFF2-40B4-BE49-F238E27FC236}">
                <a16:creationId xmlns:a16="http://schemas.microsoft.com/office/drawing/2014/main" id="{06472046-F904-44EA-A079-27CB0A633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8579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9D2AB0-12A1-4FA6-A091-B0D32829926A}"/>
              </a:ext>
            </a:extLst>
          </p:cNvPr>
          <p:cNvCxnSpPr/>
          <p:nvPr/>
        </p:nvCxnSpPr>
        <p:spPr>
          <a:xfrm>
            <a:off x="2108638" y="2982455"/>
            <a:ext cx="0" cy="17798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A698B29-6387-42C9-A959-3B8473ACFA0F}"/>
              </a:ext>
            </a:extLst>
          </p:cNvPr>
          <p:cNvCxnSpPr/>
          <p:nvPr/>
        </p:nvCxnSpPr>
        <p:spPr>
          <a:xfrm>
            <a:off x="1752178" y="2979980"/>
            <a:ext cx="0" cy="1779824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7">
            <a:extLst>
              <a:ext uri="{FF2B5EF4-FFF2-40B4-BE49-F238E27FC236}">
                <a16:creationId xmlns:a16="http://schemas.microsoft.com/office/drawing/2014/main" id="{8C23F6D7-20A4-4744-A7BA-B901AC06D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459" y="297998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4" name="TextBox 28">
            <a:extLst>
              <a:ext uri="{FF2B5EF4-FFF2-40B4-BE49-F238E27FC236}">
                <a16:creationId xmlns:a16="http://schemas.microsoft.com/office/drawing/2014/main" id="{3B63EDDA-DDBE-4036-BFD9-98ED45909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6898" y="3930540"/>
            <a:ext cx="356460" cy="623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>
                <a:solidFill>
                  <a:prstClr val="black"/>
                </a:solidFill>
              </a:rPr>
              <a:t>0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A513C5E-4538-45FD-9C91-D55D50E0DC7D}"/>
              </a:ext>
            </a:extLst>
          </p:cNvPr>
          <p:cNvCxnSpPr/>
          <p:nvPr/>
        </p:nvCxnSpPr>
        <p:spPr>
          <a:xfrm>
            <a:off x="1049160" y="2437863"/>
            <a:ext cx="47528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30B25B4-DD1E-480B-816D-ADFE2C4449C7}"/>
              </a:ext>
            </a:extLst>
          </p:cNvPr>
          <p:cNvSpPr txBox="1"/>
          <p:nvPr/>
        </p:nvSpPr>
        <p:spPr>
          <a:xfrm>
            <a:off x="5910878" y="2267060"/>
            <a:ext cx="53720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That’s all binary strings of even length.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D0FE35E-5494-40FC-8E82-5AF2A98F06E0}"/>
              </a:ext>
            </a:extLst>
          </p:cNvPr>
          <p:cNvSpPr/>
          <p:nvPr/>
        </p:nvSpPr>
        <p:spPr>
          <a:xfrm>
            <a:off x="6815811" y="4050544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3D2AA5E-AF5F-4F1D-9E0C-6B411CDEA751}"/>
              </a:ext>
            </a:extLst>
          </p:cNvPr>
          <p:cNvSpPr/>
          <p:nvPr/>
        </p:nvSpPr>
        <p:spPr>
          <a:xfrm>
            <a:off x="9667492" y="4050544"/>
            <a:ext cx="831740" cy="831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500" b="1" dirty="0">
                <a:solidFill>
                  <a:prstClr val="black"/>
                </a:solidFill>
              </a:rPr>
              <a:t>s</a:t>
            </a:r>
            <a:r>
              <a:rPr lang="en-US" sz="3500" b="1" baseline="-25000" dirty="0">
                <a:solidFill>
                  <a:prstClr val="black"/>
                </a:solidFill>
              </a:rPr>
              <a:t>1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2C3E9B0-8BA3-4A0B-9040-DBCC202460E7}"/>
              </a:ext>
            </a:extLst>
          </p:cNvPr>
          <p:cNvCxnSpPr/>
          <p:nvPr/>
        </p:nvCxnSpPr>
        <p:spPr>
          <a:xfrm flipV="1">
            <a:off x="7766372" y="4288184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B9CDF96-F7FD-4B60-A847-1647FA2B97B9}"/>
              </a:ext>
            </a:extLst>
          </p:cNvPr>
          <p:cNvCxnSpPr/>
          <p:nvPr/>
        </p:nvCxnSpPr>
        <p:spPr>
          <a:xfrm flipV="1">
            <a:off x="7766372" y="4644644"/>
            <a:ext cx="1901120" cy="2475"/>
          </a:xfrm>
          <a:prstGeom prst="straightConnector1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F8F7024-A9D8-4CD0-80AC-CC2A1A56D71C}"/>
              </a:ext>
            </a:extLst>
          </p:cNvPr>
          <p:cNvCxnSpPr/>
          <p:nvPr/>
        </p:nvCxnSpPr>
        <p:spPr>
          <a:xfrm>
            <a:off x="6350433" y="4458987"/>
            <a:ext cx="47528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4">
            <a:extLst>
              <a:ext uri="{FF2B5EF4-FFF2-40B4-BE49-F238E27FC236}">
                <a16:creationId xmlns:a16="http://schemas.microsoft.com/office/drawing/2014/main" id="{832A4BA8-29AD-4B63-84A0-E8364623D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4338" y="3666860"/>
            <a:ext cx="9514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0,1</a:t>
            </a:r>
          </a:p>
        </p:txBody>
      </p:sp>
      <p:sp>
        <p:nvSpPr>
          <p:cNvPr id="33" name="TextBox 15">
            <a:extLst>
              <a:ext uri="{FF2B5EF4-FFF2-40B4-BE49-F238E27FC236}">
                <a16:creationId xmlns:a16="http://schemas.microsoft.com/office/drawing/2014/main" id="{8EEFB9D8-85DA-464E-86C4-DA07DDE20F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718" y="4736240"/>
            <a:ext cx="7137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000" dirty="0">
                <a:solidFill>
                  <a:prstClr val="black"/>
                </a:solidFill>
              </a:rPr>
              <a:t>0,1</a:t>
            </a:r>
          </a:p>
        </p:txBody>
      </p:sp>
    </p:spTree>
    <p:extLst>
      <p:ext uri="{BB962C8B-B14F-4D97-AF65-F5344CB8AC3E}">
        <p14:creationId xmlns:p14="http://schemas.microsoft.com/office/powerpoint/2010/main" val="10921221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A1A96-E107-4429-B640-07FE2D07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655F1-8C10-4A84-B295-09C2C6ABA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first DFA might not be the simplest.</a:t>
            </a:r>
          </a:p>
          <a:p>
            <a:r>
              <a:rPr lang="en-US" dirty="0"/>
              <a:t>Try to think of other descriptions – you might realize you can keep track of fewer things than you thought.</a:t>
            </a:r>
          </a:p>
          <a:p>
            <a:endParaRPr lang="en-US" dirty="0"/>
          </a:p>
          <a:p>
            <a:r>
              <a:rPr lang="en-US" dirty="0"/>
              <a:t>Boy…it’d be nice if we could know that we have the smallest possible DFA for a given language…</a:t>
            </a:r>
          </a:p>
        </p:txBody>
      </p:sp>
    </p:spTree>
    <p:extLst>
      <p:ext uri="{BB962C8B-B14F-4D97-AF65-F5344CB8AC3E}">
        <p14:creationId xmlns:p14="http://schemas.microsoft.com/office/powerpoint/2010/main" val="71067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1C715-D6C9-4ECC-8CFB-BD16C7E8D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Finite Automaton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431196-3F5D-481C-90A2-E8608C619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3971" y="1386604"/>
            <a:ext cx="2915587" cy="51917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92A445-48F4-429F-A75D-DCF70A468FA9}"/>
              </a:ext>
            </a:extLst>
          </p:cNvPr>
          <p:cNvSpPr txBox="1"/>
          <p:nvPr/>
        </p:nvSpPr>
        <p:spPr>
          <a:xfrm>
            <a:off x="179614" y="1796143"/>
            <a:ext cx="88843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Our machine is going to get a string as input. </a:t>
            </a:r>
          </a:p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It will read one character at a time and update “its state.”</a:t>
            </a:r>
          </a:p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At every step, the machine thinks of itself as in one of the (finite number) vertices.</a:t>
            </a:r>
          </a:p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it reads the character it follows the arrow labeled with that character to its next state.</a:t>
            </a:r>
          </a:p>
          <a:p>
            <a:endParaRPr lang="en-US" sz="2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Start at the “start state” (unlabeled, incoming arrow).</a:t>
            </a:r>
          </a:p>
          <a:p>
            <a:r>
              <a:rPr lang="en-US" sz="2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After you’ve read the last character, accept the string if and only if you’re in a “final state” (double circle).</a:t>
            </a:r>
          </a:p>
        </p:txBody>
      </p:sp>
    </p:spTree>
    <p:extLst>
      <p:ext uri="{BB962C8B-B14F-4D97-AF65-F5344CB8AC3E}">
        <p14:creationId xmlns:p14="http://schemas.microsoft.com/office/powerpoint/2010/main" val="42537058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A05FB-AAD2-4A8D-B5F8-E4F9747B5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 Minimization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8ECA6-46E1-43EB-BC0F-FEB2E1DDC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know!</a:t>
            </a:r>
          </a:p>
          <a:p>
            <a:r>
              <a:rPr lang="en-US" dirty="0"/>
              <a:t>Fun fact: there is a </a:t>
            </a:r>
            <a:r>
              <a:rPr lang="en-US" b="1" dirty="0"/>
              <a:t>unique </a:t>
            </a:r>
            <a:r>
              <a:rPr lang="en-US" dirty="0"/>
              <a:t>minimum DFA for every language (up to renaming the states)</a:t>
            </a:r>
          </a:p>
          <a:p>
            <a:r>
              <a:rPr lang="en-US" dirty="0"/>
              <a:t>High level idea – final states and non-final states must be different.</a:t>
            </a:r>
          </a:p>
          <a:p>
            <a:r>
              <a:rPr lang="en-US" dirty="0"/>
              <a:t>Otherwise, hope that states can be the same, and iteratively separate when they have to go to different spots. </a:t>
            </a:r>
          </a:p>
          <a:p>
            <a:endParaRPr lang="en-US" dirty="0"/>
          </a:p>
          <a:p>
            <a:r>
              <a:rPr lang="en-US" dirty="0"/>
              <a:t>In some quarters, we cover it in detail. But…we ran out of time. </a:t>
            </a:r>
            <a:br>
              <a:rPr lang="en-US" dirty="0"/>
            </a:br>
            <a:r>
              <a:rPr lang="en-US" dirty="0"/>
              <a:t>Optional slides will be posted – won’t be required in HW or final but you might find it useful/interesting for your own learning.</a:t>
            </a:r>
          </a:p>
        </p:txBody>
      </p:sp>
    </p:spTree>
    <p:extLst>
      <p:ext uri="{BB962C8B-B14F-4D97-AF65-F5344CB8AC3E}">
        <p14:creationId xmlns:p14="http://schemas.microsoft.com/office/powerpoint/2010/main" val="1183939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92FF1-56E1-4939-968C-2BC34324A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64099-680A-4BDE-BF1E-8FF381585A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Some (historic and modern) applications of DFAs</a:t>
                </a:r>
              </a:p>
              <a:p>
                <a:r>
                  <a:rPr lang="en-US" dirty="0"/>
                  <a:t>There are some languages DFAs can’t recognize (say, {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≥0}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What if we give the DFAs a little more power…try to get them to do more things.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964099-680A-4BDE-BF1E-8FF381585A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079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F5B5-FA24-4582-9F08-35888BD8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88D92-F938-4EA9-83C4-98419460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8" y="1576076"/>
            <a:ext cx="5520760" cy="4845504"/>
          </a:xfrm>
        </p:spPr>
        <p:txBody>
          <a:bodyPr/>
          <a:lstStyle/>
          <a:p>
            <a:r>
              <a:rPr lang="en-US" dirty="0"/>
              <a:t>Input string: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4184A-AA2F-4CE1-A9F3-4338F49CE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243" y="1402933"/>
            <a:ext cx="2915587" cy="5191791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id="{F1FDF6DC-DC6D-4637-95FE-1A34F5B5D43B}"/>
              </a:ext>
            </a:extLst>
          </p:cNvPr>
          <p:cNvSpPr/>
          <p:nvPr/>
        </p:nvSpPr>
        <p:spPr>
          <a:xfrm rot="10800000">
            <a:off x="456176" y="3148012"/>
            <a:ext cx="238125" cy="56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A3B8113-57E3-417C-9B56-447AA5D6E2AE}"/>
              </a:ext>
            </a:extLst>
          </p:cNvPr>
          <p:cNvSpPr/>
          <p:nvPr/>
        </p:nvSpPr>
        <p:spPr>
          <a:xfrm>
            <a:off x="7407349" y="3709987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9797182-98E4-4E00-ABC6-DEDDFB51EF22}"/>
              </a:ext>
            </a:extLst>
          </p:cNvPr>
          <p:cNvSpPr/>
          <p:nvPr/>
        </p:nvSpPr>
        <p:spPr>
          <a:xfrm>
            <a:off x="8963247" y="5251708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842374F-40DB-431D-A7C0-2346502D4046}"/>
              </a:ext>
            </a:extLst>
          </p:cNvPr>
          <p:cNvSpPr/>
          <p:nvPr/>
        </p:nvSpPr>
        <p:spPr>
          <a:xfrm>
            <a:off x="8963247" y="2150545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0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 L 0.02382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82 0 L 0.04088 0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88 0 L 0.06119 0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8" grpId="0" animBg="1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F5B5-FA24-4582-9F08-35888BD8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88D92-F938-4EA9-83C4-98419460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8" y="1576076"/>
            <a:ext cx="5520760" cy="4845504"/>
          </a:xfrm>
        </p:spPr>
        <p:txBody>
          <a:bodyPr/>
          <a:lstStyle/>
          <a:p>
            <a:r>
              <a:rPr lang="en-US" dirty="0"/>
              <a:t>Input string: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4184A-AA2F-4CE1-A9F3-4338F49CE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243" y="1402933"/>
            <a:ext cx="2915587" cy="51917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A3B8113-57E3-417C-9B56-447AA5D6E2AE}"/>
              </a:ext>
            </a:extLst>
          </p:cNvPr>
          <p:cNvSpPr/>
          <p:nvPr/>
        </p:nvSpPr>
        <p:spPr>
          <a:xfrm>
            <a:off x="7407349" y="3709987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D11CA5C6-2196-4882-8AA4-B70905F0F1ED}"/>
              </a:ext>
            </a:extLst>
          </p:cNvPr>
          <p:cNvSpPr/>
          <p:nvPr/>
        </p:nvSpPr>
        <p:spPr>
          <a:xfrm rot="10800000">
            <a:off x="456176" y="5065712"/>
            <a:ext cx="238125" cy="56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3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F5B5-FA24-4582-9F08-35888BD8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88D92-F938-4EA9-83C4-98419460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8" y="1576076"/>
            <a:ext cx="5520760" cy="4845504"/>
          </a:xfrm>
        </p:spPr>
        <p:txBody>
          <a:bodyPr/>
          <a:lstStyle/>
          <a:p>
            <a:r>
              <a:rPr lang="en-US" dirty="0"/>
              <a:t>Input string: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4184A-AA2F-4CE1-A9F3-4338F49CE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243" y="1402933"/>
            <a:ext cx="2915587" cy="51917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A3B8113-57E3-417C-9B56-447AA5D6E2AE}"/>
              </a:ext>
            </a:extLst>
          </p:cNvPr>
          <p:cNvSpPr/>
          <p:nvPr/>
        </p:nvSpPr>
        <p:spPr>
          <a:xfrm>
            <a:off x="8931349" y="5273268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D11CA5C6-2196-4882-8AA4-B70905F0F1ED}"/>
              </a:ext>
            </a:extLst>
          </p:cNvPr>
          <p:cNvSpPr/>
          <p:nvPr/>
        </p:nvSpPr>
        <p:spPr>
          <a:xfrm rot="10800000">
            <a:off x="722876" y="5065712"/>
            <a:ext cx="238125" cy="56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F5B5-FA24-4582-9F08-35888BD8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88D92-F938-4EA9-83C4-98419460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8" y="1576076"/>
            <a:ext cx="5520760" cy="4845504"/>
          </a:xfrm>
        </p:spPr>
        <p:txBody>
          <a:bodyPr/>
          <a:lstStyle/>
          <a:p>
            <a:r>
              <a:rPr lang="en-US" dirty="0"/>
              <a:t>Input string: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4184A-AA2F-4CE1-A9F3-4338F49CE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243" y="1402933"/>
            <a:ext cx="2915587" cy="51917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A3B8113-57E3-417C-9B56-447AA5D6E2AE}"/>
              </a:ext>
            </a:extLst>
          </p:cNvPr>
          <p:cNvSpPr/>
          <p:nvPr/>
        </p:nvSpPr>
        <p:spPr>
          <a:xfrm>
            <a:off x="8918649" y="2161768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D11CA5C6-2196-4882-8AA4-B70905F0F1ED}"/>
              </a:ext>
            </a:extLst>
          </p:cNvPr>
          <p:cNvSpPr/>
          <p:nvPr/>
        </p:nvSpPr>
        <p:spPr>
          <a:xfrm rot="10800000">
            <a:off x="976876" y="5065712"/>
            <a:ext cx="238125" cy="56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69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F5B5-FA24-4582-9F08-35888BD8C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88D92-F938-4EA9-83C4-984194601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8" y="1576076"/>
            <a:ext cx="5520760" cy="4845504"/>
          </a:xfrm>
        </p:spPr>
        <p:txBody>
          <a:bodyPr/>
          <a:lstStyle/>
          <a:p>
            <a:r>
              <a:rPr lang="en-US" dirty="0"/>
              <a:t>Input string: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011</a:t>
            </a: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1010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4184A-AA2F-4CE1-A9F3-4338F49CEC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0243" y="1402933"/>
            <a:ext cx="2915587" cy="5191791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A3B8113-57E3-417C-9B56-447AA5D6E2AE}"/>
              </a:ext>
            </a:extLst>
          </p:cNvPr>
          <p:cNvSpPr/>
          <p:nvPr/>
        </p:nvSpPr>
        <p:spPr>
          <a:xfrm>
            <a:off x="8982149" y="5273268"/>
            <a:ext cx="708837" cy="708837"/>
          </a:xfrm>
          <a:prstGeom prst="ellipse">
            <a:avLst/>
          </a:prstGeom>
          <a:solidFill>
            <a:schemeClr val="accent3">
              <a:alpha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D11CA5C6-2196-4882-8AA4-B70905F0F1ED}"/>
              </a:ext>
            </a:extLst>
          </p:cNvPr>
          <p:cNvSpPr/>
          <p:nvPr/>
        </p:nvSpPr>
        <p:spPr>
          <a:xfrm rot="10800000">
            <a:off x="1218176" y="5065712"/>
            <a:ext cx="238125" cy="56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89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with UW color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1_template" id="{6BA7A1FE-736A-48A3-846A-B53BDD0DBBA6}" vid="{10AF989D-615E-4933-A809-2B6668B0A6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311_template</Template>
  <TotalTime>4440</TotalTime>
  <Words>1908</Words>
  <Application>Microsoft Office PowerPoint</Application>
  <PresentationFormat>Widescreen</PresentationFormat>
  <Paragraphs>628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5" baseType="lpstr">
      <vt:lpstr>MS PGothic</vt:lpstr>
      <vt:lpstr>MS PGothic</vt:lpstr>
      <vt:lpstr>Arial</vt:lpstr>
      <vt:lpstr>Calibri</vt:lpstr>
      <vt:lpstr>Cambria Math</vt:lpstr>
      <vt:lpstr>Courier New</vt:lpstr>
      <vt:lpstr>Franklin Gothic Medium</vt:lpstr>
      <vt:lpstr>Segoe UI</vt:lpstr>
      <vt:lpstr>Segoe UI Light</vt:lpstr>
      <vt:lpstr>Segoe UI Semilight</vt:lpstr>
      <vt:lpstr>Tahoma</vt:lpstr>
      <vt:lpstr>Tw Cen MT</vt:lpstr>
      <vt:lpstr>Wingdings 3</vt:lpstr>
      <vt:lpstr>Integral</vt:lpstr>
      <vt:lpstr>Finite State Machines</vt:lpstr>
      <vt:lpstr>Announcements</vt:lpstr>
      <vt:lpstr>Last Two Weeks</vt:lpstr>
      <vt:lpstr>Deterministic Finite Automaton</vt:lpstr>
      <vt:lpstr>Let’s see an example</vt:lpstr>
      <vt:lpstr>Let’s see an example</vt:lpstr>
      <vt:lpstr>Let’s see an example</vt:lpstr>
      <vt:lpstr>Let’s see an example</vt:lpstr>
      <vt:lpstr>Let’s see an example</vt:lpstr>
      <vt:lpstr>Let’s see an example</vt:lpstr>
      <vt:lpstr>Deterministic Finite Automata</vt:lpstr>
      <vt:lpstr>Deterministic Finite Automata</vt:lpstr>
      <vt:lpstr>Deterministic Finite Automata</vt:lpstr>
      <vt:lpstr>Deterministic Finite Automata</vt:lpstr>
      <vt:lpstr>Design some DFAs</vt:lpstr>
      <vt:lpstr>Design some DFAs</vt:lpstr>
      <vt:lpstr>Designing DFAs notes</vt:lpstr>
      <vt:lpstr>PowerPoint Presentation</vt:lpstr>
      <vt:lpstr>Strings over {0,1,2} w/ even number of 2’s and sum%3=0</vt:lpstr>
      <vt:lpstr>Strings over {0,1,2} w/ even number of 2’s and sum%3=0</vt:lpstr>
      <vt:lpstr>Strings over {0,1,2} w/ even number of 2’s and sum%3=0</vt:lpstr>
      <vt:lpstr>Strings over {0,1,2} w/ even number of 2’s and sum%3=0</vt:lpstr>
      <vt:lpstr>Strings over {0,1,2} w/ even number of 2’s and sum%3=0</vt:lpstr>
      <vt:lpstr>Strings over {0,1,2} w/ even number of 2’s OR sum%3=0</vt:lpstr>
      <vt:lpstr>Strings over {0,1,2} w/ even number of 2’s OR sum%3=0</vt:lpstr>
      <vt:lpstr>PowerPoint Presentation</vt:lpstr>
      <vt:lpstr>The set of binary strings with a 1 in the 3rd position from the start</vt:lpstr>
      <vt:lpstr>PowerPoint Presentation</vt:lpstr>
      <vt:lpstr>3 bit shift register</vt:lpstr>
      <vt:lpstr>The set of binary strings with a 1 in the 3rd position from the end</vt:lpstr>
      <vt:lpstr>The set of binary strings with a 1 in the 3rd position from the end</vt:lpstr>
      <vt:lpstr>The beginning versus the end</vt:lpstr>
      <vt:lpstr>From the beginning was “easier” than “from the end”</vt:lpstr>
      <vt:lpstr>What language does this machine recognize?</vt:lpstr>
      <vt:lpstr>What language does this machine recognize?</vt:lpstr>
      <vt:lpstr>What language does this machine recognize?</vt:lpstr>
      <vt:lpstr>What language does this machine recognize?</vt:lpstr>
      <vt:lpstr>What language does this machine recognize?</vt:lpstr>
      <vt:lpstr>Takeaways </vt:lpstr>
      <vt:lpstr>DFA Minimization</vt:lpstr>
      <vt:lpstr>Next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Weber</dc:creator>
  <cp:lastModifiedBy>rtweber2</cp:lastModifiedBy>
  <cp:revision>44</cp:revision>
  <cp:lastPrinted>2023-02-27T16:10:57Z</cp:lastPrinted>
  <dcterms:created xsi:type="dcterms:W3CDTF">2020-11-29T01:56:44Z</dcterms:created>
  <dcterms:modified xsi:type="dcterms:W3CDTF">2023-02-27T16:22:21Z</dcterms:modified>
</cp:coreProperties>
</file>