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294" r:id="rId3"/>
    <p:sldId id="295" r:id="rId4"/>
    <p:sldId id="296" r:id="rId5"/>
    <p:sldId id="297" r:id="rId6"/>
    <p:sldId id="299" r:id="rId7"/>
    <p:sldId id="310" r:id="rId8"/>
    <p:sldId id="309" r:id="rId9"/>
    <p:sldId id="311" r:id="rId10"/>
    <p:sldId id="312" r:id="rId11"/>
    <p:sldId id="313" r:id="rId12"/>
    <p:sldId id="314" r:id="rId13"/>
    <p:sldId id="315" r:id="rId14"/>
    <p:sldId id="575" r:id="rId15"/>
    <p:sldId id="316" r:id="rId16"/>
    <p:sldId id="576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88" r:id="rId29"/>
    <p:sldId id="589" r:id="rId30"/>
    <p:sldId id="590" r:id="rId31"/>
    <p:sldId id="5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8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F9411-122B-4330-8791-E1CA4A0C62C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01185-0744-4802-A116-04958D09D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9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6T17:45:45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13124 11514 1155 0,'0'0'0'16,"0"0"0"-16,-2-4 0 0,2 4 53 0,-1-7 0 15,1 7-53-15,-7-7 0 0,7 7 110 0,-6-6 1 16,6 6-111-16,-10-6 0 0,10 6 92 0,-17-8 0 16,17 8-92-16,-13-11 0 0,13 11 26 0,-6-4 0 0,6 4-26 15,-2-8 0-15,2 8 28 0,-3-4 1 0,3 4-29 16,8-8 0-16,-8 8 26 0,16-13 1 0,-16 13-27 16,35-6 0-16,-9 4 20 0,5 1 1 0,3-1-21 15,-1 2 0-15,1 2 20 0,1-1 0 0,-2 1-20 16,1 1 0-16,-1 0 20 0,1 2-1 0,-2-4-19 15,-2 3 0-15,-3-1 18 0,-1 0 1 0,-1 0-19 16,-4 0 0-16,-4 0 20 0,-4 1 1 0,-2-3-21 16,-1 2 0-16,-9-3 20 0,1 0 1 0,-2 0-21 15,0 2 0-15,-2-2 19 0,1 2 1 0,-4 2-20 0,-3-2 0 16,-5 3 17-16,-3 3 0 0,-4-1-17 0,-6 0 0 16,-4-2 14-16,-4-1 1 0,-4 3-15 0,1-1 0 15,-2-1 12-15,0-1 2 0,-1-2-14 0,1-4 0 16,-4-2 13-16,-2-3 2 0,2-1-15 0,5 4 0 0,4-1 14 15,5 0 1-15,4-1-15 0,-1 0 0 0,7-2 18 16,2-2 0-16,-1 2-18 0,6 0 0 0,4 0 18 16,0 2 0-16,3 0-18 0,2 1 0 0,3 0 20 15,0 2 1-15,3-2-21 0,2-3 0 0,3 0 18 16,1 1 0-16,9-1-18 0,2 1 0 0,6 3 20 0,7-1 0 16,2 0-20-16,4 2 0 0,-1 1 19 0,-1 2 2 15,1 0-21-15,-3 0 0 0,5 5 19 0,-2 1 0 16,-1 1-19-16,-2-1 0 0,-2 0 19 0,-1 2 0 15,-2 0-19-15,-1 0 0 0,-7 2 20 0,2-1 1 16,-6 1-21-16,-1-2 0 0,-2-2 16 0,-4-1 0 0,-2-1-16 16,-2-2 0-16,-4-2 16 0,-3 2-1 0,0-1-15 15,0 2 0-15,-3-1 13 0,1-1-1 0,-1 1-12 16,-2 1 0-16,-6 2 9 0,-2 0 1 0,-4-1-10 16,-6 0 0-16,-5-3 7 0,-6 1 1 0,2-2-8 15,2-2 0-15,-3-3 5 0,1-2 2 0,0-1-7 16,0 1 0-16,-1 1 3 0,-2 4 1 0,3-6-4 15,3 2 0-15,3 0 2 0,4-1 1 0,1 0-3 16,5-3 0-16,4 1 3 0,2 1-1 0,4 1-2 16,1 3 0-16,5 0 2 0,0 4 1 0,3 0-3 15,2 0 0-15,3 0 3 0,0 0 0 0,9 2-3 0,4 0 0 16,13 1 3-16,2 0 1 0,3 2-4 16,0 1 0-16,3 0 3 0,-1 2 2 0,-1 0-5 0,0 0 0 15,-2-2 4-15,-1 1 2 0,0 1-6 0,-4-2 0 16,-4 2 4-16,1 0 1 0,-8 3-5 0,-3-5 0 0,-6 1 3 15,-5 0 2-15,-3-2-5 0,-3 2 0 0,-4-3 4 16,-1-2 1-16,-7-1-5 0,-6 1 0 0,-8 0 3 16,-6 1 1-16,0-3-4 0,-8-2 0 0,-2-4 4 15,-2-2-1-15,-1-2-3 0,0-2 0 0,-1-1 2 0,-3-1 2 16,1 0-4-16,1-1 0 0,7 6 2 0,3-2 1 16,3 1-3-16,4 2 0 0,5-1 3 0,3 1-1 15,2 2-2-15,5 1 0 0,5 3 2 0,2 2 0 16,4 2-2-16,2-2 0 0,0-2 2 0,0 1-1 15,2 2-1-15,6 2 0 0,5 4 0 0,1 1 1 16,7 0-1-16,1-2 0 0,-22-6-2138 0</inkml:trace>
  <inkml:trace contextRef="#ctx0" brushRef="#br0" timeOffset="1370.27">11806 11427 326 0,'0'0'0'0,"0"0"0"0,0 0 0 16,0 0 136-16,0 0 1 0,0 0-137 15,0 0 0-15,0 0 74 0,-5 3 1 0,5-3-75 0,-8 3 0 16,8-3 57-16,-13 3 2 0,13-3-59 0,-24 6 0 15,10-2 34-15,-5-1 1 0,1 0-35 0,1 0 0 16,-2 3 20-16,-2-2 1 0,-1 2-21 0,-2 2 0 0,2 3 13 16,-4-3 0-16,-3 4-13 0,1-2 0 0,-6 1 22 15,-1 2 0-15,0-2-22 0,0-3 0 0,-3-2 24 16,-2-1-1-16,2-2-23 0,-1-1 0 0,-2-2 28 16,-1 0 1-16,-1 0-29 0,2 0 0 0,-5-2 67 15,0-1 1-15,1-2-68 0,2-3 0 0,1 0 77 0,-2 2 0 16,4-2-77-16,3 0 0 0,1 2 64 0,2 1 0 15,4-1-64-15,-4-1 0 0,4 1 53 0,-2-2-1 16,2-1-52-16,0-1 0 0,1 2 45 0,2 3 0 16,5-4-45-16,1 3 0 0,5 1 34 0,3 2 0 15,4-1-34-15,1 3 0 0,3-2 30 0,2 0 0 0,1 1-30 16,0 0 0-16,1 1 24 0,1 1-1 0,-3 0-23 16,3 0 0-16,0 0 18 0,0 0 1 0,0 0-19 15,0 0 0-15,3 0 23 0,0 0-1 0,7 0-22 16,-1 0 0-16,6 0 24 0,2 0 0 0,5 0-24 15,2 0 0-15,-1 1 23 0,1 1-1 0,-1 3-22 16,0-1 0-16,1 3 24 0,-5-4 1 0,3 0-25 16,4-1 0-16,-1-1 24 0,5 1 1 0,2-1-25 15,2 3 0-15,4 0 22 0,-3-2 1 0,5 4-23 16,0-3 0-16,1 2 21 0,4 0 2 0,1-2-23 0,-3-3 0 16,2-1 20-16,1-1 0 0,-3-1-20 15,-3 1 0-15,-2 1 17 0,-4-1 1 0,-1 0-18 0,-4 1 0 16,-4-1 12-16,-4-1 2 0,1 2-14 0,2-1 0 15,2 2 11-15,-1 0 0 0,-1 0-11 0,2 0 0 16,-6 0 12-16,3 0 1 0,1 0-13 0,-4-2 0 0,1-2 10 16,1 2 0-16,-1 0-10 0,-2 1 0 0,0-1 9 15,0 1 1-15,-4-2-10 0,-1 1 0 0,-1 2 9 16,0 0 0-16,-7-2-9 0,0 1 0 0,-4-2 8 16,1 1 0-16,-3 0-8 0,2 2 0 0,-1 0 5 15,1 0 2-15,1 0-7 0,-3 0 0 0,2 0 5 0,-2 0 0 16,-2 0-5-16,2 0 0 0,-3 0 5 15,1 0-1-15,-1 2-4 0,-8 3 0 0,-3 0 2 0,-4 2 1 16,-1 3-3-16,1-2 0 0,2 3 1 0,-1 0 1 16,-2 2-2-16,0-1 0 0,-2 1 0 0,0 3 1 15,-3-7-1-15,2 2 0 0,-2-4 0 0,-1 1 0 16,-1 0 0-16,-3-2 0 0,-4-4 0 0,-1-2 0 0,1 0 0 16,0 1 0-16,-4-1 0 0,2-1 0 0,-3-1 0 15,1 2 0-15,-5-3 0 0,1 1 0 0,0 1 0 16,-2-1 0-16,-1 2 0 0,0-5 0 0,-1 2 0 15,2 2 0-15,5-1 1 0,-3 0 0 0,7-1-1 16,1-2 0-16,2-2 1 0,3-1 2 0,2 0-3 16,1 0 0-16,2 0 3 0,1 0 2 0,1 0-5 15,1 2 0-15,2-1 4 0,-1 1 2 0,5 0-6 16,-4 1 0-16,2 0 6 0,0 4 2 0,7-1-8 16,1 2 0-16,4 0 8 0,4 0 1 0,0 0-9 15,0 2 0-15,0-2 8 0,0 1 1 0,0 1-9 16,0 1 0-16,4-3 10 0,-3 2 1 0,6-1-11 0,1 4 0 15,4-2 9-15,3 3 0 0,4-2-9 0,-2-4 0 16,-17 0-2003-16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5B13F5-01B0-4A8C-AD71-91CBA7B3223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08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9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75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1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23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9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2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29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D5B13F5-01B0-4A8C-AD71-91CBA7B3223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58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017A-08C8-487F-BABB-D36A430991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DD74E-40E2-4A37-8E82-91CDDF1E1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 dirty="0" smtClean="0"/>
              <a:t>Winter 2023</a:t>
            </a:r>
            <a:endParaRPr lang="en-US" dirty="0"/>
          </a:p>
          <a:p>
            <a:r>
              <a:rPr lang="en-US" dirty="0"/>
              <a:t>Lecture </a:t>
            </a:r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1026" name="Picture 2" descr="[audience looks around] 'What just happened?' 'There must be some context we're missing.'">
            <a:extLst>
              <a:ext uri="{FF2B5EF4-FFF2-40B4-BE49-F238E27FC236}">
                <a16:creationId xmlns:a16="http://schemas.microsoft.com/office/drawing/2014/main" id="{05188387-40D3-4FAF-969D-0E552E911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74" y="434822"/>
            <a:ext cx="8001327" cy="34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2ACF49-0F6D-4CF8-8275-83CC72F3C365}"/>
              </a:ext>
            </a:extLst>
          </p:cNvPr>
          <p:cNvSpPr txBox="1"/>
          <p:nvPr/>
        </p:nvSpPr>
        <p:spPr>
          <a:xfrm>
            <a:off x="3747248" y="3975652"/>
            <a:ext cx="8386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[Audience looks around] “What just happened?” “There must be some context we’re missing.”</a:t>
            </a:r>
          </a:p>
          <a:p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xkcd.com/1090</a:t>
            </a:r>
          </a:p>
        </p:txBody>
      </p:sp>
    </p:spTree>
    <p:extLst>
      <p:ext uri="{BB962C8B-B14F-4D97-AF65-F5344CB8AC3E}">
        <p14:creationId xmlns:p14="http://schemas.microsoft.com/office/powerpoint/2010/main" val="3937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412B-E371-468A-A265-E851B814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F1A31-5F28-443E-9119-C9138EFF9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a context free grammar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generates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parse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</a:t>
                </a:r>
              </a:p>
              <a:p>
                <a:pPr lvl="1"/>
                <a:r>
                  <a:rPr lang="en-US" dirty="0"/>
                  <a:t>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(start symbol)</a:t>
                </a:r>
              </a:p>
              <a:p>
                <a:pPr lvl="1"/>
                <a:r>
                  <a:rPr lang="en-US" dirty="0"/>
                  <a:t>Children of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node are labeled with the characters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Reading the leaves from left to right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F1A31-5F28-443E-9119-C9138EFF9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BF351C3-72EF-4EF9-A0AF-3820FB55E141}"/>
              </a:ext>
            </a:extLst>
          </p:cNvPr>
          <p:cNvGrpSpPr/>
          <p:nvPr/>
        </p:nvGrpSpPr>
        <p:grpSpPr>
          <a:xfrm>
            <a:off x="8120303" y="3429000"/>
            <a:ext cx="1471658" cy="2984525"/>
            <a:chOff x="7674826" y="3731045"/>
            <a:chExt cx="1471658" cy="29845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32379A-6DD9-471D-81E0-C2EFDF442FE8}"/>
                </a:ext>
              </a:extLst>
            </p:cNvPr>
            <p:cNvGrpSpPr/>
            <p:nvPr/>
          </p:nvGrpSpPr>
          <p:grpSpPr>
            <a:xfrm>
              <a:off x="7674826" y="3731045"/>
              <a:ext cx="1348765" cy="2458531"/>
              <a:chOff x="6133755" y="4218817"/>
              <a:chExt cx="1348765" cy="245853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436400E-9A69-4531-9600-53C1D4F52819}"/>
                  </a:ext>
                </a:extLst>
              </p:cNvPr>
              <p:cNvGrpSpPr/>
              <p:nvPr/>
            </p:nvGrpSpPr>
            <p:grpSpPr>
              <a:xfrm>
                <a:off x="6133755" y="4218817"/>
                <a:ext cx="1335230" cy="2458531"/>
                <a:chOff x="6220346" y="4445054"/>
                <a:chExt cx="1335230" cy="2458531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25B336E-0A5B-45E8-85E9-3BC391EC9947}"/>
                    </a:ext>
                  </a:extLst>
                </p:cNvPr>
                <p:cNvSpPr txBox="1"/>
                <p:nvPr/>
              </p:nvSpPr>
              <p:spPr>
                <a:xfrm>
                  <a:off x="6716765" y="4445054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2F021A1-6345-4E1F-9DA3-453D463605D9}"/>
                    </a:ext>
                  </a:extLst>
                </p:cNvPr>
                <p:cNvCxnSpPr/>
                <p:nvPr/>
              </p:nvCxnSpPr>
              <p:spPr>
                <a:xfrm flipH="1">
                  <a:off x="6416874" y="4861563"/>
                  <a:ext cx="384496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67818DB-7B7D-4264-A127-816498E3D2F9}"/>
                    </a:ext>
                  </a:extLst>
                </p:cNvPr>
                <p:cNvCxnSpPr>
                  <a:stCxn id="14" idx="2"/>
                </p:cNvCxnSpPr>
                <p:nvPr/>
              </p:nvCxnSpPr>
              <p:spPr>
                <a:xfrm>
                  <a:off x="6906080" y="5029829"/>
                  <a:ext cx="0" cy="3386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ADE1EEB2-DCD6-4B3D-950A-D2A245F8A7C2}"/>
                    </a:ext>
                  </a:extLst>
                </p:cNvPr>
                <p:cNvCxnSpPr/>
                <p:nvPr/>
              </p:nvCxnSpPr>
              <p:spPr>
                <a:xfrm>
                  <a:off x="7006680" y="4861563"/>
                  <a:ext cx="352368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B53EDA-A450-48AB-9F2D-403882ADE27A}"/>
                    </a:ext>
                  </a:extLst>
                </p:cNvPr>
                <p:cNvSpPr txBox="1"/>
                <p:nvPr/>
              </p:nvSpPr>
              <p:spPr>
                <a:xfrm>
                  <a:off x="6716765" y="5228351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B158DAB-68D7-44B7-B488-128252654578}"/>
                    </a:ext>
                  </a:extLst>
                </p:cNvPr>
                <p:cNvSpPr/>
                <p:nvPr/>
              </p:nvSpPr>
              <p:spPr>
                <a:xfrm>
                  <a:off x="6220346" y="5258269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0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513CDA7-1A8B-4426-99FA-587ECFB6C4F6}"/>
                    </a:ext>
                  </a:extLst>
                </p:cNvPr>
                <p:cNvSpPr/>
                <p:nvPr/>
              </p:nvSpPr>
              <p:spPr>
                <a:xfrm>
                  <a:off x="7162520" y="5228350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0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FB20569-4CC8-4932-8DFF-4D4C4E7D907F}"/>
                    </a:ext>
                  </a:extLst>
                </p:cNvPr>
                <p:cNvCxnSpPr/>
                <p:nvPr/>
              </p:nvCxnSpPr>
              <p:spPr>
                <a:xfrm>
                  <a:off x="6919615" y="6467869"/>
                  <a:ext cx="0" cy="435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AF400E0-C2F0-4445-8AEC-C0240B3FC0C3}"/>
                  </a:ext>
                </a:extLst>
              </p:cNvPr>
              <p:cNvGrpSpPr/>
              <p:nvPr/>
            </p:nvGrpSpPr>
            <p:grpSpPr>
              <a:xfrm>
                <a:off x="6147290" y="5002113"/>
                <a:ext cx="1335230" cy="1397990"/>
                <a:chOff x="6220346" y="4445054"/>
                <a:chExt cx="1335230" cy="139799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11A2910-B666-4F09-8859-AC9183581D95}"/>
                    </a:ext>
                  </a:extLst>
                </p:cNvPr>
                <p:cNvSpPr txBox="1"/>
                <p:nvPr/>
              </p:nvSpPr>
              <p:spPr>
                <a:xfrm>
                  <a:off x="6716765" y="4445054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582D217B-FFC6-4F8E-8F71-0FC66FA5F31D}"/>
                    </a:ext>
                  </a:extLst>
                </p:cNvPr>
                <p:cNvCxnSpPr/>
                <p:nvPr/>
              </p:nvCxnSpPr>
              <p:spPr>
                <a:xfrm flipH="1">
                  <a:off x="6416874" y="4906720"/>
                  <a:ext cx="370961" cy="4617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D1EA06C9-B279-49B1-8875-F3322E837F16}"/>
                    </a:ext>
                  </a:extLst>
                </p:cNvPr>
                <p:cNvCxnSpPr>
                  <a:stCxn id="7" idx="2"/>
                </p:cNvCxnSpPr>
                <p:nvPr/>
              </p:nvCxnSpPr>
              <p:spPr>
                <a:xfrm>
                  <a:off x="6906080" y="5029829"/>
                  <a:ext cx="0" cy="3386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569C448-10E8-418F-82D7-7EF4F467DF17}"/>
                    </a:ext>
                  </a:extLst>
                </p:cNvPr>
                <p:cNvCxnSpPr/>
                <p:nvPr/>
              </p:nvCxnSpPr>
              <p:spPr>
                <a:xfrm>
                  <a:off x="7081860" y="4906720"/>
                  <a:ext cx="277188" cy="4617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0FE0C9-1259-4B0E-BDA0-2DEFB3CA8851}"/>
                    </a:ext>
                  </a:extLst>
                </p:cNvPr>
                <p:cNvSpPr txBox="1"/>
                <p:nvPr/>
              </p:nvSpPr>
              <p:spPr>
                <a:xfrm>
                  <a:off x="6716765" y="5228351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B9BD07-02AA-4FD3-A8C2-FE8DA77A9453}"/>
                    </a:ext>
                  </a:extLst>
                </p:cNvPr>
                <p:cNvSpPr/>
                <p:nvPr/>
              </p:nvSpPr>
              <p:spPr>
                <a:xfrm>
                  <a:off x="6220346" y="5258269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1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1D12D1A-11FC-4575-9AFA-93B4FC8B14D5}"/>
                    </a:ext>
                  </a:extLst>
                </p:cNvPr>
                <p:cNvSpPr/>
                <p:nvPr/>
              </p:nvSpPr>
              <p:spPr>
                <a:xfrm>
                  <a:off x="7162520" y="5228350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1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1E7A0B-856C-4A47-8A7E-03B086F38684}"/>
                </a:ext>
              </a:extLst>
            </p:cNvPr>
            <p:cNvSpPr/>
            <p:nvPr/>
          </p:nvSpPr>
          <p:spPr>
            <a:xfrm flipH="1">
              <a:off x="8128203" y="6130795"/>
              <a:ext cx="10182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Calibri" charset="0"/>
                  <a:sym typeface="Symbol" charset="0"/>
                </a:rPr>
                <a:t>1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1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16C5-FD03-456B-B25B-045F7FFE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6A0B1-24ED-4DB0-A060-533694B79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8|9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parse trees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2+3∗4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6A0B1-24ED-4DB0-A060-533694B79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FCBD3CA-9881-41B6-9517-9C10D23BE74C}"/>
              </a:ext>
            </a:extLst>
          </p:cNvPr>
          <p:cNvGrpSpPr/>
          <p:nvPr/>
        </p:nvGrpSpPr>
        <p:grpSpPr>
          <a:xfrm>
            <a:off x="2285888" y="3218152"/>
            <a:ext cx="1865855" cy="3107691"/>
            <a:chOff x="2285888" y="3218152"/>
            <a:chExt cx="1865855" cy="31076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70075E-99EA-4A52-A61D-C5D77935BC75}"/>
                </a:ext>
              </a:extLst>
            </p:cNvPr>
            <p:cNvSpPr txBox="1"/>
            <p:nvPr/>
          </p:nvSpPr>
          <p:spPr>
            <a:xfrm>
              <a:off x="2789934" y="3218152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20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Franklin Gothic Medium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C7531A-E489-4C13-82D2-F29CCCE48161}"/>
                </a:ext>
              </a:extLst>
            </p:cNvPr>
            <p:cNvCxnSpPr/>
            <p:nvPr/>
          </p:nvCxnSpPr>
          <p:spPr>
            <a:xfrm flipH="1">
              <a:off x="2482416" y="3698447"/>
              <a:ext cx="384496" cy="50687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576C02-DE8E-4D72-A0AF-CCB4D18B0632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2978447" y="3741372"/>
              <a:ext cx="803" cy="40016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FD82C4-8F58-469B-BBE3-6AF822F88111}"/>
                </a:ext>
              </a:extLst>
            </p:cNvPr>
            <p:cNvCxnSpPr/>
            <p:nvPr/>
          </p:nvCxnSpPr>
          <p:spPr>
            <a:xfrm>
              <a:off x="3072222" y="3698447"/>
              <a:ext cx="352368" cy="50687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713398-0834-4B56-812E-E4D0B0C645B1}"/>
                </a:ext>
              </a:extLst>
            </p:cNvPr>
            <p:cNvSpPr txBox="1"/>
            <p:nvPr/>
          </p:nvSpPr>
          <p:spPr>
            <a:xfrm>
              <a:off x="2782307" y="40652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chemeClr val="accent3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6868CB-592D-4B94-BDEA-9645B15C5892}"/>
                </a:ext>
              </a:extLst>
            </p:cNvPr>
            <p:cNvSpPr/>
            <p:nvPr/>
          </p:nvSpPr>
          <p:spPr>
            <a:xfrm>
              <a:off x="2285888" y="4095153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FD5E81-E8BA-454C-959C-907ACB8D6E05}"/>
                </a:ext>
              </a:extLst>
            </p:cNvPr>
            <p:cNvSpPr/>
            <p:nvPr/>
          </p:nvSpPr>
          <p:spPr>
            <a:xfrm>
              <a:off x="3255653" y="4127093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4E9303-90A8-40D2-8A89-59816FDB8850}"/>
                </a:ext>
              </a:extLst>
            </p:cNvPr>
            <p:cNvCxnSpPr/>
            <p:nvPr/>
          </p:nvCxnSpPr>
          <p:spPr>
            <a:xfrm>
              <a:off x="2474401" y="4595942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FA4D0B-7CBB-42AC-B229-B2A67D94EE19}"/>
                </a:ext>
              </a:extLst>
            </p:cNvPr>
            <p:cNvSpPr txBox="1"/>
            <p:nvPr/>
          </p:nvSpPr>
          <p:spPr>
            <a:xfrm>
              <a:off x="2773716" y="408740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3"/>
                  </a:solidFill>
                  <a:latin typeface="Calibri" charset="0"/>
                  <a:sym typeface="Symbol" charset="0"/>
                </a:rPr>
                <a:t>+</a:t>
              </a:r>
              <a:endParaRPr lang="en-US" sz="2400" dirty="0">
                <a:solidFill>
                  <a:schemeClr val="accent3"/>
                </a:solidFill>
                <a:latin typeface="Franklin Gothic Medium"/>
                <a:cs typeface="Franklin Gothic Medium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CD96442-3BF2-4E7E-AAC3-C577E72A64A1}"/>
                </a:ext>
              </a:extLst>
            </p:cNvPr>
            <p:cNvGrpSpPr/>
            <p:nvPr/>
          </p:nvGrpSpPr>
          <p:grpSpPr>
            <a:xfrm>
              <a:off x="2756975" y="4582940"/>
              <a:ext cx="1336936" cy="917567"/>
              <a:chOff x="2770510" y="4816787"/>
              <a:chExt cx="1336936" cy="917567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DF4372E-CBB9-4EA6-8FA7-FD07663C7024}"/>
                  </a:ext>
                </a:extLst>
              </p:cNvPr>
              <p:cNvCxnSpPr/>
              <p:nvPr/>
            </p:nvCxnSpPr>
            <p:spPr>
              <a:xfrm flipH="1">
                <a:off x="2967038" y="4816787"/>
                <a:ext cx="370961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582024D-3123-4A11-85F9-AA9D90076CD5}"/>
                  </a:ext>
                </a:extLst>
              </p:cNvPr>
              <p:cNvCxnSpPr/>
              <p:nvPr/>
            </p:nvCxnSpPr>
            <p:spPr>
              <a:xfrm flipH="1">
                <a:off x="3456244" y="4816787"/>
                <a:ext cx="5610" cy="3386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1931B7E-0073-4DED-915B-54A176AA4DF6}"/>
                  </a:ext>
                </a:extLst>
              </p:cNvPr>
              <p:cNvCxnSpPr/>
              <p:nvPr/>
            </p:nvCxnSpPr>
            <p:spPr>
              <a:xfrm>
                <a:off x="3632024" y="4816787"/>
                <a:ext cx="277188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3AF9FF1-9A5E-4045-B8E1-F2F6A4250527}"/>
                      </a:ext>
                    </a:extLst>
                  </p:cNvPr>
                  <p:cNvSpPr txBox="1"/>
                  <p:nvPr/>
                </p:nvSpPr>
                <p:spPr>
                  <a:xfrm>
                    <a:off x="3222545" y="5104212"/>
                    <a:ext cx="48603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chemeClr val="accent3"/>
                              </a:solidFill>
                              <a:latin typeface="Cambria Math"/>
                              <a:sym typeface="Symbol"/>
                            </a:rPr>
                            <m:t>∗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cs typeface="Franklin Gothic Medium"/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2545" y="5104212"/>
                    <a:ext cx="486030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BFE3F5-E1E6-4622-89B8-1364F0A407B0}"/>
                  </a:ext>
                </a:extLst>
              </p:cNvPr>
              <p:cNvSpPr/>
              <p:nvPr/>
            </p:nvSpPr>
            <p:spPr>
              <a:xfrm>
                <a:off x="2770510" y="5168336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38B8BD1-6CF9-463A-B8D3-D16FD97E7429}"/>
                  </a:ext>
                </a:extLst>
              </p:cNvPr>
              <p:cNvSpPr/>
              <p:nvPr/>
            </p:nvSpPr>
            <p:spPr>
              <a:xfrm>
                <a:off x="3730420" y="5211134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24F679-C2FD-485C-8773-189297551300}"/>
                </a:ext>
              </a:extLst>
            </p:cNvPr>
            <p:cNvCxnSpPr/>
            <p:nvPr/>
          </p:nvCxnSpPr>
          <p:spPr>
            <a:xfrm>
              <a:off x="2979250" y="5366907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EAF7BB-EF07-4536-8C00-85ABEB305E18}"/>
                </a:ext>
              </a:extLst>
            </p:cNvPr>
            <p:cNvCxnSpPr/>
            <p:nvPr/>
          </p:nvCxnSpPr>
          <p:spPr>
            <a:xfrm>
              <a:off x="3914505" y="5457709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253968-A6F2-45D7-A597-2F719B40D380}"/>
                </a:ext>
              </a:extLst>
            </p:cNvPr>
            <p:cNvSpPr txBox="1"/>
            <p:nvPr/>
          </p:nvSpPr>
          <p:spPr>
            <a:xfrm>
              <a:off x="2333696" y="4977287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5D4727-A683-41A1-A270-12E7DDDF9B08}"/>
                </a:ext>
              </a:extLst>
            </p:cNvPr>
            <p:cNvSpPr txBox="1"/>
            <p:nvPr/>
          </p:nvSpPr>
          <p:spPr>
            <a:xfrm>
              <a:off x="2820202" y="571196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78C980-AD32-4270-95B1-2C5109272755}"/>
                </a:ext>
              </a:extLst>
            </p:cNvPr>
            <p:cNvSpPr txBox="1"/>
            <p:nvPr/>
          </p:nvSpPr>
          <p:spPr>
            <a:xfrm>
              <a:off x="3757083" y="58026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AE9C7A-6107-4BC3-BE74-B5EFE7DC1BAE}"/>
              </a:ext>
            </a:extLst>
          </p:cNvPr>
          <p:cNvGrpSpPr/>
          <p:nvPr/>
        </p:nvGrpSpPr>
        <p:grpSpPr>
          <a:xfrm>
            <a:off x="5372343" y="3218152"/>
            <a:ext cx="1913380" cy="3053320"/>
            <a:chOff x="5338548" y="3029094"/>
            <a:chExt cx="1913380" cy="3053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479743-5B94-4BE3-9791-337E9D429226}"/>
                    </a:ext>
                  </a:extLst>
                </p:cNvPr>
                <p:cNvSpPr txBox="1"/>
                <p:nvPr/>
              </p:nvSpPr>
              <p:spPr>
                <a:xfrm>
                  <a:off x="6303385" y="3841260"/>
                  <a:ext cx="4860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accent3"/>
                            </a:solidFill>
                            <a:latin typeface="Cambria Math"/>
                            <a:sym typeface="Symbol"/>
                          </a:rPr>
                          <m:t>∗</m:t>
                        </m:r>
                      </m:oMath>
                    </m:oMathPara>
                  </a14:m>
                  <a:endParaRPr lang="en-US" sz="2400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cs typeface="Franklin Gothic Medium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385" y="3841260"/>
                  <a:ext cx="486030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75FE8C-3385-42C7-9D49-C64D0319D6D9}"/>
                </a:ext>
              </a:extLst>
            </p:cNvPr>
            <p:cNvGrpSpPr/>
            <p:nvPr/>
          </p:nvGrpSpPr>
          <p:grpSpPr>
            <a:xfrm>
              <a:off x="5338548" y="4348596"/>
              <a:ext cx="1336936" cy="917567"/>
              <a:chOff x="6324928" y="4393882"/>
              <a:chExt cx="1336936" cy="917567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DB50010-719E-438D-BB0A-C4DF59887BCA}"/>
                  </a:ext>
                </a:extLst>
              </p:cNvPr>
              <p:cNvSpPr txBox="1"/>
              <p:nvPr/>
            </p:nvSpPr>
            <p:spPr>
              <a:xfrm>
                <a:off x="6841229" y="4694396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3"/>
                    </a:solidFill>
                    <a:latin typeface="Calibri" charset="0"/>
                    <a:sym typeface="Symbol" charset="0"/>
                  </a:rPr>
                  <a:t>+</a:t>
                </a:r>
                <a:endParaRPr lang="en-US" sz="2400" dirty="0">
                  <a:solidFill>
                    <a:schemeClr val="accent3"/>
                  </a:solidFill>
                  <a:latin typeface="Franklin Gothic Medium"/>
                  <a:cs typeface="Franklin Gothic Medium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DB11D82-E17B-40CC-8E9D-C431CDCC4285}"/>
                  </a:ext>
                </a:extLst>
              </p:cNvPr>
              <p:cNvCxnSpPr/>
              <p:nvPr/>
            </p:nvCxnSpPr>
            <p:spPr>
              <a:xfrm flipH="1">
                <a:off x="6521456" y="4393882"/>
                <a:ext cx="370961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D92C0EA-0E39-49C8-9010-2AE56239A651}"/>
                  </a:ext>
                </a:extLst>
              </p:cNvPr>
              <p:cNvCxnSpPr/>
              <p:nvPr/>
            </p:nvCxnSpPr>
            <p:spPr>
              <a:xfrm flipH="1">
                <a:off x="7010662" y="4393882"/>
                <a:ext cx="5610" cy="3386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B9C586F-8003-4720-A33C-924EB83591F5}"/>
                  </a:ext>
                </a:extLst>
              </p:cNvPr>
              <p:cNvCxnSpPr/>
              <p:nvPr/>
            </p:nvCxnSpPr>
            <p:spPr>
              <a:xfrm>
                <a:off x="7186442" y="4393882"/>
                <a:ext cx="277188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1162A26-C15A-44D3-A3F2-CFF6281920A9}"/>
                  </a:ext>
                </a:extLst>
              </p:cNvPr>
              <p:cNvSpPr/>
              <p:nvPr/>
            </p:nvSpPr>
            <p:spPr>
              <a:xfrm>
                <a:off x="6324928" y="4745431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72D776F-6A23-4539-AB7F-2696FBB22003}"/>
                  </a:ext>
                </a:extLst>
              </p:cNvPr>
              <p:cNvSpPr/>
              <p:nvPr/>
            </p:nvSpPr>
            <p:spPr>
              <a:xfrm>
                <a:off x="7284838" y="4788229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AFA3A9A-B4D2-487D-B1A1-4B836170AC29}"/>
                </a:ext>
              </a:extLst>
            </p:cNvPr>
            <p:cNvGrpSpPr/>
            <p:nvPr/>
          </p:nvGrpSpPr>
          <p:grpSpPr>
            <a:xfrm>
              <a:off x="5383205" y="5177849"/>
              <a:ext cx="394660" cy="904565"/>
              <a:chOff x="5901649" y="4406884"/>
              <a:chExt cx="394660" cy="90456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CFD06E6-283F-4268-AB15-ADB8A8DAE97C}"/>
                  </a:ext>
                </a:extLst>
              </p:cNvPr>
              <p:cNvCxnSpPr/>
              <p:nvPr/>
            </p:nvCxnSpPr>
            <p:spPr>
              <a:xfrm>
                <a:off x="6042354" y="4406884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C6B620-E815-43D9-9C71-EE2208F6398F}"/>
                  </a:ext>
                </a:extLst>
              </p:cNvPr>
              <p:cNvSpPr txBox="1"/>
              <p:nvPr/>
            </p:nvSpPr>
            <p:spPr>
              <a:xfrm>
                <a:off x="5901649" y="4788229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2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33B290A-024C-43FC-B5F3-A877FCB3DDF7}"/>
                </a:ext>
              </a:extLst>
            </p:cNvPr>
            <p:cNvGrpSpPr/>
            <p:nvPr/>
          </p:nvGrpSpPr>
          <p:grpSpPr>
            <a:xfrm>
              <a:off x="5853841" y="3029094"/>
              <a:ext cx="1346791" cy="3017028"/>
              <a:chOff x="5853841" y="3029094"/>
              <a:chExt cx="1346791" cy="301702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8492C6-60E0-4832-A803-AB99AD26ADA3}"/>
                  </a:ext>
                </a:extLst>
              </p:cNvPr>
              <p:cNvSpPr txBox="1"/>
              <p:nvPr/>
            </p:nvSpPr>
            <p:spPr>
              <a:xfrm>
                <a:off x="6357887" y="3029094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5ED7308-436A-40CB-84B0-629552691324}"/>
                  </a:ext>
                </a:extLst>
              </p:cNvPr>
              <p:cNvCxnSpPr/>
              <p:nvPr/>
            </p:nvCxnSpPr>
            <p:spPr>
              <a:xfrm flipH="1">
                <a:off x="6050369" y="3509389"/>
                <a:ext cx="384496" cy="506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3B02777-E63D-4B8B-96C9-D06F189C1F30}"/>
                  </a:ext>
                </a:extLst>
              </p:cNvPr>
              <p:cNvCxnSpPr>
                <a:stCxn id="34" idx="2"/>
              </p:cNvCxnSpPr>
              <p:nvPr/>
            </p:nvCxnSpPr>
            <p:spPr>
              <a:xfrm>
                <a:off x="6546400" y="3552314"/>
                <a:ext cx="803" cy="400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C6170DC-7C5A-423A-9E42-298A3CAD6159}"/>
                  </a:ext>
                </a:extLst>
              </p:cNvPr>
              <p:cNvCxnSpPr/>
              <p:nvPr/>
            </p:nvCxnSpPr>
            <p:spPr>
              <a:xfrm>
                <a:off x="6640175" y="3509389"/>
                <a:ext cx="352368" cy="506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EE8589-5380-49E2-BEE9-0223EFDD43A3}"/>
                  </a:ext>
                </a:extLst>
              </p:cNvPr>
              <p:cNvSpPr txBox="1"/>
              <p:nvPr/>
            </p:nvSpPr>
            <p:spPr>
              <a:xfrm>
                <a:off x="6350260" y="387617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>
                  <a:solidFill>
                    <a:schemeClr val="accent3"/>
                  </a:solidFill>
                  <a:latin typeface="Franklin Gothic Medium"/>
                  <a:cs typeface="Franklin Gothic Medium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1A43318-6DE8-4589-BDF2-947BD6B9D30B}"/>
                  </a:ext>
                </a:extLst>
              </p:cNvPr>
              <p:cNvSpPr/>
              <p:nvPr/>
            </p:nvSpPr>
            <p:spPr>
              <a:xfrm>
                <a:off x="5853841" y="3906095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B26200B-255E-417F-870D-A477E3A91E32}"/>
                  </a:ext>
                </a:extLst>
              </p:cNvPr>
              <p:cNvSpPr/>
              <p:nvPr/>
            </p:nvSpPr>
            <p:spPr>
              <a:xfrm>
                <a:off x="6823606" y="3938035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EDFBCF9-9C2E-43D0-9BF6-9A62D228CFF4}"/>
                  </a:ext>
                </a:extLst>
              </p:cNvPr>
              <p:cNvCxnSpPr/>
              <p:nvPr/>
            </p:nvCxnSpPr>
            <p:spPr>
              <a:xfrm>
                <a:off x="6547203" y="5177849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3E1BBC5-50A0-49FA-B304-77E1EEF49FE0}"/>
                  </a:ext>
                </a:extLst>
              </p:cNvPr>
              <p:cNvSpPr txBox="1"/>
              <p:nvPr/>
            </p:nvSpPr>
            <p:spPr>
              <a:xfrm>
                <a:off x="6388155" y="552290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3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582655-6501-4FCC-86C8-A3E173037061}"/>
                </a:ext>
              </a:extLst>
            </p:cNvPr>
            <p:cNvGrpSpPr/>
            <p:nvPr/>
          </p:nvGrpSpPr>
          <p:grpSpPr>
            <a:xfrm>
              <a:off x="6857268" y="4372577"/>
              <a:ext cx="394660" cy="868134"/>
              <a:chOff x="7325036" y="5268651"/>
              <a:chExt cx="394660" cy="86813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720B3EE-4369-47BD-91E3-074A9AC77367}"/>
                  </a:ext>
                </a:extLst>
              </p:cNvPr>
              <p:cNvCxnSpPr/>
              <p:nvPr/>
            </p:nvCxnSpPr>
            <p:spPr>
              <a:xfrm>
                <a:off x="7482458" y="5268651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CEEA62-84B6-4CCC-9E67-A07F47C4D4C4}"/>
                  </a:ext>
                </a:extLst>
              </p:cNvPr>
              <p:cNvSpPr txBox="1"/>
              <p:nvPr/>
            </p:nvSpPr>
            <p:spPr>
              <a:xfrm>
                <a:off x="7325036" y="5613565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37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FBD0-0294-4BF9-A2C6-41CB6A99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encode 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1ECF1-CC9A-4C5B-8922-F235DBD2C0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56042"/>
                <a:ext cx="9870831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want to keep “in order” we want there to be only one possible parse tree. </a:t>
                </a:r>
              </a:p>
              <a:p>
                <a:r>
                  <a:rPr lang="en-US" dirty="0"/>
                  <a:t>Differentiate between “things to add” and “things to multiply”</a:t>
                </a:r>
              </a:p>
              <a:p>
                <a:r>
                  <a:rPr lang="en-US" dirty="0"/>
                  <a:t>Only introduce a * sign after you’ve eliminated the possibility of introducing another + sign in that area.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7|8|9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1ECF1-CC9A-4C5B-8922-F235DBD2C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56042"/>
                <a:ext cx="9870831" cy="4845504"/>
              </a:xfrm>
              <a:blipFill>
                <a:blip r:embed="rId2"/>
                <a:stretch>
                  <a:fillRect l="-803" t="-2264" r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831D047-F346-4D1B-94D1-FFF3857B83A4}"/>
              </a:ext>
            </a:extLst>
          </p:cNvPr>
          <p:cNvGrpSpPr/>
          <p:nvPr/>
        </p:nvGrpSpPr>
        <p:grpSpPr>
          <a:xfrm>
            <a:off x="10111741" y="1456042"/>
            <a:ext cx="1904579" cy="5071196"/>
            <a:chOff x="7159285" y="1506784"/>
            <a:chExt cx="1904579" cy="507119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7C2E92-2895-4B76-888F-D60E9211AF3C}"/>
                </a:ext>
              </a:extLst>
            </p:cNvPr>
            <p:cNvGrpSpPr/>
            <p:nvPr/>
          </p:nvGrpSpPr>
          <p:grpSpPr>
            <a:xfrm>
              <a:off x="7175367" y="1506784"/>
              <a:ext cx="1798405" cy="2688316"/>
              <a:chOff x="7175367" y="1506784"/>
              <a:chExt cx="1798405" cy="268831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A7B7B62-0ADF-4A0F-B6DD-4CC197288DBA}"/>
                  </a:ext>
                </a:extLst>
              </p:cNvPr>
              <p:cNvGrpSpPr/>
              <p:nvPr/>
            </p:nvGrpSpPr>
            <p:grpSpPr>
              <a:xfrm>
                <a:off x="7175367" y="1506784"/>
                <a:ext cx="1798405" cy="2688316"/>
                <a:chOff x="7175367" y="1506784"/>
                <a:chExt cx="1798405" cy="2688316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FE1507-CB53-4CC6-B54A-661677FCABCB}"/>
                    </a:ext>
                  </a:extLst>
                </p:cNvPr>
                <p:cNvSpPr txBox="1"/>
                <p:nvPr/>
              </p:nvSpPr>
              <p:spPr>
                <a:xfrm>
                  <a:off x="7679413" y="1506784"/>
                  <a:ext cx="3770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E</a:t>
                  </a:r>
                  <a:endParaRPr lang="en-US" sz="20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cs typeface="Franklin Gothic Medium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C473261-55F7-44BA-844A-2D89157EE7BD}"/>
                    </a:ext>
                  </a:extLst>
                </p:cNvPr>
                <p:cNvCxnSpPr/>
                <p:nvPr/>
              </p:nvCxnSpPr>
              <p:spPr>
                <a:xfrm flipH="1">
                  <a:off x="7371895" y="1987079"/>
                  <a:ext cx="384496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E084844-8216-4AC6-B404-4714E9A7946A}"/>
                    </a:ext>
                  </a:extLst>
                </p:cNvPr>
                <p:cNvCxnSpPr>
                  <a:stCxn id="27" idx="2"/>
                </p:cNvCxnSpPr>
                <p:nvPr/>
              </p:nvCxnSpPr>
              <p:spPr>
                <a:xfrm>
                  <a:off x="7867926" y="2030004"/>
                  <a:ext cx="803" cy="40016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50495EB-7342-4BF3-8A4F-436904134FDE}"/>
                    </a:ext>
                  </a:extLst>
                </p:cNvPr>
                <p:cNvCxnSpPr/>
                <p:nvPr/>
              </p:nvCxnSpPr>
              <p:spPr>
                <a:xfrm>
                  <a:off x="7961701" y="1987079"/>
                  <a:ext cx="352368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21A0D69-B70F-4EA7-868E-DF3E9FEA2D7A}"/>
                    </a:ext>
                  </a:extLst>
                </p:cNvPr>
                <p:cNvSpPr txBox="1"/>
                <p:nvPr/>
              </p:nvSpPr>
              <p:spPr>
                <a:xfrm>
                  <a:off x="7671786" y="2353867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F282AF8-5788-4C87-8ABA-7AA10EC264DD}"/>
                    </a:ext>
                  </a:extLst>
                </p:cNvPr>
                <p:cNvSpPr/>
                <p:nvPr/>
              </p:nvSpPr>
              <p:spPr>
                <a:xfrm>
                  <a:off x="7175367" y="2383785"/>
                  <a:ext cx="37702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E</a:t>
                  </a:r>
                  <a:endParaRPr lang="en-US" sz="16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1CA076D-C70B-4CE6-A5C9-D6ED5501B399}"/>
                    </a:ext>
                  </a:extLst>
                </p:cNvPr>
                <p:cNvSpPr/>
                <p:nvPr/>
              </p:nvSpPr>
              <p:spPr>
                <a:xfrm>
                  <a:off x="8145132" y="2415725"/>
                  <a:ext cx="35779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T</a:t>
                  </a:r>
                  <a:endParaRPr lang="en-US" sz="16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B5C356F-BD45-4D9C-987F-068ED16B1647}"/>
                    </a:ext>
                  </a:extLst>
                </p:cNvPr>
                <p:cNvSpPr txBox="1"/>
                <p:nvPr/>
              </p:nvSpPr>
              <p:spPr>
                <a:xfrm>
                  <a:off x="7663195" y="2376038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+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E8DB419-3EA2-4C2C-932A-3CFF0359D908}"/>
                    </a:ext>
                  </a:extLst>
                </p:cNvPr>
                <p:cNvGrpSpPr/>
                <p:nvPr/>
              </p:nvGrpSpPr>
              <p:grpSpPr>
                <a:xfrm>
                  <a:off x="7646454" y="2871572"/>
                  <a:ext cx="1327318" cy="917567"/>
                  <a:chOff x="2770510" y="4816787"/>
                  <a:chExt cx="1327318" cy="917567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84003221-C26B-4EFC-8161-ABAFBA1F9B7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967038" y="4816787"/>
                    <a:ext cx="370961" cy="4617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B18DB3A4-161B-41BC-B636-A7E7FB483D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456244" y="4816787"/>
                    <a:ext cx="5610" cy="33861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A91263A7-1865-4C8F-80FF-AEBE5CE66411}"/>
                      </a:ext>
                    </a:extLst>
                  </p:cNvPr>
                  <p:cNvCxnSpPr/>
                  <p:nvPr/>
                </p:nvCxnSpPr>
                <p:spPr>
                  <a:xfrm>
                    <a:off x="3632024" y="4816787"/>
                    <a:ext cx="277188" cy="4617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513C34E0-B8FC-4A07-9DE6-54199FC47FF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22545" y="5104212"/>
                        <a:ext cx="486030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i="1" dirty="0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sym typeface="Symbol"/>
                                </a:rPr>
                                <m:t>∗</m:t>
                              </m:r>
                            </m:oMath>
                          </m:oMathPara>
                        </a14:m>
                        <a:endParaRPr lang="en-US" sz="2400" dirty="0">
                          <a:solidFill>
                            <a:schemeClr val="accent3"/>
                          </a:solidFill>
                          <a:latin typeface="Franklin Gothic Medium" panose="020B0603020102020204" pitchFamily="34" charset="0"/>
                          <a:cs typeface="Franklin Gothic Medium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TextBox 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22545" y="5104212"/>
                        <a:ext cx="486030" cy="584775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BBBE51F-3C3B-4282-981A-48ED255D3EBB}"/>
                      </a:ext>
                    </a:extLst>
                  </p:cNvPr>
                  <p:cNvSpPr/>
                  <p:nvPr/>
                </p:nvSpPr>
                <p:spPr>
                  <a:xfrm>
                    <a:off x="2770510" y="5168336"/>
                    <a:ext cx="357790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chemeClr val="accent3"/>
                        </a:solidFill>
                        <a:latin typeface="Franklin Gothic Medium" panose="020B0603020102020204" pitchFamily="34" charset="0"/>
                        <a:sym typeface="Symbol" charset="0"/>
                      </a:rPr>
                      <a:t>T</a:t>
                    </a:r>
                    <a:endParaRPr lang="en-US" sz="16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B0765000-F2EA-4DA5-9C74-70EE5B36EB9C}"/>
                      </a:ext>
                    </a:extLst>
                  </p:cNvPr>
                  <p:cNvSpPr/>
                  <p:nvPr/>
                </p:nvSpPr>
                <p:spPr>
                  <a:xfrm>
                    <a:off x="3730420" y="5211134"/>
                    <a:ext cx="36740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chemeClr val="accent3"/>
                        </a:solidFill>
                        <a:latin typeface="Franklin Gothic Medium" panose="020B0603020102020204" pitchFamily="34" charset="0"/>
                        <a:sym typeface="Symbol" charset="0"/>
                      </a:rPr>
                      <a:t>F</a:t>
                    </a:r>
                    <a:endParaRPr lang="en-US" sz="16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</p:grp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7B82553-0D73-4EA4-B102-0077EF4794B5}"/>
                    </a:ext>
                  </a:extLst>
                </p:cNvPr>
                <p:cNvCxnSpPr/>
                <p:nvPr/>
              </p:nvCxnSpPr>
              <p:spPr>
                <a:xfrm>
                  <a:off x="8785156" y="3759384"/>
                  <a:ext cx="0" cy="435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1EEF137-82C9-4F3C-94FC-892DB2424AFD}"/>
                  </a:ext>
                </a:extLst>
              </p:cNvPr>
              <p:cNvCxnSpPr/>
              <p:nvPr/>
            </p:nvCxnSpPr>
            <p:spPr>
              <a:xfrm>
                <a:off x="7345474" y="2890662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0639D1-1923-4251-BB00-A276497B4B41}"/>
                </a:ext>
              </a:extLst>
            </p:cNvPr>
            <p:cNvGrpSpPr/>
            <p:nvPr/>
          </p:nvGrpSpPr>
          <p:grpSpPr>
            <a:xfrm>
              <a:off x="7191583" y="3789139"/>
              <a:ext cx="438734" cy="2788841"/>
              <a:chOff x="7204380" y="2769745"/>
              <a:chExt cx="438734" cy="278884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597A33A-45D8-45DE-BC69-9521E4412F4D}"/>
                  </a:ext>
                </a:extLst>
              </p:cNvPr>
              <p:cNvCxnSpPr/>
              <p:nvPr/>
            </p:nvCxnSpPr>
            <p:spPr>
              <a:xfrm>
                <a:off x="7371895" y="4664350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749D25-7CF2-458B-9256-BA9B9F82B9F2}"/>
                  </a:ext>
                </a:extLst>
              </p:cNvPr>
              <p:cNvSpPr txBox="1"/>
              <p:nvPr/>
            </p:nvSpPr>
            <p:spPr>
              <a:xfrm>
                <a:off x="7222437" y="5035366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2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CAA7739-51D0-4157-B7A8-1B0F240E8201}"/>
                  </a:ext>
                </a:extLst>
              </p:cNvPr>
              <p:cNvCxnSpPr/>
              <p:nvPr/>
            </p:nvCxnSpPr>
            <p:spPr>
              <a:xfrm>
                <a:off x="7374543" y="3724504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242F0B-1BB4-44DF-A597-053109EA2023}"/>
                  </a:ext>
                </a:extLst>
              </p:cNvPr>
              <p:cNvSpPr txBox="1"/>
              <p:nvPr/>
            </p:nvSpPr>
            <p:spPr>
              <a:xfrm>
                <a:off x="7204380" y="3246894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F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57B99C-326F-4D2E-9765-4DA2DB3F97FF}"/>
                  </a:ext>
                </a:extLst>
              </p:cNvPr>
              <p:cNvSpPr txBox="1"/>
              <p:nvPr/>
            </p:nvSpPr>
            <p:spPr>
              <a:xfrm>
                <a:off x="7224410" y="4141130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04F8A71-A819-4745-9CE3-A08711813929}"/>
                  </a:ext>
                </a:extLst>
              </p:cNvPr>
              <p:cNvCxnSpPr/>
              <p:nvPr/>
            </p:nvCxnSpPr>
            <p:spPr>
              <a:xfrm>
                <a:off x="7364833" y="2769745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632F96-D7E3-4C8C-BAD1-BBBD19964991}"/>
                </a:ext>
              </a:extLst>
            </p:cNvPr>
            <p:cNvSpPr/>
            <p:nvPr/>
          </p:nvSpPr>
          <p:spPr>
            <a:xfrm>
              <a:off x="7159285" y="3285009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T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A6037A-284D-401C-B702-9B13AE2E28CE}"/>
                </a:ext>
              </a:extLst>
            </p:cNvPr>
            <p:cNvGrpSpPr/>
            <p:nvPr/>
          </p:nvGrpSpPr>
          <p:grpSpPr>
            <a:xfrm>
              <a:off x="7656872" y="3728030"/>
              <a:ext cx="466447" cy="2702815"/>
              <a:chOff x="7176667" y="2769745"/>
              <a:chExt cx="466447" cy="2702815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D8EEFF1-87BE-4B30-996F-52859B22DE4A}"/>
                  </a:ext>
                </a:extLst>
              </p:cNvPr>
              <p:cNvCxnSpPr/>
              <p:nvPr/>
            </p:nvCxnSpPr>
            <p:spPr>
              <a:xfrm>
                <a:off x="7371895" y="4579936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F50B3E-E3A2-41C4-A333-A7F26F050779}"/>
                  </a:ext>
                </a:extLst>
              </p:cNvPr>
              <p:cNvSpPr txBox="1"/>
              <p:nvPr/>
            </p:nvSpPr>
            <p:spPr>
              <a:xfrm>
                <a:off x="7214011" y="4949340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3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C280345-049F-43F5-897F-0C634B98B2E2}"/>
                  </a:ext>
                </a:extLst>
              </p:cNvPr>
              <p:cNvCxnSpPr/>
              <p:nvPr/>
            </p:nvCxnSpPr>
            <p:spPr>
              <a:xfrm>
                <a:off x="7374543" y="3619283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54D436-D43E-4E19-93EE-E8B0D930FF3E}"/>
                  </a:ext>
                </a:extLst>
              </p:cNvPr>
              <p:cNvSpPr txBox="1"/>
              <p:nvPr/>
            </p:nvSpPr>
            <p:spPr>
              <a:xfrm>
                <a:off x="7176667" y="3164092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F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FE5064-8971-48B1-919B-FE9ACB17311D}"/>
                  </a:ext>
                </a:extLst>
              </p:cNvPr>
              <p:cNvSpPr txBox="1"/>
              <p:nvPr/>
            </p:nvSpPr>
            <p:spPr>
              <a:xfrm>
                <a:off x="7224410" y="4056716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4B6C346-D029-4B30-A374-EB84986D061B}"/>
                  </a:ext>
                </a:extLst>
              </p:cNvPr>
              <p:cNvCxnSpPr/>
              <p:nvPr/>
            </p:nvCxnSpPr>
            <p:spPr>
              <a:xfrm>
                <a:off x="7364833" y="2769745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1617030-BA21-4BA8-9E96-667764B4B3BE}"/>
                </a:ext>
              </a:extLst>
            </p:cNvPr>
            <p:cNvGrpSpPr/>
            <p:nvPr/>
          </p:nvGrpSpPr>
          <p:grpSpPr>
            <a:xfrm>
              <a:off x="8634761" y="4205423"/>
              <a:ext cx="429103" cy="1415844"/>
              <a:chOff x="8232145" y="5187940"/>
              <a:chExt cx="429103" cy="1415844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885E52D-F08C-46E9-B546-04A70A84D302}"/>
                  </a:ext>
                </a:extLst>
              </p:cNvPr>
              <p:cNvCxnSpPr/>
              <p:nvPr/>
            </p:nvCxnSpPr>
            <p:spPr>
              <a:xfrm>
                <a:off x="8390029" y="5711160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3A71C3-1CCC-4867-8A52-0D1D52D6EB57}"/>
                  </a:ext>
                </a:extLst>
              </p:cNvPr>
              <p:cNvSpPr txBox="1"/>
              <p:nvPr/>
            </p:nvSpPr>
            <p:spPr>
              <a:xfrm>
                <a:off x="8232145" y="6080564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6AE96C-81AF-458B-9A68-B1AF1D41B19F}"/>
                  </a:ext>
                </a:extLst>
              </p:cNvPr>
              <p:cNvSpPr txBox="1"/>
              <p:nvPr/>
            </p:nvSpPr>
            <p:spPr>
              <a:xfrm>
                <a:off x="8242544" y="5187940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919F-DFD4-41E2-BA36-2B83AE63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CNFs in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55BDA-4CAA-4CBD-A9AF-654CC4A80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Used to define programming languages. </a:t>
                </a:r>
              </a:p>
              <a:p>
                <a:r>
                  <a:rPr lang="en-US" dirty="0"/>
                  <a:t>Often written in Backus-Naur Form – just different notation</a:t>
                </a:r>
              </a:p>
              <a:p>
                <a:r>
                  <a:rPr lang="en-US" b="1" dirty="0"/>
                  <a:t>Variables </a:t>
                </a:r>
                <a:r>
                  <a:rPr lang="en-US" dirty="0"/>
                  <a:t>are &lt;names-in-brackets</a:t>
                </a:r>
                <a:r>
                  <a:rPr lang="en-US" dirty="0" smtClean="0"/>
                  <a:t>&gt; or </a:t>
                </a:r>
                <a:r>
                  <a:rPr lang="en-US" dirty="0" smtClean="0"/>
                  <a:t>technical terms</a:t>
                </a:r>
                <a:endParaRPr lang="en-US" dirty="0"/>
              </a:p>
              <a:p>
                <a:r>
                  <a:rPr lang="en-US" dirty="0"/>
                  <a:t>like &lt;if-then-else-statement&gt;, &lt;condition&gt;, &lt;identifier&gt;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is replaced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55BDA-4CAA-4CBD-A9AF-654CC4A80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BNF for C   (no &lt;...&gt; and uses : instead of ::=)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2" y="1083028"/>
            <a:ext cx="918329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1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13D9-C76C-49E5-AD28-7B98DFFC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5A6E-0250-4DD0-89A9-C843E0D34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diagramming sentences in middle school?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&lt;sentence&gt;::=&lt;noun phrase&gt;&lt;verb phrase&gt;</a:t>
            </a:r>
          </a:p>
          <a:p>
            <a:r>
              <a:rPr lang="en-US" dirty="0"/>
              <a:t>&lt;noun phrase&gt;::=&lt;determiner&gt;&lt;adjective&gt;&lt;noun&gt;</a:t>
            </a:r>
          </a:p>
          <a:p>
            <a:r>
              <a:rPr lang="en-US" dirty="0"/>
              <a:t>&lt;verb phrase&gt;::=&lt;verb&gt;&lt;adverb&gt;|&lt;verb&gt;&lt;object&gt;</a:t>
            </a:r>
          </a:p>
          <a:p>
            <a:r>
              <a:rPr lang="en-US" dirty="0"/>
              <a:t>&lt;object&gt;::=&lt;noun phrase&gt;</a:t>
            </a:r>
          </a:p>
          <a:p>
            <a:endParaRPr lang="en-US" dirty="0"/>
          </a:p>
        </p:txBody>
      </p:sp>
      <p:pic>
        <p:nvPicPr>
          <p:cNvPr id="2050" name="Picture 2" descr="Full Reed–Kellogg examples">
            <a:extLst>
              <a:ext uri="{FF2B5EF4-FFF2-40B4-BE49-F238E27FC236}">
                <a16:creationId xmlns:a16="http://schemas.microsoft.com/office/drawing/2014/main" id="{43BE745C-1BC4-4E2B-A1B6-49333E76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92" y="1995488"/>
            <a:ext cx="8093086" cy="16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9DB3-BA52-456D-8E8F-2A0BD66E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B8187-DE36-4321-8ECD-D6EBC83E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&lt;sentence&gt;::=&lt;noun phrase&gt;&lt;verb phrase&gt;</a:t>
            </a:r>
          </a:p>
          <a:p>
            <a:r>
              <a:rPr lang="en-US" dirty="0"/>
              <a:t>&lt;noun phrase&gt;::=&lt;determiner&gt;&lt;adjective&gt;&lt;noun&gt;</a:t>
            </a:r>
          </a:p>
          <a:p>
            <a:r>
              <a:rPr lang="en-US" dirty="0"/>
              <a:t>&lt;verb phrase&gt;::=&lt;verb&gt;&lt;adverb&gt;|&lt;verb&gt;&lt;object&gt;</a:t>
            </a:r>
          </a:p>
          <a:p>
            <a:r>
              <a:rPr lang="en-US" dirty="0"/>
              <a:t>&lt;object&gt;::=&lt;noun phrase&gt;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The old man the boat.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4DC4-5F32-43F4-9908-BE0AE0E7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old man the boat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93A35-8776-4DA1-8322-1D0967570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6707" y="1034803"/>
            <a:ext cx="4454928" cy="4881344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6B5004C-470F-4CED-AED7-05547D614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9322" y="1155333"/>
            <a:ext cx="4566678" cy="5003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3E61D3-DA14-41B4-9ABE-B0DC8A2E8D75}"/>
              </a:ext>
            </a:extLst>
          </p:cNvPr>
          <p:cNvSpPr/>
          <p:nvPr/>
        </p:nvSpPr>
        <p:spPr>
          <a:xfrm>
            <a:off x="2891118" y="6279654"/>
            <a:ext cx="8350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Jochen Burghardt - Own work, CC BY-SA 4.0, https://commons.wikimedia.org/w/index.php?curid=92742400</a:t>
            </a:r>
          </a:p>
        </p:txBody>
      </p:sp>
    </p:spTree>
    <p:extLst>
      <p:ext uri="{BB962C8B-B14F-4D97-AF65-F5344CB8AC3E}">
        <p14:creationId xmlns:p14="http://schemas.microsoft.com/office/powerpoint/2010/main" val="32802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43F7-1C19-45D7-90F1-06B34EC7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Context Free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A6EBCA-9FAA-4257-8F03-03ADF18EE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There are languages CFGs can express that regular expressions can’t</a:t>
                </a:r>
              </a:p>
              <a:p>
                <a:pPr lvl="1"/>
                <a:r>
                  <a:rPr lang="en-US" dirty="0"/>
                  <a:t>e.g. palindromes</a:t>
                </a:r>
              </a:p>
              <a:p>
                <a:r>
                  <a:rPr lang="en-US" dirty="0"/>
                  <a:t>What about vice versa – is there a language that a regular expression can represent that a CFG can’t?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there languages even CFGs cannot represent?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cannot be written with a context free grammar.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A6EBCA-9FAA-4257-8F03-03ADF18EE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4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6B93-2EE7-407D-BC90-0F175709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1A1A-F6D3-43A0-BDDF-9978CEAF5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CFGs and regular expressions gave us ways of succinctly representing sets of strings</a:t>
            </a:r>
          </a:p>
          <a:p>
            <a:pPr lvl="1"/>
            <a:r>
              <a:rPr lang="en-US" dirty="0"/>
              <a:t>Regular expressions super useful for representing things you need to search for</a:t>
            </a:r>
          </a:p>
          <a:p>
            <a:pPr lvl="1"/>
            <a:r>
              <a:rPr lang="en-US" dirty="0"/>
              <a:t>CFGs represent complicated languages like “java code with valid syntax”</a:t>
            </a:r>
          </a:p>
          <a:p>
            <a:endParaRPr lang="en-US" dirty="0"/>
          </a:p>
          <a:p>
            <a:r>
              <a:rPr lang="en-US" dirty="0"/>
              <a:t>Next Week, we’ll talk about how each of these are “equivalent to weaker computers.”</a:t>
            </a:r>
          </a:p>
          <a:p>
            <a:endParaRPr lang="en-US" dirty="0"/>
          </a:p>
          <a:p>
            <a:r>
              <a:rPr lang="en-US" dirty="0"/>
              <a:t>This week: Two more tools for our toolbox.</a:t>
            </a:r>
          </a:p>
        </p:txBody>
      </p:sp>
    </p:spTree>
    <p:extLst>
      <p:ext uri="{BB962C8B-B14F-4D97-AF65-F5344CB8AC3E}">
        <p14:creationId xmlns:p14="http://schemas.microsoft.com/office/powerpoint/2010/main" val="17558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09EC4A-0506-45BD-9CC5-983A25CD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CDE61-904F-4E50-A747-FEACCD7FD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9E30CE-7ADA-479D-8F6C-C6659352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CBAD7-2875-4FEF-9F7E-79F52CB02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65DA2-1588-410D-BDAC-BAFF7C78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Wait what?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3≤4“</m:t>
                    </m:r>
                  </m:oMath>
                </a14:m>
                <a:r>
                  <a:rPr lang="en-US" dirty="0"/>
                  <a:t> is a way of saying “3 relates to 4” (for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relation)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en-US" dirty="0"/>
                  <a:t> is an element of the set that defines the relation.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714729B-FAEA-4560-A7B1-08A68026A0F0}"/>
              </a:ext>
            </a:extLst>
          </p:cNvPr>
          <p:cNvGrpSpPr/>
          <p:nvPr/>
        </p:nvGrpSpPr>
        <p:grpSpPr>
          <a:xfrm>
            <a:off x="575239" y="1463857"/>
            <a:ext cx="9767184" cy="170918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0F01CE-94E9-4B91-9C1A-585B5BFE99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8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B6EF-6240-4241-875D-2F88F5E7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Relations,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7B03F-7FF7-468D-8CD5-8C421B6DE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2"/>
                <a:ext cx="11187258" cy="51775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It turns out, they’ve been here the whole time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your favorite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 can define a relation from its domain to its co-domain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squared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7B03F-7FF7-468D-8CD5-8C421B6DE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2"/>
                <a:ext cx="11187258" cy="5177565"/>
              </a:xfrm>
              <a:blipFill>
                <a:blip r:embed="rId2"/>
                <a:stretch>
                  <a:fillRect l="-708" t="-2945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6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A63D-2BB3-462A-BE4B-2F6F10E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Relations,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7E45-E022-417A-A7D2-0FCC329967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universal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a relation. What’s it 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7E45-E022-417A-A7D2-0FCC32996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4F837-BE68-407D-85B1-FD24837BC29A}"/>
                  </a:ext>
                </a:extLst>
              </p:cNvPr>
              <p:cNvSpPr txBox="1"/>
              <p:nvPr/>
            </p:nvSpPr>
            <p:spPr>
              <a:xfrm>
                <a:off x="1264024" y="3133165"/>
                <a:ext cx="56343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all subsets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4F837-BE68-407D-85B1-FD24837BC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4" y="3133165"/>
                <a:ext cx="5634317" cy="954107"/>
              </a:xfrm>
              <a:prstGeom prst="rect">
                <a:avLst/>
              </a:prstGeom>
              <a:blipFill>
                <a:blip r:embed="rId3"/>
                <a:stretch>
                  <a:fillRect l="-216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5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099A-5705-4D5A-8673-B097799E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6BB21-5E82-4EE5-AEAC-30DD84D23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a relation (you can define one just by listing what relates to what)</a:t>
                </a:r>
              </a:p>
              <a:p>
                <a:endParaRPr lang="en-US" dirty="0"/>
              </a:p>
              <a:p>
                <a:r>
                  <a:rPr lang="en-US" dirty="0"/>
                  <a:t>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a relation.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We’ll also say “x relates to y if and only if they’re congruent mod 5”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6BB21-5E82-4EE5-AEAC-30DD84D23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3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“transitive”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symmetric,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not 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⊆{1,2,3,4}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transitive,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transitive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for any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is not a transitive relation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14:cNvPr>
              <p14:cNvContentPartPr/>
              <p14:nvPr/>
            </p14:nvContentPartPr>
            <p14:xfrm>
              <a:off x="3699360" y="4087800"/>
              <a:ext cx="1236960" cy="88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0000" y="4078440"/>
                <a:ext cx="1255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/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This was a proof that the relation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{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𝒎𝒐𝒅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}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symmetric!</a:t>
                </a:r>
              </a:p>
              <a:p>
                <a:pPr algn="ctr"/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It was actually overkill to show if and only if. Showing just one direction turns out to be enough!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blipFill>
                <a:blip r:embed="rId5"/>
                <a:stretch>
                  <a:fillRect l="-987" r="-1974" b="-3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1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BD24-BA6F-4334-BAB0-19BD167D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transitivity?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BCFE3-D8AD-41B8-99CE-57DA9ACEA3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3811" y="1660868"/>
                <a:ext cx="11187258" cy="3413761"/>
              </a:xfrm>
            </p:spPr>
            <p:txBody>
              <a:bodyPr/>
              <a:lstStyle/>
              <a:p>
                <a:r>
                  <a:rPr lang="en-US" dirty="0" smtClean="0"/>
                  <a:t>Some quarters there’s a homework problem…we didn’t have one this time.</a:t>
                </a:r>
              </a:p>
              <a:p>
                <a:r>
                  <a:rPr lang="en-US" dirty="0" smtClean="0"/>
                  <a:t>Divides is a transitive relation!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BCFE3-D8AD-41B8-99CE-57DA9ACEA3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811" y="1660868"/>
                <a:ext cx="11187258" cy="3413761"/>
              </a:xfrm>
              <a:blipFill>
                <a:blip r:embed="rId2"/>
                <a:stretch>
                  <a:fillRect l="-708" t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2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“reflexive”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/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reflexive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7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0876-7B11-4A15-BEDA-F8CBC21C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You’ve proven </a:t>
            </a:r>
            <a:r>
              <a:rPr lang="en-US" dirty="0" err="1"/>
              <a:t>antisymmetry</a:t>
            </a:r>
            <a:r>
              <a:rPr lang="en-US" dirty="0"/>
              <a:t> too!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You showed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in section 5.</a:t>
                </a:r>
                <a:endParaRPr lang="en-US" dirty="0"/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b</m:t>
                        </m:r>
                        <m:r>
                          <a:rPr lang="en-US" b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a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r>
                  <a:rPr lang="en-US" dirty="0"/>
                  <a:t> is equivalent to the definition in the box above </a:t>
                </a:r>
              </a:p>
              <a:p>
                <a:r>
                  <a:rPr lang="en-US" dirty="0"/>
                  <a:t>The box version is easier to understand, the other version is usually easier to prove.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  <a:blipFill>
                <a:blip r:embed="rId2"/>
                <a:stretch>
                  <a:fillRect l="-708" t="-6831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/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blipFill>
                <a:blip r:embed="rId4"/>
                <a:stretch>
                  <a:fillRect l="-142" t="-7512" b="-15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39" y="1133475"/>
            <a:ext cx="6804027" cy="16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D30793-9C75-479F-8E33-419AF7F4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Can’t Regular Expressions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5AA3D9-1166-4000-A0A0-6D7EB74B8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“easy” things </a:t>
                </a:r>
                <a:br>
                  <a:rPr lang="en-US" dirty="0"/>
                </a:br>
                <a:r>
                  <a:rPr lang="en-US" dirty="0"/>
                  <a:t>Where you could say whether a string matches with just a loop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The set of all palindromes.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And some harder things</a:t>
                </a:r>
              </a:p>
              <a:p>
                <a:pPr lvl="1"/>
                <a:r>
                  <a:rPr lang="en-US" dirty="0"/>
                  <a:t>Expressions with matched parentheses</a:t>
                </a:r>
              </a:p>
              <a:p>
                <a:pPr lvl="1"/>
                <a:r>
                  <a:rPr lang="en-US" dirty="0"/>
                  <a:t>Properly formed arithmetic expressions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Context Free Grammars can solve all of these problems!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5AA3D9-1166-4000-A0A0-6D7EB74B8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3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17935AD-0B4C-46F0-94DF-022A6B834CDE}"/>
              </a:ext>
            </a:extLst>
          </p:cNvPr>
          <p:cNvSpPr/>
          <p:nvPr/>
        </p:nvSpPr>
        <p:spPr>
          <a:xfrm>
            <a:off x="6976306" y="187233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Pollev.com/</a:t>
            </a:r>
            <a:r>
              <a:rPr lang="en-US" sz="2400" dirty="0" err="1" smtClean="0"/>
              <a:t>robbie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blipFill>
                <a:blip r:embed="rId4"/>
                <a:stretch>
                  <a:fillRect l="-89" t="-3077" b="-2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727" b="-3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0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9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symmetric, transitive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∧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𝐚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𝐜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blipFill>
                <a:blip r:embed="rId4"/>
                <a:stretch>
                  <a:fillRect t="-7071"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963" b="-37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8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0747-EE1D-413C-9FCC-AF5F92C9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4017B-7204-4EFC-902C-844E4DAA79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context free grammar (CFG) is a finite set of production rules over:</a:t>
                </a:r>
              </a:p>
              <a:p>
                <a:pPr lvl="1"/>
                <a:r>
                  <a:rPr lang="en-US" dirty="0"/>
                  <a:t>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of “terminal symbols”</a:t>
                </a:r>
              </a:p>
              <a:p>
                <a:pPr lvl="1"/>
                <a:r>
                  <a:rPr lang="en-US" dirty="0"/>
                  <a:t>A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of “nonterminal symbols”</a:t>
                </a:r>
              </a:p>
              <a:p>
                <a:pPr lvl="1"/>
                <a:r>
                  <a:rPr lang="en-US" dirty="0"/>
                  <a:t>A start symbol (one of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) usually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production rule for a nonterminal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takes the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string of </a:t>
                </a:r>
                <a:r>
                  <a:rPr lang="en-US" dirty="0" err="1"/>
                  <a:t>nonterminals</a:t>
                </a:r>
                <a:r>
                  <a:rPr lang="en-US" dirty="0"/>
                  <a:t> and terminals.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4017B-7204-4EFC-902C-844E4DAA79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92DA-3D48-4259-9C3D-E824A292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35135-6A3E-4536-8D22-3371C4F9D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think of context free grammars as </a:t>
                </a:r>
                <a:r>
                  <a:rPr lang="en-US" b="1" dirty="0"/>
                  <a:t>generating</a:t>
                </a:r>
                <a:r>
                  <a:rPr lang="en-US" dirty="0"/>
                  <a:t> strings.</a:t>
                </a:r>
              </a:p>
              <a:p>
                <a:r>
                  <a:rPr lang="en-US" dirty="0"/>
                  <a:t>1. Start from the start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Choose a nonterminal in the string, and a production rule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replace that copy of the nonterminal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3. If no </a:t>
                </a:r>
                <a:r>
                  <a:rPr lang="en-US" dirty="0" err="1"/>
                  <a:t>nonterminals</a:t>
                </a:r>
                <a:r>
                  <a:rPr lang="en-US" dirty="0"/>
                  <a:t> remain, you’re done! Otherwise, </a:t>
                </a:r>
                <a:r>
                  <a:rPr lang="en-US" dirty="0" err="1"/>
                  <a:t>goto</a:t>
                </a:r>
                <a:r>
                  <a:rPr lang="en-US" dirty="0"/>
                  <a:t> step 2.</a:t>
                </a:r>
              </a:p>
              <a:p>
                <a:endParaRPr lang="en-US" dirty="0"/>
              </a:p>
              <a:p>
                <a:r>
                  <a:rPr lang="en-US" dirty="0"/>
                  <a:t>A string is in the language of the CFG </a:t>
                </a:r>
                <a:r>
                  <a:rPr lang="en-US" dirty="0" err="1"/>
                  <a:t>iff</a:t>
                </a:r>
                <a:r>
                  <a:rPr lang="en-US" dirty="0"/>
                  <a:t> it can be generated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𝑥𝐴𝑦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𝑥𝑤𝑦</m:t>
                    </m:r>
                  </m:oMath>
                </a14:m>
                <a:r>
                  <a:rPr lang="en-US" dirty="0"/>
                  <a:t> is rewriting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35135-6A3E-4536-8D22-3371C4F9D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0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34D4-084F-4729-B6D1-37C23165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0|1|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1391984" y="4222548"/>
            <a:ext cx="5812555" cy="291210"/>
          </a:xfrm>
          <a:prstGeom prst="wedgeRectCallout">
            <a:avLst>
              <a:gd name="adj1" fmla="val -43147"/>
              <a:gd name="adj2" fmla="val -115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alphabet here is {(,)} i.e. parentheses are the characters.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34D4-084F-4729-B6D1-37C23165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0|1|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The set of all binary palindromes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The set of all strings with any 0’s coming before any 1’s (i.e.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Balanced parentheses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7F0C-212E-4FB4-8969-6AD222CD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8|9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+3∗4</m:t>
                    </m:r>
                  </m:oMath>
                </a14:m>
                <a:r>
                  <a:rPr lang="en-US" dirty="0"/>
                  <a:t> in two different ways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EE5E138-EFCC-4391-BBA4-15611C331F2B}"/>
              </a:ext>
            </a:extLst>
          </p:cNvPr>
          <p:cNvSpPr/>
          <p:nvPr/>
        </p:nvSpPr>
        <p:spPr>
          <a:xfrm>
            <a:off x="6613236" y="4527748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pollev.com/</a:t>
            </a:r>
            <a:r>
              <a:rPr lang="en-US" sz="2400" smtClean="0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70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7F0C-212E-4FB4-8969-6AD222CD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8|9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⇒(2∗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+3∗4</m:t>
                    </m:r>
                  </m:oMath>
                </a14:m>
                <a:r>
                  <a:rPr lang="en-US" dirty="0"/>
                  <a:t>in two different ways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7744</TotalTime>
  <Words>1221</Words>
  <Application>Microsoft Office PowerPoint</Application>
  <PresentationFormat>Widescreen</PresentationFormat>
  <Paragraphs>289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Context Free Grammars</vt:lpstr>
      <vt:lpstr>Context Free Grammars</vt:lpstr>
      <vt:lpstr>What Can’t Regular Expressions Do?</vt:lpstr>
      <vt:lpstr>Context Free Grammars</vt:lpstr>
      <vt:lpstr>Context Free Grammars</vt:lpstr>
      <vt:lpstr>Examples</vt:lpstr>
      <vt:lpstr>Examples</vt:lpstr>
      <vt:lpstr>Arithmetic</vt:lpstr>
      <vt:lpstr>Arithmetic</vt:lpstr>
      <vt:lpstr>Parse Trees</vt:lpstr>
      <vt:lpstr>Back to the arithmetic</vt:lpstr>
      <vt:lpstr>How do we encode order of operations</vt:lpstr>
      <vt:lpstr>CNFs in practice</vt:lpstr>
      <vt:lpstr>BNF for C   (no &lt;...&gt; and uses : instead of ::=)</vt:lpstr>
      <vt:lpstr>Parse Trees</vt:lpstr>
      <vt:lpstr>Parse Trees</vt:lpstr>
      <vt:lpstr>The old man the boat</vt:lpstr>
      <vt:lpstr>Power of Context Free Languages</vt:lpstr>
      <vt:lpstr>Takeaways</vt:lpstr>
      <vt:lpstr>Relations and Graphs</vt:lpstr>
      <vt:lpstr>Relations</vt:lpstr>
      <vt:lpstr>Relations, Examples</vt:lpstr>
      <vt:lpstr>Relations, Examples</vt:lpstr>
      <vt:lpstr>More Relations</vt:lpstr>
      <vt:lpstr>Properties of relations</vt:lpstr>
      <vt:lpstr>Warm up</vt:lpstr>
      <vt:lpstr>What about transitivity?</vt:lpstr>
      <vt:lpstr>More Properties of relations</vt:lpstr>
      <vt:lpstr>You’ve proven antisymmetry too!</vt:lpstr>
      <vt:lpstr>Try a few of your own</vt:lpstr>
      <vt:lpstr>Try a few of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30</cp:revision>
  <cp:lastPrinted>2022-05-16T15:16:29Z</cp:lastPrinted>
  <dcterms:created xsi:type="dcterms:W3CDTF">2020-11-19T04:37:25Z</dcterms:created>
  <dcterms:modified xsi:type="dcterms:W3CDTF">2023-02-16T19:24:59Z</dcterms:modified>
</cp:coreProperties>
</file>