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6" r:id="rId2"/>
    <p:sldId id="309" r:id="rId3"/>
    <p:sldId id="262" r:id="rId4"/>
    <p:sldId id="295" r:id="rId5"/>
    <p:sldId id="272" r:id="rId6"/>
    <p:sldId id="261" r:id="rId7"/>
    <p:sldId id="271" r:id="rId8"/>
    <p:sldId id="275" r:id="rId9"/>
    <p:sldId id="308" r:id="rId10"/>
    <p:sldId id="276" r:id="rId11"/>
    <p:sldId id="277" r:id="rId12"/>
    <p:sldId id="296" r:id="rId13"/>
    <p:sldId id="298" r:id="rId14"/>
    <p:sldId id="299" r:id="rId15"/>
    <p:sldId id="297" r:id="rId16"/>
    <p:sldId id="300" r:id="rId17"/>
    <p:sldId id="304" r:id="rId18"/>
    <p:sldId id="305" r:id="rId19"/>
    <p:sldId id="306" r:id="rId20"/>
    <p:sldId id="307" r:id="rId21"/>
    <p:sldId id="279" r:id="rId22"/>
    <p:sldId id="281" r:id="rId23"/>
    <p:sldId id="278" r:id="rId24"/>
    <p:sldId id="282" r:id="rId25"/>
    <p:sldId id="283" r:id="rId26"/>
    <p:sldId id="284" r:id="rId27"/>
    <p:sldId id="285" r:id="rId28"/>
    <p:sldId id="286" r:id="rId29"/>
    <p:sldId id="292" r:id="rId30"/>
    <p:sldId id="287" r:id="rId31"/>
    <p:sldId id="293"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C31521-5613-461B-A9B5-F8BF51B2FAFD}" type="datetimeFigureOut">
              <a:rPr lang="en-US" smtClean="0"/>
              <a:t>2/15/2023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C06649-0B85-43A4-8CEA-70D449A72427}" type="slidenum">
              <a:rPr lang="en-US" smtClean="0"/>
              <a:t>‹#›</a:t>
            </a:fld>
            <a:endParaRPr lang="en-US"/>
          </a:p>
        </p:txBody>
      </p:sp>
    </p:spTree>
    <p:extLst>
      <p:ext uri="{BB962C8B-B14F-4D97-AF65-F5344CB8AC3E}">
        <p14:creationId xmlns:p14="http://schemas.microsoft.com/office/powerpoint/2010/main" val="32037465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163AA39-D5AF-470B-8191-D3FD916970A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163AA39-D5AF-470B-8191-D3FD916970A2}" type="datetimeFigureOut">
              <a:rPr lang="en-US" smtClean="0"/>
              <a:t>2/15/2023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69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163AA39-D5AF-470B-8191-D3FD916970A2}" type="datetimeFigureOut">
              <a:rPr lang="en-US" smtClean="0"/>
              <a:t>2/15/2023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0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95002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3AA39-D5AF-470B-8191-D3FD916970A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322297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163AA39-D5AF-470B-8191-D3FD916970A2}" type="datetimeFigureOut">
              <a:rPr lang="en-US" smtClean="0"/>
              <a:t>2/15/2023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2027016-696E-4211-B950-118F434368A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4752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163AA39-D5AF-470B-8191-D3FD916970A2}"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27016-696E-4211-B950-118F434368A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22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63AA39-D5AF-470B-8191-D3FD916970A2}"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254709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63AA39-D5AF-470B-8191-D3FD916970A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5702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63AA39-D5AF-470B-8191-D3FD916970A2}"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3AA39-D5AF-470B-8191-D3FD916970A2}"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162874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63AA39-D5AF-470B-8191-D3FD916970A2}"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163AA39-D5AF-470B-8191-D3FD916970A2}" type="datetimeFigureOut">
              <a:rPr lang="en-US" smtClean="0"/>
              <a:t>2/15/2023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2027016-696E-4211-B950-118F434368A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15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8D5-C2BB-47A7-B0FD-9B1E0F01320A}"/>
              </a:ext>
            </a:extLst>
          </p:cNvPr>
          <p:cNvSpPr>
            <a:spLocks noGrp="1"/>
          </p:cNvSpPr>
          <p:nvPr>
            <p:ph type="ctrTitle"/>
          </p:nvPr>
        </p:nvSpPr>
        <p:spPr/>
        <p:txBody>
          <a:bodyPr/>
          <a:lstStyle/>
          <a:p>
            <a:r>
              <a:rPr lang="en-US" dirty="0"/>
              <a:t>Structural Induction</a:t>
            </a:r>
            <a:br>
              <a:rPr lang="en-US" dirty="0"/>
            </a:br>
            <a:r>
              <a:rPr lang="en-US" dirty="0"/>
              <a:t>and Regular Expressions </a:t>
            </a:r>
          </a:p>
        </p:txBody>
      </p:sp>
      <p:sp>
        <p:nvSpPr>
          <p:cNvPr id="3" name="Subtitle 2">
            <a:extLst>
              <a:ext uri="{FF2B5EF4-FFF2-40B4-BE49-F238E27FC236}">
                <a16:creationId xmlns:a16="http://schemas.microsoft.com/office/drawing/2014/main" id="{ADB406A9-1063-410F-90CA-650034EC1209}"/>
              </a:ext>
            </a:extLst>
          </p:cNvPr>
          <p:cNvSpPr>
            <a:spLocks noGrp="1"/>
          </p:cNvSpPr>
          <p:nvPr>
            <p:ph type="subTitle" idx="1"/>
          </p:nvPr>
        </p:nvSpPr>
        <p:spPr/>
        <p:txBody>
          <a:bodyPr/>
          <a:lstStyle/>
          <a:p>
            <a:r>
              <a:rPr lang="en-US" dirty="0"/>
              <a:t>CSE 311 Winter 2023</a:t>
            </a:r>
          </a:p>
          <a:p>
            <a:r>
              <a:rPr lang="en-US"/>
              <a:t>Lecture 18</a:t>
            </a: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F56F3F-5D2E-4F1D-9771-366907F80B1C}"/>
                  </a:ext>
                </a:extLst>
              </p:cNvPr>
              <p:cNvSpPr txBox="1"/>
              <p:nvPr/>
            </p:nvSpPr>
            <p:spPr>
              <a:xfrm>
                <a:off x="200025" y="352425"/>
                <a:ext cx="5267325" cy="1200329"/>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 up:</a:t>
                </a:r>
              </a:p>
              <a:p>
                <a:r>
                  <a:rPr lang="en-US" dirty="0">
                    <a:latin typeface="Segoe UI Semilight" panose="020B0402040204020203" pitchFamily="34" charset="0"/>
                    <a:cs typeface="Segoe UI Semilight" panose="020B0402040204020203" pitchFamily="34" charset="0"/>
                  </a:rPr>
                  <a:t>What is the following recursively-defined set?</a:t>
                </a:r>
              </a:p>
              <a:p>
                <a:r>
                  <a:rPr lang="en-US" b="1" dirty="0">
                    <a:latin typeface="Segoe UI Semilight" panose="020B0402040204020203" pitchFamily="34" charset="0"/>
                    <a:cs typeface="Segoe UI Semilight" panose="020B0402040204020203" pitchFamily="34" charset="0"/>
                  </a:rPr>
                  <a:t>Basis Step:</a:t>
                </a:r>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𝑆</m:t>
                    </m:r>
                  </m:oMath>
                </a14:m>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𝑆</m:t>
                    </m:r>
                  </m:oMath>
                </a14:m>
                <a:endParaRPr lang="en-US" dirty="0">
                  <a:latin typeface="Segoe UI Semilight" panose="020B0402040204020203" pitchFamily="34" charset="0"/>
                  <a:cs typeface="Segoe UI Semilight" panose="020B0402040204020203" pitchFamily="34" charset="0"/>
                </a:endParaRPr>
              </a:p>
              <a:p>
                <a:r>
                  <a:rPr lang="en-US" b="1" dirty="0">
                    <a:latin typeface="Segoe UI Semilight" panose="020B0402040204020203" pitchFamily="34" charset="0"/>
                    <a:cs typeface="Segoe UI Semilight" panose="020B0402040204020203" pitchFamily="34" charset="0"/>
                  </a:rPr>
                  <a:t>Recursive Step:</a:t>
                </a:r>
                <a:r>
                  <a:rPr lang="en-US" dirty="0">
                    <a:latin typeface="Segoe UI Semilight" panose="020B0402040204020203" pitchFamily="34" charset="0"/>
                    <a:cs typeface="Segoe UI Semilight" panose="020B0402040204020203" pitchFamily="34" charset="0"/>
                  </a:rPr>
                  <a:t> If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and </a:t>
                </a:r>
                <a14:m>
                  <m:oMath xmlns:m="http://schemas.openxmlformats.org/officeDocument/2006/math">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then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ABF56F3F-5D2E-4F1D-9771-366907F80B1C}"/>
                  </a:ext>
                </a:extLst>
              </p:cNvPr>
              <p:cNvSpPr txBox="1">
                <a:spLocks noRot="1" noChangeAspect="1" noMove="1" noResize="1" noEditPoints="1" noAdjustHandles="1" noChangeArrowheads="1" noChangeShapeType="1" noTextEdit="1"/>
              </p:cNvSpPr>
              <p:nvPr/>
            </p:nvSpPr>
            <p:spPr>
              <a:xfrm>
                <a:off x="200025" y="352425"/>
                <a:ext cx="5267325" cy="1200329"/>
              </a:xfrm>
              <a:prstGeom prst="rect">
                <a:avLst/>
              </a:prstGeom>
              <a:blipFill>
                <a:blip r:embed="rId2"/>
                <a:stretch>
                  <a:fillRect l="-1042" t="-2538" b="-7614"/>
                </a:stretch>
              </a:blipFill>
            </p:spPr>
            <p:txBody>
              <a:bodyPr/>
              <a:lstStyle/>
              <a:p>
                <a:r>
                  <a:rPr lang="en-US">
                    <a:noFill/>
                  </a:rPr>
                  <a:t> </a:t>
                </a:r>
              </a:p>
            </p:txBody>
          </p:sp>
        </mc:Fallback>
      </mc:AlternateContent>
      <p:pic>
        <p:nvPicPr>
          <p:cNvPr id="1026" name="Picture 2" descr="Regular Expressions">
            <a:extLst>
              <a:ext uri="{FF2B5EF4-FFF2-40B4-BE49-F238E27FC236}">
                <a16:creationId xmlns:a16="http://schemas.microsoft.com/office/drawing/2014/main" id="{D208D668-582E-4130-9223-9435C8A0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403" y="-17655"/>
            <a:ext cx="4789394" cy="4845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03FAD6-8A98-42B3-8285-DD07F3654C36}"/>
              </a:ext>
            </a:extLst>
          </p:cNvPr>
          <p:cNvSpPr txBox="1"/>
          <p:nvPr/>
        </p:nvSpPr>
        <p:spPr>
          <a:xfrm>
            <a:off x="9578788" y="5033682"/>
            <a:ext cx="1905000" cy="369332"/>
          </a:xfrm>
          <a:prstGeom prst="rect">
            <a:avLst/>
          </a:prstGeom>
          <a:noFill/>
        </p:spPr>
        <p:txBody>
          <a:bodyPr wrap="square" rtlCol="0">
            <a:spAutoFit/>
          </a:bodyPr>
          <a:lstStyle/>
          <a:p>
            <a:r>
              <a:rPr lang="en-US" dirty="0"/>
              <a:t>xkcd.com/208</a:t>
            </a:r>
          </a:p>
        </p:txBody>
      </p:sp>
    </p:spTree>
    <p:extLst>
      <p:ext uri="{BB962C8B-B14F-4D97-AF65-F5344CB8AC3E}">
        <p14:creationId xmlns:p14="http://schemas.microsoft.com/office/powerpoint/2010/main" val="399115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oMath>
                </a14:m>
                <a:r>
                  <a:rPr lang="en-US" dirty="0"/>
                  <a:t> . size(</a:t>
                </a:r>
                <a14:m>
                  <m:oMath xmlns:m="http://schemas.openxmlformats.org/officeDocument/2006/math">
                    <m:r>
                      <a:rPr lang="en-US" b="0" i="1" smtClean="0">
                        <a:latin typeface="Cambria Math" panose="02040503050406030204" pitchFamily="18" charset="0"/>
                      </a:rPr>
                      <m:t>𝑇</m:t>
                    </m:r>
                  </m:oMath>
                </a14:m>
                <a:r>
                  <a:rPr lang="en-US" dirty="0"/>
                  <a:t>)=1 and height(</a:t>
                </a:r>
                <a14:m>
                  <m:oMath xmlns:m="http://schemas.openxmlformats.org/officeDocument/2006/math">
                    <m:r>
                      <a:rPr lang="en-US" b="0" i="1" smtClean="0">
                        <a:latin typeface="Cambria Math" panose="02040503050406030204" pitchFamily="18" charset="0"/>
                      </a:rPr>
                      <m:t>𝑇</m:t>
                    </m:r>
                  </m:oMath>
                </a14:m>
                <a:r>
                  <a:rPr lang="en-US" dirty="0"/>
                  <a:t>) = 0, so size(</a:t>
                </a:r>
                <a14:m>
                  <m:oMath xmlns:m="http://schemas.openxmlformats.org/officeDocument/2006/math">
                    <m:r>
                      <a:rPr lang="en-US" b="0" i="1" smtClean="0">
                        <a:latin typeface="Cambria Math" panose="02040503050406030204" pitchFamily="18" charset="0"/>
                      </a:rPr>
                      <m:t>𝑇</m:t>
                    </m:r>
                  </m:oMath>
                </a14:m>
                <a:r>
                  <a:rPr lang="en-US" dirty="0"/>
                  <a:t>)=1</a:t>
                </a:r>
                <a14:m>
                  <m:oMath xmlns:m="http://schemas.openxmlformats.org/officeDocument/2006/math">
                    <m:r>
                      <a:rPr lang="en-US" b="0" i="1" dirty="0" smtClean="0">
                        <a:latin typeface="Cambria Math" panose="02040503050406030204" pitchFamily="18" charset="0"/>
                      </a:rPr>
                      <m:t>≤2−1=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0+1</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𝐿</m:t>
                    </m:r>
                    <m:r>
                      <a:rPr lang="en-US" b="0" i="0" smtClean="0">
                        <a:latin typeface="Cambria Math" panose="02040503050406030204" pitchFamily="18" charset="0"/>
                      </a:rPr>
                      <m:t>)</m:t>
                    </m:r>
                  </m:oMath>
                </a14:m>
                <a:r>
                  <a:rPr lang="en-US" dirty="0"/>
                  <a:t> and </a:t>
                </a:r>
                <a14:m>
                  <m:oMath xmlns:m="http://schemas.openxmlformats.org/officeDocument/2006/math">
                    <m:r>
                      <m:rPr>
                        <m:sty m:val="p"/>
                      </m:rPr>
                      <a:rPr lang="en-US">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for arbitrary binary trees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blipFill>
                <a:blip r:embed="rId2"/>
                <a:stretch>
                  <a:fillRect l="-708" t="-1635" r="-163"/>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3A3AF6D2-4253-489D-93AB-2891D4325B4B}"/>
              </a:ext>
            </a:extLst>
          </p:cNvPr>
          <p:cNvSpPr/>
          <p:nvPr/>
        </p:nvSpPr>
        <p:spPr>
          <a:xfrm>
            <a:off x="3626759" y="2557236"/>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656ECF5-3B71-41ED-B958-548621FF1662}"/>
              </a:ext>
            </a:extLst>
          </p:cNvPr>
          <p:cNvGrpSpPr/>
          <p:nvPr/>
        </p:nvGrpSpPr>
        <p:grpSpPr>
          <a:xfrm>
            <a:off x="3888696" y="4438877"/>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250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2684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 </a:t>
                </a:r>
                <a:endParaRPr lang="en-US" b="0" i="1" dirty="0">
                  <a:latin typeface="Cambria Math" panose="02040503050406030204" pitchFamily="18" charset="0"/>
                </a:endParaRPr>
              </a:p>
              <a:p>
                <a:endParaRPr lang="en-US" dirty="0"/>
              </a:p>
              <a:p>
                <a:pPr marL="0" indent="0">
                  <a:buNone/>
                </a:pPr>
                <a:endParaRPr lang="en-US" dirty="0"/>
              </a:p>
              <a:p>
                <a:pPr marL="0" indent="0">
                  <a:buNone/>
                </a:pPr>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1289" t="-314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516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85000" lnSpcReduction="1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=1</a:t>
                </a:r>
                <a14:m>
                  <m:oMath xmlns:m="http://schemas.openxmlformats.org/officeDocument/2006/math">
                    <m:r>
                      <a:rPr lang="en-US" i="1" dirty="0">
                        <a:latin typeface="Cambria Math" panose="02040503050406030204" pitchFamily="18" charset="0"/>
                      </a:rPr>
                      <m:t>+</m:t>
                    </m:r>
                  </m:oMath>
                </a14:m>
                <a:r>
                  <a:rPr lang="en-US" dirty="0"/>
                  <a:t>size(</a:t>
                </a:r>
                <a14:m>
                  <m:oMath xmlns:m="http://schemas.openxmlformats.org/officeDocument/2006/math">
                    <m:r>
                      <a:rPr lang="en-US" i="1">
                        <a:latin typeface="Cambria Math" panose="02040503050406030204" pitchFamily="18" charset="0"/>
                      </a:rPr>
                      <m:t>𝐿</m:t>
                    </m:r>
                  </m:oMath>
                </a14:m>
                <a:r>
                  <a:rPr lang="en-US" dirty="0"/>
                  <a:t>)+size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𝑅</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i="1">
                        <a:latin typeface="Cambria Math" panose="02040503050406030204" pitchFamily="18" charset="0"/>
                      </a:rPr>
                      <m:t>−1</m:t>
                    </m:r>
                  </m:oMath>
                </a14:m>
                <a:r>
                  <a:rPr lang="en-US" dirty="0"/>
                  <a:t> (by IH)</a:t>
                </a:r>
              </a:p>
              <a:p>
                <a14:m>
                  <m:oMath xmlns:m="http://schemas.openxmlformats.org/officeDocument/2006/math">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i="1">
                                <a:latin typeface="Cambria Math" panose="02040503050406030204" pitchFamily="18" charset="0"/>
                              </a:rPr>
                              <m:t>𝐿</m:t>
                            </m:r>
                          </m:e>
                        </m:d>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b="0" i="1" smtClean="0">
                        <a:latin typeface="Cambria Math" panose="02040503050406030204" pitchFamily="18" charset="0"/>
                      </a:rPr>
                      <m:t>−1</m:t>
                    </m:r>
                  </m:oMath>
                </a14:m>
                <a:r>
                  <a:rPr lang="en-US" dirty="0"/>
                  <a:t>  (cancel 1’s)</a:t>
                </a:r>
              </a:p>
              <a:p>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𝑇</m:t>
                    </m:r>
                  </m:oMath>
                </a14:m>
                <a:r>
                  <a:rPr lang="en-US" dirty="0"/>
                  <a:t> taller than subtrees)</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412" t="-2013" r="-180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584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87F7-5E74-46FD-94F5-5F2B6E26742A}"/>
              </a:ext>
            </a:extLst>
          </p:cNvPr>
          <p:cNvSpPr>
            <a:spLocks noGrp="1"/>
          </p:cNvSpPr>
          <p:nvPr>
            <p:ph type="title"/>
          </p:nvPr>
        </p:nvSpPr>
        <p:spPr/>
        <p:txBody>
          <a:bodyPr/>
          <a:lstStyle/>
          <a:p>
            <a:r>
              <a:rPr lang="en-US" dirty="0"/>
              <a:t>What does the inductive step look like?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134DF1-767C-450E-B924-B9E917565895}"/>
                  </a:ext>
                </a:extLst>
              </p:cNvPr>
              <p:cNvSpPr>
                <a:spLocks noGrp="1"/>
              </p:cNvSpPr>
              <p:nvPr>
                <p:ph idx="1"/>
              </p:nvPr>
            </p:nvSpPr>
            <p:spPr/>
            <p:txBody>
              <a:bodyPr/>
              <a:lstStyle/>
              <a:p>
                <a:r>
                  <a:rPr lang="en-US" dirty="0"/>
                  <a:t>Here’s a recursively-defined set:</a:t>
                </a:r>
              </a:p>
              <a:p>
                <a:r>
                  <a:rPr lang="en-US" b="1" dirty="0"/>
                  <a:t>Basis: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𝑇</m:t>
                    </m:r>
                  </m:oMath>
                </a14:m>
                <a:endParaRPr lang="en-US" dirty="0"/>
              </a:p>
              <a:p>
                <a:r>
                  <a:rPr lang="en-US" b="1" dirty="0"/>
                  <a:t>Recursive: </a:t>
                </a:r>
                <a:r>
                  <a:rPr lang="en-US" dirty="0"/>
                  <a:t>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b="0" dirty="0"/>
              </a:p>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a:t>
                </a:r>
              </a:p>
              <a:p>
                <a:r>
                  <a:rPr lang="en-US" dirty="0"/>
                  <a:t>What does the inductive step look like?</a:t>
                </a:r>
              </a:p>
              <a:p>
                <a:r>
                  <a:rPr lang="en-US" dirty="0"/>
                  <a:t>Well there’s two recursive rules, so we have two things to show</a:t>
                </a:r>
              </a:p>
            </p:txBody>
          </p:sp>
        </mc:Choice>
        <mc:Fallback xmlns="">
          <p:sp>
            <p:nvSpPr>
              <p:cNvPr id="3" name="Content Placeholder 2">
                <a:extLst>
                  <a:ext uri="{FF2B5EF4-FFF2-40B4-BE49-F238E27FC236}">
                    <a16:creationId xmlns:a16="http://schemas.microsoft.com/office/drawing/2014/main" id="{00134DF1-767C-450E-B924-B9E91756589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3439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DB4-ECFC-4150-A11B-2BE985EC9335}"/>
              </a:ext>
            </a:extLst>
          </p:cNvPr>
          <p:cNvSpPr>
            <a:spLocks noGrp="1"/>
          </p:cNvSpPr>
          <p:nvPr>
            <p:ph type="title"/>
          </p:nvPr>
        </p:nvSpPr>
        <p:spPr/>
        <p:txBody>
          <a:bodyPr/>
          <a:lstStyle/>
          <a:p>
            <a:r>
              <a:rPr lang="en-US" dirty="0"/>
              <a:t>Just the IS (you still need the other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A5557A-24C1-486D-BD5D-E74EB4C5D212}"/>
                  </a:ext>
                </a:extLst>
              </p:cNvPr>
              <p:cNvSpPr>
                <a:spLocks noGrp="1"/>
              </p:cNvSpPr>
              <p:nvPr>
                <p:ph idx="1"/>
              </p:nvPr>
            </p:nvSpPr>
            <p:spPr/>
            <p:txBody>
              <a:bodyPr>
                <a:normAutofit lnSpcReduction="10000"/>
              </a:bodyPr>
              <a:lstStyle/>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 for some arbitrary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a:t>
                </a:r>
              </a:p>
              <a:p>
                <a:r>
                  <a:rPr lang="en-US" dirty="0"/>
                  <a:t>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By IH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𝑦</m:t>
                    </m:r>
                  </m:oMath>
                </a14:m>
                <a:r>
                  <a:rPr lang="en-US" dirty="0"/>
                  <a:t> so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for integers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Adding, we get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are integers, so is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holds.</a:t>
                </a:r>
              </a:p>
              <a:p>
                <a:r>
                  <a:rPr lang="en-US" dirty="0"/>
                  <a:t>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b="0" dirty="0"/>
              </a:p>
              <a:p>
                <a:r>
                  <a:rPr lang="en-US" dirty="0"/>
                  <a:t>By IH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𝑦</m:t>
                    </m:r>
                  </m:oMath>
                </a14:m>
                <a:r>
                  <a:rPr lang="en-US" dirty="0"/>
                  <a:t> so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𝑦</m:t>
                    </m:r>
                  </m:oMath>
                </a14:m>
                <a:r>
                  <a:rPr lang="en-US" dirty="0"/>
                  <a:t> for integers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a:t>
                </a:r>
              </a:p>
              <a:p>
                <a:r>
                  <a:rPr lang="en-US" dirty="0" err="1"/>
                  <a:t>Subracting</a:t>
                </a:r>
                <a:r>
                  <a:rPr lang="en-US" dirty="0"/>
                  <a:t>, we get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a14:m>
                <a:r>
                  <a:rPr lang="en-US" dirty="0"/>
                  <a:t>. Since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are integers, so is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holds.</a:t>
                </a:r>
              </a:p>
              <a:p>
                <a:endParaRPr lang="en-US" dirty="0"/>
              </a:p>
            </p:txBody>
          </p:sp>
        </mc:Choice>
        <mc:Fallback xmlns="">
          <p:sp>
            <p:nvSpPr>
              <p:cNvPr id="3" name="Content Placeholder 2">
                <a:extLst>
                  <a:ext uri="{FF2B5EF4-FFF2-40B4-BE49-F238E27FC236}">
                    <a16:creationId xmlns:a16="http://schemas.microsoft.com/office/drawing/2014/main" id="{DDA5557A-24C1-486D-BD5D-E74EB4C5D212}"/>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167138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E1F-30B3-4DB4-98FB-9FE689928D46}"/>
              </a:ext>
            </a:extLst>
          </p:cNvPr>
          <p:cNvSpPr>
            <a:spLocks noGrp="1"/>
          </p:cNvSpPr>
          <p:nvPr>
            <p:ph type="title"/>
          </p:nvPr>
        </p:nvSpPr>
        <p:spPr>
          <a:xfrm>
            <a:off x="575239" y="263276"/>
            <a:ext cx="11187259" cy="1014667"/>
          </a:xfrm>
        </p:spPr>
        <p:txBody>
          <a:bodyPr/>
          <a:lstStyle/>
          <a:p>
            <a:r>
              <a:rPr lang="en-US" dirty="0"/>
              <a:t>    CAUTION</a:t>
            </a:r>
          </a:p>
        </p:txBody>
      </p:sp>
      <p:sp>
        <p:nvSpPr>
          <p:cNvPr id="3" name="Content Placeholder 2">
            <a:extLst>
              <a:ext uri="{FF2B5EF4-FFF2-40B4-BE49-F238E27FC236}">
                <a16:creationId xmlns:a16="http://schemas.microsoft.com/office/drawing/2014/main" id="{56978C87-33EB-4683-B6CC-44F99C8A59AE}"/>
              </a:ext>
            </a:extLst>
          </p:cNvPr>
          <p:cNvSpPr>
            <a:spLocks noGrp="1"/>
          </p:cNvSpPr>
          <p:nvPr>
            <p:ph idx="1"/>
          </p:nvPr>
        </p:nvSpPr>
        <p:spPr/>
        <p:txBody>
          <a:bodyPr>
            <a:normAutofit/>
          </a:bodyPr>
          <a:lstStyle/>
          <a:p>
            <a:r>
              <a:rPr lang="en-US" dirty="0"/>
              <a:t>Structural induction </a:t>
            </a:r>
            <a:r>
              <a:rPr lang="en-US" i="1" dirty="0"/>
              <a:t>looks like </a:t>
            </a:r>
            <a:r>
              <a:rPr lang="en-US" dirty="0"/>
              <a:t>we’re violating the rule of “introduce an arbitrary variable to prove a for-all statement”</a:t>
            </a:r>
          </a:p>
          <a:p>
            <a:r>
              <a:rPr lang="en-US" dirty="0"/>
              <a:t>We’re not!</a:t>
            </a:r>
          </a:p>
          <a:p>
            <a:r>
              <a:rPr lang="en-US" dirty="0"/>
              <a:t>What structural induction really says is “consider an arbitrary element of the recursively-defined set. By the exclusion rule, it’s either a basis element, or made from other elements by a rule” and then break into all possible cases.  </a:t>
            </a:r>
          </a:p>
          <a:p>
            <a:endParaRPr lang="en-US" i="1" dirty="0"/>
          </a:p>
          <a:p>
            <a:r>
              <a:rPr lang="en-US" i="1" dirty="0"/>
              <a:t>Only</a:t>
            </a:r>
            <a:r>
              <a:rPr lang="en-US" b="1" i="1" dirty="0"/>
              <a:t> </a:t>
            </a:r>
            <a:r>
              <a:rPr lang="en-US" dirty="0"/>
              <a:t>when we have an explicit recursive definition of a set can we do this. You should not be “building up” elements in inductive steps.</a:t>
            </a:r>
          </a:p>
        </p:txBody>
      </p:sp>
      <p:pic>
        <p:nvPicPr>
          <p:cNvPr id="1026" name="Picture 2" descr="Police Car Light on Apple iOS 14.6">
            <a:extLst>
              <a:ext uri="{FF2B5EF4-FFF2-40B4-BE49-F238E27FC236}">
                <a16:creationId xmlns:a16="http://schemas.microsoft.com/office/drawing/2014/main" id="{7AFB1658-1882-456E-9AE1-B991A183B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2" y="286603"/>
            <a:ext cx="893406" cy="893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lice Car Light on Apple iOS 14.6">
            <a:extLst>
              <a:ext uri="{FF2B5EF4-FFF2-40B4-BE49-F238E27FC236}">
                <a16:creationId xmlns:a16="http://schemas.microsoft.com/office/drawing/2014/main" id="{25C70C2C-866F-4D89-BC23-837BEE2E2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286" y="286603"/>
            <a:ext cx="893406" cy="8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6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27D1-657E-4507-839D-8483E3C74DD9}"/>
              </a:ext>
            </a:extLst>
          </p:cNvPr>
          <p:cNvSpPr>
            <a:spLocks noGrp="1"/>
          </p:cNvSpPr>
          <p:nvPr>
            <p:ph type="title"/>
          </p:nvPr>
        </p:nvSpPr>
        <p:spPr/>
        <p:txBody>
          <a:bodyPr/>
          <a:lstStyle/>
          <a:p>
            <a:r>
              <a:rPr lang="en-US" dirty="0"/>
              <a:t>If you don’t have a recursively-defined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9C503F-7385-42EA-B12A-33EE26FDF870}"/>
                  </a:ext>
                </a:extLst>
              </p:cNvPr>
              <p:cNvSpPr>
                <a:spLocks noGrp="1"/>
              </p:cNvSpPr>
              <p:nvPr>
                <p:ph idx="1"/>
              </p:nvPr>
            </p:nvSpPr>
            <p:spPr/>
            <p:txBody>
              <a:bodyPr/>
              <a:lstStyle/>
              <a:p>
                <a:r>
                  <a:rPr lang="en-US" dirty="0"/>
                  <a:t>You won’t do structural induction.</a:t>
                </a:r>
              </a:p>
              <a:p>
                <a:r>
                  <a:rPr lang="en-US" dirty="0"/>
                  <a:t>You can do weak or strong induction though.</a:t>
                </a:r>
              </a:p>
              <a:p>
                <a:r>
                  <a:rPr lang="en-US" dirty="0"/>
                  <a:t>For example, 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“for all elements of </a:t>
                </a:r>
                <a14:m>
                  <m:oMath xmlns:m="http://schemas.openxmlformats.org/officeDocument/2006/math">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&lt;something&gt; is true”</a:t>
                </a:r>
              </a:p>
              <a:p>
                <a:r>
                  <a:rPr lang="en-US" dirty="0"/>
                  <a:t>To prove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you need to start with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be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your IS.</a:t>
                </a:r>
              </a:p>
              <a:p>
                <a:r>
                  <a:rPr lang="en-US" dirty="0"/>
                  <a:t>You CAN’T start with size </a:t>
                </a:r>
                <a14:m>
                  <m:oMath xmlns:m="http://schemas.openxmlformats.org/officeDocument/2006/math">
                    <m:r>
                      <a:rPr lang="en-US" b="0" i="1" smtClean="0">
                        <a:latin typeface="Cambria Math" panose="02040503050406030204" pitchFamily="18" charset="0"/>
                      </a:rPr>
                      <m:t>𝑘</m:t>
                    </m:r>
                  </m:oMath>
                </a14:m>
                <a:r>
                  <a:rPr lang="en-US" dirty="0"/>
                  <a:t> and “build up” to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it isn’t arbitrary (we only </a:t>
                </a:r>
                <a:r>
                  <a:rPr lang="en-US" i="1" dirty="0"/>
                  <a:t>seem</a:t>
                </a:r>
                <a:r>
                  <a:rPr lang="en-US" dirty="0"/>
                  <a:t> to do that with structural induction, but we’re using the exclusion rule there).</a:t>
                </a:r>
              </a:p>
            </p:txBody>
          </p:sp>
        </mc:Choice>
        <mc:Fallback xmlns="">
          <p:sp>
            <p:nvSpPr>
              <p:cNvPr id="3" name="Content Placeholder 2">
                <a:extLst>
                  <a:ext uri="{FF2B5EF4-FFF2-40B4-BE49-F238E27FC236}">
                    <a16:creationId xmlns:a16="http://schemas.microsoft.com/office/drawing/2014/main" id="{919C503F-7385-42EA-B12A-33EE26FDF870}"/>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95033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3A84-A7FD-4010-8D2A-89B2DD24C83C}"/>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1BBB0-E8F1-4C74-BE4A-E263C0887CAA}"/>
                  </a:ext>
                </a:extLst>
              </p:cNvPr>
              <p:cNvSpPr>
                <a:spLocks noGrp="1"/>
              </p:cNvSpPr>
              <p:nvPr>
                <p:ph idx="1"/>
              </p:nvPr>
            </p:nvSpPr>
            <p:spPr/>
            <p:txBody>
              <a:bodyPr/>
              <a:lstStyle/>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people in a line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Each of them wears either a </a:t>
                </a:r>
                <a:r>
                  <a:rPr lang="en-US" b="1" dirty="0">
                    <a:solidFill>
                      <a:schemeClr val="accent3"/>
                    </a:solidFill>
                  </a:rPr>
                  <a:t>purple hat </a:t>
                </a:r>
                <a:r>
                  <a:rPr lang="en-US" dirty="0"/>
                  <a:t>or a </a:t>
                </a:r>
                <a:r>
                  <a:rPr lang="en-US" b="1" dirty="0">
                    <a:solidFill>
                      <a:schemeClr val="accent4"/>
                    </a:solidFill>
                  </a:rPr>
                  <a:t>gold hat</a:t>
                </a:r>
                <a:r>
                  <a:rPr lang="en-US" dirty="0"/>
                  <a:t>. The person at the front of the line wears a purple hat. The person at the back of the line wears a gold hat. </a:t>
                </a:r>
              </a:p>
              <a:p>
                <a:r>
                  <a:rPr lang="en-US" dirty="0"/>
                  <a:t>Show that for every arrangement of the line satisfying the rule above, there is a person with a purple hat next to someone with a gold hat. </a:t>
                </a:r>
              </a:p>
              <a:p>
                <a:endParaRPr lang="en-US" dirty="0"/>
              </a:p>
              <a:p>
                <a:r>
                  <a:rPr lang="en-US" dirty="0"/>
                  <a:t>Yes this is </a:t>
                </a:r>
                <a:r>
                  <a:rPr lang="en-US" dirty="0" err="1"/>
                  <a:t>kinda</a:t>
                </a:r>
                <a:r>
                  <a:rPr lang="en-US" dirty="0"/>
                  <a:t> obvious. I promise this is good induction practice.</a:t>
                </a:r>
              </a:p>
              <a:p>
                <a:r>
                  <a:rPr lang="en-US" dirty="0"/>
                  <a:t>Yes you could argue this by contradiction. I promise this is good induction practice.</a:t>
                </a:r>
              </a:p>
            </p:txBody>
          </p:sp>
        </mc:Choice>
        <mc:Fallback xmlns="">
          <p:sp>
            <p:nvSpPr>
              <p:cNvPr id="3" name="Content Placeholder 2">
                <a:extLst>
                  <a:ext uri="{FF2B5EF4-FFF2-40B4-BE49-F238E27FC236}">
                    <a16:creationId xmlns:a16="http://schemas.microsoft.com/office/drawing/2014/main" id="{7A61BBB0-E8F1-4C74-BE4A-E263C0887CAA}"/>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0826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925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every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pPr marL="0" indent="0">
                  <a:buNone/>
                </a:pPr>
                <a:r>
                  <a:rPr lang="en-US" dirty="0"/>
                  <a:t>Inductive Hypothesis:</a:t>
                </a:r>
              </a:p>
              <a:p>
                <a:pPr marL="0" indent="0">
                  <a:buNone/>
                </a:pPr>
                <a:r>
                  <a:rPr lang="en-US" dirty="0"/>
                  <a:t>Inductive Step: </a:t>
                </a:r>
              </a:p>
              <a:p>
                <a:pPr marL="0" indent="0">
                  <a:buNone/>
                </a:pPr>
                <a:endParaRPr lang="en-US" dirty="0"/>
              </a:p>
              <a:p>
                <a:pPr marL="0" indent="0">
                  <a:buNone/>
                </a:pPr>
                <a:endParaRPr lang="en-US" dirty="0"/>
              </a:p>
              <a:p>
                <a:pPr marL="0" indent="0">
                  <a:buNone/>
                </a:pPr>
                <a:endParaRPr lang="en-US" dirty="0"/>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1362" t="-3396" r="-436"/>
                </a:stretch>
              </a:blipFill>
            </p:spPr>
            <p:txBody>
              <a:bodyPr/>
              <a:lstStyle/>
              <a:p>
                <a:r>
                  <a:rPr lang="en-US">
                    <a:noFill/>
                  </a:rPr>
                  <a:t> </a:t>
                </a:r>
              </a:p>
            </p:txBody>
          </p:sp>
        </mc:Fallback>
      </mc:AlternateContent>
    </p:spTree>
    <p:extLst>
      <p:ext uri="{BB962C8B-B14F-4D97-AF65-F5344CB8AC3E}">
        <p14:creationId xmlns:p14="http://schemas.microsoft.com/office/powerpoint/2010/main" val="257778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every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endParaRPr lang="en-US" dirty="0"/>
              </a:p>
              <a:p>
                <a:pPr marL="0" indent="0">
                  <a:buNone/>
                </a:pPr>
                <a:endParaRPr lang="en-US" dirty="0"/>
              </a:p>
              <a:p>
                <a:pPr marL="0" indent="0">
                  <a:buNone/>
                </a:pPr>
                <a:endParaRPr lang="en-US" dirty="0"/>
              </a:p>
              <a:p>
                <a:pPr marL="0" indent="0">
                  <a:buNone/>
                </a:pPr>
                <a:r>
                  <a:rPr lang="en-US" dirty="0"/>
                  <a:t>Target: there is someone in a purple hat next to someone in a gold hat.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35545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HW6 came out last night.</a:t>
            </a:r>
          </a:p>
          <a:p>
            <a:pPr lvl="1"/>
            <a:r>
              <a:rPr lang="en-US" dirty="0"/>
              <a:t>Lots of induction!</a:t>
            </a:r>
          </a:p>
          <a:p>
            <a:pPr lvl="1"/>
            <a:r>
              <a:rPr lang="en-US" dirty="0"/>
              <a:t>Please start soon.</a:t>
            </a:r>
          </a:p>
          <a:p>
            <a:pPr lvl="1"/>
            <a:endParaRPr lang="en-US" dirty="0"/>
          </a:p>
          <a:p>
            <a:pPr lvl="1"/>
            <a:endParaRPr lang="en-US" sz="2800" dirty="0"/>
          </a:p>
        </p:txBody>
      </p:sp>
    </p:spTree>
    <p:extLst>
      <p:ext uri="{BB962C8B-B14F-4D97-AF65-F5344CB8AC3E}">
        <p14:creationId xmlns:p14="http://schemas.microsoft.com/office/powerpoint/2010/main" val="3228343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to be “in every line of </a:t>
                </a:r>
                <a14:m>
                  <m:oMath xmlns:m="http://schemas.openxmlformats.org/officeDocument/2006/math">
                    <m:r>
                      <a:rPr lang="en-US" i="1">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 </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r>
                  <a:rPr lang="en-US" dirty="0"/>
                  <a:t>Case 1: There is someone with a purple hat next to the person in the gold hat at one end. Then those people are the required adjacent opposite hats.</a:t>
                </a:r>
              </a:p>
              <a:p>
                <a:pPr marL="0" indent="0">
                  <a:buNone/>
                </a:pPr>
                <a:r>
                  <a:rPr lang="en-US" dirty="0"/>
                  <a:t>Case 2:. There is a person with a gold hat next to the person in the gold hat at the end. Then the line from the second person to the end is length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has a gold hat at one end and a purple hat at the other. Applying the inductive hypothesis, there is an adjacent, opposite-hat wearing pair.</a:t>
                </a:r>
              </a:p>
              <a:p>
                <a:pPr marL="0" indent="0">
                  <a:buNone/>
                </a:pPr>
                <a:r>
                  <a:rPr lang="en-US" dirty="0"/>
                  <a:t>In either case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1272498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2855593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F36A3-7987-4328-BDF8-6E08FF716C48}"/>
              </a:ext>
            </a:extLst>
          </p:cNvPr>
          <p:cNvSpPr>
            <a:spLocks noGrp="1"/>
          </p:cNvSpPr>
          <p:nvPr>
            <p:ph type="title"/>
          </p:nvPr>
        </p:nvSpPr>
        <p:spPr/>
        <p:txBody>
          <a:bodyPr/>
          <a:lstStyle/>
          <a:p>
            <a:r>
              <a:rPr lang="en-US" dirty="0"/>
              <a:t>Regular Expressions</a:t>
            </a:r>
          </a:p>
        </p:txBody>
      </p:sp>
      <p:sp>
        <p:nvSpPr>
          <p:cNvPr id="5" name="Text Placeholder 4">
            <a:extLst>
              <a:ext uri="{FF2B5EF4-FFF2-40B4-BE49-F238E27FC236}">
                <a16:creationId xmlns:a16="http://schemas.microsoft.com/office/drawing/2014/main" id="{B4E4E6B5-214C-4BAC-A1D1-10764BC68E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05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lstStyle/>
              <a:p>
                <a:r>
                  <a:rPr lang="en-US" dirty="0"/>
                  <a:t>Every pattern automatically gives you a language.</a:t>
                </a:r>
              </a:p>
              <a:p>
                <a:pPr lvl="1"/>
                <a:r>
                  <a:rPr lang="en-US" dirty="0"/>
                  <a:t>The set of all strings that match that pattern.</a:t>
                </a:r>
              </a:p>
              <a:p>
                <a:pPr lvl="1"/>
                <a:endParaRPr lang="en-US" dirty="0"/>
              </a:p>
              <a:p>
                <a:pPr lvl="1"/>
                <a:r>
                  <a:rPr lang="en-US" dirty="0"/>
                  <a:t>We’ll formalize “patterns” via “regular expressions”</a:t>
                </a:r>
              </a:p>
              <a:p>
                <a:pPr lvl="1"/>
                <a:endParaRPr lang="en-US" dirty="0"/>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4536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708" r="-2015" b="-2390"/>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37F-54D3-46B1-9883-DAEA334E5870}"/>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774CC5-4C85-4743-8DAE-05275AC00113}"/>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𝜀</m:t>
                    </m:r>
                  </m:oMath>
                </a14:m>
                <a:r>
                  <a:rPr lang="en-US" dirty="0"/>
                  <a:t> is “the empty string”</a:t>
                </a:r>
              </a:p>
              <a:p>
                <a:r>
                  <a:rPr lang="en-US" dirty="0"/>
                  <a:t>The string with </a:t>
                </a:r>
                <a14:m>
                  <m:oMath xmlns:m="http://schemas.openxmlformats.org/officeDocument/2006/math">
                    <m:r>
                      <a:rPr lang="en-US" b="0" i="1" smtClean="0">
                        <a:latin typeface="Cambria Math" panose="02040503050406030204" pitchFamily="18" charset="0"/>
                      </a:rPr>
                      <m:t>0</m:t>
                    </m:r>
                  </m:oMath>
                </a14:m>
                <a:r>
                  <a:rPr lang="en-US" dirty="0"/>
                  <a:t> characters – </a:t>
                </a:r>
                <a:r>
                  <a:rPr lang="en-US" dirty="0">
                    <a:latin typeface="Courier New" panose="02070309020205020404" pitchFamily="49" charset="0"/>
                    <a:cs typeface="Courier New" panose="02070309020205020404" pitchFamily="49" charset="0"/>
                  </a:rPr>
                  <a:t>“” in Java (</a:t>
                </a:r>
                <a:r>
                  <a:rPr lang="en-US" dirty="0"/>
                  <a:t>not </a:t>
                </a:r>
                <a:r>
                  <a:rPr lang="en-US" dirty="0">
                    <a:latin typeface="Courier New" panose="02070309020205020404" pitchFamily="49" charset="0"/>
                    <a:cs typeface="Courier New" panose="02070309020205020404" pitchFamily="49" charset="0"/>
                  </a:rPr>
                  <a:t>null!)</a:t>
                </a:r>
                <a:r>
                  <a:rPr lang="en-US" dirty="0"/>
                  <a:t> </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Basis: </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Recursive: If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and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then </a:t>
                </a:r>
                <a14:m>
                  <m:oMath xmlns:m="http://schemas.openxmlformats.org/officeDocument/2006/math">
                    <m:r>
                      <a:rPr lang="en-US" b="0" i="1" smtClean="0">
                        <a:latin typeface="Cambria Math" panose="02040503050406030204" pitchFamily="18" charset="0"/>
                      </a:rPr>
                      <m:t>𝑤𝑎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endParaRPr lang="en-US" b="0" dirty="0"/>
              </a:p>
              <a:p>
                <a:endParaRPr lang="en-US" dirty="0"/>
              </a:p>
              <a:p>
                <a14:m>
                  <m:oMath xmlns:m="http://schemas.openxmlformats.org/officeDocument/2006/math">
                    <m:r>
                      <a:rPr lang="en-US" b="0" i="1" smtClean="0">
                        <a:latin typeface="Cambria Math" panose="02040503050406030204" pitchFamily="18" charset="0"/>
                      </a:rPr>
                      <m:t>𝑤𝑎</m:t>
                    </m:r>
                  </m:oMath>
                </a14:m>
                <a:r>
                  <a:rPr lang="en-US" dirty="0"/>
                  <a:t> means the string of </a:t>
                </a:r>
                <a14:m>
                  <m:oMath xmlns:m="http://schemas.openxmlformats.org/officeDocument/2006/math">
                    <m:r>
                      <a:rPr lang="en-US" b="0" i="1" smtClean="0">
                        <a:latin typeface="Cambria Math" panose="02040503050406030204" pitchFamily="18" charset="0"/>
                      </a:rPr>
                      <m:t>𝑤</m:t>
                    </m:r>
                  </m:oMath>
                </a14:m>
                <a:r>
                  <a:rPr lang="en-US" dirty="0"/>
                  <a:t> with the character </a:t>
                </a:r>
                <a14:m>
                  <m:oMath xmlns:m="http://schemas.openxmlformats.org/officeDocument/2006/math">
                    <m:r>
                      <a:rPr lang="en-US" b="0" i="1" smtClean="0">
                        <a:latin typeface="Cambria Math" panose="02040503050406030204" pitchFamily="18" charset="0"/>
                      </a:rPr>
                      <m:t>𝑎</m:t>
                    </m:r>
                  </m:oMath>
                </a14:m>
                <a:r>
                  <a:rPr lang="en-US" dirty="0"/>
                  <a:t> appended.</a:t>
                </a:r>
              </a:p>
              <a:p>
                <a:r>
                  <a:rPr lang="en-US" dirty="0"/>
                  <a:t>You’ll also see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(a </a:t>
                </a:r>
                <a14:m>
                  <m:oMath xmlns:m="http://schemas.openxmlformats.org/officeDocument/2006/math">
                    <m:r>
                      <a:rPr lang="en-US" b="0" i="1" smtClean="0">
                        <a:latin typeface="Cambria Math" panose="02040503050406030204" pitchFamily="18" charset="0"/>
                      </a:rPr>
                      <m:t>⋅</m:t>
                    </m:r>
                  </m:oMath>
                </a14:m>
                <a:r>
                  <a:rPr lang="en-US" dirty="0"/>
                  <a:t> to mean “concatenate” i.e. + in Java) </a:t>
                </a:r>
              </a:p>
            </p:txBody>
          </p:sp>
        </mc:Choice>
        <mc:Fallback xmlns="">
          <p:sp>
            <p:nvSpPr>
              <p:cNvPr id="3" name="Content Placeholder 2">
                <a:extLst>
                  <a:ext uri="{FF2B5EF4-FFF2-40B4-BE49-F238E27FC236}">
                    <a16:creationId xmlns:a16="http://schemas.microsoft.com/office/drawing/2014/main" id="{F4774CC5-4C85-4743-8DAE-05275AC0011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38495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any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0BF5-2AD0-4632-BFEB-1179C19CF6C3}"/>
              </a:ext>
            </a:extLst>
          </p:cNvPr>
          <p:cNvSpPr>
            <a:spLocks noGrp="1"/>
          </p:cNvSpPr>
          <p:nvPr>
            <p:ph type="title"/>
          </p:nvPr>
        </p:nvSpPr>
        <p:spPr/>
        <p:txBody>
          <a:bodyPr/>
          <a:lstStyle/>
          <a:p>
            <a:r>
              <a:rPr lang="en-US" dirty="0"/>
              <a:t>Functions on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57A661-76DD-4710-9E6D-E47C650FEC77}"/>
                  </a:ext>
                </a:extLst>
              </p:cNvPr>
              <p:cNvSpPr>
                <a:spLocks noGrp="1"/>
              </p:cNvSpPr>
              <p:nvPr>
                <p:ph idx="1"/>
              </p:nvPr>
            </p:nvSpPr>
            <p:spPr>
              <a:xfrm>
                <a:off x="575240" y="1058091"/>
                <a:ext cx="11187258" cy="5251270"/>
              </a:xfrm>
            </p:spPr>
            <p:txBody>
              <a:bodyPr>
                <a:normAutofit fontScale="92500" lnSpcReduction="20000"/>
              </a:bodyPr>
              <a:lstStyle/>
              <a:p>
                <a:r>
                  <a:rPr lang="en-US" sz="2400" dirty="0"/>
                  <a:t>Since strings are defined recursively, most functions on strings are as well.</a:t>
                </a:r>
              </a:p>
              <a:p>
                <a:r>
                  <a:rPr lang="en-US" sz="2400" dirty="0"/>
                  <a:t>Length:</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𝜀</m:t>
                    </m:r>
                  </m:oMath>
                </a14:m>
                <a:r>
                  <a:rPr lang="en-US" sz="2400" dirty="0"/>
                  <a:t>)=0; </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𝑤𝑎</m:t>
                    </m:r>
                  </m:oMath>
                </a14:m>
                <a:r>
                  <a:rPr lang="en-US" sz="2400" dirty="0"/>
                  <a:t>)=</a:t>
                </a:r>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m:t>
                    </m:r>
                  </m:oMath>
                </a14:m>
                <a:r>
                  <a:rPr lang="en-US" sz="2400" dirty="0"/>
                  <a:t>)+1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Reversal:</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𝜀</m:t>
                        </m:r>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𝜀</m:t>
                    </m:r>
                  </m:oMath>
                </a14:m>
                <a:r>
                  <a:rPr lang="en-US" sz="2400" dirty="0"/>
                  <a:t>; </a:t>
                </a:r>
                <a:br>
                  <a:rPr lang="en-US" sz="2400" dirty="0"/>
                </a:b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𝑅</m:t>
                        </m:r>
                      </m:sup>
                    </m:sSup>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Concatenation</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𝜀</m:t>
                    </m:r>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 for all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r>
                      <a:rPr lang="en-US" sz="2400" b="0" i="1" smtClean="0">
                        <a:latin typeface="Cambria Math" panose="02040503050406030204" pitchFamily="18" charset="0"/>
                      </a:rPr>
                      <m:t>𝑎</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Number of </a:t>
                </a:r>
                <a14:m>
                  <m:oMath xmlns:m="http://schemas.openxmlformats.org/officeDocument/2006/math">
                    <m:r>
                      <a:rPr lang="en-US" sz="2400" b="0" i="1" smtClean="0">
                        <a:latin typeface="Cambria Math" panose="02040503050406030204" pitchFamily="18" charset="0"/>
                      </a:rPr>
                      <m:t>𝑐</m:t>
                    </m:r>
                  </m:oMath>
                </a14:m>
                <a:r>
                  <a:rPr lang="en-US" sz="2400" dirty="0"/>
                  <a:t>’s in a string</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𝜀</m:t>
                        </m:r>
                      </m:e>
                    </m:d>
                    <m:r>
                      <a:rPr lang="en-US" sz="2400" b="0" i="1" smtClean="0">
                        <a:latin typeface="Cambria Math" panose="02040503050406030204" pitchFamily="18" charset="0"/>
                      </a:rPr>
                      <m:t>=0</m:t>
                    </m:r>
                  </m:oMath>
                </a14:m>
                <a:r>
                  <a:rPr lang="en-US" sz="2400" dirty="0"/>
                  <a:t> </a:t>
                </a:r>
                <a:br>
                  <a:rPr lang="en-US" sz="2400" dirty="0"/>
                </a:b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𝑤𝑐</m:t>
                        </m:r>
                      </m:e>
                    </m:d>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+1 </m:t>
                    </m:r>
                  </m:oMath>
                </a14:m>
                <a:r>
                  <a:rPr lang="en-US" sz="2400" dirty="0"/>
                  <a:t>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oMath>
                </a14:m>
                <a:r>
                  <a:rPr lang="en-US" sz="2400" dirty="0"/>
                  <a:t>.</a:t>
                </a:r>
              </a:p>
            </p:txBody>
          </p:sp>
        </mc:Choice>
        <mc:Fallback xmlns="">
          <p:sp>
            <p:nvSpPr>
              <p:cNvPr id="3" name="Content Placeholder 2">
                <a:extLst>
                  <a:ext uri="{FF2B5EF4-FFF2-40B4-BE49-F238E27FC236}">
                    <a16:creationId xmlns:a16="http://schemas.microsoft.com/office/drawing/2014/main" id="{F757A661-76DD-4710-9E6D-E47C650FEC77}"/>
                  </a:ext>
                </a:extLst>
              </p:cNvPr>
              <p:cNvSpPr>
                <a:spLocks noGrp="1" noRot="1" noChangeAspect="1" noMove="1" noResize="1" noEditPoints="1" noAdjustHandles="1" noChangeArrowheads="1" noChangeShapeType="1" noTextEdit="1"/>
              </p:cNvSpPr>
              <p:nvPr>
                <p:ph idx="1"/>
              </p:nvPr>
            </p:nvSpPr>
            <p:spPr>
              <a:xfrm>
                <a:off x="575240" y="1058091"/>
                <a:ext cx="11187258" cy="5251270"/>
              </a:xfrm>
              <a:blipFill>
                <a:blip r:embed="rId2"/>
                <a:stretch>
                  <a:fillRect l="-1089" t="-2555"/>
                </a:stretch>
              </a:blipFill>
            </p:spPr>
            <p:txBody>
              <a:bodyPr/>
              <a:lstStyle/>
              <a:p>
                <a:r>
                  <a:rPr lang="en-US">
                    <a:noFill/>
                  </a:rPr>
                  <a:t> </a:t>
                </a:r>
              </a:p>
            </p:txBody>
          </p:sp>
        </mc:Fallback>
      </mc:AlternateContent>
    </p:spTree>
    <p:extLst>
      <p:ext uri="{BB962C8B-B14F-4D97-AF65-F5344CB8AC3E}">
        <p14:creationId xmlns:p14="http://schemas.microsoft.com/office/powerpoint/2010/main" val="353466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96B3-8330-4917-9D40-B9EBB7990265}"/>
              </a:ext>
            </a:extLst>
          </p:cNvPr>
          <p:cNvSpPr>
            <a:spLocks noGrp="1"/>
          </p:cNvSpPr>
          <p:nvPr>
            <p:ph type="title"/>
          </p:nvPr>
        </p:nvSpPr>
        <p:spPr/>
        <p:txBody>
          <a:bodyPr/>
          <a:lstStyle/>
          <a:p>
            <a:r>
              <a:rPr lang="en-US" dirty="0"/>
              <a:t>Structural Induction Template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8ED872-6083-4BDB-940C-F44C5BEE1B7A}"/>
                  </a:ext>
                </a:extLst>
              </p:cNvPr>
              <p:cNvSpPr>
                <a:spLocks noGrp="1"/>
              </p:cNvSpPr>
              <p:nvPr>
                <p:ph idx="1"/>
              </p:nvPr>
            </p:nvSpPr>
            <p:spPr/>
            <p:txBody>
              <a:bodyPr/>
              <a:lstStyle/>
              <a:p>
                <a:r>
                  <a:rPr lang="en-US" dirty="0"/>
                  <a:t>1. 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dirty="0"/>
                  <a:t> Show that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holds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State your proof is by structural induction.</a:t>
                </a:r>
              </a:p>
              <a:p>
                <a:r>
                  <a:rPr lang="en-US" dirty="0"/>
                  <a:t>2. Base Case: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for all base cases </a:t>
                </a:r>
                <a14:m>
                  <m:oMath xmlns:m="http://schemas.openxmlformats.org/officeDocument/2006/math">
                    <m:r>
                      <a:rPr lang="en-US" b="0" i="1" smtClean="0">
                        <a:latin typeface="Cambria Math" panose="02040503050406030204" pitchFamily="18" charset="0"/>
                      </a:rPr>
                      <m:t>𝑥</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3. 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𝑥</m:t>
                    </m:r>
                  </m:oMath>
                </a14:m>
                <a:r>
                  <a:rPr lang="en-US" dirty="0"/>
                  <a:t> listed as 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in the recursive rules.</a:t>
                </a:r>
              </a:p>
              <a:p>
                <a:r>
                  <a:rPr lang="en-US" dirty="0"/>
                  <a:t>4. Inductive Step: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dirty="0"/>
                  <a:t> holds for the “new element” given. </a:t>
                </a:r>
              </a:p>
              <a:p>
                <a:r>
                  <a:rPr lang="en-US" dirty="0"/>
                  <a:t>You will need a separate step for every rule.</a:t>
                </a:r>
              </a:p>
              <a:p>
                <a:r>
                  <a:rPr lang="en-US" dirty="0"/>
                  <a:t>5. Therefore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holds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D78ED872-6083-4BDB-940C-F44C5BEE1B7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1500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DE94-8535-407D-B3B8-8F954BFFD2AD}"/>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47B5FA-1410-439B-BFFB-4A7B5FA3603E}"/>
                  </a:ext>
                </a:extLst>
              </p:cNvPr>
              <p:cNvSpPr>
                <a:spLocks noGrp="1"/>
              </p:cNvSpPr>
              <p:nvPr>
                <p:ph idx="1"/>
              </p:nvPr>
            </p:nvSpPr>
            <p:spPr/>
            <p:txBody>
              <a:bodyPr/>
              <a:lstStyle/>
              <a:p>
                <a:r>
                  <a:rPr lang="en-US" dirty="0"/>
                  <a:t>Why these recursive definitions? </a:t>
                </a:r>
              </a:p>
              <a:p>
                <a:r>
                  <a:rPr lang="en-US" dirty="0"/>
                  <a:t>They’re the basis for regular expressions, which we’ll introduce next week. Answer questions like “how do you search for anything that looks like an email address”</a:t>
                </a:r>
              </a:p>
              <a:p>
                <a:endParaRPr lang="en-US" dirty="0"/>
              </a:p>
              <a:p>
                <a:r>
                  <a:rPr lang="en-US" dirty="0"/>
                  <a:t>First, we need to talk about strings.</a:t>
                </a:r>
              </a:p>
              <a:p>
                <a14:m>
                  <m:oMath xmlns:m="http://schemas.openxmlformats.org/officeDocument/2006/math">
                    <m:r>
                      <m:rPr>
                        <m:sty m:val="p"/>
                      </m:rPr>
                      <a:rPr lang="en-US" b="0" i="0" smtClean="0">
                        <a:latin typeface="Cambria Math" panose="02040503050406030204" pitchFamily="18" charset="0"/>
                      </a:rPr>
                      <m:t>Σ</m:t>
                    </m:r>
                  </m:oMath>
                </a14:m>
                <a:r>
                  <a:rPr lang="en-US" dirty="0"/>
                  <a:t> will be an </a:t>
                </a:r>
                <a:r>
                  <a:rPr lang="en-US" b="1" dirty="0"/>
                  <a:t>alphabet </a:t>
                </a:r>
                <a:r>
                  <a:rPr lang="en-US" dirty="0"/>
                  <a:t>the set of all the letters you can use in words.</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the set of all </a:t>
                </a:r>
                <a:r>
                  <a:rPr lang="en-US" b="1" dirty="0"/>
                  <a:t>words </a:t>
                </a:r>
                <a:r>
                  <a:rPr lang="en-US" dirty="0"/>
                  <a:t>all the strings you can build off of the letters.</a:t>
                </a:r>
                <a:endParaRPr lang="en-US" b="1" dirty="0"/>
              </a:p>
            </p:txBody>
          </p:sp>
        </mc:Choice>
        <mc:Fallback xmlns="">
          <p:sp>
            <p:nvSpPr>
              <p:cNvPr id="3" name="Content Placeholder 2">
                <a:extLst>
                  <a:ext uri="{FF2B5EF4-FFF2-40B4-BE49-F238E27FC236}">
                    <a16:creationId xmlns:a16="http://schemas.microsoft.com/office/drawing/2014/main" id="{1747B5FA-1410-439B-BFFB-4A7B5FA3603E}"/>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222961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D8BE-6374-4ACD-BBD7-2EBEAB3DB617}"/>
              </a:ext>
            </a:extLst>
          </p:cNvPr>
          <p:cNvSpPr>
            <a:spLocks noGrp="1"/>
          </p:cNvSpPr>
          <p:nvPr>
            <p:ph type="title"/>
          </p:nvPr>
        </p:nvSpPr>
        <p:spPr/>
        <p:txBody>
          <a:bodyPr/>
          <a:lstStyle/>
          <a:p>
            <a:r>
              <a:rPr lang="en-US" dirty="0"/>
              <a:t>More Structural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3C6915-066C-48B7-B0F6-52D63F025F8D}"/>
                  </a:ext>
                </a:extLst>
              </p:cNvPr>
              <p:cNvSpPr>
                <a:spLocks noGrp="1"/>
              </p:cNvSpPr>
              <p:nvPr>
                <p:ph idx="1"/>
              </p:nvPr>
            </p:nvSpPr>
            <p:spPr/>
            <p:txBody>
              <a:bodyPr/>
              <a:lstStyle/>
              <a:p>
                <a:r>
                  <a:rPr lang="en-US" dirty="0"/>
                  <a:t>Binary Trees are another common source of structural induction.</a:t>
                </a:r>
              </a:p>
              <a:p>
                <a:endParaRPr lang="en-US" dirty="0"/>
              </a:p>
              <a:p>
                <a:r>
                  <a:rPr lang="en-US" dirty="0"/>
                  <a:t>Basis: A single node is a rooted binary tree.</a:t>
                </a:r>
              </a:p>
              <a:p>
                <a:r>
                  <a:rPr lang="en-US" dirty="0"/>
                  <a:t>Recursive Step: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are rooted binary trees with roots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then a tree rooted at a new node, with children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is a binary tree.</a:t>
                </a:r>
              </a:p>
            </p:txBody>
          </p:sp>
        </mc:Choice>
        <mc:Fallback xmlns="">
          <p:sp>
            <p:nvSpPr>
              <p:cNvPr id="3" name="Content Placeholder 2">
                <a:extLst>
                  <a:ext uri="{FF2B5EF4-FFF2-40B4-BE49-F238E27FC236}">
                    <a16:creationId xmlns:a16="http://schemas.microsoft.com/office/drawing/2014/main" id="{5A3C6915-066C-48B7-B0F6-52D63F025F8D}"/>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D8076D2E-CCDB-4879-827A-2387B02B1BD5}"/>
              </a:ext>
            </a:extLst>
          </p:cNvPr>
          <p:cNvSpPr/>
          <p:nvPr/>
        </p:nvSpPr>
        <p:spPr>
          <a:xfrm>
            <a:off x="7705725" y="269557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70A0CD-E5DE-4E8B-BBC3-EA22C14162AE}"/>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9" name="Isosceles Triangle 8">
                  <a:extLst>
                    <a:ext uri="{FF2B5EF4-FFF2-40B4-BE49-F238E27FC236}">
                      <a16:creationId xmlns:a16="http://schemas.microsoft.com/office/drawing/2014/main" id="{1557BA0C-C26F-47CC-9D3A-083D9C6DC39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9" name="Isosceles Triangle 8">
                  <a:extLst>
                    <a:ext uri="{FF2B5EF4-FFF2-40B4-BE49-F238E27FC236}">
                      <a16:creationId xmlns:a16="http://schemas.microsoft.com/office/drawing/2014/main" id="{1557BA0C-C26F-47CC-9D3A-083D9C6DC39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1F574AA-78FD-4A74-987A-063B927F15AE}"/>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BD287A4-3F97-4548-9109-AE2DB687ECB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AE6AE48E-F969-4AD4-B553-F4ECD58DD15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12" name="Isosceles Triangle 11">
                  <a:extLst>
                    <a:ext uri="{FF2B5EF4-FFF2-40B4-BE49-F238E27FC236}">
                      <a16:creationId xmlns:a16="http://schemas.microsoft.com/office/drawing/2014/main" id="{AE6AE48E-F969-4AD4-B553-F4ECD58DD15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6BB51E7-71A5-4DA5-B180-3BBB93E5E6E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2BFBA48-9767-48B9-9443-91737293F321}"/>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C7A5DC-B92F-4D05-9A9D-4665C55BCED4}"/>
              </a:ext>
            </a:extLst>
          </p:cNvPr>
          <p:cNvCxnSpPr>
            <a:stCxn id="15"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77385-55AA-4065-8AC4-6E4BD9562C29}"/>
              </a:ext>
            </a:extLst>
          </p:cNvPr>
          <p:cNvCxnSpPr>
            <a:cxnSpLocks/>
            <a:stCxn id="15"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44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F732-34B8-439B-80AB-6F289ADA9066}"/>
              </a:ext>
            </a:extLst>
          </p:cNvPr>
          <p:cNvSpPr>
            <a:spLocks noGrp="1"/>
          </p:cNvSpPr>
          <p:nvPr>
            <p:ph type="title"/>
          </p:nvPr>
        </p:nvSpPr>
        <p:spPr/>
        <p:txBody>
          <a:bodyPr/>
          <a:lstStyle/>
          <a:p>
            <a:r>
              <a:rPr lang="en-US" dirty="0"/>
              <a:t>Functions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6907FA-482D-417F-AE42-9DC2AD6D5D1B}"/>
                  </a:ext>
                </a:extLst>
              </p:cNvPr>
              <p:cNvSpPr>
                <a:spLocks noGrp="1"/>
              </p:cNvSpPr>
              <p:nvPr>
                <p:ph idx="1"/>
              </p:nvPr>
            </p:nvSpPr>
            <p:spPr/>
            <p:txBody>
              <a:bodyPr/>
              <a:lstStyle/>
              <a:p>
                <a:pPr marL="0" indent="0">
                  <a:buNone/>
                </a:pPr>
                <a:r>
                  <a:rPr lang="en-US" dirty="0"/>
                  <a:t>size(    )=1</a:t>
                </a:r>
              </a:p>
              <a:p>
                <a:pPr marL="0" indent="0">
                  <a:buNone/>
                </a:pPr>
                <a:r>
                  <a:rPr lang="en-US" dirty="0"/>
                  <a:t>size(              )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+ 1</a:t>
                </a:r>
              </a:p>
              <a:p>
                <a:pPr marL="0" indent="0">
                  <a:buNone/>
                </a:pPr>
                <a:endParaRPr lang="en-US" dirty="0"/>
              </a:p>
              <a:p>
                <a:pPr marL="0" indent="0">
                  <a:buNone/>
                </a:pPr>
                <a:endParaRPr lang="en-US" dirty="0"/>
              </a:p>
              <a:p>
                <a:pPr marL="0" indent="0">
                  <a:buNone/>
                </a:pPr>
                <a:endParaRPr lang="en-US" dirty="0"/>
              </a:p>
              <a:p>
                <a:pPr marL="0" indent="0">
                  <a:buNone/>
                </a:pPr>
                <a:r>
                  <a:rPr lang="en-US" dirty="0"/>
                  <a:t>height(   ) = 0</a:t>
                </a:r>
              </a:p>
              <a:p>
                <a:pPr marL="0" indent="0">
                  <a:buNone/>
                </a:pPr>
                <a:r>
                  <a:rPr lang="en-US" dirty="0"/>
                  <a:t>height(             ) = 1+</a:t>
                </a:r>
                <a14:m>
                  <m:oMath xmlns:m="http://schemas.openxmlformats.org/officeDocument/2006/math">
                    <m:r>
                      <m:rPr>
                        <m:sty m:val="p"/>
                      </m:rPr>
                      <a:rPr lang="en-US" b="0" i="0" smtClean="0">
                        <a:latin typeface="Cambria Math" panose="02040503050406030204" pitchFamily="18" charset="0"/>
                      </a:rPr>
                      <m:t>max</m:t>
                    </m:r>
                    <m:r>
                      <a:rPr lang="en-US" b="0" i="1" smtClean="0">
                        <a:latin typeface="Cambria Math" panose="02040503050406030204" pitchFamily="18" charset="0"/>
                      </a:rPr>
                      <m:t>⁡(</m:t>
                    </m:r>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a:t>
                </a:r>
                <a14:m>
                  <m:oMath xmlns:m="http://schemas.openxmlformats.org/officeDocument/2006/math">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46907FA-482D-417F-AE42-9DC2AD6D5D1B}"/>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9B31C4E-ECB9-4061-B562-EA7ECFBD9C62}"/>
              </a:ext>
            </a:extLst>
          </p:cNvPr>
          <p:cNvGrpSpPr/>
          <p:nvPr/>
        </p:nvGrpSpPr>
        <p:grpSpPr>
          <a:xfrm>
            <a:off x="1341119" y="2072415"/>
            <a:ext cx="1290003" cy="955266"/>
            <a:chOff x="813275" y="4134894"/>
            <a:chExt cx="2488408" cy="1971265"/>
          </a:xfrm>
        </p:grpSpPr>
        <p:grpSp>
          <p:nvGrpSpPr>
            <p:cNvPr id="4" name="Group 3">
              <a:extLst>
                <a:ext uri="{FF2B5EF4-FFF2-40B4-BE49-F238E27FC236}">
                  <a16:creationId xmlns:a16="http://schemas.microsoft.com/office/drawing/2014/main" id="{BF85DE41-C402-406E-87D7-A5D5218264DB}"/>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5" name="Isosceles Triangle 4">
                    <a:extLst>
                      <a:ext uri="{FF2B5EF4-FFF2-40B4-BE49-F238E27FC236}">
                        <a16:creationId xmlns:a16="http://schemas.microsoft.com/office/drawing/2014/main" id="{919F426C-106D-45E3-9DAA-63C3C41EBFB1}"/>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5" name="Isosceles Triangle 4">
                    <a:extLst>
                      <a:ext uri="{FF2B5EF4-FFF2-40B4-BE49-F238E27FC236}">
                        <a16:creationId xmlns:a16="http://schemas.microsoft.com/office/drawing/2014/main" id="{919F426C-106D-45E3-9DAA-63C3C41EBFB1}"/>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l="-10000" b="-10377"/>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4E55E968-DDC1-4118-B146-E8E23A240956}"/>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E5BC7A4-CAB8-4D3E-8426-CDA6658082B3}"/>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8" name="Isosceles Triangle 7">
                    <a:extLst>
                      <a:ext uri="{FF2B5EF4-FFF2-40B4-BE49-F238E27FC236}">
                        <a16:creationId xmlns:a16="http://schemas.microsoft.com/office/drawing/2014/main" id="{DA54F8FC-DFEA-49B7-BC8C-9A0856ADE28D}"/>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8" name="Isosceles Triangle 7">
                    <a:extLst>
                      <a:ext uri="{FF2B5EF4-FFF2-40B4-BE49-F238E27FC236}">
                        <a16:creationId xmlns:a16="http://schemas.microsoft.com/office/drawing/2014/main" id="{DA54F8FC-DFEA-49B7-BC8C-9A0856ADE28D}"/>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1250" b="-10377"/>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CB76118-BC8A-406F-BD5C-5CDCDCCF6AC2}"/>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C48D67C6-812A-4439-9929-B6CD550C298F}"/>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029859-5E16-4EBE-8FC2-9A5C84E8113B}"/>
                </a:ext>
              </a:extLst>
            </p:cNvPr>
            <p:cNvCxnSpPr>
              <a:stCxn id="10"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5CF390-4F99-4D8A-9B66-FE9A3EB4513E}"/>
                </a:ext>
              </a:extLst>
            </p:cNvPr>
            <p:cNvCxnSpPr>
              <a:cxnSpLocks/>
              <a:stCxn id="10" idx="4"/>
              <a:endCxn id="8"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909BA80-5CB4-479A-B22F-3C4125BA066C}"/>
              </a:ext>
            </a:extLst>
          </p:cNvPr>
          <p:cNvGrpSpPr/>
          <p:nvPr/>
        </p:nvGrpSpPr>
        <p:grpSpPr>
          <a:xfrm>
            <a:off x="1650543" y="4916510"/>
            <a:ext cx="1290003" cy="955266"/>
            <a:chOff x="813275" y="4134894"/>
            <a:chExt cx="2488408" cy="1971265"/>
          </a:xfrm>
        </p:grpSpPr>
        <p:grpSp>
          <p:nvGrpSpPr>
            <p:cNvPr id="15" name="Group 14">
              <a:extLst>
                <a:ext uri="{FF2B5EF4-FFF2-40B4-BE49-F238E27FC236}">
                  <a16:creationId xmlns:a16="http://schemas.microsoft.com/office/drawing/2014/main" id="{F8A77D87-7A9C-4FC1-BD8C-723B7C45A23D}"/>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22" name="Isosceles Triangle 21">
                    <a:extLst>
                      <a:ext uri="{FF2B5EF4-FFF2-40B4-BE49-F238E27FC236}">
                        <a16:creationId xmlns:a16="http://schemas.microsoft.com/office/drawing/2014/main" id="{37DAE588-C24A-4146-8041-9294477433F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22" name="Isosceles Triangle 21">
                    <a:extLst>
                      <a:ext uri="{FF2B5EF4-FFF2-40B4-BE49-F238E27FC236}">
                        <a16:creationId xmlns:a16="http://schemas.microsoft.com/office/drawing/2014/main" id="{37DAE588-C24A-4146-8041-9294477433F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5"/>
                    <a:stretch>
                      <a:fillRect l="-11392" b="-11429"/>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EDCE6F00-A4AE-412E-9D3A-C5AB4DB919CA}"/>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9F919F1-6AAC-49F6-B5A5-4DC2F379721B}"/>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20" name="Isosceles Triangle 19">
                    <a:extLst>
                      <a:ext uri="{FF2B5EF4-FFF2-40B4-BE49-F238E27FC236}">
                        <a16:creationId xmlns:a16="http://schemas.microsoft.com/office/drawing/2014/main" id="{44E5C322-1EFE-4A2F-AC92-D656A8A9972F}"/>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20" name="Isosceles Triangle 19">
                    <a:extLst>
                      <a:ext uri="{FF2B5EF4-FFF2-40B4-BE49-F238E27FC236}">
                        <a16:creationId xmlns:a16="http://schemas.microsoft.com/office/drawing/2014/main" id="{44E5C322-1EFE-4A2F-AC92-D656A8A9972F}"/>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6"/>
                    <a:stretch>
                      <a:fillRect l="-11392" b="-11429"/>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5552259C-B5EE-436D-B87F-92D19C58959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C58BD755-8F0F-426C-8CCC-DC7218A821CC}"/>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21C5B7F-78DB-46C5-AEA1-099633BAA496}"/>
                </a:ext>
              </a:extLst>
            </p:cNvPr>
            <p:cNvCxnSpPr>
              <a:stCxn id="17" idx="4"/>
              <a:endCxn id="23"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9F7FEB-61DA-4C55-9522-12CB21B719EF}"/>
                </a:ext>
              </a:extLst>
            </p:cNvPr>
            <p:cNvCxnSpPr>
              <a:cxnSpLocks/>
              <a:stCxn id="17" idx="4"/>
              <a:endCxn id="20"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91EA014F-6003-4AB7-8E3D-410A97166C8D}"/>
              </a:ext>
            </a:extLst>
          </p:cNvPr>
          <p:cNvSpPr/>
          <p:nvPr/>
        </p:nvSpPr>
        <p:spPr>
          <a:xfrm>
            <a:off x="1725739" y="439954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D37143-962E-4222-827F-EA5330AFA747}"/>
              </a:ext>
            </a:extLst>
          </p:cNvPr>
          <p:cNvSpPr/>
          <p:nvPr/>
        </p:nvSpPr>
        <p:spPr>
          <a:xfrm>
            <a:off x="1356524" y="159869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8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D8BE-6374-4ACD-BBD7-2EBEAB3DB617}"/>
              </a:ext>
            </a:extLst>
          </p:cNvPr>
          <p:cNvSpPr>
            <a:spLocks noGrp="1"/>
          </p:cNvSpPr>
          <p:nvPr>
            <p:ph type="title"/>
          </p:nvPr>
        </p:nvSpPr>
        <p:spPr/>
        <p:txBody>
          <a:bodyPr/>
          <a:lstStyle/>
          <a:p>
            <a:r>
              <a:rPr lang="en-US" dirty="0"/>
              <a:t>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3C6915-066C-48B7-B0F6-52D63F025F8D}"/>
                  </a:ext>
                </a:extLst>
              </p:cNvPr>
              <p:cNvSpPr>
                <a:spLocks noGrp="1"/>
              </p:cNvSpPr>
              <p:nvPr>
                <p:ph idx="1"/>
              </p:nvPr>
            </p:nvSpPr>
            <p:spPr>
              <a:xfrm>
                <a:off x="575240" y="1463857"/>
                <a:ext cx="6814605" cy="4845504"/>
              </a:xfrm>
            </p:spPr>
            <p:txBody>
              <a:bodyPr/>
              <a:lstStyle/>
              <a:p>
                <a:pPr marL="0" indent="0">
                  <a:buNone/>
                </a:pPr>
                <a:r>
                  <a:rPr lang="en-US" dirty="0"/>
                  <a:t>Basis: A single node is a rooted binary tree.</a:t>
                </a:r>
              </a:p>
              <a:p>
                <a:endParaRPr lang="en-US" dirty="0"/>
              </a:p>
              <a:p>
                <a:r>
                  <a:rPr lang="en-US" dirty="0"/>
                  <a:t>Recursive Step: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are rooted binary trees with roots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then a tree rooted at a new node, with children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is a binary tree.</a:t>
                </a:r>
              </a:p>
            </p:txBody>
          </p:sp>
        </mc:Choice>
        <mc:Fallback xmlns="">
          <p:sp>
            <p:nvSpPr>
              <p:cNvPr id="3" name="Content Placeholder 2">
                <a:extLst>
                  <a:ext uri="{FF2B5EF4-FFF2-40B4-BE49-F238E27FC236}">
                    <a16:creationId xmlns:a16="http://schemas.microsoft.com/office/drawing/2014/main" id="{5A3C6915-066C-48B7-B0F6-52D63F025F8D}"/>
                  </a:ext>
                </a:extLst>
              </p:cNvPr>
              <p:cNvSpPr>
                <a:spLocks noGrp="1" noRot="1" noChangeAspect="1" noMove="1" noResize="1" noEditPoints="1" noAdjustHandles="1" noChangeArrowheads="1" noChangeShapeType="1" noTextEdit="1"/>
              </p:cNvSpPr>
              <p:nvPr>
                <p:ph idx="1"/>
              </p:nvPr>
            </p:nvSpPr>
            <p:spPr>
              <a:xfrm>
                <a:off x="575240" y="1463857"/>
                <a:ext cx="6814605" cy="4845504"/>
              </a:xfrm>
              <a:blipFill>
                <a:blip r:embed="rId2"/>
                <a:stretch>
                  <a:fillRect l="-2504" t="-213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D8076D2E-CCDB-4879-827A-2387B02B1BD5}"/>
              </a:ext>
            </a:extLst>
          </p:cNvPr>
          <p:cNvSpPr/>
          <p:nvPr/>
        </p:nvSpPr>
        <p:spPr>
          <a:xfrm>
            <a:off x="703737" y="20704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70A0CD-E5DE-4E8B-BBC3-EA22C14162AE}"/>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9" name="Isosceles Triangle 8">
                  <a:extLst>
                    <a:ext uri="{FF2B5EF4-FFF2-40B4-BE49-F238E27FC236}">
                      <a16:creationId xmlns:a16="http://schemas.microsoft.com/office/drawing/2014/main" id="{1557BA0C-C26F-47CC-9D3A-083D9C6DC39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9" name="Isosceles Triangle 8">
                  <a:extLst>
                    <a:ext uri="{FF2B5EF4-FFF2-40B4-BE49-F238E27FC236}">
                      <a16:creationId xmlns:a16="http://schemas.microsoft.com/office/drawing/2014/main" id="{1557BA0C-C26F-47CC-9D3A-083D9C6DC39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1F574AA-78FD-4A74-987A-063B927F15AE}"/>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BD287A4-3F97-4548-9109-AE2DB687ECB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AE6AE48E-F969-4AD4-B553-F4ECD58DD15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12" name="Isosceles Triangle 11">
                  <a:extLst>
                    <a:ext uri="{FF2B5EF4-FFF2-40B4-BE49-F238E27FC236}">
                      <a16:creationId xmlns:a16="http://schemas.microsoft.com/office/drawing/2014/main" id="{AE6AE48E-F969-4AD4-B553-F4ECD58DD15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6BB51E7-71A5-4DA5-B180-3BBB93E5E6E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2BFBA48-9767-48B9-9443-91737293F321}"/>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C7A5DC-B92F-4D05-9A9D-4665C55BCED4}"/>
              </a:ext>
            </a:extLst>
          </p:cNvPr>
          <p:cNvCxnSpPr>
            <a:stCxn id="15"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77385-55AA-4065-8AC4-6E4BD9562C29}"/>
              </a:ext>
            </a:extLst>
          </p:cNvPr>
          <p:cNvCxnSpPr>
            <a:cxnSpLocks/>
            <a:stCxn id="15"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B1B5420-4EC8-48F4-97BA-1F66AA30005D}"/>
                  </a:ext>
                </a:extLst>
              </p:cNvPr>
              <p:cNvSpPr txBox="1">
                <a:spLocks/>
              </p:cNvSpPr>
              <p:nvPr/>
            </p:nvSpPr>
            <p:spPr>
              <a:xfrm>
                <a:off x="7568624" y="1179274"/>
                <a:ext cx="4355897"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dirty="0"/>
                  <a:t>size(    )=1</a:t>
                </a:r>
              </a:p>
              <a:p>
                <a:pPr marL="0" indent="0">
                  <a:buFont typeface="Tw Cen MT" panose="020B0602020104020603" pitchFamily="34" charset="0"/>
                  <a:buNone/>
                </a:pPr>
                <a:r>
                  <a:rPr lang="en-US" dirty="0"/>
                  <a:t>size(              ) = </a:t>
                </a:r>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size(</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1</m:t>
                        </m:r>
                      </m:sub>
                    </m:sSub>
                  </m:oMath>
                </a14:m>
                <a:r>
                  <a:rPr lang="en-US" dirty="0"/>
                  <a:t>) + size(</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2</m:t>
                        </m:r>
                      </m:sub>
                    </m:sSub>
                  </m:oMath>
                </a14:m>
                <a:r>
                  <a:rPr lang="en-US" dirty="0"/>
                  <a:t>) + 1</a:t>
                </a:r>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height(   ) = 0</a:t>
                </a:r>
              </a:p>
              <a:p>
                <a:pPr marL="0" indent="0">
                  <a:buFont typeface="Tw Cen MT" panose="020B0602020104020603" pitchFamily="34" charset="0"/>
                  <a:buNone/>
                </a:pPr>
                <a:r>
                  <a:rPr lang="en-US" dirty="0"/>
                  <a:t>height(             ) = </a:t>
                </a:r>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1+</a:t>
                </a:r>
                <a14:m>
                  <m:oMath xmlns:m="http://schemas.openxmlformats.org/officeDocument/2006/math">
                    <m:r>
                      <m:rPr>
                        <m:sty m:val="p"/>
                      </m:rPr>
                      <a:rPr lang="en-US" smtClean="0">
                        <a:latin typeface="Cambria Math" panose="02040503050406030204" pitchFamily="18" charset="0"/>
                      </a:rPr>
                      <m:t>max</m:t>
                    </m:r>
                    <m:r>
                      <a:rPr lang="en-US" i="1" smtClean="0">
                        <a:latin typeface="Cambria Math" panose="02040503050406030204" pitchFamily="18" charset="0"/>
                      </a:rPr>
                      <m:t>⁡(</m:t>
                    </m:r>
                  </m:oMath>
                </a14:m>
                <a:r>
                  <a:rPr lang="en-US" dirty="0"/>
                  <a:t>height(</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1</m:t>
                        </m:r>
                      </m:sub>
                    </m:sSub>
                  </m:oMath>
                </a14:m>
                <a:r>
                  <a:rPr lang="en-US" dirty="0"/>
                  <a:t>),height(</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2</m:t>
                        </m:r>
                      </m:sub>
                    </m:sSub>
                  </m:oMath>
                </a14:m>
                <a:r>
                  <a:rPr lang="en-US" dirty="0"/>
                  <a:t>)</a:t>
                </a:r>
                <a14:m>
                  <m:oMath xmlns:m="http://schemas.openxmlformats.org/officeDocument/2006/math">
                    <m:r>
                      <a:rPr lang="en-US" i="1" dirty="0" smtClean="0">
                        <a:latin typeface="Cambria Math" panose="02040503050406030204" pitchFamily="18" charset="0"/>
                      </a:rPr>
                      <m:t>)</m:t>
                    </m:r>
                  </m:oMath>
                </a14:m>
                <a:endParaRPr lang="en-US" dirty="0"/>
              </a:p>
            </p:txBody>
          </p:sp>
        </mc:Choice>
        <mc:Fallback xmlns="">
          <p:sp>
            <p:nvSpPr>
              <p:cNvPr id="14" name="Content Placeholder 2">
                <a:extLst>
                  <a:ext uri="{FF2B5EF4-FFF2-40B4-BE49-F238E27FC236}">
                    <a16:creationId xmlns:a16="http://schemas.microsoft.com/office/drawing/2014/main" id="{6B1B5420-4EC8-48F4-97BA-1F66AA30005D}"/>
                  </a:ext>
                </a:extLst>
              </p:cNvPr>
              <p:cNvSpPr txBox="1">
                <a:spLocks noRot="1" noChangeAspect="1" noMove="1" noResize="1" noEditPoints="1" noAdjustHandles="1" noChangeArrowheads="1" noChangeShapeType="1" noTextEdit="1"/>
              </p:cNvSpPr>
              <p:nvPr/>
            </p:nvSpPr>
            <p:spPr>
              <a:xfrm>
                <a:off x="7568624" y="1179274"/>
                <a:ext cx="4355897" cy="4845504"/>
              </a:xfrm>
              <a:prstGeom prst="rect">
                <a:avLst/>
              </a:prstGeom>
              <a:blipFill>
                <a:blip r:embed="rId5"/>
                <a:stretch>
                  <a:fillRect l="-3641" t="-3396"/>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441AC50-2EA9-4CED-BA85-A00CBB10F52C}"/>
              </a:ext>
            </a:extLst>
          </p:cNvPr>
          <p:cNvGrpSpPr/>
          <p:nvPr/>
        </p:nvGrpSpPr>
        <p:grpSpPr>
          <a:xfrm>
            <a:off x="8247095" y="1751665"/>
            <a:ext cx="1290003" cy="955266"/>
            <a:chOff x="813275" y="4134894"/>
            <a:chExt cx="2488408" cy="1971265"/>
          </a:xfrm>
        </p:grpSpPr>
        <p:grpSp>
          <p:nvGrpSpPr>
            <p:cNvPr id="19" name="Group 18">
              <a:extLst>
                <a:ext uri="{FF2B5EF4-FFF2-40B4-BE49-F238E27FC236}">
                  <a16:creationId xmlns:a16="http://schemas.microsoft.com/office/drawing/2014/main" id="{E69F9AF1-EAAE-4B41-B42C-C8BA9A80D4EF}"/>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26" name="Isosceles Triangle 25">
                    <a:extLst>
                      <a:ext uri="{FF2B5EF4-FFF2-40B4-BE49-F238E27FC236}">
                        <a16:creationId xmlns:a16="http://schemas.microsoft.com/office/drawing/2014/main" id="{ADCF06F8-2E2E-46A4-966F-3F2E6CCA7681}"/>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5" name="Isosceles Triangle 4">
                    <a:extLst>
                      <a:ext uri="{FF2B5EF4-FFF2-40B4-BE49-F238E27FC236}">
                        <a16:creationId xmlns:a16="http://schemas.microsoft.com/office/drawing/2014/main" id="{919F426C-106D-45E3-9DAA-63C3C41EBFB1}"/>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6"/>
                    <a:stretch>
                      <a:fillRect l="-10000" b="-10377"/>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1BB837A0-B0DC-4AED-9C1E-FF12DAFDA797}"/>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34EF205-AE4D-4B13-8650-A1CC8AFD3AD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24" name="Isosceles Triangle 23">
                    <a:extLst>
                      <a:ext uri="{FF2B5EF4-FFF2-40B4-BE49-F238E27FC236}">
                        <a16:creationId xmlns:a16="http://schemas.microsoft.com/office/drawing/2014/main" id="{210C5C97-DA3E-4F8B-ACDF-FE303DAE0BC0}"/>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8" name="Isosceles Triangle 7">
                    <a:extLst>
                      <a:ext uri="{FF2B5EF4-FFF2-40B4-BE49-F238E27FC236}">
                        <a16:creationId xmlns:a16="http://schemas.microsoft.com/office/drawing/2014/main" id="{DA54F8FC-DFEA-49B7-BC8C-9A0856ADE28D}"/>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7"/>
                    <a:stretch>
                      <a:fillRect l="-11250" b="-10377"/>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D63D71D3-771D-493D-A332-5F5DC155E80A}"/>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02C8D61E-AF1F-47E8-85A5-138C99F33114}"/>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52D238B-E151-40ED-BB37-AEB31958518A}"/>
                </a:ext>
              </a:extLst>
            </p:cNvPr>
            <p:cNvCxnSpPr>
              <a:stCxn id="21" idx="4"/>
              <a:endCxn id="27"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B90FF5-AD97-41F2-ADF2-3D0F4D55C5E3}"/>
                </a:ext>
              </a:extLst>
            </p:cNvPr>
            <p:cNvCxnSpPr>
              <a:cxnSpLocks/>
              <a:stCxn id="21" idx="4"/>
              <a:endCxn id="24"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EF90A5B-77FB-4A72-8AB3-3C67D092EEF6}"/>
              </a:ext>
            </a:extLst>
          </p:cNvPr>
          <p:cNvGrpSpPr/>
          <p:nvPr/>
        </p:nvGrpSpPr>
        <p:grpSpPr>
          <a:xfrm>
            <a:off x="8552069" y="4296565"/>
            <a:ext cx="1290003" cy="955266"/>
            <a:chOff x="813275" y="4134894"/>
            <a:chExt cx="2488408" cy="1971265"/>
          </a:xfrm>
        </p:grpSpPr>
        <p:grpSp>
          <p:nvGrpSpPr>
            <p:cNvPr id="29" name="Group 28">
              <a:extLst>
                <a:ext uri="{FF2B5EF4-FFF2-40B4-BE49-F238E27FC236}">
                  <a16:creationId xmlns:a16="http://schemas.microsoft.com/office/drawing/2014/main" id="{99A9BF02-E391-4702-870A-AD50D81C4E0C}"/>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36" name="Isosceles Triangle 35">
                    <a:extLst>
                      <a:ext uri="{FF2B5EF4-FFF2-40B4-BE49-F238E27FC236}">
                        <a16:creationId xmlns:a16="http://schemas.microsoft.com/office/drawing/2014/main" id="{11A2CBAE-2D5C-4761-91CB-A1A203DF08FB}"/>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22" name="Isosceles Triangle 21">
                    <a:extLst>
                      <a:ext uri="{FF2B5EF4-FFF2-40B4-BE49-F238E27FC236}">
                        <a16:creationId xmlns:a16="http://schemas.microsoft.com/office/drawing/2014/main" id="{37DAE588-C24A-4146-8041-9294477433F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8"/>
                    <a:stretch>
                      <a:fillRect l="-11392" b="-11429"/>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89846F8F-58BF-4DAF-8464-5B072F793163}"/>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29F6AA2-67B4-4164-AB21-380214A9EEF3}"/>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34" name="Isosceles Triangle 33">
                    <a:extLst>
                      <a:ext uri="{FF2B5EF4-FFF2-40B4-BE49-F238E27FC236}">
                        <a16:creationId xmlns:a16="http://schemas.microsoft.com/office/drawing/2014/main" id="{B0D1AD40-B9B9-4731-97BA-4B08DE0AB78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20" name="Isosceles Triangle 19">
                    <a:extLst>
                      <a:ext uri="{FF2B5EF4-FFF2-40B4-BE49-F238E27FC236}">
                        <a16:creationId xmlns:a16="http://schemas.microsoft.com/office/drawing/2014/main" id="{44E5C322-1EFE-4A2F-AC92-D656A8A9972F}"/>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9"/>
                    <a:stretch>
                      <a:fillRect l="-11392" b="-11429"/>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id="{FA52BB53-3200-49A1-B450-E081615C667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842CDF57-36C4-47E6-9949-AE4F8F3BD162}"/>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831C2EA-6727-489B-B03F-6D03EAF77B39}"/>
                </a:ext>
              </a:extLst>
            </p:cNvPr>
            <p:cNvCxnSpPr>
              <a:stCxn id="31" idx="4"/>
              <a:endCxn id="37"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92E80C-7B74-4F39-91FC-B292CA17FE53}"/>
                </a:ext>
              </a:extLst>
            </p:cNvPr>
            <p:cNvCxnSpPr>
              <a:cxnSpLocks/>
              <a:stCxn id="31" idx="4"/>
              <a:endCxn id="34"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23DF3798-BF54-4C34-8E8B-1137582ABA2E}"/>
              </a:ext>
            </a:extLst>
          </p:cNvPr>
          <p:cNvSpPr/>
          <p:nvPr/>
        </p:nvSpPr>
        <p:spPr>
          <a:xfrm>
            <a:off x="8624903" y="395162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1BF8D8F-1808-47CB-9A96-C99A0BFC6832}"/>
              </a:ext>
            </a:extLst>
          </p:cNvPr>
          <p:cNvSpPr/>
          <p:nvPr/>
        </p:nvSpPr>
        <p:spPr>
          <a:xfrm>
            <a:off x="8262500" y="127794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856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2563</TotalTime>
  <Words>3342</Words>
  <Application>Microsoft Office PowerPoint</Application>
  <PresentationFormat>Widescreen</PresentationFormat>
  <Paragraphs>300</Paragraphs>
  <Slides>35</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Cambria Math</vt:lpstr>
      <vt:lpstr>Courier New</vt:lpstr>
      <vt:lpstr>Segoe UI</vt:lpstr>
      <vt:lpstr>Segoe UI Light</vt:lpstr>
      <vt:lpstr>Segoe UI Semibold</vt:lpstr>
      <vt:lpstr>Segoe UI Semilight</vt:lpstr>
      <vt:lpstr>Symbol</vt:lpstr>
      <vt:lpstr>Tw Cen MT</vt:lpstr>
      <vt:lpstr>Wingdings 3</vt:lpstr>
      <vt:lpstr>Integral</vt:lpstr>
      <vt:lpstr>Structural Induction and Regular Expressions </vt:lpstr>
      <vt:lpstr>Announcements</vt:lpstr>
      <vt:lpstr>Strings</vt:lpstr>
      <vt:lpstr>Functions on Strings</vt:lpstr>
      <vt:lpstr>Structural Induction Template</vt:lpstr>
      <vt:lpstr>Strings</vt:lpstr>
      <vt:lpstr>More Structural Sets</vt:lpstr>
      <vt:lpstr>Functions on Binary Trees</vt:lpstr>
      <vt:lpstr>Binary Trees</vt:lpstr>
      <vt:lpstr>Structural Induction on Binary Trees</vt:lpstr>
      <vt:lpstr>Structural Induction on Binary Trees (cont.)</vt:lpstr>
      <vt:lpstr>Structural Induction on Binary Trees (cont.)</vt:lpstr>
      <vt:lpstr>What does the inductive step look like?</vt:lpstr>
      <vt:lpstr>Just the IS (you still need the other steps)</vt:lpstr>
      <vt:lpstr>    CAUTION</vt:lpstr>
      <vt:lpstr>If you don’t have a recursively-defined set</vt:lpstr>
      <vt:lpstr>Induction: Hats!</vt:lpstr>
      <vt:lpstr>Induction: Hats!</vt:lpstr>
      <vt:lpstr>Induction: Hats!</vt:lpstr>
      <vt:lpstr>Induction: Hats!</vt:lpstr>
      <vt:lpstr>Part 3 of the course!</vt:lpstr>
      <vt:lpstr>Course Outline</vt:lpstr>
      <vt:lpstr>Regular Expressions</vt:lpstr>
      <vt:lpstr>Regular Expressions</vt:lpstr>
      <vt:lpstr>Languages </vt:lpstr>
      <vt:lpstr>Regular Expressions</vt:lpstr>
      <vt:lpstr>Regular Expressions</vt:lpstr>
      <vt:lpstr>Regular Expressions</vt:lpstr>
      <vt:lpstr>Regular Expressions</vt:lpstr>
      <vt:lpstr>More Examples</vt:lpstr>
      <vt:lpstr>More Examples</vt:lpstr>
      <vt:lpstr>Practical Advice</vt:lpstr>
      <vt:lpstr>Regular Expressions In Practice</vt:lpstr>
      <vt:lpstr>Regular Expressions In Practice</vt:lpstr>
      <vt:lpstr>A Final Vocabulary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Induction and Regular Expressions</dc:title>
  <dc:creator>rtweber2</dc:creator>
  <cp:lastModifiedBy>rtweber2</cp:lastModifiedBy>
  <cp:revision>47</cp:revision>
  <cp:lastPrinted>2023-02-15T16:31:53Z</cp:lastPrinted>
  <dcterms:created xsi:type="dcterms:W3CDTF">2020-11-12T19:07:56Z</dcterms:created>
  <dcterms:modified xsi:type="dcterms:W3CDTF">2023-02-15T17:18:08Z</dcterms:modified>
</cp:coreProperties>
</file>