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0"/>
  </p:notesMasterIdLst>
  <p:sldIdLst>
    <p:sldId id="257" r:id="rId2"/>
    <p:sldId id="378" r:id="rId3"/>
    <p:sldId id="379" r:id="rId4"/>
    <p:sldId id="380" r:id="rId5"/>
    <p:sldId id="382" r:id="rId6"/>
    <p:sldId id="389" r:id="rId7"/>
    <p:sldId id="305" r:id="rId8"/>
    <p:sldId id="306" r:id="rId9"/>
    <p:sldId id="385" r:id="rId10"/>
    <p:sldId id="258" r:id="rId11"/>
    <p:sldId id="259" r:id="rId12"/>
    <p:sldId id="260" r:id="rId13"/>
    <p:sldId id="261" r:id="rId14"/>
    <p:sldId id="262" r:id="rId15"/>
    <p:sldId id="263" r:id="rId16"/>
    <p:sldId id="278" r:id="rId17"/>
    <p:sldId id="279" r:id="rId18"/>
    <p:sldId id="280" r:id="rId19"/>
    <p:sldId id="281" r:id="rId20"/>
    <p:sldId id="290" r:id="rId21"/>
    <p:sldId id="291" r:id="rId22"/>
    <p:sldId id="292" r:id="rId23"/>
    <p:sldId id="293" r:id="rId24"/>
    <p:sldId id="387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88" r:id="rId35"/>
    <p:sldId id="384" r:id="rId36"/>
    <p:sldId id="339" r:id="rId37"/>
    <p:sldId id="340" r:id="rId38"/>
    <p:sldId id="342" r:id="rId39"/>
    <p:sldId id="343" r:id="rId40"/>
    <p:sldId id="355" r:id="rId41"/>
    <p:sldId id="356" r:id="rId42"/>
    <p:sldId id="357" r:id="rId43"/>
    <p:sldId id="345" r:id="rId44"/>
    <p:sldId id="358" r:id="rId45"/>
    <p:sldId id="359" r:id="rId46"/>
    <p:sldId id="360" r:id="rId47"/>
    <p:sldId id="361" r:id="rId48"/>
    <p:sldId id="362" r:id="rId49"/>
    <p:sldId id="363" r:id="rId50"/>
    <p:sldId id="364" r:id="rId51"/>
    <p:sldId id="366" r:id="rId52"/>
    <p:sldId id="367" r:id="rId53"/>
    <p:sldId id="376" r:id="rId54"/>
    <p:sldId id="377" r:id="rId55"/>
    <p:sldId id="282" r:id="rId56"/>
    <p:sldId id="283" r:id="rId57"/>
    <p:sldId id="284" r:id="rId58"/>
    <p:sldId id="386" r:id="rId59"/>
    <p:sldId id="286" r:id="rId60"/>
    <p:sldId id="287" r:id="rId61"/>
    <p:sldId id="288" r:id="rId62"/>
    <p:sldId id="289" r:id="rId63"/>
    <p:sldId id="375" r:id="rId64"/>
    <p:sldId id="383" r:id="rId65"/>
    <p:sldId id="294" r:id="rId66"/>
    <p:sldId id="315" r:id="rId67"/>
    <p:sldId id="317" r:id="rId68"/>
    <p:sldId id="285" r:id="rId69"/>
    <p:sldId id="322" r:id="rId70"/>
    <p:sldId id="314" r:id="rId71"/>
    <p:sldId id="316" r:id="rId72"/>
    <p:sldId id="313" r:id="rId73"/>
    <p:sldId id="323" r:id="rId74"/>
    <p:sldId id="381" r:id="rId75"/>
    <p:sldId id="307" r:id="rId76"/>
    <p:sldId id="308" r:id="rId77"/>
    <p:sldId id="310" r:id="rId78"/>
    <p:sldId id="312" r:id="rId7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06267-6BCD-4EB0-AB5B-C8426205691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4F3CC-41A8-42FC-877A-A88A765D8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06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 approx. 60000, 2log_2 e approx. 30. Instead of 60000.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4F3CC-41A8-42FC-877A-A88A765D895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16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A0563EE-C3BF-4F7F-AF77-A44DC59A562B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23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051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204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958038"/>
            <a:ext cx="103632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51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7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141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11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5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0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73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A0563EE-C3BF-4F7F-AF77-A44DC59A562B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80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5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0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1.png"/><Relationship Id="rId4" Type="http://schemas.openxmlformats.org/officeDocument/2006/relationships/image" Target="../media/image50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E1C70-62C9-4549-8EAC-4BC657C025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Wrap-up Number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A3DA4-2F4A-43C5-BB73-7EB6BFEA63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Winter 2023</a:t>
            </a:r>
          </a:p>
          <a:p>
            <a:r>
              <a:rPr lang="en-US" dirty="0"/>
              <a:t>Lecture 15</a:t>
            </a:r>
          </a:p>
        </p:txBody>
      </p:sp>
    </p:spTree>
    <p:extLst>
      <p:ext uri="{BB962C8B-B14F-4D97-AF65-F5344CB8AC3E}">
        <p14:creationId xmlns:p14="http://schemas.microsoft.com/office/powerpoint/2010/main" val="372862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FA3DF2-1EDA-4E04-91F8-7BDB9BE1C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42900"/>
            <a:ext cx="11187258" cy="59664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Mystery(int m, int n){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if(m&lt;n){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temp = 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n=temp;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while(n != 0)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rem = m % 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n=temp;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return 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323376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FC101-C91F-4DBD-91B4-36CFB9831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fact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positive integers, then 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:r>
                  <a:rPr lang="en-US" dirty="0" err="1"/>
                  <a:t>a,b</a:t>
                </a:r>
                <a:r>
                  <a:rPr lang="en-US" dirty="0"/>
                  <a:t>) = </a:t>
                </a:r>
                <a:r>
                  <a:rPr lang="en-US" dirty="0" err="1"/>
                  <a:t>gcd</a:t>
                </a:r>
                <a:r>
                  <a:rPr lang="en-US" dirty="0"/>
                  <a:t>(b, a % b)</a:t>
                </a:r>
              </a:p>
              <a:p>
                <a:endParaRPr lang="en-US" dirty="0"/>
              </a:p>
              <a:p>
                <a:r>
                  <a:rPr lang="en-US" dirty="0"/>
                  <a:t>Why is this true? The proof isn’t easy, it’s at the end of this deck.</a:t>
                </a:r>
              </a:p>
              <a:p>
                <a:endParaRPr lang="en-US" dirty="0"/>
              </a:p>
              <a:p>
                <a:r>
                  <a:rPr lang="en-US" dirty="0"/>
                  <a:t>Why should you care?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9426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EC7DE-C45F-413B-B192-ED7FFC12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So…what’s it good for?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I want to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≡1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Just multiply both sides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…</a:t>
                </a:r>
              </a:p>
              <a:p>
                <a:r>
                  <a:rPr lang="en-US" dirty="0"/>
                  <a:t>Oh wait. We want a number to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endParaRPr lang="en-US" dirty="0"/>
              </a:p>
              <a:p>
                <a:br>
                  <a:rPr lang="en-US" dirty="0"/>
                </a:br>
                <a:r>
                  <a:rPr lang="en-US" dirty="0"/>
                  <a:t>What number can we pick?</a:t>
                </a:r>
              </a:p>
              <a:p>
                <a:r>
                  <a:rPr lang="en-US" dirty="0"/>
                  <a:t>The next two slides are going to get more abstract…we’re listing out the facts we need to solve that equation.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4C74F6B-BECD-460F-BE73-D523727FCDF9}"/>
              </a:ext>
            </a:extLst>
          </p:cNvPr>
          <p:cNvSpPr txBox="1"/>
          <p:nvPr/>
        </p:nvSpPr>
        <p:spPr>
          <a:xfrm>
            <a:off x="7179398" y="271670"/>
            <a:ext cx="4925085" cy="1569660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Remember everything we’re learning contributes to us eventually understanding RSA.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key step in generating keys.</a:t>
            </a:r>
          </a:p>
        </p:txBody>
      </p:sp>
    </p:spTree>
    <p:extLst>
      <p:ext uri="{BB962C8B-B14F-4D97-AF65-F5344CB8AC3E}">
        <p14:creationId xmlns:p14="http://schemas.microsoft.com/office/powerpoint/2010/main" val="3072101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10DE-56D0-4D06-9E9B-AB785D2DB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Bézout’s</a:t>
            </a:r>
            <a:r>
              <a:rPr lang="en-US" dirty="0"/>
              <a:t>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F8143-E24C-46E7-965C-C57CCD8B4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962399"/>
            <a:ext cx="11187258" cy="2346961"/>
          </a:xfrm>
        </p:spPr>
        <p:txBody>
          <a:bodyPr/>
          <a:lstStyle/>
          <a:p>
            <a:r>
              <a:rPr lang="en-US" dirty="0"/>
              <a:t>We’re not going to prove this theorem…</a:t>
            </a:r>
          </a:p>
          <a:p>
            <a:r>
              <a:rPr lang="en-US" dirty="0"/>
              <a:t>But it turns out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Mystery</a:t>
            </a:r>
            <a:r>
              <a:rPr lang="en-US" dirty="0"/>
              <a:t> can be extended to find them.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CE05DF-4E93-4A7A-9BF6-BA681E31CB96}"/>
              </a:ext>
            </a:extLst>
          </p:cNvPr>
          <p:cNvGrpSpPr/>
          <p:nvPr/>
        </p:nvGrpSpPr>
        <p:grpSpPr>
          <a:xfrm>
            <a:off x="575239" y="1463857"/>
            <a:ext cx="9917501" cy="2107774"/>
            <a:chOff x="1185842" y="3429000"/>
            <a:chExt cx="6111311" cy="18325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positive integers, then there exist integers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</a:p>
                <a:p>
                  <a:pPr algn="ctr"/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𝒕𝒃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blipFill>
                  <a:blip r:embed="rId3"/>
                  <a:stretch>
                    <a:fillRect b="-8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E1B723-5739-43B1-A7CD-598A6BE175B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/>
                <a:t>Bézout’s</a:t>
              </a:r>
              <a:r>
                <a:rPr lang="en-US" sz="3200" dirty="0"/>
                <a:t> Theorem</a:t>
              </a:r>
              <a:endPara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5407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EC7DE-C45F-413B-B192-ED7FFC12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So…what’s it good for?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I want to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≡1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Just multiply both sides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…</a:t>
                </a:r>
              </a:p>
              <a:p>
                <a:r>
                  <a:rPr lang="en-US" dirty="0"/>
                  <a:t>Oh wait. We want a number to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the </a:t>
                </a:r>
                <a:r>
                  <a:rPr lang="en-US" dirty="0" err="1"/>
                  <a:t>gcd</a:t>
                </a:r>
                <a:r>
                  <a:rPr lang="en-US" dirty="0"/>
                  <a:t>(7,n) = 1</a:t>
                </a:r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⋅7+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𝑡𝑛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|(7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from </a:t>
                </a:r>
                <a:r>
                  <a:rPr lang="en-US" dirty="0" err="1"/>
                  <a:t>Bézout’s</a:t>
                </a:r>
                <a:r>
                  <a:rPr lang="en-US" dirty="0"/>
                  <a:t> Theorem is what we should multiply by!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6228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43E5CC-E658-4001-838C-340315F0BCE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Ok…how am I supposed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43E5CC-E658-4001-838C-340315F0BC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125F2B-C147-416A-B1F2-F8DB3A54F8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 turns out that while you’re calculating the </a:t>
                </a:r>
                <a:r>
                  <a:rPr lang="en-US" dirty="0" err="1"/>
                  <a:t>gcd</a:t>
                </a:r>
                <a:r>
                  <a:rPr lang="en-US" dirty="0"/>
                  <a:t> (using the Mystery algorithm), you can keep some extra information recorded, and end up with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is called the “extended Euclidian algorithm”</a:t>
                </a:r>
              </a:p>
              <a:p>
                <a:endParaRPr lang="en-US" dirty="0"/>
              </a:p>
              <a:p>
                <a:r>
                  <a:rPr lang="en-US" dirty="0"/>
                  <a:t>Examples in these slides.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125F2B-C147-416A-B1F2-F8DB3A54F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853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4182C9-07EB-430D-A949-7E76EBB27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the key fact about </a:t>
            </a:r>
            <a:r>
              <a:rPr lang="en-US" dirty="0" err="1"/>
              <a:t>gcds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6A6EF3-C90D-4A84-80AC-EC47BE1C9B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60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</a:t>
                </a:r>
                <a:r>
                  <a:rPr lang="en-US" dirty="0" err="1"/>
                  <a:t>gcd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So it is enough to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divides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𝑦𝑘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𝑦𝑗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Plugging in both of our other equations: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𝑞𝑦𝑘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543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</a:t>
                </a:r>
                <a:r>
                  <a:rPr lang="en-US" dirty="0" err="1"/>
                  <a:t>gcd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So it is enough to show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divides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Plugging in both of our other equations: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Solving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 r="-2015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267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We have shown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%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1524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6D984-5136-42C7-9B96-463663F98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8D23C-797E-44EF-BCE1-CDBDE21D3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turn in HW5 part 2 today, we’re hoping to get you feedback on HW5 part 2 by Sunday morning.</a:t>
            </a:r>
          </a:p>
          <a:p>
            <a:r>
              <a:rPr lang="en-US" dirty="0"/>
              <a:t>If you turn in HW5 part 2 using late days, we’re hoping to get you feedback by sometime Sunday afternoon. </a:t>
            </a:r>
          </a:p>
          <a:p>
            <a:r>
              <a:rPr lang="en-US" dirty="0"/>
              <a:t>HW5 part 2 solutions will be posted on Ed Saturday morning.</a:t>
            </a:r>
          </a:p>
          <a:p>
            <a:endParaRPr lang="en-US" dirty="0"/>
          </a:p>
          <a:p>
            <a:r>
              <a:rPr lang="en-US" dirty="0"/>
              <a:t>There’s an assignment “NOT the real midterm” on </a:t>
            </a:r>
            <a:r>
              <a:rPr lang="en-US" dirty="0" err="1"/>
              <a:t>gradescope</a:t>
            </a:r>
            <a:r>
              <a:rPr lang="en-US" dirty="0"/>
              <a:t> so you can see what the midterm will look like logistically. </a:t>
            </a:r>
          </a:p>
        </p:txBody>
      </p:sp>
    </p:spTree>
    <p:extLst>
      <p:ext uri="{BB962C8B-B14F-4D97-AF65-F5344CB8AC3E}">
        <p14:creationId xmlns:p14="http://schemas.microsoft.com/office/powerpoint/2010/main" val="777701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Euclidian Algorithm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56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D729E-7C3C-4282-A793-56090D3C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682FE-1E4A-4609-A8DE-D846EF59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714359"/>
            <a:ext cx="11187258" cy="3305463"/>
          </a:xfrm>
        </p:spPr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(660,126)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1EC9ED-9489-4355-A4B6-B0D52D9A2C65}"/>
              </a:ext>
            </a:extLst>
          </p:cNvPr>
          <p:cNvSpPr/>
          <p:nvPr/>
        </p:nvSpPr>
        <p:spPr>
          <a:xfrm>
            <a:off x="7740329" y="160343"/>
            <a:ext cx="43140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while(n != 0)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rem = m % n;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n=rem;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3508641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D729E-7C3C-4282-A793-56090D3C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682FE-1E4A-4609-A8DE-D846EF59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714359"/>
            <a:ext cx="11187258" cy="3305463"/>
          </a:xfrm>
        </p:spPr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(660,126)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1EC9ED-9489-4355-A4B6-B0D52D9A2C65}"/>
              </a:ext>
            </a:extLst>
          </p:cNvPr>
          <p:cNvSpPr/>
          <p:nvPr/>
        </p:nvSpPr>
        <p:spPr>
          <a:xfrm>
            <a:off x="7740329" y="160343"/>
            <a:ext cx="43140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while(n != 0)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rem = m % n;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n=rem;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17868E-DF99-479D-9CAA-F9CA5C353D8C}"/>
              </a:ext>
            </a:extLst>
          </p:cNvPr>
          <p:cNvSpPr/>
          <p:nvPr/>
        </p:nvSpPr>
        <p:spPr>
          <a:xfrm>
            <a:off x="2674597" y="1714359"/>
            <a:ext cx="81418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Segoe UI Semilight" panose="020B0402040204020203" pitchFamily="34" charset="0"/>
                <a:ea typeface="MS PGothic" pitchFamily="34" charset="-128"/>
                <a:cs typeface="Segoe UI Semilight" panose="020B0402040204020203" pitchFamily="34" charset="0"/>
              </a:rPr>
              <a:t>= gcd(126, 660 mod 126)   = gcd(126, 30)</a:t>
            </a:r>
          </a:p>
          <a:p>
            <a:pPr>
              <a:defRPr/>
            </a:pPr>
            <a:r>
              <a:rPr lang="en-US" sz="2800" dirty="0">
                <a:latin typeface="Segoe UI Semilight" panose="020B0402040204020203" pitchFamily="34" charset="0"/>
                <a:ea typeface="MS PGothic" pitchFamily="34" charset="-128"/>
                <a:cs typeface="Segoe UI Semilight" panose="020B0402040204020203" pitchFamily="34" charset="0"/>
              </a:rPr>
              <a:t>= gcd(30, 126 mod 30)	    = gcd(30, 6)</a:t>
            </a:r>
          </a:p>
          <a:p>
            <a:pPr>
              <a:defRPr/>
            </a:pPr>
            <a:r>
              <a:rPr lang="en-US" sz="2800" dirty="0">
                <a:latin typeface="Segoe UI Semilight" panose="020B0402040204020203" pitchFamily="34" charset="0"/>
                <a:ea typeface="MS PGothic" pitchFamily="34" charset="-128"/>
                <a:cs typeface="Segoe UI Semilight" panose="020B0402040204020203" pitchFamily="34" charset="0"/>
              </a:rPr>
              <a:t>= gcd(6, 30 mod 6)	    = gcd(6, 0)</a:t>
            </a:r>
          </a:p>
          <a:p>
            <a:pPr>
              <a:defRPr/>
            </a:pPr>
            <a:r>
              <a:rPr lang="en-US" sz="2800" dirty="0">
                <a:latin typeface="Segoe UI Semilight" panose="020B0402040204020203" pitchFamily="34" charset="0"/>
                <a:ea typeface="MS PGothic" pitchFamily="34" charset="-128"/>
                <a:cs typeface="Segoe UI Semilight" panose="020B0402040204020203" pitchFamily="34" charset="0"/>
              </a:rPr>
              <a:t>=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BB30D3-E153-4A82-A70E-C69A5962147A}"/>
                  </a:ext>
                </a:extLst>
              </p:cNvPr>
              <p:cNvSpPr txBox="1"/>
              <p:nvPr/>
            </p:nvSpPr>
            <p:spPr>
              <a:xfrm>
                <a:off x="961292" y="3774831"/>
                <a:ext cx="62992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Tableau form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660=5⋅126  +30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126=4⋅  30  +  6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30  =5⋅     6  +  0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BB30D3-E153-4A82-A70E-C69A59621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292" y="3774831"/>
                <a:ext cx="6299200" cy="1569660"/>
              </a:xfrm>
              <a:prstGeom prst="rect">
                <a:avLst/>
              </a:prstGeom>
              <a:blipFill>
                <a:blip r:embed="rId2"/>
                <a:stretch>
                  <a:fillRect l="-1549" t="-2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DF5E87-25AE-4D3C-9880-A9A39B894ED4}"/>
              </a:ext>
            </a:extLst>
          </p:cNvPr>
          <p:cNvSpPr/>
          <p:nvPr/>
        </p:nvSpPr>
        <p:spPr>
          <a:xfrm>
            <a:off x="961292" y="4244788"/>
            <a:ext cx="625461" cy="26445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B84C66-57CD-4DEB-931B-B80826E04204}"/>
              </a:ext>
            </a:extLst>
          </p:cNvPr>
          <p:cNvSpPr/>
          <p:nvPr/>
        </p:nvSpPr>
        <p:spPr>
          <a:xfrm>
            <a:off x="2319445" y="4273923"/>
            <a:ext cx="625461" cy="26445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754788-E159-407B-9A0B-D084D050D442}"/>
              </a:ext>
            </a:extLst>
          </p:cNvPr>
          <p:cNvSpPr/>
          <p:nvPr/>
        </p:nvSpPr>
        <p:spPr>
          <a:xfrm>
            <a:off x="4224444" y="4245701"/>
            <a:ext cx="2046368" cy="26445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Starting Numbers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F8B1CE-44FD-43B7-94C1-4F91B694F777}"/>
              </a:ext>
            </a:extLst>
          </p:cNvPr>
          <p:cNvSpPr/>
          <p:nvPr/>
        </p:nvSpPr>
        <p:spPr>
          <a:xfrm>
            <a:off x="3330958" y="4538382"/>
            <a:ext cx="389395" cy="4191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045D0D-CF0E-4B72-882C-0C3A7E60E395}"/>
              </a:ext>
            </a:extLst>
          </p:cNvPr>
          <p:cNvSpPr/>
          <p:nvPr/>
        </p:nvSpPr>
        <p:spPr>
          <a:xfrm>
            <a:off x="4518780" y="4603376"/>
            <a:ext cx="1021407" cy="1127479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Final answer</a:t>
            </a:r>
          </a:p>
        </p:txBody>
      </p:sp>
    </p:spTree>
    <p:extLst>
      <p:ext uri="{BB962C8B-B14F-4D97-AF65-F5344CB8AC3E}">
        <p14:creationId xmlns:p14="http://schemas.microsoft.com/office/powerpoint/2010/main" val="3823596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10DE-56D0-4D06-9E9B-AB785D2DB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Bézout’s</a:t>
            </a:r>
            <a:r>
              <a:rPr lang="en-US" dirty="0"/>
              <a:t>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DF8143-E24C-46E7-965C-C57CCD8B43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962399"/>
                <a:ext cx="11187258" cy="2346961"/>
              </a:xfrm>
            </p:spPr>
            <p:txBody>
              <a:bodyPr/>
              <a:lstStyle/>
              <a:p>
                <a:r>
                  <a:rPr lang="en-US" dirty="0"/>
                  <a:t>We’re not going to prove this theorem…</a:t>
                </a:r>
              </a:p>
              <a:p>
                <a:r>
                  <a:rPr lang="en-US" dirty="0"/>
                  <a:t>But we’ll show you how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for any positive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DF8143-E24C-46E7-965C-C57CCD8B43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962399"/>
                <a:ext cx="11187258" cy="2346961"/>
              </a:xfrm>
              <a:blipFill>
                <a:blip r:embed="rId2"/>
                <a:stretch>
                  <a:fillRect l="-654" t="-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ECE05DF-4E93-4A7A-9BF6-BA681E31CB96}"/>
              </a:ext>
            </a:extLst>
          </p:cNvPr>
          <p:cNvGrpSpPr/>
          <p:nvPr/>
        </p:nvGrpSpPr>
        <p:grpSpPr>
          <a:xfrm>
            <a:off x="575239" y="1463857"/>
            <a:ext cx="9917501" cy="2107774"/>
            <a:chOff x="1185842" y="3429000"/>
            <a:chExt cx="6111311" cy="18325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positive integers, then there exist integers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</a:p>
                <a:p>
                  <a:pPr algn="ctr"/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𝒕𝒃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blipFill>
                  <a:blip r:embed="rId3"/>
                  <a:stretch>
                    <a:fillRect b="-8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E1B723-5739-43B1-A7CD-598A6BE175B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/>
                <a:t>Bézout’s</a:t>
              </a:r>
              <a:r>
                <a:rPr lang="en-US" sz="3200" dirty="0"/>
                <a:t> Theorem</a:t>
              </a:r>
              <a:endPara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954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1 compute </a:t>
            </a:r>
            <a:r>
              <a:rPr lang="en-US" b="1" dirty="0" err="1"/>
              <a:t>gcd</a:t>
            </a:r>
            <a:r>
              <a:rPr lang="en-US" b="1" dirty="0"/>
              <a:t>(</a:t>
            </a:r>
            <a:r>
              <a:rPr lang="en-US" b="1" dirty="0" err="1"/>
              <a:t>a,b</a:t>
            </a:r>
            <a:r>
              <a:rPr lang="en-US" b="1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dirty="0"/>
              <a:t>Step 3 substitute backward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459E4-6C91-476A-A8DC-F8FE80051B74}"/>
              </a:ext>
            </a:extLst>
          </p:cNvPr>
          <p:cNvSpPr txBox="1"/>
          <p:nvPr/>
        </p:nvSpPr>
        <p:spPr>
          <a:xfrm>
            <a:off x="575239" y="3429000"/>
            <a:ext cx="9561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(35,27)</a:t>
            </a:r>
          </a:p>
        </p:txBody>
      </p:sp>
    </p:spTree>
    <p:extLst>
      <p:ext uri="{BB962C8B-B14F-4D97-AF65-F5344CB8AC3E}">
        <p14:creationId xmlns:p14="http://schemas.microsoft.com/office/powerpoint/2010/main" val="1619993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1 compute </a:t>
            </a:r>
            <a:r>
              <a:rPr lang="en-US" b="1" dirty="0" err="1"/>
              <a:t>gcd</a:t>
            </a:r>
            <a:r>
              <a:rPr lang="en-US" b="1" dirty="0"/>
              <a:t>(</a:t>
            </a:r>
            <a:r>
              <a:rPr lang="en-US" b="1" dirty="0" err="1"/>
              <a:t>a,b</a:t>
            </a:r>
            <a:r>
              <a:rPr lang="en-US" b="1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dirty="0"/>
              <a:t>Step 3 substitute backward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459E4-6C91-476A-A8DC-F8FE80051B74}"/>
              </a:ext>
            </a:extLst>
          </p:cNvPr>
          <p:cNvSpPr txBox="1"/>
          <p:nvPr/>
        </p:nvSpPr>
        <p:spPr>
          <a:xfrm>
            <a:off x="575239" y="3429000"/>
            <a:ext cx="95613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(35,27)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(27, 35%27)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(27,8)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(8, 27%8)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(8, 3)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(3, 8%3)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(3, 2)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(2, 3%2)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(2,1)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(1, 2%1)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(1,0)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/>
              <p:nvPr/>
            </p:nvSpPr>
            <p:spPr>
              <a:xfrm>
                <a:off x="6533662" y="34290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35=1⋅ 27 +8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27=3⋅  8  +3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  =2⋅   3  +2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1⋅   2  +1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662" y="3429000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489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922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b="1" dirty="0"/>
              <a:t>Step 2 solve all equations for the remainder.</a:t>
            </a:r>
          </a:p>
          <a:p>
            <a:r>
              <a:rPr lang="en-US" dirty="0"/>
              <a:t>Step 3 substitute backward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/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35=1⋅ 27 +8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27=3⋅  8  +3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  =2⋅   3  +2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1⋅   2  +1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490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4269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b="1" dirty="0"/>
              <a:t>Step 2 solve all equations for the remainder.</a:t>
            </a:r>
          </a:p>
          <a:p>
            <a:r>
              <a:rPr lang="en-US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/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35=1⋅ 27 +8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27=3⋅  8  +3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  =2⋅   3  +2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1⋅   2  +1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490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5943601" y="36322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1" y="3632200"/>
                <a:ext cx="2461846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6475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b="1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244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650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b="1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244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/>
              <p:nvPr/>
            </p:nvSpPr>
            <p:spPr>
              <a:xfrm>
                <a:off x="6228862" y="3532554"/>
                <a:ext cx="46345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1=3−1⋅2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=3 −1⋅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8−2⋅3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=−1⋅8+2⋅3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862" y="3532554"/>
                <a:ext cx="4634523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540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F8DA1-2271-41CC-BF8D-A1BA3413D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6AB19-5686-4816-9525-95DD4C2C4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designed the midterm to take 30 minutes.</a:t>
            </a:r>
          </a:p>
          <a:p>
            <a:r>
              <a:rPr lang="en-US" dirty="0"/>
              <a:t>But you have 2 hours (of your choice) </a:t>
            </a:r>
            <a:r>
              <a:rPr lang="en-US" b="1" dirty="0"/>
              <a:t>from when you open it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Open notes, open internet; but no discussion with other students.</a:t>
            </a:r>
          </a:p>
          <a:p>
            <a:r>
              <a:rPr lang="en-US" dirty="0"/>
              <a:t>We’ll release it at 4:30 PM on Friday, due at 11:59 PM on Sunday.</a:t>
            </a:r>
          </a:p>
          <a:p>
            <a:r>
              <a:rPr lang="en-US" dirty="0"/>
              <a:t>Starting 4:30 PM Friday, we’ll only answer private questions on Ed. And only “clarification” questions.</a:t>
            </a:r>
          </a:p>
          <a:p>
            <a:r>
              <a:rPr lang="en-US" dirty="0"/>
              <a:t>HW6 will come out early next week, due on the 18</a:t>
            </a:r>
            <a:r>
              <a:rPr lang="en-US" baseline="30000" dirty="0"/>
              <a:t>th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53682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b="1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244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/>
              <p:nvPr/>
            </p:nvSpPr>
            <p:spPr>
              <a:xfrm>
                <a:off x="6228862" y="3532554"/>
                <a:ext cx="463452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1=3−1⋅2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=3 −1⋅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8−2⋅3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=−1⋅8+3⋅3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=−1⋅8+3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27−3⋅8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=3⋅27−10⋅8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=3⋅27−10(35−1⋅27)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=13⋅27−10⋅35 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862" y="3532554"/>
                <a:ext cx="4634523" cy="20313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06E1F2-2A3F-41A4-9CAC-C8CBDAEF17BD}"/>
                  </a:ext>
                </a:extLst>
              </p:cNvPr>
              <p:cNvSpPr txBox="1"/>
              <p:nvPr/>
            </p:nvSpPr>
            <p:spPr>
              <a:xfrm>
                <a:off x="1539631" y="5697415"/>
                <a:ext cx="8143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gcd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(27,35)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13⋅27+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⋅35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06E1F2-2A3F-41A4-9CAC-C8CBDAEF1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631" y="5697415"/>
                <a:ext cx="8143631" cy="369332"/>
              </a:xfrm>
              <a:prstGeom prst="rect">
                <a:avLst/>
              </a:prstGeom>
              <a:blipFill>
                <a:blip r:embed="rId4"/>
                <a:stretch>
                  <a:fillRect l="-674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6DE347-A24F-43CB-A1EF-207B9472FD9B}"/>
                  </a:ext>
                </a:extLst>
              </p:cNvPr>
              <p:cNvSpPr txBox="1"/>
              <p:nvPr/>
            </p:nvSpPr>
            <p:spPr>
              <a:xfrm>
                <a:off x="9533965" y="3464859"/>
                <a:ext cx="1851211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When substituting back, you keep the larger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the number you just substituted. </a:t>
                </a:r>
              </a:p>
              <a:p>
                <a:r>
                  <a:rPr lang="en-US" dirty="0"/>
                  <a:t>Don’t simplify further! (or you lose the form you need)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6DE347-A24F-43CB-A1EF-207B9472F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965" y="3464859"/>
                <a:ext cx="1851211" cy="2862322"/>
              </a:xfrm>
              <a:prstGeom prst="rect">
                <a:avLst/>
              </a:prstGeom>
              <a:blipFill>
                <a:blip r:embed="rId5"/>
                <a:stretch>
                  <a:fillRect l="-2961" t="-1064" r="-1974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979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31C9B-734E-44E7-B9AD-F53FBAA4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Solve 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we need to find? </a:t>
                </a:r>
              </a:p>
              <a:p>
                <a:r>
                  <a:rPr lang="en-US" dirty="0"/>
                  <a:t>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930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C46E-7185-4079-83BB-4FF99355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inverse…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8634F-C784-433A-8081-45A1034589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002023" cy="48455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gcd(26,7) = </a:t>
                </a:r>
                <a:r>
                  <a:rPr lang="en-US" dirty="0" err="1"/>
                  <a:t>gcd</a:t>
                </a:r>
                <a:r>
                  <a:rPr lang="en-US" dirty="0"/>
                  <a:t>(7, 26%7) = </a:t>
                </a:r>
                <a:r>
                  <a:rPr lang="en-US" dirty="0" err="1"/>
                  <a:t>gcd</a:t>
                </a:r>
                <a:r>
                  <a:rPr lang="en-US" dirty="0"/>
                  <a:t>(7,5)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(5, 7%5)    = </a:t>
                </a:r>
                <a:r>
                  <a:rPr lang="en-US" dirty="0" err="1"/>
                  <a:t>gcd</a:t>
                </a:r>
                <a:r>
                  <a:rPr lang="en-US" dirty="0"/>
                  <a:t>(5,2)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(2, 5%2)    = </a:t>
                </a:r>
                <a:r>
                  <a:rPr lang="en-US" dirty="0" err="1"/>
                  <a:t>gcd</a:t>
                </a:r>
                <a:r>
                  <a:rPr lang="en-US" dirty="0"/>
                  <a:t>(2, 1)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(1, 2%1) = </a:t>
                </a:r>
                <a:r>
                  <a:rPr lang="en-US" dirty="0" err="1"/>
                  <a:t>gcd</a:t>
                </a:r>
                <a:r>
                  <a:rPr lang="en-US" dirty="0"/>
                  <a:t>(1,0)= 1.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26=3⋅7+5</m:t>
                    </m:r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5=26 −3⋅7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7= 5⋅1+2</m:t>
                    </m:r>
                  </m:oMath>
                </a14:m>
                <a:r>
                  <a:rPr lang="en-US" dirty="0"/>
                  <a:t> ;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=7 −    5⋅1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5= 2⋅2+1</m:t>
                    </m:r>
                  </m:oMath>
                </a14:m>
                <a:r>
                  <a:rPr lang="en-US" dirty="0"/>
                  <a:t> ;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1=5 −    2⋅2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8634F-C784-433A-8081-45A1034589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002023" cy="4845504"/>
              </a:xfrm>
              <a:blipFill>
                <a:blip r:embed="rId2"/>
                <a:stretch>
                  <a:fillRect l="-28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714735-6356-4C47-8C02-99F603B99AE4}"/>
                  </a:ext>
                </a:extLst>
              </p:cNvPr>
              <p:cNvSpPr txBox="1"/>
              <p:nvPr/>
            </p:nvSpPr>
            <p:spPr>
              <a:xfrm>
                <a:off x="6898105" y="1700463"/>
                <a:ext cx="5069306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1=5 −2⋅2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=5−2(7−5⋅1)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=3⋅5−2⋅7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26−3⋅7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−2⋅7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3⋅26−11⋅7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−11</m:t>
                    </m:r>
                  </m:oMath>
                </a14:m>
                <a:r>
                  <a:rPr lang="en-US" dirty="0"/>
                  <a:t> is a multiplicative inverse.</a:t>
                </a:r>
              </a:p>
              <a:p>
                <a:r>
                  <a:rPr lang="en-US" dirty="0"/>
                  <a:t>We’ll write it as 15, since we’re working mod 26.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714735-6356-4C47-8C02-99F603B99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105" y="1700463"/>
                <a:ext cx="5069306" cy="2585323"/>
              </a:xfrm>
              <a:prstGeom prst="rect">
                <a:avLst/>
              </a:prstGeom>
              <a:blipFill>
                <a:blip r:embed="rId3"/>
                <a:stretch>
                  <a:fillRect l="-1083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356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31C9B-734E-44E7-B9AD-F53FBAA4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Solve 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we need to find? </a:t>
                </a:r>
              </a:p>
              <a:p>
                <a:r>
                  <a:rPr lang="en-US" dirty="0"/>
                  <a:t>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15⋅7⋅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≡15⋅3(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≡45(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≡19(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26|19−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=19−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=19−26⋅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{…,−7,19,45,…19+26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3340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FE9CC-A5CF-4B3A-BE02-72AC39782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Steps in RSA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8F0785-E6BC-4CEC-9690-7C9D48B597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two numbers, we can find their </a:t>
                </a:r>
                <a:r>
                  <a:rPr lang="en-US" dirty="0" err="1"/>
                  <a:t>gcd</a:t>
                </a:r>
                <a:r>
                  <a:rPr lang="en-US" dirty="0"/>
                  <a:t> quickly.</a:t>
                </a:r>
              </a:p>
              <a:p>
                <a:r>
                  <a:rPr lang="en-US" dirty="0"/>
                  <a:t>If we have an equation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then we can quickly find a number to multiply the equation by to 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8F0785-E6BC-4CEC-9690-7C9D48B597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231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2D12C8-F546-40D6-88CF-969CBA85D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Encryption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229E9D-9DB9-4942-A133-DFC923DA5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476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2294467"/>
            <a:ext cx="11877607" cy="443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52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2294467"/>
            <a:ext cx="11877607" cy="4431786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2456953" y="2294467"/>
            <a:ext cx="2488758" cy="492981"/>
          </a:xfrm>
          <a:prstGeom prst="wedgeRectCallout">
            <a:avLst>
              <a:gd name="adj1" fmla="val -49268"/>
              <a:gd name="adj2" fmla="val 673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Prime Numbers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116372" y="3310991"/>
            <a:ext cx="2488758" cy="492981"/>
          </a:xfrm>
          <a:prstGeom prst="wedgeRectCallout">
            <a:avLst>
              <a:gd name="adj1" fmla="val -49268"/>
              <a:gd name="adj2" fmla="val 673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Arithmetic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4605129" y="4388091"/>
            <a:ext cx="3020171" cy="492981"/>
          </a:xfrm>
          <a:prstGeom prst="wedgeRectCallout">
            <a:avLst>
              <a:gd name="adj1" fmla="val -58533"/>
              <a:gd name="adj2" fmla="val 19475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Multiplicative Inverse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7728751" y="5159615"/>
            <a:ext cx="2488758" cy="492981"/>
          </a:xfrm>
          <a:prstGeom prst="wedgeRectCallout">
            <a:avLst>
              <a:gd name="adj1" fmla="val 71289"/>
              <a:gd name="adj2" fmla="val 6540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Bezout’s</a:t>
            </a:r>
            <a:r>
              <a:rPr lang="en-US" dirty="0"/>
              <a:t> Theorem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6823875" y="6176139"/>
            <a:ext cx="3072599" cy="492981"/>
          </a:xfrm>
          <a:prstGeom prst="wedgeRectCallout">
            <a:avLst>
              <a:gd name="adj1" fmla="val -55774"/>
              <a:gd name="adj2" fmla="val -9302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Extended Euclidian Algorithm</a:t>
            </a:r>
          </a:p>
        </p:txBody>
      </p:sp>
    </p:spTree>
    <p:extLst>
      <p:ext uri="{BB962C8B-B14F-4D97-AF65-F5344CB8AC3E}">
        <p14:creationId xmlns:p14="http://schemas.microsoft.com/office/powerpoint/2010/main" val="11904143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0381"/>
            <a:ext cx="12058650" cy="2735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2543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0381"/>
            <a:ext cx="12058650" cy="2735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5357026" y="4007090"/>
            <a:ext cx="2488758" cy="492981"/>
          </a:xfrm>
          <a:prstGeom prst="wedgeRectCallout">
            <a:avLst>
              <a:gd name="adj1" fmla="val -75293"/>
              <a:gd name="adj2" fmla="val -756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Exponentiation</a:t>
            </a:r>
          </a:p>
        </p:txBody>
      </p:sp>
    </p:spTree>
    <p:extLst>
      <p:ext uri="{BB962C8B-B14F-4D97-AF65-F5344CB8AC3E}">
        <p14:creationId xmlns:p14="http://schemas.microsoft.com/office/powerpoint/2010/main" val="1243573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EC740-498C-408A-8D70-B6A1676A9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01CC3-0C71-4991-AB95-2A437CFA2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up with this “it’s supposed to be 30 minutes, but you have 2 hours thing?”</a:t>
            </a:r>
          </a:p>
          <a:p>
            <a:endParaRPr lang="en-US" dirty="0"/>
          </a:p>
          <a:p>
            <a:r>
              <a:rPr lang="en-US" dirty="0"/>
              <a:t>You’ve never done time-constrained proof writing before. Use this as a practice run (could you have gotten close to 30 minutes? If not, do you have to change something for the final, if it’s in-person?)</a:t>
            </a:r>
          </a:p>
          <a:p>
            <a:r>
              <a:rPr lang="en-US" dirty="0"/>
              <a:t>When we gave take-home exams in prior quarters, they often dragged out for days for students, with the last hours being (not particularly useful/educational) polishing of solutions.</a:t>
            </a:r>
          </a:p>
          <a:p>
            <a:pPr lvl="1"/>
            <a:r>
              <a:rPr lang="en-US" dirty="0"/>
              <a:t>We know you’re time-constrained, you should still polish your answers, but we understand you’re more limited than on homework. </a:t>
            </a:r>
          </a:p>
        </p:txBody>
      </p:sp>
    </p:spTree>
    <p:extLst>
      <p:ext uri="{BB962C8B-B14F-4D97-AF65-F5344CB8AC3E}">
        <p14:creationId xmlns:p14="http://schemas.microsoft.com/office/powerpoint/2010/main" val="5139033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8F1FC6-84D2-4B2B-A23B-0D1FD3180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 application of all of this modular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3979F13-8F37-4831-A31B-3ACD0D228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4215" y="1482907"/>
                <a:ext cx="11348283" cy="4845504"/>
              </a:xfrm>
            </p:spPr>
            <p:txBody>
              <a:bodyPr/>
              <a:lstStyle/>
              <a:p>
                <a:r>
                  <a:rPr lang="en-US" dirty="0"/>
                  <a:t>Amazon chooses random 512-bit (or 1024-bit) prime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an exponent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(often about 60,000).</a:t>
                </a:r>
              </a:p>
              <a:p>
                <a:r>
                  <a:rPr lang="en-US" dirty="0"/>
                  <a:t>Amazon calculates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dirty="0"/>
                  <a:t>. They tell your computer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You want to send Amazon your credit card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You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send Amazon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Amazon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−1][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−1])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Amazon finds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Fact: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ea typeface="Cambria Math" panose="02040503050406030204" pitchFamily="18" charset="0"/>
                  </a:rPr>
                  <a:t>and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3979F13-8F37-4831-A31B-3ACD0D228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15" y="1482907"/>
                <a:ext cx="11348283" cy="4845504"/>
              </a:xfrm>
              <a:blipFill>
                <a:blip r:embed="rId2"/>
                <a:stretch>
                  <a:fillRect l="-698" t="-2138" b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37836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8375E-69DE-4892-B7B5-C54168C20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are those numbers?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08A245F-EF7D-4178-AF1B-CC86B8BA0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67422"/>
            <a:ext cx="113752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1230186684530117755130494958384962720772853569595334792197322452151726400507263657518745202199786469389956474942774063845925192557326303453731548268507917026122142913461670429214311602221240479274737794080665351419597459856902143413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88E2D383-A670-4AC3-98F3-F3F7A70F7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017111"/>
            <a:ext cx="113752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33478071698956898786044169848212690817704794983713768568912431388982883793878002287614711652531743087737814467999489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70A2F42F-8065-4699-96FF-1EBB653FE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800758"/>
            <a:ext cx="114787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36746043666799590428244633799627952632279158164343087642676032283815739666511279233373417143396810270092798736308917</a:t>
            </a:r>
          </a:p>
        </p:txBody>
      </p:sp>
      <p:sp>
        <p:nvSpPr>
          <p:cNvPr id="7" name="Equal 1">
            <a:extLst>
              <a:ext uri="{FF2B5EF4-FFF2-40B4-BE49-F238E27FC236}">
                <a16:creationId xmlns:a16="http://schemas.microsoft.com/office/drawing/2014/main" id="{94BDB9E1-304A-4878-A4BE-B40B13CB22DA}"/>
              </a:ext>
            </a:extLst>
          </p:cNvPr>
          <p:cNvSpPr/>
          <p:nvPr/>
        </p:nvSpPr>
        <p:spPr>
          <a:xfrm>
            <a:off x="5471204" y="3461133"/>
            <a:ext cx="468489" cy="457200"/>
          </a:xfrm>
          <a:prstGeom prst="mathEqual">
            <a:avLst>
              <a:gd name="adj1" fmla="val 11230"/>
              <a:gd name="adj2" fmla="val 1176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Multiply 2">
            <a:extLst>
              <a:ext uri="{FF2B5EF4-FFF2-40B4-BE49-F238E27FC236}">
                <a16:creationId xmlns:a16="http://schemas.microsoft.com/office/drawing/2014/main" id="{7AE90B53-7D5B-4385-914E-867C1FAB0A28}"/>
              </a:ext>
            </a:extLst>
          </p:cNvPr>
          <p:cNvSpPr/>
          <p:nvPr/>
        </p:nvSpPr>
        <p:spPr>
          <a:xfrm>
            <a:off x="5482493" y="5162934"/>
            <a:ext cx="546571" cy="457200"/>
          </a:xfrm>
          <a:prstGeom prst="mathMultiply">
            <a:avLst>
              <a:gd name="adj1" fmla="val 1123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4741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08FB-0548-40EF-A440-0B0EDB72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accomplish those steps?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DA6CE-8DFD-429A-893A-290CD10F9C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That fact? You can prove it in the extra credit problem on HW5. It’s a nice combination of lots of things we’ve done with modular arithmetic. </a:t>
                </a:r>
              </a:p>
              <a:p>
                <a:endParaRPr lang="en-US" dirty="0"/>
              </a:p>
              <a:p>
                <a:r>
                  <a:rPr lang="en-US" dirty="0"/>
                  <a:t>Let’s talk about finding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a BIG number (about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r>
                  <a:rPr lang="en-US" dirty="0"/>
                  <a:t> is a common choice)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 total = 1;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0;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 e;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++){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total = (a * total) % n;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DA6CE-8DFD-429A-893A-290CD10F9C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b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9008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2B0E-0237-464F-BDE0-EBDE6F624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ADF31-FBC7-40D5-B444-BE67FF008C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948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08FB-0548-40EF-A440-0B0EDB72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build a faster algorithm.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DA6CE-8DFD-429A-893A-290CD10F9C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Fast exponentiation – simple case. What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exactly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 total = 1;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0;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 e;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++){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total = a * total % n;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Instead: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 total = a;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0;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 log(e);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++){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total = total^2 % n;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DA6CE-8DFD-429A-893A-290CD10F9C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7934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E4523-69C7-4EB8-BA2E-892A26122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18BC44-7368-495E-9D78-367405A088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isn’t exactly a power of 2?</a:t>
                </a:r>
              </a:p>
              <a:p>
                <a:endParaRPr lang="en-US" dirty="0"/>
              </a:p>
              <a:p>
                <a:r>
                  <a:rPr lang="en-US" dirty="0"/>
                  <a:t>Step 1: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in binary.</a:t>
                </a:r>
              </a:p>
              <a:p>
                <a:r>
                  <a:rPr lang="en-US" dirty="0"/>
                  <a:t>Step 2: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every power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Step 3: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 by multiplying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where binary expansion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had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18BC44-7368-495E-9D78-367405A088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4765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3F0B4-8BEC-414A-9207-0E11110C4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Step 1: Write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b="1" dirty="0"/>
                  <a:t> in binary.</a:t>
                </a:r>
              </a:p>
              <a:p>
                <a:r>
                  <a:rPr lang="en-US" dirty="0"/>
                  <a:t>Step 2: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every power of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up to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Step 3: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 by multiplying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where binary expansion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had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Start with largest power of 2 less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(8). 8’s place gets a 1. Subtract power</a:t>
                </a:r>
              </a:p>
              <a:p>
                <a:pPr marL="0" indent="0">
                  <a:buNone/>
                </a:pPr>
                <a:r>
                  <a:rPr lang="en-US" sz="2400" dirty="0"/>
                  <a:t>Go to next lower power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, if remainder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is larger, place gets a 1, subtract power; else place gets a 0 (leave remainder alone). </a:t>
                </a:r>
              </a:p>
              <a:p>
                <a:pPr marL="0" indent="0">
                  <a:buNone/>
                </a:pPr>
                <a:r>
                  <a:rPr lang="en-US" dirty="0"/>
                  <a:t>11 =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1011</a:t>
                </a:r>
                <a:r>
                  <a:rPr lang="en-US" baseline="-25000" dirty="0"/>
                  <a:t>2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23600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3F0B4-8BEC-414A-9207-0E11110C4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Step 1: Write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in binary.</a:t>
                </a:r>
              </a:p>
              <a:p>
                <a:r>
                  <a:rPr lang="en-US" b="1" dirty="0"/>
                  <a:t>Step 2: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/>
                  <a:t>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dirty="0"/>
                  <a:t> every power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 up to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dirty="0"/>
                  <a:t>Step 3: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 by multiplying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where binary expansion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had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8551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3F0B4-8BEC-414A-9207-0E11110C4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Step 1: Write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in binary.</a:t>
                </a:r>
              </a:p>
              <a:p>
                <a:r>
                  <a:rPr lang="en-US" dirty="0"/>
                  <a:t>Step 2: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every power of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up to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Step 3: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</m:sSup>
                  </m:oMath>
                </a14:m>
                <a:r>
                  <a:rPr lang="en-US" b="1" dirty="0"/>
                  <a:t> by multiplying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</m:sSup>
                  </m:oMath>
                </a14:m>
                <a:r>
                  <a:rPr lang="en-US" b="1" dirty="0"/>
                  <a:t> for all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dirty="0"/>
                  <a:t> where binary expansion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b="1" dirty="0"/>
                  <a:t> had 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71B4F1-CF85-431A-894E-E194CF7D3A8A}"/>
                  </a:ext>
                </a:extLst>
              </p:cNvPr>
              <p:cNvSpPr txBox="1"/>
              <p:nvPr/>
            </p:nvSpPr>
            <p:spPr>
              <a:xfrm>
                <a:off x="4020671" y="4101353"/>
                <a:ext cx="8010768" cy="1247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8+2+1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%10=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[(4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%10)⋅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%10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4%10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]%10=(6⋅6⋅4)%10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36%10⋅4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6⋅4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%10= 24%10=4.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71B4F1-CF85-431A-894E-E194CF7D3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671" y="4101353"/>
                <a:ext cx="8010768" cy="1247842"/>
              </a:xfrm>
              <a:prstGeom prst="rect">
                <a:avLst/>
              </a:prstGeom>
              <a:blipFill>
                <a:blip r:embed="rId3"/>
                <a:stretch>
                  <a:fillRect l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1572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EE073-80D6-424D-A454-D95398BCC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C2E740-222C-4EEC-9BD2-94D51EB38B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it…actually fast?</a:t>
                </a:r>
              </a:p>
              <a:p>
                <a:endParaRPr lang="en-US" dirty="0"/>
              </a:p>
              <a:p>
                <a:r>
                  <a:rPr lang="en-US" dirty="0"/>
                  <a:t>The number of multiplications is between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That’s A LOT smaller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C2E740-222C-4EEC-9BD2-94D51EB38B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567963C-DA94-4023-9FAA-9C1137DFC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507" y="3727694"/>
            <a:ext cx="3247234" cy="28670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B9CE4E-7E33-4653-8217-3C68EA2C8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6063" y="3754991"/>
            <a:ext cx="4196420" cy="298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12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BD45E-5C36-451E-98A4-B2D511C93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DF280-8140-4CCE-82C9-ED84FFB4A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HW4 was harder than the last few. That’s normal. </a:t>
            </a:r>
          </a:p>
          <a:p>
            <a:r>
              <a:rPr lang="en-US" dirty="0"/>
              <a:t>It’s easy to get frustrated at this point of the class, you just got back a hard homework, you’ve started on one of our toughest concepts (induction), and we’re about to have a midterm. </a:t>
            </a:r>
          </a:p>
          <a:p>
            <a:r>
              <a:rPr lang="en-US" dirty="0"/>
              <a:t>Don’t check-out! Looking at grades/feedback is never fun, but it’s a really key way to learn.</a:t>
            </a:r>
          </a:p>
        </p:txBody>
      </p:sp>
    </p:spTree>
    <p:extLst>
      <p:ext uri="{BB962C8B-B14F-4D97-AF65-F5344CB8AC3E}">
        <p14:creationId xmlns:p14="http://schemas.microsoft.com/office/powerpoint/2010/main" val="35466620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9EF7-C50C-4815-BFD8-08FFCD60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Example for Reference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the fast exponentiation algorithm.</a:t>
                </a:r>
              </a:p>
              <a:p>
                <a:endParaRPr lang="en-US" dirty="0"/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en-US" dirty="0"/>
                  <a:t> in binary: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dirty="0"/>
                  <a:t> is the largest power of 2 smaller than 25.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25−16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/>
                  <a:t> remaining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 is smaller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9−8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remaining.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s place gets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s place gets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place gets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11001</a:t>
                </a:r>
                <a:r>
                  <a:rPr lang="en-US" b="0" i="0" baseline="-25000" dirty="0"/>
                  <a:t>2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81924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9EF7-C50C-4815-BFD8-08FFCD60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Example for Reference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the fast exponentiation algorithm.</a:t>
                </a:r>
              </a:p>
              <a:p>
                <a:endParaRPr lang="en-US" dirty="0"/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%7=3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%7=9%7=2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)%7=(2⋅2)%7=4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4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4⋅4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%7=2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8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8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2⋅2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%7=4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94556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9EF7-C50C-4815-BFD8-08FFCD60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Example for Reference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the fast exponentiation algorithm.</a:t>
                </a: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%7=3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%7=2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%7=4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%7=2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%7=4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0DDA88-9BA1-43C8-A629-B9567C28DDCE}"/>
                  </a:ext>
                </a:extLst>
              </p:cNvPr>
              <p:cNvSpPr txBox="1"/>
              <p:nvPr/>
            </p:nvSpPr>
            <p:spPr>
              <a:xfrm>
                <a:off x="3532554" y="2809471"/>
                <a:ext cx="7541846" cy="1239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16+8+1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[(3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%7)⋅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%7)]%7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4⋅2⋅3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1⋅3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%7=3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0DDA88-9BA1-43C8-A629-B9567C28D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554" y="2809471"/>
                <a:ext cx="7541846" cy="12390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1621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72D80-1C24-45DC-8F50-C52DF4845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Concluding Remark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912E1-6E6C-4BE9-B056-82C51CF530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Why does RSA work? i.e. why is my credit card number “secret”?</a:t>
                </a:r>
              </a:p>
              <a:p>
                <a:endParaRPr lang="en-US" dirty="0"/>
              </a:p>
              <a:p>
                <a:r>
                  <a:rPr lang="en-US" dirty="0"/>
                  <a:t>Raising numbers to large exponents (in mod arithmetic) and finding multiplicative inverses in modular arithmetic are things computers can do quickly.</a:t>
                </a:r>
              </a:p>
              <a:p>
                <a:r>
                  <a:rPr lang="en-US" dirty="0"/>
                  <a:t>But factoring numbers (to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to 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b="1" dirty="0"/>
                  <a:t>) </a:t>
                </a:r>
                <a:r>
                  <a:rPr lang="en-US" dirty="0"/>
                  <a:t>or finding an “exponential inverse” (not the real term) directly are not things computers can do quickly. At least as far as we know. 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912E1-6E6C-4BE9-B056-82C51CF530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64049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8F1FC6-84D2-4B2B-A23B-0D1FD3180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 application of all of this modular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3979F13-8F37-4831-A31B-3ACD0D228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4215" y="1463857"/>
                <a:ext cx="11348283" cy="4845504"/>
              </a:xfrm>
            </p:spPr>
            <p:txBody>
              <a:bodyPr/>
              <a:lstStyle/>
              <a:p>
                <a:r>
                  <a:rPr lang="en-US" dirty="0"/>
                  <a:t>Amazon chooses random 512-bit (or 1024-bit) prime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an exponent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(often about 60,000).</a:t>
                </a:r>
              </a:p>
              <a:p>
                <a:r>
                  <a:rPr lang="en-US" dirty="0"/>
                  <a:t>Amazon calculates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dirty="0"/>
                  <a:t>. They tell your computer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You want to send Amazon your credit card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You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send Amazon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Amazon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−1][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−1])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Amazon finds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Fact: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ea typeface="Cambria Math" panose="02040503050406030204" pitchFamily="18" charset="0"/>
                  </a:rPr>
                  <a:t>and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3979F13-8F37-4831-A31B-3ACD0D228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15" y="1463857"/>
                <a:ext cx="11348283" cy="4845504"/>
              </a:xfrm>
              <a:blipFill>
                <a:blip r:embed="rId2"/>
                <a:stretch>
                  <a:fillRect l="-698" t="-2138" b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7614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03CB71-D66E-4BC3-8647-7A8B57B9E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CF96DB-E185-470D-8498-7A9570E81F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953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9B93-203E-4E3C-9A36-D27F7D2C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=(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)%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the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05AB1694-4BA1-424E-B85D-496FD8C76EC4}"/>
              </a:ext>
            </a:extLst>
          </p:cNvPr>
          <p:cNvGrpSpPr/>
          <p:nvPr/>
        </p:nvGrpSpPr>
        <p:grpSpPr>
          <a:xfrm>
            <a:off x="4253384" y="5794992"/>
            <a:ext cx="7890667" cy="1014667"/>
            <a:chOff x="1177874" y="3429000"/>
            <a:chExt cx="6119279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DBE910F-2C57-49B9-B4AD-B8DD12B5E732}"/>
                    </a:ext>
                  </a:extLst>
                </p:cNvPr>
                <p:cNvSpPr/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DBE910F-2C57-49B9-B4AD-B8DD12B5E7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b="-54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5B1B77-3DF1-4F27-8F29-CBBC6361E92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85B3BFA-7293-4F67-AD2D-0F95FC916792}"/>
              </a:ext>
            </a:extLst>
          </p:cNvPr>
          <p:cNvGrpSpPr/>
          <p:nvPr/>
        </p:nvGrpSpPr>
        <p:grpSpPr>
          <a:xfrm>
            <a:off x="5404207" y="71476"/>
            <a:ext cx="6729569" cy="1159825"/>
            <a:chOff x="1185842" y="3429000"/>
            <a:chExt cx="6111311" cy="1502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5327D87-35F5-4F88-8978-B6A46272DE4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5327D87-35F5-4F88-8978-B6A46272DE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blipFill>
                  <a:blip r:embed="rId4"/>
                  <a:stretch>
                    <a:fillRect b="-1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C5FC3B-56BD-4ABD-81F5-8186913A6750}"/>
                </a:ext>
              </a:extLst>
            </p:cNvPr>
            <p:cNvSpPr/>
            <p:nvPr/>
          </p:nvSpPr>
          <p:spPr>
            <a:xfrm>
              <a:off x="1195367" y="3429002"/>
              <a:ext cx="6101786" cy="59906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63040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9B93-203E-4E3C-9A36-D27F7D2C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=(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)%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the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%,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 Subtracting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is an integer, and that this is the form of the division theorem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Since the division theorem guarantees a unique integer,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708" t="-2019" r="-2070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1705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6BCEF-03A4-48DF-BA8C-C7ED252F5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and Mod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982B02-6E6C-4917-B428-29CEA8ED28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53474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Other resources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</m:oMath>
                </a14:m>
                <a:r>
                  <a:rPr lang="en-US" dirty="0"/>
                  <a:t> to mean an operation (takes in an integer, outputs an integer). We will not in this course.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</m:oMath>
                </a14:m>
                <a:r>
                  <a:rPr lang="en-US" dirty="0"/>
                  <a:t> only describes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. It’s not “just on the right hand side” 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to be “the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you get from the division theorem”</a:t>
                </a:r>
                <a:br>
                  <a:rPr lang="en-US" dirty="0"/>
                </a:br>
                <a:r>
                  <a:rPr lang="en-US" dirty="0"/>
                  <a:t>i.e. the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is the “mod function”</a:t>
                </a:r>
              </a:p>
              <a:p>
                <a:endParaRPr lang="en-US" dirty="0"/>
              </a:p>
              <a:p>
                <a:r>
                  <a:rPr lang="en-US" dirty="0"/>
                  <a:t>I claim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How do we show and if-and-only-if?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982B02-6E6C-4917-B428-29CEA8ED28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53474" cy="4845504"/>
              </a:xfrm>
              <a:blipFill>
                <a:blip r:embed="rId2"/>
                <a:stretch>
                  <a:fillRect l="-692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3104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Backward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132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A2BDA-99E8-4870-9D9E-08E596F58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9133F-3966-403A-8A3A-0FD4C9DB1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Nothing “new” today, except the </a:t>
            </a:r>
            <a:r>
              <a:rPr lang="en-US" dirty="0" err="1"/>
              <a:t>gcd,lcm</a:t>
            </a:r>
            <a:r>
              <a:rPr lang="en-US" dirty="0"/>
              <a:t> notation, will show up on the midterm or homework.</a:t>
            </a:r>
          </a:p>
          <a:p>
            <a:r>
              <a:rPr lang="en-US" dirty="0"/>
              <a:t>Our goals are:</a:t>
            </a:r>
          </a:p>
          <a:p>
            <a:r>
              <a:rPr lang="en-US" dirty="0"/>
              <a:t>1. See that number theory results can make code faster in unexpected ways.</a:t>
            </a:r>
          </a:p>
          <a:p>
            <a:r>
              <a:rPr lang="en-US" dirty="0"/>
              <a:t>2. See a bit of code analysis (a preview of 332).</a:t>
            </a:r>
          </a:p>
          <a:p>
            <a:r>
              <a:rPr lang="en-US" dirty="0"/>
              <a:t>3. Hopefully say “oh neat, I understand a </a:t>
            </a:r>
            <a:r>
              <a:rPr lang="en-US" i="1" dirty="0"/>
              <a:t>little bit </a:t>
            </a:r>
            <a:r>
              <a:rPr lang="en-US" dirty="0"/>
              <a:t>about how secure online communication works” </a:t>
            </a:r>
          </a:p>
          <a:p>
            <a:pPr lvl="1"/>
            <a:r>
              <a:rPr lang="en-US" dirty="0"/>
              <a:t>You should not expect to fully understand </a:t>
            </a:r>
            <a:r>
              <a:rPr lang="en-US" i="1" dirty="0"/>
              <a:t>anything </a:t>
            </a:r>
            <a:r>
              <a:rPr lang="en-US" dirty="0"/>
              <a:t>from today</a:t>
            </a:r>
            <a:r>
              <a:rPr lang="en-US" i="1" dirty="0"/>
              <a:t>.</a:t>
            </a:r>
          </a:p>
          <a:p>
            <a:pPr lvl="1"/>
            <a:endParaRPr lang="en-US" i="1" dirty="0"/>
          </a:p>
          <a:p>
            <a:pPr lvl="1"/>
            <a:r>
              <a:rPr lang="en-US" dirty="0"/>
              <a:t>We’re going to skip a bunch of slides today. If you’re interested read them for fun. If not, then skip them!</a:t>
            </a:r>
          </a:p>
        </p:txBody>
      </p:sp>
    </p:spTree>
    <p:extLst>
      <p:ext uri="{BB962C8B-B14F-4D97-AF65-F5344CB8AC3E}">
        <p14:creationId xmlns:p14="http://schemas.microsoft.com/office/powerpoint/2010/main" val="12956602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Backward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(by definitions of mod and divides).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Taking each side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 get: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the last equality follows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being an integer and doing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applications of the identity we proved in the warm-up.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4405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A84745-2DA4-48D1-B2BA-E454B1EC48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A84745-2DA4-48D1-B2BA-E454B1EC4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32DFB-DC79-4171-898B-CCEC495E02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the forward direction: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proof is a bit different than the other direction.</a:t>
                </a:r>
              </a:p>
              <a:p>
                <a:r>
                  <a:rPr lang="en-US" dirty="0"/>
                  <a:t>Remember to work from top and bottom!!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32DFB-DC79-4171-898B-CCEC495E02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7287E97-3C84-4192-B87A-CE9CFED4925A}"/>
              </a:ext>
            </a:extLst>
          </p:cNvPr>
          <p:cNvGrpSpPr/>
          <p:nvPr/>
        </p:nvGrpSpPr>
        <p:grpSpPr>
          <a:xfrm>
            <a:off x="4253384" y="5794992"/>
            <a:ext cx="7890667" cy="1014667"/>
            <a:chOff x="1177874" y="3429000"/>
            <a:chExt cx="6119279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8B45B9-DF82-4E1B-9CC0-16D0131C8497}"/>
                    </a:ext>
                  </a:extLst>
                </p:cNvPr>
                <p:cNvSpPr/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8B45B9-DF82-4E1B-9CC0-16D0131C84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b="-54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4A1434-C1C0-4CCC-A918-2275F062C0CD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8E5-2016-4B1A-A166-CC0311F5647A}"/>
              </a:ext>
            </a:extLst>
          </p:cNvPr>
          <p:cNvGrpSpPr/>
          <p:nvPr/>
        </p:nvGrpSpPr>
        <p:grpSpPr>
          <a:xfrm>
            <a:off x="5427067" y="4586326"/>
            <a:ext cx="6729569" cy="1159825"/>
            <a:chOff x="1185842" y="3429000"/>
            <a:chExt cx="6111311" cy="1502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F5912AB-1EB3-4653-9E2C-BB4C20AA8AD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F5912AB-1EB3-4653-9E2C-BB4C20AA8A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blipFill>
                  <a:blip r:embed="rId5"/>
                  <a:stretch>
                    <a:fillRect b="-99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75BA54-9A45-49A0-99CD-8F48584EB40F}"/>
                </a:ext>
              </a:extLst>
            </p:cNvPr>
            <p:cNvSpPr/>
            <p:nvPr/>
          </p:nvSpPr>
          <p:spPr>
            <a:xfrm>
              <a:off x="1195367" y="3429002"/>
              <a:ext cx="6101786" cy="59906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07059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Isolating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we can plug into the second equation to 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Rearranging,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are integers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mod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88805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9C0CC1-4F6C-429D-A18B-C2B6BF6C6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Number Theory Proofs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A18836-F8FA-416D-9C5A-868D11E533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364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B0FD35-08EE-4406-A609-37D2BFA46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85EB02-5D0B-4788-A006-DBFCE5E4D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fit proofs on these slides, I skipped some of the boilerplate steps (e.g. introducing variables as arbitrary, including a conclusion)</a:t>
            </a:r>
          </a:p>
          <a:p>
            <a:r>
              <a:rPr lang="en-US" dirty="0"/>
              <a:t>Don’t skip those on your homework/midterm, please </a:t>
            </a:r>
            <a:r>
              <a:rPr lang="en-US" dirty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815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9B93-203E-4E3C-9A36-D27F7D2C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=(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)%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the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05AB1694-4BA1-424E-B85D-496FD8C76EC4}"/>
              </a:ext>
            </a:extLst>
          </p:cNvPr>
          <p:cNvGrpSpPr/>
          <p:nvPr/>
        </p:nvGrpSpPr>
        <p:grpSpPr>
          <a:xfrm>
            <a:off x="4253384" y="5794992"/>
            <a:ext cx="7890667" cy="1014667"/>
            <a:chOff x="1177874" y="3429000"/>
            <a:chExt cx="6119279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DBE910F-2C57-49B9-B4AD-B8DD12B5E732}"/>
                    </a:ext>
                  </a:extLst>
                </p:cNvPr>
                <p:cNvSpPr/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DBE910F-2C57-49B9-B4AD-B8DD12B5E7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b="-54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5B1B77-3DF1-4F27-8F29-CBBC6361E92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85B3BFA-7293-4F67-AD2D-0F95FC916792}"/>
              </a:ext>
            </a:extLst>
          </p:cNvPr>
          <p:cNvGrpSpPr/>
          <p:nvPr/>
        </p:nvGrpSpPr>
        <p:grpSpPr>
          <a:xfrm>
            <a:off x="5404207" y="71476"/>
            <a:ext cx="6729569" cy="1159825"/>
            <a:chOff x="1185842" y="3429000"/>
            <a:chExt cx="6111311" cy="1502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5327D87-35F5-4F88-8978-B6A46272DE4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5327D87-35F5-4F88-8978-B6A46272DE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blipFill>
                  <a:blip r:embed="rId4"/>
                  <a:stretch>
                    <a:fillRect b="-1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C5FC3B-56BD-4ABD-81F5-8186913A6750}"/>
                </a:ext>
              </a:extLst>
            </p:cNvPr>
            <p:cNvSpPr/>
            <p:nvPr/>
          </p:nvSpPr>
          <p:spPr>
            <a:xfrm>
              <a:off x="1195367" y="3429002"/>
              <a:ext cx="6101786" cy="59906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87822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9B93-203E-4E3C-9A36-D27F7D2C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=(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)%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the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%,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 Subtracting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is an integer, and that this is the form of the division theorem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Since the division theorem guarantees a unique integer,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708" t="-2019" r="-2070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37586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6C2EA-55A7-4B0A-8B0A-890B0EDA9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 so far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D82E99-4DF4-4F88-B3BC-0FEF963663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D82E99-4DF4-4F88-B3BC-0FEF963663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9132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6BCEF-03A4-48DF-BA8C-C7ED252F5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and Mod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982B02-6E6C-4917-B428-29CEA8ED28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53474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Other resources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</m:oMath>
                </a14:m>
                <a:r>
                  <a:rPr lang="en-US" dirty="0"/>
                  <a:t> to mean an operation (takes in an integer, outputs an integer). We will not in this course.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</m:oMath>
                </a14:m>
                <a:r>
                  <a:rPr lang="en-US" dirty="0"/>
                  <a:t> only describes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. It’s not “just on the right hand side” 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to be “the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you get from the division theorem”</a:t>
                </a:r>
                <a:br>
                  <a:rPr lang="en-US" dirty="0"/>
                </a:br>
                <a:r>
                  <a:rPr lang="en-US" dirty="0"/>
                  <a:t>i.e. the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is the “mod function”</a:t>
                </a:r>
              </a:p>
              <a:p>
                <a:endParaRPr lang="en-US" dirty="0"/>
              </a:p>
              <a:p>
                <a:r>
                  <a:rPr lang="en-US" dirty="0"/>
                  <a:t>I claim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How do we show and if-and-only-if?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982B02-6E6C-4917-B428-29CEA8ED28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53474" cy="4845504"/>
              </a:xfrm>
              <a:blipFill>
                <a:blip r:embed="rId2"/>
                <a:stretch>
                  <a:fillRect l="-692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569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Backward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7912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97F0-4130-4CF0-9003-D485B42EB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and LCM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075FD3-4899-40A9-B723-D1645FB875CB}"/>
              </a:ext>
            </a:extLst>
          </p:cNvPr>
          <p:cNvGrpSpPr/>
          <p:nvPr/>
        </p:nvGrpSpPr>
        <p:grpSpPr>
          <a:xfrm>
            <a:off x="575239" y="1646098"/>
            <a:ext cx="9917501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Greatest Common Divisor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)) is the largest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C20688-DDE0-4495-B89C-C4DD4099E4F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Greatest Common Divisor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5A3904B-16C0-478D-BA8D-9AD2885ED01B}"/>
              </a:ext>
            </a:extLst>
          </p:cNvPr>
          <p:cNvGrpSpPr/>
          <p:nvPr/>
        </p:nvGrpSpPr>
        <p:grpSpPr>
          <a:xfrm>
            <a:off x="590696" y="4308902"/>
            <a:ext cx="9917501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FE2EE87-7D3B-4A5F-95D7-B39121C64A31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Least Common Multiple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(lcm(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)) is the smallest positive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FE2EE87-7D3B-4A5F-95D7-B39121C64A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A5CF3E-5337-41AB-B7F5-ED3D6040A00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Least Common Multiple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52176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Backward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(by definitions of mod and divides).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Taking each side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 get: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the last equality follows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being an integer and doing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applications of the identity we proved in the warm-up.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76436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A84745-2DA4-48D1-B2BA-E454B1EC48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A84745-2DA4-48D1-B2BA-E454B1EC4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32DFB-DC79-4171-898B-CCEC495E02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the forward direction: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proof is a bit different than the other direction.</a:t>
                </a:r>
              </a:p>
              <a:p>
                <a:r>
                  <a:rPr lang="en-US" dirty="0"/>
                  <a:t>Remember to work from top and bottom!!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32DFB-DC79-4171-898B-CCEC495E02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7287E97-3C84-4192-B87A-CE9CFED4925A}"/>
              </a:ext>
            </a:extLst>
          </p:cNvPr>
          <p:cNvGrpSpPr/>
          <p:nvPr/>
        </p:nvGrpSpPr>
        <p:grpSpPr>
          <a:xfrm>
            <a:off x="4253384" y="5794992"/>
            <a:ext cx="7890667" cy="1014667"/>
            <a:chOff x="1177874" y="3429000"/>
            <a:chExt cx="6119279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8B45B9-DF82-4E1B-9CC0-16D0131C8497}"/>
                    </a:ext>
                  </a:extLst>
                </p:cNvPr>
                <p:cNvSpPr/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8B45B9-DF82-4E1B-9CC0-16D0131C84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b="-54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4A1434-C1C0-4CCC-A918-2275F062C0CD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8E5-2016-4B1A-A166-CC0311F5647A}"/>
              </a:ext>
            </a:extLst>
          </p:cNvPr>
          <p:cNvGrpSpPr/>
          <p:nvPr/>
        </p:nvGrpSpPr>
        <p:grpSpPr>
          <a:xfrm>
            <a:off x="5427067" y="4586326"/>
            <a:ext cx="6729569" cy="1159825"/>
            <a:chOff x="1185842" y="3429000"/>
            <a:chExt cx="6111311" cy="1502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F5912AB-1EB3-4653-9E2C-BB4C20AA8AD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F5912AB-1EB3-4653-9E2C-BB4C20AA8A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blipFill>
                  <a:blip r:embed="rId5"/>
                  <a:stretch>
                    <a:fillRect b="-99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75BA54-9A45-49A0-99CD-8F48584EB40F}"/>
                </a:ext>
              </a:extLst>
            </p:cNvPr>
            <p:cNvSpPr/>
            <p:nvPr/>
          </p:nvSpPr>
          <p:spPr>
            <a:xfrm>
              <a:off x="1195367" y="3429002"/>
              <a:ext cx="6101786" cy="59906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8D15847B-0EE1-4887-93A0-3AACEEC50AAD}"/>
              </a:ext>
            </a:extLst>
          </p:cNvPr>
          <p:cNvSpPr/>
          <p:nvPr/>
        </p:nvSpPr>
        <p:spPr>
          <a:xfrm>
            <a:off x="39357" y="4878162"/>
            <a:ext cx="4203752" cy="18336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Pollev.com/uwcse311</a:t>
            </a:r>
          </a:p>
        </p:txBody>
      </p:sp>
    </p:spTree>
    <p:extLst>
      <p:ext uri="{BB962C8B-B14F-4D97-AF65-F5344CB8AC3E}">
        <p14:creationId xmlns:p14="http://schemas.microsoft.com/office/powerpoint/2010/main" val="105505728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Isolating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we can plug into the second equation to 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Rearranging,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are integers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mod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6961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D52F65-0545-4D52-9E2D-D23E49B2F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the Euclidian Algorithm Work?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C0DBD5-F733-4CCB-B5D4-CD6E435F50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870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10918C-9F7E-442A-A58D-14E4B88EE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of an algorithm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5A54EC-999B-4F36-8285-F00637094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key to the Euclidian Algorithm being correct is that each time through the loop, you don’t change the </a:t>
            </a:r>
            <a:r>
              <a:rPr lang="en-US" dirty="0" err="1"/>
              <a:t>gcd</a:t>
            </a:r>
            <a:r>
              <a:rPr lang="en-US" dirty="0"/>
              <a:t> of the variables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m,n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To prove the code correct, you really want an induction proof (it’s good practice to think about it!). The inductive step relies on the fact we stated but didn’t prove: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a,b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(b,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a%b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Let’s prove it!</a:t>
            </a:r>
          </a:p>
        </p:txBody>
      </p:sp>
    </p:spTree>
    <p:extLst>
      <p:ext uri="{BB962C8B-B14F-4D97-AF65-F5344CB8AC3E}">
        <p14:creationId xmlns:p14="http://schemas.microsoft.com/office/powerpoint/2010/main" val="37854728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FC101-C91F-4DBD-91B4-36CFB9831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fact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positive integers, then 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:r>
                  <a:rPr lang="en-US" dirty="0" err="1"/>
                  <a:t>a,b</a:t>
                </a:r>
                <a:r>
                  <a:rPr lang="en-US" dirty="0"/>
                  <a:t>) = </a:t>
                </a:r>
                <a:r>
                  <a:rPr lang="en-US" dirty="0" err="1"/>
                  <a:t>gcd</a:t>
                </a:r>
                <a:r>
                  <a:rPr lang="en-US" dirty="0"/>
                  <a:t>(b, a % b)</a:t>
                </a:r>
              </a:p>
              <a:p>
                <a:endParaRPr lang="en-US" dirty="0"/>
              </a:p>
              <a:p>
                <a:r>
                  <a:rPr lang="en-US" dirty="0"/>
                  <a:t>How do you show two </a:t>
                </a:r>
                <a:r>
                  <a:rPr lang="en-US" dirty="0" err="1"/>
                  <a:t>gcds</a:t>
                </a:r>
                <a:r>
                  <a:rPr lang="en-US" dirty="0"/>
                  <a:t> are equal?</a:t>
                </a:r>
              </a:p>
              <a:p>
                <a:r>
                  <a:rPr lang="en-US" dirty="0"/>
                  <a:t>Call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52177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</a:t>
                </a:r>
                <a:r>
                  <a:rPr lang="en-US" dirty="0" err="1"/>
                  <a:t>gcd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So it is enough to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divides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𝑦𝑘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𝑦𝑗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Plugging in both of our other equations: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𝑞𝑦𝑘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66203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</a:t>
                </a:r>
                <a:r>
                  <a:rPr lang="en-US" dirty="0" err="1"/>
                  <a:t>gcd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So it is enough to show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divides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Plugging in both of our other equations: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Solving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 r="-2015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71136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We have shown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%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922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E9D5C-0F5B-4C93-A36F-F80CE4A6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a few values…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40944-C8E6-4DA9-AA6D-418A46075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(100,125)</a:t>
            </a:r>
          </a:p>
          <a:p>
            <a:r>
              <a:rPr lang="en-US" dirty="0" err="1"/>
              <a:t>gcd</a:t>
            </a:r>
            <a:r>
              <a:rPr lang="en-US" dirty="0"/>
              <a:t>(17,49)</a:t>
            </a:r>
          </a:p>
          <a:p>
            <a:r>
              <a:rPr lang="en-US" dirty="0" err="1"/>
              <a:t>gcd</a:t>
            </a:r>
            <a:r>
              <a:rPr lang="en-US" dirty="0"/>
              <a:t>(17,34)</a:t>
            </a:r>
          </a:p>
          <a:p>
            <a:r>
              <a:rPr lang="en-US" dirty="0" err="1"/>
              <a:t>gcd</a:t>
            </a:r>
            <a:r>
              <a:rPr lang="en-US" dirty="0"/>
              <a:t>(13,0)</a:t>
            </a:r>
          </a:p>
          <a:p>
            <a:endParaRPr lang="en-US" dirty="0"/>
          </a:p>
          <a:p>
            <a:r>
              <a:rPr lang="en-US" dirty="0"/>
              <a:t>lcm(7,11)</a:t>
            </a:r>
          </a:p>
          <a:p>
            <a:r>
              <a:rPr lang="en-US" dirty="0"/>
              <a:t>lcm(6,10)</a:t>
            </a:r>
          </a:p>
        </p:txBody>
      </p:sp>
    </p:spTree>
    <p:extLst>
      <p:ext uri="{BB962C8B-B14F-4D97-AF65-F5344CB8AC3E}">
        <p14:creationId xmlns:p14="http://schemas.microsoft.com/office/powerpoint/2010/main" val="2985028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58693-C2E2-4052-9791-8ACBEE1F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calculate a </a:t>
            </a:r>
            <a:r>
              <a:rPr lang="en-US" dirty="0" err="1"/>
              <a:t>gcd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68D2E5-6091-4806-8491-29C10C327D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could:</a:t>
                </a:r>
              </a:p>
              <a:p>
                <a:r>
                  <a:rPr lang="en-US" dirty="0"/>
                  <a:t>Find the prime factorization of each</a:t>
                </a:r>
              </a:p>
              <a:p>
                <a:r>
                  <a:rPr lang="en-US" dirty="0"/>
                  <a:t>Take all the common ones. E.g.</a:t>
                </a:r>
              </a:p>
              <a:p>
                <a:r>
                  <a:rPr lang="en-US" dirty="0" err="1"/>
                  <a:t>gcd</a:t>
                </a:r>
                <a:r>
                  <a:rPr lang="en-US" dirty="0"/>
                  <a:t>(24,20)=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⋅3,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⋅5)=2^{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⁡(2,3)}=2^2=4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(lcm has a similar algorithm – take the maximum number of copies of everything)</a:t>
                </a:r>
              </a:p>
              <a:p>
                <a:endParaRPr lang="en-US" dirty="0"/>
              </a:p>
              <a:p>
                <a:r>
                  <a:rPr lang="en-US" dirty="0"/>
                  <a:t>But that’s….really expensive. Mystery finds </a:t>
                </a:r>
                <a:r>
                  <a:rPr lang="en-US" dirty="0" err="1"/>
                  <a:t>gcd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68D2E5-6091-4806-8491-29C10C327D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8041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478A45B3-8228-4452-9448-225E48ECB476}" vid="{3FFB9360-7A2B-4DBD-A3D8-46E51A2048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01-logistics-logic</Template>
  <TotalTime>26</TotalTime>
  <Words>6176</Words>
  <Application>Microsoft Office PowerPoint</Application>
  <PresentationFormat>Widescreen</PresentationFormat>
  <Paragraphs>602</Paragraphs>
  <Slides>78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91" baseType="lpstr">
      <vt:lpstr>MS PGothic</vt:lpstr>
      <vt:lpstr>Calibri</vt:lpstr>
      <vt:lpstr>Cambria Math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Wrap-up Number Theory</vt:lpstr>
      <vt:lpstr>Announcements</vt:lpstr>
      <vt:lpstr>Announcements</vt:lpstr>
      <vt:lpstr>Announcements</vt:lpstr>
      <vt:lpstr>Announcements</vt:lpstr>
      <vt:lpstr>Plan For Today</vt:lpstr>
      <vt:lpstr>GCD and LCM</vt:lpstr>
      <vt:lpstr>Try a few values…</vt:lpstr>
      <vt:lpstr>How do you calculate a gcd?</vt:lpstr>
      <vt:lpstr>PowerPoint Presentation</vt:lpstr>
      <vt:lpstr>GCD fact</vt:lpstr>
      <vt:lpstr>So…what’s it good for?</vt:lpstr>
      <vt:lpstr>Bézout’s Theorem</vt:lpstr>
      <vt:lpstr>So…what’s it good for?</vt:lpstr>
      <vt:lpstr>Ok…how am I supposed to find s,t?</vt:lpstr>
      <vt:lpstr>Proving the key fact about gcds</vt:lpstr>
      <vt:lpstr>gcd(a,b) = gcd(b, a % b)</vt:lpstr>
      <vt:lpstr>gcd(a,b) = gcd(b, a % b)</vt:lpstr>
      <vt:lpstr>gcd(a,b) = gcd(b, a % b)</vt:lpstr>
      <vt:lpstr>Euclidian Algorithm</vt:lpstr>
      <vt:lpstr>Euclid’s Algorithm</vt:lpstr>
      <vt:lpstr>Euclid’s Algorithm</vt:lpstr>
      <vt:lpstr>Bézout’s Theorem</vt:lpstr>
      <vt:lpstr>Extended Euclidian Algorithm</vt:lpstr>
      <vt:lpstr>Extended Euclidian Algorithm</vt:lpstr>
      <vt:lpstr>Extended Euclidian Algorithm</vt:lpstr>
      <vt:lpstr>Extended Euclidian Algorithm</vt:lpstr>
      <vt:lpstr>Extended Euclidian Algorithm</vt:lpstr>
      <vt:lpstr>Extended Euclidian Algorithm</vt:lpstr>
      <vt:lpstr>Extended Euclidian Algorithm</vt:lpstr>
      <vt:lpstr>Try it</vt:lpstr>
      <vt:lpstr>Finding the inverse…</vt:lpstr>
      <vt:lpstr>Try it</vt:lpstr>
      <vt:lpstr>Key Steps in RSA</vt:lpstr>
      <vt:lpstr>RSA Encryption</vt:lpstr>
      <vt:lpstr>Framing Device</vt:lpstr>
      <vt:lpstr>Framing Device</vt:lpstr>
      <vt:lpstr>Framing Device</vt:lpstr>
      <vt:lpstr>Framing Device</vt:lpstr>
      <vt:lpstr>An application of all of this modular arithmetic</vt:lpstr>
      <vt:lpstr>How big are those numbers?</vt:lpstr>
      <vt:lpstr>How do we accomplish those steps?</vt:lpstr>
      <vt:lpstr>Fast Exponentiation Algorithm</vt:lpstr>
      <vt:lpstr>Let’s build a faster algorithm.</vt:lpstr>
      <vt:lpstr>Fast Exponentiation Algorithm</vt:lpstr>
      <vt:lpstr>Fast Exponentiation Algorithm</vt:lpstr>
      <vt:lpstr>Fast Exponentiation Algorithm</vt:lpstr>
      <vt:lpstr>Fast Exponentiation Algorithm</vt:lpstr>
      <vt:lpstr>Fast Exponentiation Algorithm</vt:lpstr>
      <vt:lpstr>One More Example for Reference</vt:lpstr>
      <vt:lpstr>One More Example for Reference</vt:lpstr>
      <vt:lpstr>One More Example for Reference</vt:lpstr>
      <vt:lpstr>A Brief Concluding Remark</vt:lpstr>
      <vt:lpstr>An application of all of this modular arithmetic</vt:lpstr>
      <vt:lpstr>Extra Practice!</vt:lpstr>
      <vt:lpstr>Warm up</vt:lpstr>
      <vt:lpstr>Warm up</vt:lpstr>
      <vt:lpstr>% and Mod</vt:lpstr>
      <vt:lpstr>a%n=b%n if and only if a≡b(mod n)</vt:lpstr>
      <vt:lpstr>a%n=b%n if and only if a≡b(mod n)</vt:lpstr>
      <vt:lpstr>a%n=b%n if and only if a≡b(mod n)</vt:lpstr>
      <vt:lpstr>a%n=b%n if and only if a≡b(mod n)</vt:lpstr>
      <vt:lpstr>More Number Theory Proofs</vt:lpstr>
      <vt:lpstr>Caution</vt:lpstr>
      <vt:lpstr>Warm up</vt:lpstr>
      <vt:lpstr>Warm up</vt:lpstr>
      <vt:lpstr>Modular arithmetic so far</vt:lpstr>
      <vt:lpstr>% and Mod</vt:lpstr>
      <vt:lpstr>a%n=b%n if and only if a≡b(mod n)</vt:lpstr>
      <vt:lpstr>a%n=b%n if and only if a≡b(mod n)</vt:lpstr>
      <vt:lpstr>a%n=b%n if and only if a≡b(mod n)</vt:lpstr>
      <vt:lpstr>a%n=b%n if and only if a≡b(mod n)</vt:lpstr>
      <vt:lpstr>Why does the Euclidian Algorithm Work?</vt:lpstr>
      <vt:lpstr>Correctness of an algorithm</vt:lpstr>
      <vt:lpstr>GCD fact</vt:lpstr>
      <vt:lpstr>gcd(a,b) = gcd(b, a % b)</vt:lpstr>
      <vt:lpstr>gcd(a,b) = gcd(b, a % b)</vt:lpstr>
      <vt:lpstr>gcd(a,b) = gcd(b, a % b)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Wrap-up Number Theory</dc:title>
  <dc:creator>rtweber2</dc:creator>
  <cp:lastModifiedBy>rtweber2</cp:lastModifiedBy>
  <cp:revision>3</cp:revision>
  <dcterms:created xsi:type="dcterms:W3CDTF">2023-02-08T16:35:01Z</dcterms:created>
  <dcterms:modified xsi:type="dcterms:W3CDTF">2023-02-08T17:01:36Z</dcterms:modified>
</cp:coreProperties>
</file>