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7" r:id="rId3"/>
    <p:sldId id="306" r:id="rId4"/>
    <p:sldId id="294" r:id="rId5"/>
    <p:sldId id="268" r:id="rId6"/>
    <p:sldId id="265" r:id="rId7"/>
    <p:sldId id="266" r:id="rId8"/>
    <p:sldId id="267" r:id="rId9"/>
    <p:sldId id="271" r:id="rId10"/>
    <p:sldId id="270" r:id="rId11"/>
    <p:sldId id="258" r:id="rId12"/>
    <p:sldId id="273" r:id="rId13"/>
    <p:sldId id="274" r:id="rId14"/>
    <p:sldId id="279" r:id="rId15"/>
    <p:sldId id="257" r:id="rId16"/>
    <p:sldId id="272" r:id="rId17"/>
    <p:sldId id="276" r:id="rId18"/>
    <p:sldId id="275" r:id="rId19"/>
    <p:sldId id="277" r:id="rId20"/>
    <p:sldId id="278" r:id="rId21"/>
    <p:sldId id="280" r:id="rId22"/>
    <p:sldId id="295" r:id="rId23"/>
    <p:sldId id="296" r:id="rId24"/>
    <p:sldId id="297" r:id="rId25"/>
    <p:sldId id="299" r:id="rId26"/>
    <p:sldId id="300" r:id="rId27"/>
    <p:sldId id="301" r:id="rId28"/>
    <p:sldId id="302" r:id="rId29"/>
    <p:sldId id="303" r:id="rId30"/>
    <p:sldId id="304" r:id="rId31"/>
    <p:sldId id="291" r:id="rId32"/>
    <p:sldId id="292" r:id="rId33"/>
    <p:sldId id="259" r:id="rId34"/>
    <p:sldId id="262" r:id="rId35"/>
    <p:sldId id="263" r:id="rId36"/>
    <p:sldId id="264" r:id="rId37"/>
    <p:sldId id="305" r:id="rId38"/>
    <p:sldId id="282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  <a:br>
              <a:rPr lang="en-US" dirty="0"/>
            </a:br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=1=2−1=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the last step is by IH.</a:t>
                </a:r>
              </a:p>
              <a:p>
                <a:r>
                  <a:rPr lang="en-US" dirty="0"/>
                  <a:t>Simplifying, we 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2640" b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72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5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HW5 (</a:t>
            </a:r>
            <a:r>
              <a:rPr lang="en-US"/>
              <a:t>out already) </a:t>
            </a:r>
            <a:r>
              <a:rPr lang="en-US" dirty="0"/>
              <a:t>is due Wed. Feb. 8</a:t>
            </a:r>
          </a:p>
          <a:p>
            <a:r>
              <a:rPr lang="en-US" dirty="0"/>
              <a:t>“part 2” is induction; we intend to return that to you before the midterm ends</a:t>
            </a:r>
          </a:p>
          <a:p>
            <a:r>
              <a:rPr lang="en-US" dirty="0"/>
              <a:t>“part 1” is number theory topics; we won’t return that to you before the midterm ends.</a:t>
            </a:r>
          </a:p>
          <a:p>
            <a:endParaRPr lang="en-US" dirty="0"/>
          </a:p>
          <a:p>
            <a:r>
              <a:rPr lang="en-US" dirty="0"/>
              <a:t>The midterm happens Feb. 11-13</a:t>
            </a:r>
          </a:p>
          <a:p>
            <a:r>
              <a:rPr lang="en-US" dirty="0"/>
              <a:t>Taken at-home; once you open the exam, you’ll have 2 hours to submit it. You get to choose when you’re doing it (Friday night through Sunday 11:59 PM). </a:t>
            </a:r>
          </a:p>
          <a:p>
            <a:r>
              <a:rPr lang="en-US" dirty="0"/>
              <a:t>It will be short (intent is something you could finish in ~30 min.) more information on the webpage shortly.</a:t>
            </a:r>
          </a:p>
        </p:txBody>
      </p:sp>
    </p:spTree>
    <p:extLst>
      <p:ext uri="{BB962C8B-B14F-4D97-AF65-F5344CB8AC3E}">
        <p14:creationId xmlns:p14="http://schemas.microsoft.com/office/powerpoint/2010/main" val="1077525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Robbie leaves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FC0B-83E9-4B30-9A14-D4ECF772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9DAF2-B055-4AC5-9EC8-0E0C01DB3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information (topic coverage, practice material, logistics, etc.) will go up on the webpage tonight. </a:t>
            </a:r>
          </a:p>
          <a:p>
            <a:r>
              <a:rPr lang="en-US" dirty="0"/>
              <a:t>Study materials (including last quarter’s midterm)</a:t>
            </a:r>
          </a:p>
          <a:p>
            <a:r>
              <a:rPr lang="en-US" dirty="0"/>
              <a:t>Section next week will be mostly midterm review</a:t>
            </a:r>
          </a:p>
          <a:p>
            <a:r>
              <a:rPr lang="en-US" dirty="0"/>
              <a:t>Friday lecture next week is induction practice day</a:t>
            </a:r>
          </a:p>
          <a:p>
            <a:endParaRPr lang="en-US" dirty="0"/>
          </a:p>
          <a:p>
            <a:r>
              <a:rPr lang="en-US" dirty="0"/>
              <a:t>All of those slides will be posted early next week or over the weekend.</a:t>
            </a:r>
          </a:p>
        </p:txBody>
      </p:sp>
    </p:spTree>
    <p:extLst>
      <p:ext uri="{BB962C8B-B14F-4D97-AF65-F5344CB8AC3E}">
        <p14:creationId xmlns:p14="http://schemas.microsoft.com/office/powerpoint/2010/main" val="1946544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310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8FCF-FC08-42E4-A93E-584541A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recursion 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8CB80-DD5A-4089-9A4D-57E95AF8E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//Assume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is a nonnegative integer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//returns 2^i.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2*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CaclulatesTwoToTheI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(i-1);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Why does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CalculatesTwoToTheI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  <a:r>
              <a:rPr lang="en-US" sz="2400" dirty="0"/>
              <a:t> calculate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2^4?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Convince the other people in your room </a:t>
            </a:r>
          </a:p>
        </p:txBody>
      </p:sp>
    </p:spTree>
    <p:extLst>
      <p:ext uri="{BB962C8B-B14F-4D97-AF65-F5344CB8AC3E}">
        <p14:creationId xmlns:p14="http://schemas.microsoft.com/office/powerpoint/2010/main" val="92876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b="1" dirty="0"/>
                  <a:t>Base Case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 dirty="0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 dirty="0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654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04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B3AC-EE39-4EFE-9F95-97C96B31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Induction (formally)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86FE8-305D-49CE-A3F0-21956A377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Informally: if you knock over one domino, and every domino knocks over the next one, then all your dominoes fell over.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EB0C02-8C67-4BBA-94DE-1260C1AFD301}"/>
              </a:ext>
            </a:extLst>
          </p:cNvPr>
          <p:cNvGrpSpPr/>
          <p:nvPr/>
        </p:nvGrpSpPr>
        <p:grpSpPr>
          <a:xfrm>
            <a:off x="2950476" y="2062805"/>
            <a:ext cx="7444807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ACA8781-14A6-4CE7-82D0-2318F888F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/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∴                        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DCEDC53-03DB-4F49-97FF-769B02FB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991" y="2967335"/>
                  <a:ext cx="1645008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D1E75E-35F7-4567-BCB5-079525A8061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844255E-7D32-405B-848D-2B9FCA3FC463}"/>
              </a:ext>
            </a:extLst>
          </p:cNvPr>
          <p:cNvSpPr/>
          <p:nvPr/>
        </p:nvSpPr>
        <p:spPr>
          <a:xfrm>
            <a:off x="1401365" y="2245430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Principle of Induction</a:t>
            </a:r>
          </a:p>
        </p:txBody>
      </p:sp>
    </p:spTree>
    <p:extLst>
      <p:ext uri="{BB962C8B-B14F-4D97-AF65-F5344CB8AC3E}">
        <p14:creationId xmlns:p14="http://schemas.microsoft.com/office/powerpoint/2010/main" val="289239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85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Induction doesn’t </a:t>
                </a:r>
                <a:r>
                  <a:rPr lang="en-US" b="1" dirty="0"/>
                  <a:t>only </a:t>
                </a:r>
                <a:r>
                  <a:rPr lang="en-US" dirty="0"/>
                  <a:t>work for code!</a:t>
                </a:r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=1+2+4+…+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654" t="-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87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4250</TotalTime>
  <Words>3912</Words>
  <Application>Microsoft Office PowerPoint</Application>
  <PresentationFormat>Widescreen</PresentationFormat>
  <Paragraphs>310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Strong Induction</vt:lpstr>
      <vt:lpstr>Announcements</vt:lpstr>
      <vt:lpstr>Announcements </vt:lpstr>
      <vt:lpstr>How do we know recursion works?</vt:lpstr>
      <vt:lpstr>Making Induction Proofs Pretty</vt:lpstr>
      <vt:lpstr>Making Induction Proofs Pretty</vt:lpstr>
      <vt:lpstr>The Principle of Induction (formally)</vt:lpstr>
      <vt:lpstr>More Induction</vt:lpstr>
      <vt:lpstr>More Induction</vt:lpstr>
      <vt:lpstr>More Induction</vt:lpstr>
      <vt:lpstr>Let’s Try Another Induction Proof</vt:lpstr>
      <vt:lpstr>Setup</vt:lpstr>
      <vt:lpstr>Setup</vt:lpstr>
      <vt:lpstr>Making Induction Proofs Pretty</vt:lpstr>
      <vt:lpstr>Let’s Try Another Induction Proof</vt:lpstr>
      <vt:lpstr>Induction on Primes.</vt:lpstr>
      <vt:lpstr>We’re Stuck</vt:lpstr>
      <vt:lpstr>Induction on Primes</vt:lpstr>
      <vt:lpstr>Induction on Primes</vt:lpstr>
      <vt:lpstr>Strong Induction</vt:lpstr>
      <vt:lpstr>Making Induction Proofs Pretty</vt:lpstr>
      <vt:lpstr>Strong Induction vs. Weak Induction</vt:lpstr>
      <vt:lpstr>Practical Advice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Practical Advice</vt:lpstr>
      <vt:lpstr>Stamp Collection, Done Wrong</vt:lpstr>
      <vt:lpstr>Stamp Collection, Done Wrong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Claim: 3|〖(2〗^2n-1) for all n∈N.</vt:lpstr>
      <vt:lpstr>Even more practice</vt:lpstr>
      <vt:lpstr>Gridding (not a full proof, just intuition)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rtweber2</cp:lastModifiedBy>
  <cp:revision>58</cp:revision>
  <cp:lastPrinted>2022-04-29T15:49:31Z</cp:lastPrinted>
  <dcterms:created xsi:type="dcterms:W3CDTF">2020-11-02T20:45:34Z</dcterms:created>
  <dcterms:modified xsi:type="dcterms:W3CDTF">2023-02-03T16:59:31Z</dcterms:modified>
</cp:coreProperties>
</file>