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8" r:id="rId12"/>
    <p:sldId id="265" r:id="rId13"/>
    <p:sldId id="269" r:id="rId14"/>
    <p:sldId id="266" r:id="rId15"/>
    <p:sldId id="298" r:id="rId16"/>
    <p:sldId id="267" r:id="rId17"/>
    <p:sldId id="271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9E5915E-D180-4062-98A3-71128119FA3C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70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8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88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0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828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9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2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5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49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8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89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89E5915E-D180-4062-98A3-71128119FA3C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24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585216" indent="-4572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 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123D-4053-4577-9EA2-67936A2A9D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CEBED-F876-4800-959E-ECEAA51086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311 Winter 2023</a:t>
            </a:r>
          </a:p>
          <a:p>
            <a:r>
              <a:rPr lang="en-US" dirty="0"/>
              <a:t>Lecture 12</a:t>
            </a:r>
          </a:p>
        </p:txBody>
      </p:sp>
      <p:pic>
        <p:nvPicPr>
          <p:cNvPr id="5" name="Picture 2" descr="http://www.parabola.unsw.edu.au/vol44_no1/img36.png">
            <a:extLst>
              <a:ext uri="{FF2B5EF4-FFF2-40B4-BE49-F238E27FC236}">
                <a16:creationId xmlns:a16="http://schemas.microsoft.com/office/drawing/2014/main" id="{4C7F962C-44B3-462E-BFDF-4A8FB96F3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39" y="280952"/>
            <a:ext cx="5480124" cy="602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240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11A7-D157-40AE-A2E9-609FBC47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650" y="2155105"/>
                <a:ext cx="11441979" cy="435046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Note that if the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0, then the if-statement evaluates to true,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1=2^0</m:t>
                    </m:r>
                  </m:oMath>
                </a14:m>
                <a:r>
                  <a:rPr lang="en-US" dirty="0"/>
                  <a:t> is returned,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holds.</a:t>
                </a:r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0" y="2155105"/>
                <a:ext cx="11441979" cy="4350469"/>
              </a:xfrm>
              <a:blipFill>
                <a:blip r:embed="rId2"/>
                <a:stretch>
                  <a:fillRect l="-639" t="-2665" b="-1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9175236-A971-486B-B466-1D7C0A776B2D}"/>
              </a:ext>
            </a:extLst>
          </p:cNvPr>
          <p:cNvSpPr txBox="1"/>
          <p:nvPr/>
        </p:nvSpPr>
        <p:spPr>
          <a:xfrm>
            <a:off x="5381625" y="123781"/>
            <a:ext cx="66865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//Assume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is a nonnegative integer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2*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CaclulatesTwoToTheI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(i-1);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B2AA94-57ED-4E4D-B3FA-B4C33968865B}"/>
                  </a:ext>
                </a:extLst>
              </p:cNvPr>
              <p:cNvSpPr txBox="1"/>
              <p:nvPr/>
            </p:nvSpPr>
            <p:spPr>
              <a:xfrm>
                <a:off x="317434" y="4162093"/>
                <a:ext cx="11302409" cy="1213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Consider the code run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.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Since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≥0,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+1&gt;0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and we are in the else branch. By inductive hypothesis, </a:t>
                </a: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</m:oMath>
                </a14:m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, so the code run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returns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2⋅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B2AA94-57ED-4E4D-B3FA-B4C339688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34" y="4162093"/>
                <a:ext cx="11302409" cy="1213409"/>
              </a:xfrm>
              <a:prstGeom prst="rect">
                <a:avLst/>
              </a:prstGeom>
              <a:blipFill>
                <a:blip r:embed="rId3"/>
                <a:stretch>
                  <a:fillRect l="-809" t="-3518" b="-1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92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11A7-D157-40AE-A2E9-609FBC47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Induction Proofs Pretty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650" y="1571625"/>
                <a:ext cx="11441979" cy="493394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the predicate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.” We prove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1" dirty="0"/>
                  <a:t>Base Case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r>
                  <a:rPr lang="en-US" dirty="0"/>
                  <a:t> Note that if the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0, then the if-statement evaluates to true,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1=2^0</m:t>
                    </m:r>
                  </m:oMath>
                </a14:m>
                <a:r>
                  <a:rPr lang="en-US" dirty="0"/>
                  <a:t> is returned,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b="1" dirty="0"/>
                  <a:t>Inductive Hypothesis</a:t>
                </a:r>
                <a:r>
                  <a:rPr lang="en-US" dirty="0"/>
                  <a:t>: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Inductive Step</a:t>
                </a:r>
                <a:r>
                  <a:rPr lang="en-US" dirty="0"/>
                  <a:t>: 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+1≥1</m:t>
                    </m:r>
                  </m:oMath>
                </a14:m>
                <a:r>
                  <a:rPr lang="en-US" dirty="0"/>
                  <a:t>, so the code goes to the recursive case. We will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2⋅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CalculatesTwoToTheI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k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r>
                  <a:rPr lang="en-US" dirty="0"/>
                  <a:t>. By Inductive Hypothesis,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CalculatesTwoToTheI</m:t>
                    </m:r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k</m:t>
                    </m:r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. Thus we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holds.</a:t>
                </a:r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0" y="1571625"/>
                <a:ext cx="11441979" cy="4933949"/>
              </a:xfrm>
              <a:blipFill>
                <a:blip r:embed="rId2"/>
                <a:stretch>
                  <a:fillRect l="-693" t="-3090" r="-426" b="-3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259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2B8C0-5D94-4A66-9A62-86E44183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Induction Proofs Pretty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BE7E85-1D19-4677-844E-C905CD980E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482907"/>
                <a:ext cx="11187258" cy="4845504"/>
              </a:xfrm>
            </p:spPr>
            <p:txBody>
              <a:bodyPr/>
              <a:lstStyle/>
              <a:p>
                <a:r>
                  <a:rPr lang="en-US" dirty="0"/>
                  <a:t>All of our induction proofs will come in 5 easy(?) steps!</a:t>
                </a:r>
              </a:p>
              <a:p>
                <a:r>
                  <a:rPr lang="en-US" dirty="0"/>
                  <a:t>1. Define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State that your proof is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2.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i.e. show the base case</a:t>
                </a:r>
              </a:p>
              <a:p>
                <a:r>
                  <a:rPr lang="en-US" dirty="0"/>
                  <a:t>3.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4.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dirty="0"/>
                  <a:t> (i.e.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5. Conclude by saying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is true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BE7E85-1D19-4677-844E-C905CD980E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482907"/>
                <a:ext cx="11187258" cy="4845504"/>
              </a:xfrm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04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3DFC-4F25-43D6-B3ED-799111C5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Notes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FEF009-9E31-4750-A658-BF6A540094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Always state where you use the inductive hypothesis when you’re using it in the inductive step.</a:t>
                </a:r>
              </a:p>
              <a:p>
                <a:pPr marL="0" indent="0">
                  <a:buNone/>
                </a:pPr>
                <a:r>
                  <a:rPr lang="en-US" dirty="0"/>
                  <a:t>It’s usually the key step, and the reader really needs to focus on it.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Be careful about what values you’re assuming the Inductive Hypothesis for – the smallest possible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should assume the base case but nothing more.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FEF009-9E31-4750-A658-BF6A540094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5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908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AB3AC-EE39-4EFE-9F95-97C96B31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Principle of Induction (formally)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6FE8-305D-49CE-A3F0-21956A377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Informally: if you knock over one domino, and every domino knocks over the next one, then all your dominoes fell over.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FEB0C02-8C67-4BBA-94DE-1260C1AFD301}"/>
              </a:ext>
            </a:extLst>
          </p:cNvPr>
          <p:cNvGrpSpPr/>
          <p:nvPr/>
        </p:nvGrpSpPr>
        <p:grpSpPr>
          <a:xfrm>
            <a:off x="2950476" y="2062805"/>
            <a:ext cx="7444807" cy="1055255"/>
            <a:chOff x="904712" y="2373745"/>
            <a:chExt cx="2235200" cy="10552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ACA8781-14A6-4CE7-82D0-2318F888F378}"/>
                    </a:ext>
                  </a:extLst>
                </p:cNvPr>
                <p:cNvSpPr txBox="1"/>
                <p:nvPr/>
              </p:nvSpPr>
              <p:spPr>
                <a:xfrm>
                  <a:off x="1076960" y="2373745"/>
                  <a:ext cx="1971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0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;∀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+1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ACA8781-14A6-4CE7-82D0-2318F888F3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6960" y="2373745"/>
                  <a:ext cx="1971040" cy="461665"/>
                </a:xfrm>
                <a:prstGeom prst="rect">
                  <a:avLst/>
                </a:prstGeom>
                <a:blipFill>
                  <a:blip r:embed="rId2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DCEDC53-03DB-4F49-97FF-769B02FB5FB4}"/>
                    </a:ext>
                  </a:extLst>
                </p:cNvPr>
                <p:cNvSpPr txBox="1"/>
                <p:nvPr/>
              </p:nvSpPr>
              <p:spPr>
                <a:xfrm>
                  <a:off x="1402991" y="2967335"/>
                  <a:ext cx="16450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∴                       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Segoe UI Semilight" panose="020B0402040204020203" pitchFamily="34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Segoe UI Semilight" panose="020B0402040204020203" pitchFamily="34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)</m:t>
                      </m:r>
                    </m:oMath>
                  </a14:m>
                  <a:r>
                    <a:rPr lang="en-US" sz="2400" dirty="0"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DCEDC53-03DB-4F49-97FF-769B02FB5F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2991" y="2967335"/>
                  <a:ext cx="1645008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2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7D1E75E-35F7-4567-BCB5-079525A80611}"/>
                </a:ext>
              </a:extLst>
            </p:cNvPr>
            <p:cNvCxnSpPr/>
            <p:nvPr/>
          </p:nvCxnSpPr>
          <p:spPr>
            <a:xfrm flipV="1">
              <a:off x="904712" y="2946071"/>
              <a:ext cx="2235200" cy="1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7844255E-7D32-405B-848D-2B9FCA3FC463}"/>
              </a:ext>
            </a:extLst>
          </p:cNvPr>
          <p:cNvSpPr/>
          <p:nvPr/>
        </p:nvSpPr>
        <p:spPr>
          <a:xfrm>
            <a:off x="1401365" y="2245430"/>
            <a:ext cx="1571203" cy="747215"/>
          </a:xfrm>
          <a:prstGeom prst="roundRect">
            <a:avLst/>
          </a:prstGeom>
          <a:noFill/>
          <a:ln w="3810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Principle of Induction</a:t>
            </a:r>
          </a:p>
        </p:txBody>
      </p:sp>
    </p:spTree>
    <p:extLst>
      <p:ext uri="{BB962C8B-B14F-4D97-AF65-F5344CB8AC3E}">
        <p14:creationId xmlns:p14="http://schemas.microsoft.com/office/powerpoint/2010/main" val="2892398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B07A35-892E-479F-87A5-3FFA01B7F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43844-3FD2-457E-A8EE-1B5D88C0C1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80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654" t="-1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851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Base Case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Inductive Hypothesis:</a:t>
                </a:r>
              </a:p>
              <a:p>
                <a:r>
                  <a:rPr lang="en-US" dirty="0"/>
                  <a:t>Inductive Step: </a:t>
                </a: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654" t="-2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8874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Base Case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=1=2−1=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Inductive Hypothesis: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Inductive Step: 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. Consider the summation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where the last step is by IH.</a:t>
                </a:r>
              </a:p>
              <a:p>
                <a:r>
                  <a:rPr lang="en-US" dirty="0"/>
                  <a:t>Simplifying, we get: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=2⋅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−1.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708" t="-2640" b="-1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72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HW5 (released tonight) is due Wed. Feb. 8</a:t>
            </a:r>
          </a:p>
          <a:p>
            <a:r>
              <a:rPr lang="en-US" dirty="0"/>
              <a:t>“part 2” is induction; we’ll return that to you before the midterm ends</a:t>
            </a:r>
          </a:p>
          <a:p>
            <a:r>
              <a:rPr lang="en-US" dirty="0"/>
              <a:t>“part 1” is number theory topics; we won’t return that to you before the midterm ends.</a:t>
            </a:r>
          </a:p>
          <a:p>
            <a:endParaRPr lang="en-US" dirty="0"/>
          </a:p>
          <a:p>
            <a:r>
              <a:rPr lang="en-US" dirty="0"/>
              <a:t>The midterm happens Feb. 11-13</a:t>
            </a:r>
          </a:p>
          <a:p>
            <a:r>
              <a:rPr lang="en-US" dirty="0"/>
              <a:t>Taken at-home; once you open the exam, you’ll have 2 hours to submit it. You get to choose when you’re doing it (Friday night through Sunday 11:59 PM). </a:t>
            </a:r>
          </a:p>
          <a:p>
            <a:r>
              <a:rPr lang="en-US" dirty="0"/>
              <a:t>It will be short (intent is something you could finish in ~30 min.) more information coming to the webpage shortly.</a:t>
            </a:r>
          </a:p>
        </p:txBody>
      </p:sp>
    </p:spTree>
    <p:extLst>
      <p:ext uri="{BB962C8B-B14F-4D97-AF65-F5344CB8AC3E}">
        <p14:creationId xmlns:p14="http://schemas.microsoft.com/office/powerpoint/2010/main" val="107752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F8FCF-FC08-42E4-A93E-584541AA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8CB80-DD5A-4089-9A4D-57E95AF8E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//Assume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is a nonnegative integer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//returns 2^i.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2*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CaclulatesTwoToTheI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(i-1);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Why does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r>
              <a:rPr lang="en-US" sz="2400" dirty="0"/>
              <a:t> calculate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2^4?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Convince the people around you!</a:t>
            </a:r>
          </a:p>
        </p:txBody>
      </p:sp>
    </p:spTree>
    <p:extLst>
      <p:ext uri="{BB962C8B-B14F-4D97-AF65-F5344CB8AC3E}">
        <p14:creationId xmlns:p14="http://schemas.microsoft.com/office/powerpoint/2010/main" val="92876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6FD2-F674-4ED6-830C-DBD4754D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A628-7DE0-438B-A936-A165B4B7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like this:</a:t>
            </a:r>
          </a:p>
          <a:p>
            <a:endParaRPr lang="en-US" dirty="0"/>
          </a:p>
          <a:p>
            <a:r>
              <a:rPr lang="en-US" dirty="0"/>
              <a:t>Well,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 = 8</a:t>
            </a:r>
            <a:r>
              <a:rPr lang="en-US" dirty="0"/>
              <a:t>, we get 16…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 = 4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(1) = 2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= 1</a:t>
            </a:r>
          </a:p>
          <a:p>
            <a:r>
              <a:rPr lang="en-US" dirty="0"/>
              <a:t>And it is! Because that’s what the base case says.</a:t>
            </a:r>
          </a:p>
        </p:txBody>
      </p:sp>
    </p:spTree>
    <p:extLst>
      <p:ext uri="{BB962C8B-B14F-4D97-AF65-F5344CB8AC3E}">
        <p14:creationId xmlns:p14="http://schemas.microsoft.com/office/powerpoint/2010/main" val="104999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6FD2-F674-4ED6-830C-DBD4754D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A628-7DE0-438B-A936-A165B4B7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There’s really only two cases.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= 1 (which it should!)</a:t>
            </a:r>
            <a:endParaRPr lang="en-US" dirty="0"/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(1) = 2</a:t>
            </a:r>
            <a:r>
              <a:rPr lang="en-US" dirty="0"/>
              <a:t>,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 = 4</a:t>
            </a:r>
            <a:r>
              <a:rPr lang="en-US" dirty="0"/>
              <a:t>,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 = 8,</a:t>
            </a:r>
            <a:r>
              <a:rPr lang="en-US" dirty="0"/>
              <a:t>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 = 16,</a:t>
            </a:r>
            <a:r>
              <a:rPr lang="en-US" dirty="0"/>
              <a:t> (like it should)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5C394-FBBB-44B6-89BE-CE94544FD116}"/>
              </a:ext>
            </a:extLst>
          </p:cNvPr>
          <p:cNvSpPr txBox="1"/>
          <p:nvPr/>
        </p:nvSpPr>
        <p:spPr>
          <a:xfrm>
            <a:off x="2314575" y="1981200"/>
            <a:ext cx="6715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The Base Case is Correct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43F77E-B2AF-440F-859D-FE2208758313}"/>
              </a:ext>
            </a:extLst>
          </p:cNvPr>
          <p:cNvSpPr txBox="1"/>
          <p:nvPr/>
        </p:nvSpPr>
        <p:spPr>
          <a:xfrm>
            <a:off x="2363881" y="5288056"/>
            <a:ext cx="6715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IF the recursive call we make is correct THEN our value is correct.</a:t>
            </a:r>
          </a:p>
        </p:txBody>
      </p:sp>
    </p:spTree>
    <p:extLst>
      <p:ext uri="{BB962C8B-B14F-4D97-AF65-F5344CB8AC3E}">
        <p14:creationId xmlns:p14="http://schemas.microsoft.com/office/powerpoint/2010/main" val="4224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E30E-CB9C-4AC0-BC15-0057093D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1690C-AABF-4345-A30D-0304F63F1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has two big cases,</a:t>
            </a:r>
          </a:p>
          <a:p>
            <a:r>
              <a:rPr lang="en-US" dirty="0"/>
              <a:t>So our proof had two big cases</a:t>
            </a:r>
          </a:p>
          <a:p>
            <a:endParaRPr lang="en-US" dirty="0"/>
          </a:p>
          <a:p>
            <a:r>
              <a:rPr lang="en-US" dirty="0"/>
              <a:t>“The base case of the code produces the correct output”</a:t>
            </a:r>
          </a:p>
          <a:p>
            <a:r>
              <a:rPr lang="en-US" dirty="0"/>
              <a:t>“IF the calls we rely on produce the correct output THEN the current call produces the right output” </a:t>
            </a:r>
          </a:p>
        </p:txBody>
      </p:sp>
    </p:spTree>
    <p:extLst>
      <p:ext uri="{BB962C8B-B14F-4D97-AF65-F5344CB8AC3E}">
        <p14:creationId xmlns:p14="http://schemas.microsoft.com/office/powerpoint/2010/main" val="423166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E30E-CB9C-4AC0-BC15-0057093D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formally…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1690C-AABF-4345-A30D-0304F63F10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“The base case of the code produces the correct output”</a:t>
                </a:r>
              </a:p>
              <a:p>
                <a:r>
                  <a:rPr lang="en-US" dirty="0"/>
                  <a:t>“IF the calls we rely on produce the correct output THEN the current call produces the right output” 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How do we know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1690C-AABF-4345-A30D-0304F63F10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2642" b="-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10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E912-5EE5-401D-B818-8D3B1FCE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formally…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773E2B-B415-49FF-B3EA-A7D1FB0DB9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This works alright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What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(1000000000)</m:t>
                    </m:r>
                  </m:oMath>
                </a14:m>
                <a:r>
                  <a:rPr lang="en-US" dirty="0"/>
                  <a:t>? </a:t>
                </a:r>
              </a:p>
              <a:p>
                <a:r>
                  <a:rPr lang="en-US" dirty="0"/>
                  <a:t>At this point, we’d need to show that implication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for A BUNCH of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But the code is the same each time. </a:t>
                </a:r>
              </a:p>
              <a:p>
                <a:r>
                  <a:rPr lang="en-US" dirty="0"/>
                  <a:t>And so was the argument!</a:t>
                </a:r>
              </a:p>
              <a:p>
                <a:endParaRPr lang="en-US" dirty="0"/>
              </a:p>
              <a:p>
                <a:r>
                  <a:rPr lang="en-US" dirty="0"/>
                  <a:t>We should instead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773E2B-B415-49FF-B3EA-A7D1FB0DB9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1144" b="-2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752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CDB0C-CC56-4B9E-9BE7-D77F9536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4D0A2-A18B-4F5E-B80B-6EF6A2DFD2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Your new favorite proof technique!</a:t>
                </a:r>
              </a:p>
              <a:p>
                <a:r>
                  <a:rPr lang="en-US" dirty="0"/>
                  <a:t>How do 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r>
                  <a:rPr lang="en-US" dirty="0"/>
                  <a:t>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4D0A2-A18B-4F5E-B80B-6EF6A2DFD2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086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with UW color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_template" id="{6BA7A1FE-736A-48A3-846A-B53BDD0DBBA6}" vid="{10AF989D-615E-4933-A809-2B6668B0A6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311_template</Template>
  <TotalTime>2882</TotalTime>
  <Words>1428</Words>
  <Application>Microsoft Office PowerPoint</Application>
  <PresentationFormat>Widescreen</PresentationFormat>
  <Paragraphs>144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Induction</vt:lpstr>
      <vt:lpstr>Announcements</vt:lpstr>
      <vt:lpstr>How do we know recursion works?</vt:lpstr>
      <vt:lpstr>How do we know recursion works?</vt:lpstr>
      <vt:lpstr>How do we know recursion works?</vt:lpstr>
      <vt:lpstr>How do we know recursion works?</vt:lpstr>
      <vt:lpstr>A bit more formally…</vt:lpstr>
      <vt:lpstr>A bit more formally…</vt:lpstr>
      <vt:lpstr>Induction</vt:lpstr>
      <vt:lpstr>Induction</vt:lpstr>
      <vt:lpstr>Making Induction Proofs Pretty</vt:lpstr>
      <vt:lpstr>Making Induction Proofs Pretty</vt:lpstr>
      <vt:lpstr>Some Other Notes</vt:lpstr>
      <vt:lpstr>The Principle of Induction (formally)</vt:lpstr>
      <vt:lpstr>More induction!</vt:lpstr>
      <vt:lpstr>More Induction</vt:lpstr>
      <vt:lpstr>More Induction</vt:lpstr>
      <vt:lpstr>More Induction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</dc:title>
  <dc:creator>rtweber2</dc:creator>
  <cp:lastModifiedBy>rtweber2</cp:lastModifiedBy>
  <cp:revision>30</cp:revision>
  <cp:lastPrinted>2023-02-01T01:24:42Z</cp:lastPrinted>
  <dcterms:created xsi:type="dcterms:W3CDTF">2020-10-31T18:32:59Z</dcterms:created>
  <dcterms:modified xsi:type="dcterms:W3CDTF">2023-02-01T01:30:02Z</dcterms:modified>
</cp:coreProperties>
</file>