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8" r:id="rId12"/>
    <p:sldId id="265" r:id="rId13"/>
    <p:sldId id="269" r:id="rId14"/>
    <p:sldId id="266" r:id="rId15"/>
    <p:sldId id="298" r:id="rId16"/>
    <p:sldId id="267" r:id="rId17"/>
    <p:sldId id="271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9E5915E-D180-4062-98A3-71128119FA3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70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B2A4-11AD-445D-9449-ECE97BF726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5881" y="3446573"/>
            <a:ext cx="5590283" cy="1014667"/>
          </a:xfrm>
        </p:spPr>
        <p:txBody>
          <a:bodyPr/>
          <a:lstStyle>
            <a:lvl1pPr algn="ctr">
              <a:defRPr cap="none" baseline="0"/>
            </a:lvl1pPr>
          </a:lstStyle>
          <a:p>
            <a:r>
              <a:rPr lang="en-US" dirty="0"/>
              <a:t>Big Concept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E7B94-0CB0-48FD-9BA2-0BCEF75A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A529F-BA16-4C50-8761-3437909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38C27-C210-4D9C-AB83-9BF54E3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067791F-5EAB-433C-8512-E3D8B5FEA33C}"/>
              </a:ext>
            </a:extLst>
          </p:cNvPr>
          <p:cNvCxnSpPr/>
          <p:nvPr/>
        </p:nvCxnSpPr>
        <p:spPr>
          <a:xfrm>
            <a:off x="138752" y="1917510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FC5ADD-7CD5-4855-8137-142378EFA26D}"/>
              </a:ext>
            </a:extLst>
          </p:cNvPr>
          <p:cNvGrpSpPr/>
          <p:nvPr/>
        </p:nvGrpSpPr>
        <p:grpSpPr>
          <a:xfrm>
            <a:off x="4736398" y="555634"/>
            <a:ext cx="2723751" cy="2723751"/>
            <a:chOff x="4360460" y="449353"/>
            <a:chExt cx="3282287" cy="328228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61030CC-581E-4D1E-9ACA-A92F5BB6C0CB}"/>
                </a:ext>
              </a:extLst>
            </p:cNvPr>
            <p:cNvSpPr/>
            <p:nvPr userDrawn="1"/>
          </p:nvSpPr>
          <p:spPr>
            <a:xfrm>
              <a:off x="4360460" y="449353"/>
              <a:ext cx="3282287" cy="3282287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Shape 822">
              <a:extLst>
                <a:ext uri="{FF2B5EF4-FFF2-40B4-BE49-F238E27FC236}">
                  <a16:creationId xmlns:a16="http://schemas.microsoft.com/office/drawing/2014/main" id="{9662AC8F-8502-4CF6-87AC-2CB7EFEBC5CD}"/>
                </a:ext>
              </a:extLst>
            </p:cNvPr>
            <p:cNvGrpSpPr/>
            <p:nvPr userDrawn="1"/>
          </p:nvGrpSpPr>
          <p:grpSpPr>
            <a:xfrm>
              <a:off x="4868910" y="1003939"/>
              <a:ext cx="2265387" cy="2173113"/>
              <a:chOff x="5233525" y="4954450"/>
              <a:chExt cx="538275" cy="516350"/>
            </a:xfrm>
          </p:grpSpPr>
          <p:sp>
            <p:nvSpPr>
              <p:cNvPr id="8" name="Shape 823">
                <a:extLst>
                  <a:ext uri="{FF2B5EF4-FFF2-40B4-BE49-F238E27FC236}">
                    <a16:creationId xmlns:a16="http://schemas.microsoft.com/office/drawing/2014/main" id="{915C32CE-F54C-4A91-A795-5F6EE0E2C310}"/>
                  </a:ext>
                </a:extLst>
              </p:cNvPr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Shape 824">
                <a:extLst>
                  <a:ext uri="{FF2B5EF4-FFF2-40B4-BE49-F238E27FC236}">
                    <a16:creationId xmlns:a16="http://schemas.microsoft.com/office/drawing/2014/main" id="{25663F7D-C889-439B-A68E-97D8B29147A8}"/>
                  </a:ext>
                </a:extLst>
              </p:cNvPr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825">
                <a:extLst>
                  <a:ext uri="{FF2B5EF4-FFF2-40B4-BE49-F238E27FC236}">
                    <a16:creationId xmlns:a16="http://schemas.microsoft.com/office/drawing/2014/main" id="{5C225417-5386-4CF0-A050-D547324972FC}"/>
                  </a:ext>
                </a:extLst>
              </p:cNvPr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826">
                <a:extLst>
                  <a:ext uri="{FF2B5EF4-FFF2-40B4-BE49-F238E27FC236}">
                    <a16:creationId xmlns:a16="http://schemas.microsoft.com/office/drawing/2014/main" id="{F2B2177A-3C1C-4737-A983-B5086B44BAC9}"/>
                  </a:ext>
                </a:extLst>
              </p:cNvPr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827">
                <a:extLst>
                  <a:ext uri="{FF2B5EF4-FFF2-40B4-BE49-F238E27FC236}">
                    <a16:creationId xmlns:a16="http://schemas.microsoft.com/office/drawing/2014/main" id="{065E0883-FD56-4990-A3BA-7394FB6E3D9D}"/>
                  </a:ext>
                </a:extLst>
              </p:cNvPr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828">
                <a:extLst>
                  <a:ext uri="{FF2B5EF4-FFF2-40B4-BE49-F238E27FC236}">
                    <a16:creationId xmlns:a16="http://schemas.microsoft.com/office/drawing/2014/main" id="{C497A5ED-CCEE-4F09-A7B4-7079C57F1DC1}"/>
                  </a:ext>
                </a:extLst>
              </p:cNvPr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0" t="0" r="0" b="0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Shape 829">
                <a:extLst>
                  <a:ext uri="{FF2B5EF4-FFF2-40B4-BE49-F238E27FC236}">
                    <a16:creationId xmlns:a16="http://schemas.microsoft.com/office/drawing/2014/main" id="{D8CBE5C1-1916-4EF1-B9E9-DC5E58DE62C4}"/>
                  </a:ext>
                </a:extLst>
              </p:cNvPr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0" t="0" r="0" b="0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Shape 830">
                <a:extLst>
                  <a:ext uri="{FF2B5EF4-FFF2-40B4-BE49-F238E27FC236}">
                    <a16:creationId xmlns:a16="http://schemas.microsoft.com/office/drawing/2014/main" id="{BB37530B-08B3-4205-8A08-E876EE3F9FBE}"/>
                  </a:ext>
                </a:extLst>
              </p:cNvPr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0" t="0" r="0" b="0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831">
                <a:extLst>
                  <a:ext uri="{FF2B5EF4-FFF2-40B4-BE49-F238E27FC236}">
                    <a16:creationId xmlns:a16="http://schemas.microsoft.com/office/drawing/2014/main" id="{14DEB002-C856-4D51-9E3F-42951B8C7A10}"/>
                  </a:ext>
                </a:extLst>
              </p:cNvPr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0" t="0" r="0" b="0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832">
                <a:extLst>
                  <a:ext uri="{FF2B5EF4-FFF2-40B4-BE49-F238E27FC236}">
                    <a16:creationId xmlns:a16="http://schemas.microsoft.com/office/drawing/2014/main" id="{5B5D5E96-C594-4AB6-9DF5-2ED8F56CCF52}"/>
                  </a:ext>
                </a:extLst>
              </p:cNvPr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0" t="0" r="0" b="0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Shape 833">
                <a:extLst>
                  <a:ext uri="{FF2B5EF4-FFF2-40B4-BE49-F238E27FC236}">
                    <a16:creationId xmlns:a16="http://schemas.microsoft.com/office/drawing/2014/main" id="{3FC3F998-CA08-40F4-81A5-CEC994EBBF42}"/>
                  </a:ext>
                </a:extLst>
              </p:cNvPr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0" t="0" r="0" b="0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C05CDBC-229D-45E2-B2F9-9037D7DF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880" y="4628428"/>
            <a:ext cx="5590283" cy="1463040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812236-1A32-4FE2-AB5A-F8F998D835F3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8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01CC624-0437-43EF-99D3-4B5E545BF210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EBE18-A94F-4CF8-8975-BC720F07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EFF45-D87C-45A5-8A43-AA51E832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072C5-2DDD-45C4-966C-970A137A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7B5817-8D3A-4DD3-92FF-32BBC5F91560}"/>
              </a:ext>
            </a:extLst>
          </p:cNvPr>
          <p:cNvCxnSpPr/>
          <p:nvPr/>
        </p:nvCxnSpPr>
        <p:spPr>
          <a:xfrm>
            <a:off x="61415" y="753975"/>
            <a:ext cx="12008609" cy="0"/>
          </a:xfrm>
          <a:prstGeom prst="line">
            <a:avLst/>
          </a:prstGeom>
          <a:ln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2B1C59-33FF-4FB4-BDD7-F61C6400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34" y="263276"/>
            <a:ext cx="10334364" cy="101466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754F48-B758-43EB-980F-1E2884C8E2A7}"/>
              </a:ext>
            </a:extLst>
          </p:cNvPr>
          <p:cNvGrpSpPr/>
          <p:nvPr/>
        </p:nvGrpSpPr>
        <p:grpSpPr>
          <a:xfrm>
            <a:off x="575239" y="475151"/>
            <a:ext cx="631298" cy="631298"/>
            <a:chOff x="1530939" y="2405329"/>
            <a:chExt cx="631298" cy="6312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9BADBD9-302C-40D9-A763-C65CCFE16FDE}"/>
                </a:ext>
              </a:extLst>
            </p:cNvPr>
            <p:cNvSpPr/>
            <p:nvPr userDrawn="1"/>
          </p:nvSpPr>
          <p:spPr>
            <a:xfrm>
              <a:off x="1530939" y="2405329"/>
              <a:ext cx="631298" cy="631298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Shape 490">
              <a:extLst>
                <a:ext uri="{FF2B5EF4-FFF2-40B4-BE49-F238E27FC236}">
                  <a16:creationId xmlns:a16="http://schemas.microsoft.com/office/drawing/2014/main" id="{ABC713E7-D704-4682-B292-907313F269C9}"/>
                </a:ext>
              </a:extLst>
            </p:cNvPr>
            <p:cNvGrpSpPr/>
            <p:nvPr userDrawn="1"/>
          </p:nvGrpSpPr>
          <p:grpSpPr>
            <a:xfrm>
              <a:off x="1661835" y="2536225"/>
              <a:ext cx="369505" cy="369505"/>
              <a:chOff x="2594050" y="1631825"/>
              <a:chExt cx="439625" cy="439625"/>
            </a:xfrm>
          </p:grpSpPr>
          <p:sp>
            <p:nvSpPr>
              <p:cNvPr id="9" name="Shape 491">
                <a:extLst>
                  <a:ext uri="{FF2B5EF4-FFF2-40B4-BE49-F238E27FC236}">
                    <a16:creationId xmlns:a16="http://schemas.microsoft.com/office/drawing/2014/main" id="{5701E159-D011-460A-BF32-22B3BFF6328B}"/>
                  </a:ext>
                </a:extLst>
              </p:cNvPr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0" t="0" r="0" b="0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492">
                <a:extLst>
                  <a:ext uri="{FF2B5EF4-FFF2-40B4-BE49-F238E27FC236}">
                    <a16:creationId xmlns:a16="http://schemas.microsoft.com/office/drawing/2014/main" id="{CA3D8659-8AB7-48FB-9131-98E6A18A0B20}"/>
                  </a:ext>
                </a:extLst>
              </p:cNvPr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0" t="0" r="0" b="0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493">
                <a:extLst>
                  <a:ext uri="{FF2B5EF4-FFF2-40B4-BE49-F238E27FC236}">
                    <a16:creationId xmlns:a16="http://schemas.microsoft.com/office/drawing/2014/main" id="{A811AE90-64AA-41C3-9DE9-62A86028AA6C}"/>
                  </a:ext>
                </a:extLst>
              </p:cNvPr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0" t="0" r="0" b="0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494">
                <a:extLst>
                  <a:ext uri="{FF2B5EF4-FFF2-40B4-BE49-F238E27FC236}">
                    <a16:creationId xmlns:a16="http://schemas.microsoft.com/office/drawing/2014/main" id="{0551D70B-4457-48F5-81B9-3A38F6B661D9}"/>
                  </a:ext>
                </a:extLst>
              </p:cNvPr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0" t="0" r="0" b="0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2BD7EC-0D21-433C-A8B8-B34982C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34" y="1463857"/>
            <a:ext cx="10334364" cy="4845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7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88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 marL="128016" indent="0">
              <a:buNone/>
              <a:defRPr sz="2400" baseline="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0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56FD08-8E43-4554-8ACC-11234BCBCF4E}"/>
              </a:ext>
            </a:extLst>
          </p:cNvPr>
          <p:cNvCxnSpPr/>
          <p:nvPr/>
        </p:nvCxnSpPr>
        <p:spPr>
          <a:xfrm>
            <a:off x="127669" y="3557888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777F25E-8269-472E-9791-7EB74F79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775" y="3262680"/>
            <a:ext cx="6504161" cy="590415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32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D8F82-27EF-4582-903A-FAC77926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6C1EE-E506-47FA-A188-0DF16D49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0F48F-87DE-4815-AD70-D0F2CA55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86714E5-EBF9-4569-A5F7-79EC8ADBC566}"/>
              </a:ext>
            </a:extLst>
          </p:cNvPr>
          <p:cNvSpPr/>
          <p:nvPr/>
        </p:nvSpPr>
        <p:spPr>
          <a:xfrm>
            <a:off x="743453" y="3050554"/>
            <a:ext cx="897775" cy="897775"/>
          </a:xfrm>
          <a:prstGeom prst="ellipse">
            <a:avLst/>
          </a:prstGeom>
          <a:solidFill>
            <a:srgbClr val="B6A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8A67AF-FC3C-498E-9019-5526D4E35E56}"/>
              </a:ext>
            </a:extLst>
          </p:cNvPr>
          <p:cNvSpPr/>
          <p:nvPr/>
        </p:nvSpPr>
        <p:spPr>
          <a:xfrm>
            <a:off x="321425" y="60960"/>
            <a:ext cx="171797" cy="1474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Shape 496">
            <a:extLst>
              <a:ext uri="{FF2B5EF4-FFF2-40B4-BE49-F238E27FC236}">
                <a16:creationId xmlns:a16="http://schemas.microsoft.com/office/drawing/2014/main" id="{A9D83950-EFA8-45B6-9842-F0E75D62D1E4}"/>
              </a:ext>
            </a:extLst>
          </p:cNvPr>
          <p:cNvGrpSpPr/>
          <p:nvPr/>
        </p:nvGrpSpPr>
        <p:grpSpPr>
          <a:xfrm>
            <a:off x="1042384" y="3287057"/>
            <a:ext cx="299911" cy="424768"/>
            <a:chOff x="3979850" y="1598950"/>
            <a:chExt cx="356825" cy="505375"/>
          </a:xfrm>
        </p:grpSpPr>
        <p:sp>
          <p:nvSpPr>
            <p:cNvPr id="11" name="Shape 497">
              <a:extLst>
                <a:ext uri="{FF2B5EF4-FFF2-40B4-BE49-F238E27FC236}">
                  <a16:creationId xmlns:a16="http://schemas.microsoft.com/office/drawing/2014/main" id="{5AC1FC31-D74E-4136-9F49-9396640AE6A7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0" t="0" r="0" b="0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498">
              <a:extLst>
                <a:ext uri="{FF2B5EF4-FFF2-40B4-BE49-F238E27FC236}">
                  <a16:creationId xmlns:a16="http://schemas.microsoft.com/office/drawing/2014/main" id="{55224696-5DAC-453B-AD17-A914F23CD917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0" t="0" r="0" b="0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5FA472A-7AFD-46BC-8C3E-7439952E8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02775" y="3931493"/>
            <a:ext cx="6504161" cy="506283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828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39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CD2F29-FDCB-4CD4-A706-8477E063ED4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84218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6C8EDAC-3655-4870-AA43-44830ED94DF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55830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DFFB8E-9225-4B12-B4C6-960DAE3BDB96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364809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69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2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4620" y="1512985"/>
            <a:ext cx="5397689" cy="4796375"/>
          </a:xfrm>
        </p:spPr>
        <p:txBody>
          <a:bodyPr/>
          <a:lstStyle>
            <a:lvl1pPr marL="91440" indent="-91440">
              <a:buFontTx/>
              <a:buChar char=" "/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809" y="1512984"/>
            <a:ext cx="5397689" cy="479637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45E9297-2ED3-49ED-918C-68275E6E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75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UW building">
            <a:extLst>
              <a:ext uri="{FF2B5EF4-FFF2-40B4-BE49-F238E27FC236}">
                <a16:creationId xmlns:a16="http://schemas.microsoft.com/office/drawing/2014/main" id="{8DB080C4-5F0D-47C3-B99E-D2AD3B91F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5" b="5565"/>
          <a:stretch/>
        </p:blipFill>
        <p:spPr bwMode="auto">
          <a:xfrm>
            <a:off x="3" y="0"/>
            <a:ext cx="12191997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49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8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915E-D180-4062-98A3-71128119FA3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89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40" y="1463857"/>
            <a:ext cx="11187258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240" y="6544402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89E5915E-D180-4062-98A3-71128119FA3C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742" y="6544402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544402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45F8DA25-3039-4245-BB2A-5D403529E40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429491" y="172390"/>
            <a:ext cx="0" cy="1196439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24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none" spc="100" baseline="0">
          <a:solidFill>
            <a:schemeClr val="tx1">
              <a:lumMod val="95000"/>
              <a:lumOff val="5000"/>
            </a:schemeClr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585216" indent="-4572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 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9123D-4053-4577-9EA2-67936A2A9D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ACEBED-F876-4800-959E-ECEAA51086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CSE 311 Winter 2023</a:t>
            </a:r>
          </a:p>
          <a:p>
            <a:r>
              <a:rPr lang="en-US" dirty="0"/>
              <a:t>Lecture 12</a:t>
            </a:r>
          </a:p>
        </p:txBody>
      </p:sp>
      <p:pic>
        <p:nvPicPr>
          <p:cNvPr id="5" name="Picture 2" descr="http://www.parabola.unsw.edu.au/vol44_no1/img36.png">
            <a:extLst>
              <a:ext uri="{FF2B5EF4-FFF2-40B4-BE49-F238E27FC236}">
                <a16:creationId xmlns:a16="http://schemas.microsoft.com/office/drawing/2014/main" id="{4C7F962C-44B3-462E-BFDF-4A8FB96F3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39" y="280952"/>
            <a:ext cx="5480124" cy="602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240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411A7-D157-40AE-A2E9-609FBC47A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B0E343-81FE-4D8D-9FF1-BC1EAA9212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7650" y="2155105"/>
                <a:ext cx="11441979" cy="435046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be “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CalculatesTwoToTheI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  <a:r>
                  <a:rPr lang="en-US" dirty="0"/>
                  <a:t> returns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dirty="0"/>
                  <a:t>.”</a:t>
                </a:r>
              </a:p>
              <a:p>
                <a:r>
                  <a:rPr lang="en-US" dirty="0"/>
                  <a:t>Note that if the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is 0, then the if-statement evaluates to true,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1=2^0</m:t>
                    </m:r>
                  </m:oMath>
                </a14:m>
                <a:r>
                  <a:rPr lang="en-US" dirty="0"/>
                  <a:t> is returned,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r>
                  <a:rPr lang="en-US" dirty="0"/>
                  <a:t> is true.</a:t>
                </a:r>
              </a:p>
              <a:p>
                <a:r>
                  <a:rPr lang="en-US" dirty="0"/>
                  <a:t>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an arbitrary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≥0.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 holds.</a:t>
                </a:r>
              </a:p>
              <a:p>
                <a:r>
                  <a:rPr lang="en-US" dirty="0"/>
                  <a:t>Therefore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 by the principle of induction.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B0E343-81FE-4D8D-9FF1-BC1EAA9212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7650" y="2155105"/>
                <a:ext cx="11441979" cy="4350469"/>
              </a:xfrm>
              <a:blipFill>
                <a:blip r:embed="rId2"/>
                <a:stretch>
                  <a:fillRect l="-639" t="-2665" b="-1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9175236-A971-486B-B466-1D7C0A776B2D}"/>
              </a:ext>
            </a:extLst>
          </p:cNvPr>
          <p:cNvSpPr txBox="1"/>
          <p:nvPr/>
        </p:nvSpPr>
        <p:spPr>
          <a:xfrm>
            <a:off x="5381625" y="123781"/>
            <a:ext cx="668655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//Assume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is a nonnegative integer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if(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return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return 2*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CaclulatesTwoToTheI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(i-1);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CB2AA94-57ED-4E4D-B3FA-B4C33968865B}"/>
                  </a:ext>
                </a:extLst>
              </p:cNvPr>
              <p:cNvSpPr txBox="1"/>
              <p:nvPr/>
            </p:nvSpPr>
            <p:spPr>
              <a:xfrm>
                <a:off x="317434" y="4162093"/>
                <a:ext cx="11302409" cy="12134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Consider the code run 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+1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.</m:t>
                    </m:r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Since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≥0,</m:t>
                    </m:r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𝑘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+1&gt;0</m:t>
                    </m:r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and we are in the else branch. By inductive hypothesis, </a:t>
                </a:r>
                <a:r>
                  <a:rPr lang="en-US" sz="2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CalculatesTwoToTheI</a:t>
                </a:r>
                <a:r>
                  <a:rPr lang="en-US" sz="2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𝑘</m:t>
                    </m:r>
                  </m:oMath>
                </a14:m>
                <a:r>
                  <a:rPr lang="en-US" sz="2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returns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, so the code run 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+1</m:t>
                    </m:r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returns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2⋅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𝑘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CB2AA94-57ED-4E4D-B3FA-B4C339688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34" y="4162093"/>
                <a:ext cx="11302409" cy="1213409"/>
              </a:xfrm>
              <a:prstGeom prst="rect">
                <a:avLst/>
              </a:prstGeom>
              <a:blipFill>
                <a:blip r:embed="rId3"/>
                <a:stretch>
                  <a:fillRect l="-809" t="-3518" b="-11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92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411A7-D157-40AE-A2E9-609FBC47A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Induction Proofs Pretty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B0E343-81FE-4D8D-9FF1-BC1EAA9212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7650" y="1571625"/>
                <a:ext cx="11441979" cy="493394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be the predicate “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CalculatesTwoToTheI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  <a:r>
                  <a:rPr lang="en-US" dirty="0"/>
                  <a:t> returns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dirty="0"/>
                  <a:t>.” We prove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dirty="0"/>
                  <a:t> by induction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b="1" dirty="0"/>
                  <a:t>Base Case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r>
                  <a:rPr lang="en-US" dirty="0"/>
                  <a:t> Note that if the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is 0, then the if-statement evaluates to true,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1=2^0</m:t>
                    </m:r>
                  </m:oMath>
                </a14:m>
                <a:r>
                  <a:rPr lang="en-US" dirty="0"/>
                  <a:t> is returned,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r>
                  <a:rPr lang="en-US" dirty="0"/>
                  <a:t> is true.</a:t>
                </a:r>
              </a:p>
              <a:p>
                <a:r>
                  <a:rPr lang="en-US" b="1" dirty="0"/>
                  <a:t>Inductive Hypothesis</a:t>
                </a:r>
                <a:r>
                  <a:rPr lang="en-US" dirty="0"/>
                  <a:t>: 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an arbitrary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≥0.</m:t>
                    </m:r>
                  </m:oMath>
                </a14:m>
                <a:endParaRPr lang="en-US" dirty="0"/>
              </a:p>
              <a:p>
                <a:r>
                  <a:rPr lang="en-US" b="1" dirty="0"/>
                  <a:t>Inductive Step</a:t>
                </a:r>
                <a:r>
                  <a:rPr lang="en-US" dirty="0"/>
                  <a:t>: 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+1≥1</m:t>
                    </m:r>
                  </m:oMath>
                </a14:m>
                <a:r>
                  <a:rPr lang="en-US" dirty="0"/>
                  <a:t>, so the code goes to the recursive case. We will 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2⋅</m:t>
                    </m:r>
                    <m:r>
                      <m:rPr>
                        <m:nor/>
                      </m:rPr>
                      <a: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CalculatesTwoToTheI</m:t>
                    </m:r>
                    <m:r>
                      <m:rPr>
                        <m:nor/>
                      </m:rPr>
                      <a: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(</m:t>
                    </m:r>
                    <m:r>
                      <m:rPr>
                        <m:nor/>
                      </m:rPr>
                      <a:rPr lang="en-US" b="0" i="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k</m:t>
                    </m:r>
                    <m:r>
                      <m:rPr>
                        <m:nor/>
                      </m:rPr>
                      <a: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)</m:t>
                    </m:r>
                  </m:oMath>
                </a14:m>
                <a:r>
                  <a:rPr lang="en-US" dirty="0"/>
                  <a:t>. By Inductive Hypothesis, 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CalculatesTwoToTheI</m:t>
                    </m:r>
                    <m:r>
                      <m:rPr>
                        <m:nor/>
                      </m:rPr>
                      <a: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(</m:t>
                    </m:r>
                    <m:r>
                      <m:rPr>
                        <m:nor/>
                      </m:rPr>
                      <a:rPr lang="en-US" b="0" i="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k</m:t>
                    </m:r>
                    <m:r>
                      <m:rPr>
                        <m:nor/>
                      </m:rPr>
                      <a: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m:t>)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/>
                  <a:t>. Thus we 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2⋅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 holds.</a:t>
                </a:r>
              </a:p>
              <a:p>
                <a:r>
                  <a:rPr lang="en-US" dirty="0"/>
                  <a:t>Therefore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 by the principle of induction.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B0E343-81FE-4D8D-9FF1-BC1EAA9212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7650" y="1571625"/>
                <a:ext cx="11441979" cy="4933949"/>
              </a:xfrm>
              <a:blipFill>
                <a:blip r:embed="rId2"/>
                <a:stretch>
                  <a:fillRect l="-693" t="-3090" r="-426" b="-34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259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2B8C0-5D94-4A66-9A62-86E441833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Induction Proofs Pretty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EBE7E85-1D19-4677-844E-C905CD980E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1482907"/>
                <a:ext cx="11187258" cy="4845504"/>
              </a:xfrm>
            </p:spPr>
            <p:txBody>
              <a:bodyPr/>
              <a:lstStyle/>
              <a:p>
                <a:r>
                  <a:rPr lang="en-US" dirty="0"/>
                  <a:t>All of our induction proofs will come in 5 easy(?) steps!</a:t>
                </a:r>
              </a:p>
              <a:p>
                <a:r>
                  <a:rPr lang="en-US" dirty="0"/>
                  <a:t>1. Define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 State that your proof is by induction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2.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r>
                  <a:rPr lang="en-US" dirty="0"/>
                  <a:t> i.e. show the base case</a:t>
                </a:r>
              </a:p>
              <a:p>
                <a:r>
                  <a:rPr lang="en-US" dirty="0"/>
                  <a:t>3. 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an arbitrary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dirty="0"/>
                  <a:t>4.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dirty="0"/>
                  <a:t> (i.e. get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5. Conclude by saying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is true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by induction.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EBE7E85-1D19-4677-844E-C905CD980E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1482907"/>
                <a:ext cx="11187258" cy="4845504"/>
              </a:xfrm>
              <a:blipFill>
                <a:blip r:embed="rId2"/>
                <a:stretch>
                  <a:fillRect l="-654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3044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D3DFC-4F25-43D6-B3ED-799111C5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Other Notes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FEF009-9E31-4750-A658-BF6A540094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Always state where you use the inductive hypothesis when you’re using it in the inductive step.</a:t>
                </a:r>
              </a:p>
              <a:p>
                <a:pPr marL="0" indent="0">
                  <a:buNone/>
                </a:pPr>
                <a:r>
                  <a:rPr lang="en-US" dirty="0"/>
                  <a:t>It’s usually the key step, and the reader really needs to focus on it.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Be careful about what values you’re assuming the Inductive Hypothesis for – the smallest possible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should assume the base case but nothing more.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FEF009-9E31-4750-A658-BF6A540094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25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8908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AB3AC-EE39-4EFE-9F95-97C96B316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Principle of Induction (formally)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6FE8-305D-49CE-A3F0-21956A377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Informally: if you knock over one domino, and every domino knocks over the next one, then all your dominoes fell over.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FEB0C02-8C67-4BBA-94DE-1260C1AFD301}"/>
              </a:ext>
            </a:extLst>
          </p:cNvPr>
          <p:cNvGrpSpPr/>
          <p:nvPr/>
        </p:nvGrpSpPr>
        <p:grpSpPr>
          <a:xfrm>
            <a:off x="2950476" y="2062805"/>
            <a:ext cx="7444807" cy="1055255"/>
            <a:chOff x="904712" y="2373745"/>
            <a:chExt cx="2235200" cy="10552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5ACA8781-14A6-4CE7-82D0-2318F888F378}"/>
                    </a:ext>
                  </a:extLst>
                </p:cNvPr>
                <p:cNvSpPr txBox="1"/>
                <p:nvPr/>
              </p:nvSpPr>
              <p:spPr>
                <a:xfrm>
                  <a:off x="1076960" y="2373745"/>
                  <a:ext cx="19710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𝑃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  <m:t>0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;∀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𝑃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𝑃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  <m:t>𝑘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Segoe UI Semilight" panose="020B0402040204020203" pitchFamily="34" charset="0"/>
                              </a:rPr>
                              <m:t>+1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Segoe UI Semilight" panose="020B0402040204020203" pitchFamily="34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>
                    <a:latin typeface="Segoe UI Semilight" panose="020B0402040204020203" pitchFamily="34" charset="0"/>
                    <a:cs typeface="Segoe UI Semilight" panose="020B0402040204020203" pitchFamily="34" charset="0"/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5ACA8781-14A6-4CE7-82D0-2318F888F3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6960" y="2373745"/>
                  <a:ext cx="1971040" cy="461665"/>
                </a:xfrm>
                <a:prstGeom prst="rect">
                  <a:avLst/>
                </a:prstGeom>
                <a:blipFill>
                  <a:blip r:embed="rId2"/>
                  <a:stretch>
                    <a:fillRect b="-1973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7DCEDC53-03DB-4F49-97FF-769B02FB5FB4}"/>
                    </a:ext>
                  </a:extLst>
                </p:cNvPr>
                <p:cNvSpPr txBox="1"/>
                <p:nvPr/>
              </p:nvSpPr>
              <p:spPr>
                <a:xfrm>
                  <a:off x="1402991" y="2967335"/>
                  <a:ext cx="164500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Segoe UI Semilight" panose="020B0402040204020203" pitchFamily="34" charset="0"/>
                        </a:rPr>
                        <m:t>∴                        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Segoe UI Semilight" panose="020B0402040204020203" pitchFamily="34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Segoe UI Semilight" panose="020B0402040204020203" pitchFamily="34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Segoe UI Semilight" panose="020B0402040204020203" pitchFamily="34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Segoe UI Semilight" panose="020B0402040204020203" pitchFamily="34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Segoe UI Semilight" panose="020B0402040204020203" pitchFamily="34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Segoe UI Semilight" panose="020B0402040204020203" pitchFamily="34" charset="0"/>
                        </a:rPr>
                        <m:t>)</m:t>
                      </m:r>
                    </m:oMath>
                  </a14:m>
                  <a:r>
                    <a:rPr lang="en-US" sz="2400" dirty="0">
                      <a:latin typeface="Segoe UI Semilight" panose="020B0402040204020203" pitchFamily="34" charset="0"/>
                      <a:cs typeface="Segoe UI Semilight" panose="020B0402040204020203" pitchFamily="34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7DCEDC53-03DB-4F49-97FF-769B02FB5F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2991" y="2967335"/>
                  <a:ext cx="1645008" cy="461665"/>
                </a:xfrm>
                <a:prstGeom prst="rect">
                  <a:avLst/>
                </a:prstGeom>
                <a:blipFill>
                  <a:blip r:embed="rId3"/>
                  <a:stretch>
                    <a:fillRect b="-21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7D1E75E-35F7-4567-BCB5-079525A80611}"/>
                </a:ext>
              </a:extLst>
            </p:cNvPr>
            <p:cNvCxnSpPr/>
            <p:nvPr/>
          </p:nvCxnSpPr>
          <p:spPr>
            <a:xfrm flipV="1">
              <a:off x="904712" y="2946071"/>
              <a:ext cx="2235200" cy="1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7844255E-7D32-405B-848D-2B9FCA3FC463}"/>
              </a:ext>
            </a:extLst>
          </p:cNvPr>
          <p:cNvSpPr/>
          <p:nvPr/>
        </p:nvSpPr>
        <p:spPr>
          <a:xfrm>
            <a:off x="1401365" y="2245430"/>
            <a:ext cx="1571203" cy="747215"/>
          </a:xfrm>
          <a:prstGeom prst="roundRect">
            <a:avLst/>
          </a:prstGeom>
          <a:noFill/>
          <a:ln w="38100">
            <a:solidFill>
              <a:schemeClr val="accent3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Principle of Induction</a:t>
            </a:r>
          </a:p>
        </p:txBody>
      </p:sp>
    </p:spTree>
    <p:extLst>
      <p:ext uri="{BB962C8B-B14F-4D97-AF65-F5344CB8AC3E}">
        <p14:creationId xmlns:p14="http://schemas.microsoft.com/office/powerpoint/2010/main" val="2892398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B07A35-892E-479F-87A5-3FFA01B7F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induction!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D43844-3FD2-457E-A8EE-1B5D88C0C1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80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8CA90-2096-4FEA-8E78-BD23CC5E0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7EAF93-292E-4FD0-82AA-133FCCCACB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1197429"/>
                <a:ext cx="11187258" cy="554082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Induction doesn’t </a:t>
                </a:r>
                <a:r>
                  <a:rPr lang="en-US" b="1" dirty="0"/>
                  <a:t>only </a:t>
                </a:r>
                <a:r>
                  <a:rPr lang="en-US" dirty="0"/>
                  <a:t>work for code!</a:t>
                </a:r>
              </a:p>
              <a:p>
                <a:r>
                  <a:rPr lang="en-US" dirty="0"/>
                  <a:t>Show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=1+2+4+…+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7EAF93-292E-4FD0-82AA-133FCCCACB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1197429"/>
                <a:ext cx="11187258" cy="5540828"/>
              </a:xfrm>
              <a:blipFill>
                <a:blip r:embed="rId2"/>
                <a:stretch>
                  <a:fillRect l="-654" t="-1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4851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8CA90-2096-4FEA-8E78-BD23CC5E0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7EAF93-292E-4FD0-82AA-133FCCCACB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1197429"/>
                <a:ext cx="11187258" cy="554082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Induction doesn’t </a:t>
                </a:r>
                <a:r>
                  <a:rPr lang="en-US" b="1" dirty="0"/>
                  <a:t>only </a:t>
                </a:r>
                <a:r>
                  <a:rPr lang="en-US" dirty="0"/>
                  <a:t>work for code!</a:t>
                </a:r>
              </a:p>
              <a:p>
                <a:r>
                  <a:rPr lang="en-US" dirty="0"/>
                  <a:t>Show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=1+2+4+…+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“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.”</a:t>
                </a:r>
              </a:p>
              <a:p>
                <a:r>
                  <a:rPr lang="en-US" dirty="0"/>
                  <a:t>We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by induction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Base Case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Inductive Hypothesis:</a:t>
                </a:r>
              </a:p>
              <a:p>
                <a:r>
                  <a:rPr lang="en-US" dirty="0"/>
                  <a:t>Inductive Step: </a:t>
                </a: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 by the principle of induction.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7EAF93-292E-4FD0-82AA-133FCCCACB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1197429"/>
                <a:ext cx="11187258" cy="5540828"/>
              </a:xfrm>
              <a:blipFill>
                <a:blip r:embed="rId2"/>
                <a:stretch>
                  <a:fillRect l="-654" t="-2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8874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8CA90-2096-4FEA-8E78-BD23CC5E0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7EAF93-292E-4FD0-82AA-133FCCCACB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1197429"/>
                <a:ext cx="11187258" cy="554082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Induction doesn’t </a:t>
                </a:r>
                <a:r>
                  <a:rPr lang="en-US" b="1" dirty="0"/>
                  <a:t>only </a:t>
                </a:r>
                <a:r>
                  <a:rPr lang="en-US" dirty="0"/>
                  <a:t>work for code!</a:t>
                </a:r>
              </a:p>
              <a:p>
                <a:r>
                  <a:rPr lang="en-US" dirty="0"/>
                  <a:t>Show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=1+2+4+…+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“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.”</a:t>
                </a:r>
              </a:p>
              <a:p>
                <a:r>
                  <a:rPr lang="en-US" dirty="0"/>
                  <a:t>We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by induction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Base Case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=0)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=1=2−1=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0+1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Inductive Hypothesis: 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an arbitrary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Inductive Step: We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. Consider the summation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k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where the last step is by IH.</a:t>
                </a:r>
              </a:p>
              <a:p>
                <a:r>
                  <a:rPr lang="en-US" dirty="0"/>
                  <a:t>Simplifying, we get: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=2⋅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−1.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holds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 by the principle of induction.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7EAF93-292E-4FD0-82AA-133FCCCACB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1197429"/>
                <a:ext cx="11187258" cy="5540828"/>
              </a:xfrm>
              <a:blipFill>
                <a:blip r:embed="rId2"/>
                <a:stretch>
                  <a:fillRect l="-708" t="-2640" b="-12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672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HW5 (released tonight) is due Wed. Feb. 8</a:t>
            </a:r>
          </a:p>
          <a:p>
            <a:r>
              <a:rPr lang="en-US" dirty="0"/>
              <a:t>“part 2” is induction; we’ll return that to you before the midterm ends</a:t>
            </a:r>
          </a:p>
          <a:p>
            <a:r>
              <a:rPr lang="en-US" dirty="0"/>
              <a:t>“part 1” is number theory topics; we won’t return that to you before the midterm ends.</a:t>
            </a:r>
          </a:p>
          <a:p>
            <a:endParaRPr lang="en-US" dirty="0"/>
          </a:p>
          <a:p>
            <a:r>
              <a:rPr lang="en-US" dirty="0"/>
              <a:t>The midterm happens Feb. 11-13</a:t>
            </a:r>
          </a:p>
          <a:p>
            <a:r>
              <a:rPr lang="en-US" dirty="0"/>
              <a:t>Taken at-home; once you open the exam, you’ll have 2 hours to submit it. You get to choose when you’re doing it (Friday night through Sunday 11:59 PM). </a:t>
            </a:r>
          </a:p>
          <a:p>
            <a:r>
              <a:rPr lang="en-US" dirty="0"/>
              <a:t>It will be short (intent is something you could finish in ~30 min.) more information coming to the webpage shortly.</a:t>
            </a:r>
          </a:p>
        </p:txBody>
      </p:sp>
    </p:spTree>
    <p:extLst>
      <p:ext uri="{BB962C8B-B14F-4D97-AF65-F5344CB8AC3E}">
        <p14:creationId xmlns:p14="http://schemas.microsoft.com/office/powerpoint/2010/main" val="1077525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F8FCF-FC08-42E4-A93E-584541AAD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 recursion 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8CB80-DD5A-4089-9A4D-57E95AF8E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//Assume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is a nonnegative integer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//returns 2^i.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if(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return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return 2*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CaclulatesTwoToTheI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(i-1);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Why does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r>
              <a:rPr lang="en-US" sz="2400" dirty="0"/>
              <a:t> calculate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2^4?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Convince the people around you!</a:t>
            </a:r>
          </a:p>
        </p:txBody>
      </p:sp>
    </p:spTree>
    <p:extLst>
      <p:ext uri="{BB962C8B-B14F-4D97-AF65-F5344CB8AC3E}">
        <p14:creationId xmlns:p14="http://schemas.microsoft.com/office/powerpoint/2010/main" val="928761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46FD2-F674-4ED6-830C-DBD4754D6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 recursion 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A628-7DE0-438B-A936-A165B4B77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Something like this:</a:t>
            </a:r>
          </a:p>
          <a:p>
            <a:endParaRPr lang="en-US" dirty="0"/>
          </a:p>
          <a:p>
            <a:r>
              <a:rPr lang="en-US" dirty="0"/>
              <a:t>Well, as long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(3) = 8</a:t>
            </a:r>
            <a:r>
              <a:rPr lang="en-US" dirty="0"/>
              <a:t>, we get 16…</a:t>
            </a:r>
          </a:p>
          <a:p>
            <a:r>
              <a:rPr lang="en-US" dirty="0"/>
              <a:t>Which happens as long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 = 4</a:t>
            </a:r>
          </a:p>
          <a:p>
            <a:r>
              <a:rPr lang="en-US" dirty="0"/>
              <a:t>Which happens as long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(1) = 2</a:t>
            </a:r>
          </a:p>
          <a:p>
            <a:r>
              <a:rPr lang="en-US" dirty="0"/>
              <a:t>Which happens as long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= 1</a:t>
            </a:r>
          </a:p>
          <a:p>
            <a:r>
              <a:rPr lang="en-US" dirty="0"/>
              <a:t>And it is! Because that’s what the base case says.</a:t>
            </a:r>
          </a:p>
        </p:txBody>
      </p:sp>
    </p:spTree>
    <p:extLst>
      <p:ext uri="{BB962C8B-B14F-4D97-AF65-F5344CB8AC3E}">
        <p14:creationId xmlns:p14="http://schemas.microsoft.com/office/powerpoint/2010/main" val="104999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46FD2-F674-4ED6-830C-DBD4754D6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 recursion 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A628-7DE0-438B-A936-A165B4B77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There’s really only two cases.</a:t>
            </a:r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 = 1 (which it should!)</a:t>
            </a:r>
            <a:endParaRPr lang="en-US" dirty="0"/>
          </a:p>
          <a:p>
            <a:r>
              <a:rPr lang="en-US" dirty="0"/>
              <a:t>And that means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(1) = 2</a:t>
            </a:r>
            <a:r>
              <a:rPr lang="en-US" dirty="0"/>
              <a:t>, (like it should)</a:t>
            </a:r>
          </a:p>
          <a:p>
            <a:r>
              <a:rPr lang="en-US" dirty="0"/>
              <a:t>And that means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 = 4</a:t>
            </a:r>
            <a:r>
              <a:rPr lang="en-US" dirty="0"/>
              <a:t>, (like it should)</a:t>
            </a:r>
          </a:p>
          <a:p>
            <a:r>
              <a:rPr lang="en-US" dirty="0"/>
              <a:t>And that means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(3) = 8,</a:t>
            </a:r>
            <a:r>
              <a:rPr lang="en-US" dirty="0"/>
              <a:t> (like it should)</a:t>
            </a:r>
          </a:p>
          <a:p>
            <a:r>
              <a:rPr lang="en-US" dirty="0"/>
              <a:t>And that means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CalculatesTwoToTheI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(4) = 16,</a:t>
            </a:r>
            <a:r>
              <a:rPr lang="en-US" dirty="0"/>
              <a:t> (like it should)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55C394-FBBB-44B6-89BE-CE94544FD116}"/>
              </a:ext>
            </a:extLst>
          </p:cNvPr>
          <p:cNvSpPr txBox="1"/>
          <p:nvPr/>
        </p:nvSpPr>
        <p:spPr>
          <a:xfrm>
            <a:off x="2314575" y="1981200"/>
            <a:ext cx="6715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The Base Case is Correct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43F77E-B2AF-440F-859D-FE2208758313}"/>
              </a:ext>
            </a:extLst>
          </p:cNvPr>
          <p:cNvSpPr txBox="1"/>
          <p:nvPr/>
        </p:nvSpPr>
        <p:spPr>
          <a:xfrm>
            <a:off x="2363881" y="5288056"/>
            <a:ext cx="67151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IF the recursive call we make is correct THEN our value is correct.</a:t>
            </a:r>
          </a:p>
        </p:txBody>
      </p:sp>
    </p:spTree>
    <p:extLst>
      <p:ext uri="{BB962C8B-B14F-4D97-AF65-F5344CB8AC3E}">
        <p14:creationId xmlns:p14="http://schemas.microsoft.com/office/powerpoint/2010/main" val="4224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3E30E-CB9C-4AC0-BC15-0057093D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 recursion 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1690C-AABF-4345-A30D-0304F63F1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code has two big cases,</a:t>
            </a:r>
          </a:p>
          <a:p>
            <a:r>
              <a:rPr lang="en-US" dirty="0"/>
              <a:t>So our proof had two big cases</a:t>
            </a:r>
          </a:p>
          <a:p>
            <a:endParaRPr lang="en-US" dirty="0"/>
          </a:p>
          <a:p>
            <a:r>
              <a:rPr lang="en-US" dirty="0"/>
              <a:t>“The base case of the code produces the correct output”</a:t>
            </a:r>
          </a:p>
          <a:p>
            <a:r>
              <a:rPr lang="en-US" dirty="0"/>
              <a:t>“IF the calls we rely on produce the correct output THEN the current call produces the right output” </a:t>
            </a:r>
          </a:p>
        </p:txBody>
      </p:sp>
    </p:spTree>
    <p:extLst>
      <p:ext uri="{BB962C8B-B14F-4D97-AF65-F5344CB8AC3E}">
        <p14:creationId xmlns:p14="http://schemas.microsoft.com/office/powerpoint/2010/main" val="4231660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3E30E-CB9C-4AC0-BC15-0057093D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bit more formally…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61690C-AABF-4345-A30D-0304F63F10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“The base case of the code produces the correct output”</a:t>
                </a:r>
              </a:p>
              <a:p>
                <a:r>
                  <a:rPr lang="en-US" dirty="0"/>
                  <a:t>“IF the calls we rely on produce the correct output THEN the current call produces the right output” 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be “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CalculatesTwoToTheI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  <a:r>
                  <a:rPr lang="en-US" dirty="0"/>
                  <a:t> returns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dirty="0"/>
                  <a:t>.”</a:t>
                </a:r>
              </a:p>
              <a:p>
                <a:r>
                  <a:rPr lang="en-US" dirty="0"/>
                  <a:t>How do we know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r>
                  <a:rPr lang="en-US" dirty="0"/>
                  <a:t>?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r>
                  <a:rPr lang="en-US" dirty="0"/>
                  <a:t> is true.</a:t>
                </a:r>
              </a:p>
              <a:p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/>
                  <a:t>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US" dirty="0"/>
                  <a:t>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dirty="0"/>
                  <a:t>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r>
                  <a:rPr lang="en-US" dirty="0"/>
                  <a:t>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61690C-AABF-4345-A30D-0304F63F10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5" t="-2642" b="-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8100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0E912-5EE5-401D-B818-8D3B1FCEF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bit more formally…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773E2B-B415-49FF-B3EA-A7D1FB0DB9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This works alright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dirty="0"/>
                  <a:t>What about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(1000000000)</m:t>
                    </m:r>
                  </m:oMath>
                </a14:m>
                <a:r>
                  <a:rPr lang="en-US" dirty="0"/>
                  <a:t>? </a:t>
                </a:r>
              </a:p>
              <a:p>
                <a:r>
                  <a:rPr lang="en-US" dirty="0"/>
                  <a:t>At this point, we’d need to show that implication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dirty="0"/>
                  <a:t> for A BUNCH of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dirty="0"/>
                  <a:t>But the code is the same each time. </a:t>
                </a:r>
              </a:p>
              <a:p>
                <a:r>
                  <a:rPr lang="en-US" dirty="0"/>
                  <a:t>And so was the argument!</a:t>
                </a:r>
              </a:p>
              <a:p>
                <a:endParaRPr lang="en-US" dirty="0"/>
              </a:p>
              <a:p>
                <a:r>
                  <a:rPr lang="en-US" dirty="0"/>
                  <a:t>We should instead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773E2B-B415-49FF-B3EA-A7D1FB0DB9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 r="-1144" b="-2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752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CDB0C-CC56-4B9E-9BE7-D77F9536A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74D0A2-A18B-4F5E-B80B-6EF6A2DFD2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Your new favorite proof technique!</a:t>
                </a:r>
              </a:p>
              <a:p>
                <a:r>
                  <a:rPr lang="en-US" dirty="0"/>
                  <a:t>How do we 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?</a:t>
                </a:r>
              </a:p>
              <a:p>
                <a:endParaRPr lang="en-US" dirty="0"/>
              </a:p>
              <a:p>
                <a:r>
                  <a:rPr lang="en-US" dirty="0"/>
                  <a:t>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Show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74D0A2-A18B-4F5E-B80B-6EF6A2DFD2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54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8086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with UW color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A48DD3"/>
      </a:accent2>
      <a:accent3>
        <a:srgbClr val="4C3282"/>
      </a:accent3>
      <a:accent4>
        <a:srgbClr val="B6A479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11_template" id="{6BA7A1FE-736A-48A3-846A-B53BDD0DBBA6}" vid="{10AF989D-615E-4933-A809-2B6668B0A6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311_template</Template>
  <TotalTime>2882</TotalTime>
  <Words>1428</Words>
  <Application>Microsoft Office PowerPoint</Application>
  <PresentationFormat>Widescreen</PresentationFormat>
  <Paragraphs>144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Cambria Math</vt:lpstr>
      <vt:lpstr>Courier New</vt:lpstr>
      <vt:lpstr>Segoe UI</vt:lpstr>
      <vt:lpstr>Segoe UI Light</vt:lpstr>
      <vt:lpstr>Segoe UI Semibold</vt:lpstr>
      <vt:lpstr>Segoe UI Semilight</vt:lpstr>
      <vt:lpstr>Tw Cen MT</vt:lpstr>
      <vt:lpstr>Wingdings 3</vt:lpstr>
      <vt:lpstr>Integral</vt:lpstr>
      <vt:lpstr>Induction</vt:lpstr>
      <vt:lpstr>Announcements</vt:lpstr>
      <vt:lpstr>How do we know recursion works?</vt:lpstr>
      <vt:lpstr>How do we know recursion works?</vt:lpstr>
      <vt:lpstr>How do we know recursion works?</vt:lpstr>
      <vt:lpstr>How do we know recursion works?</vt:lpstr>
      <vt:lpstr>A bit more formally…</vt:lpstr>
      <vt:lpstr>A bit more formally…</vt:lpstr>
      <vt:lpstr>Induction</vt:lpstr>
      <vt:lpstr>Induction</vt:lpstr>
      <vt:lpstr>Making Induction Proofs Pretty</vt:lpstr>
      <vt:lpstr>Making Induction Proofs Pretty</vt:lpstr>
      <vt:lpstr>Some Other Notes</vt:lpstr>
      <vt:lpstr>The Principle of Induction (formally)</vt:lpstr>
      <vt:lpstr>More induction!</vt:lpstr>
      <vt:lpstr>More Induction</vt:lpstr>
      <vt:lpstr>More Induction</vt:lpstr>
      <vt:lpstr>More Induction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</dc:title>
  <dc:creator>rtweber2</dc:creator>
  <cp:lastModifiedBy>rtweber2</cp:lastModifiedBy>
  <cp:revision>30</cp:revision>
  <cp:lastPrinted>2023-02-01T01:24:42Z</cp:lastPrinted>
  <dcterms:created xsi:type="dcterms:W3CDTF">2020-10-31T18:32:59Z</dcterms:created>
  <dcterms:modified xsi:type="dcterms:W3CDTF">2023-02-01T01:30:02Z</dcterms:modified>
</cp:coreProperties>
</file>