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344" r:id="rId3"/>
    <p:sldId id="273" r:id="rId4"/>
    <p:sldId id="280" r:id="rId5"/>
    <p:sldId id="282" r:id="rId6"/>
    <p:sldId id="259" r:id="rId7"/>
    <p:sldId id="262" r:id="rId8"/>
    <p:sldId id="261" r:id="rId9"/>
    <p:sldId id="263" r:id="rId10"/>
    <p:sldId id="345" r:id="rId11"/>
    <p:sldId id="264" r:id="rId12"/>
    <p:sldId id="271" r:id="rId13"/>
    <p:sldId id="265" r:id="rId14"/>
    <p:sldId id="267" r:id="rId15"/>
    <p:sldId id="266" r:id="rId16"/>
    <p:sldId id="278" r:id="rId17"/>
    <p:sldId id="268" r:id="rId18"/>
    <p:sldId id="272" r:id="rId19"/>
    <p:sldId id="279" r:id="rId20"/>
    <p:sldId id="270" r:id="rId21"/>
    <p:sldId id="275" r:id="rId22"/>
    <p:sldId id="276" r:id="rId23"/>
    <p:sldId id="277" r:id="rId24"/>
    <p:sldId id="346" r:id="rId25"/>
    <p:sldId id="303" r:id="rId26"/>
    <p:sldId id="304" r:id="rId27"/>
    <p:sldId id="347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5CBF1C-C28A-4818-8CC0-9E71460E9DEA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70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Proofs and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23</a:t>
            </a:r>
          </a:p>
          <a:p>
            <a:r>
              <a:rPr lang="en-US" dirty="0"/>
              <a:t>Lecture 9</a:t>
            </a:r>
          </a:p>
        </p:txBody>
      </p:sp>
      <p:pic>
        <p:nvPicPr>
          <p:cNvPr id="4" name="Picture 2" descr="Time to Take Off the Training Wheels | Mindful Bodies">
            <a:extLst>
              <a:ext uri="{FF2B5EF4-FFF2-40B4-BE49-F238E27FC236}">
                <a16:creationId xmlns:a16="http://schemas.microsoft.com/office/drawing/2014/main" id="{21BDAD5C-7053-4D32-8FFC-331CEAF1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51174"/>
            <a:ext cx="4491789" cy="50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F7DA-5F55-4921-B1DE-CB4610A7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9484-1AE6-46BA-8EE2-3F360FC0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Definitions are critical for CS.</a:t>
            </a:r>
          </a:p>
          <a:p>
            <a:r>
              <a:rPr lang="en-US" dirty="0"/>
              <a:t>We introduce new concepts, we need to agree on what we mean!</a:t>
            </a:r>
          </a:p>
          <a:p>
            <a:r>
              <a:rPr lang="en-US" dirty="0"/>
              <a:t>In order to convince me “this number is even”</a:t>
            </a:r>
          </a:p>
          <a:p>
            <a:endParaRPr lang="en-US" dirty="0"/>
          </a:p>
          <a:p>
            <a:r>
              <a:rPr lang="en-US" dirty="0"/>
              <a:t>Most of our proofs boil down to “what are the definitions involved in what I’m showing?” and “how do I verify that definition holds.”</a:t>
            </a:r>
          </a:p>
          <a:p>
            <a:endParaRPr lang="en-US" dirty="0"/>
          </a:p>
          <a:p>
            <a:r>
              <a:rPr lang="en-US" dirty="0"/>
              <a:t>A definition is inherently an if and only if; people sometimes write just “if”; the other direction is “implied” by it being labeled as “the definition.”</a:t>
            </a:r>
          </a:p>
        </p:txBody>
      </p:sp>
    </p:spTree>
    <p:extLst>
      <p:ext uri="{BB962C8B-B14F-4D97-AF65-F5344CB8AC3E}">
        <p14:creationId xmlns:p14="http://schemas.microsoft.com/office/powerpoint/2010/main" val="362087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product of two rational numbers is rational.”</a:t>
            </a:r>
          </a:p>
          <a:p>
            <a:endParaRPr lang="en-US" dirty="0"/>
          </a:p>
          <a:p>
            <a:r>
              <a:rPr lang="en-US" dirty="0"/>
              <a:t>What is this statement in predicate logic?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Remember unquantified variables in English are implicitly universally quantified.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blipFill>
                <a:blip r:embed="rId2"/>
                <a:stretch>
                  <a:fillRect l="-107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DF46-97B6-46B5-9E6C-1E12C85D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product of two rational numbers is rational.”</a:t>
                </a:r>
              </a:p>
              <a:p>
                <a:endParaRPr lang="en-US" dirty="0"/>
              </a:p>
              <a:p>
                <a:r>
                  <a:rPr lang="en-US" dirty="0"/>
                  <a:t>DON’T just jump right in! </a:t>
                </a:r>
              </a:p>
              <a:p>
                <a:r>
                  <a:rPr lang="en-US" dirty="0"/>
                  <a:t>Look at the statement, make sure you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8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9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r>
                  <a:rPr lang="en-US" dirty="0"/>
                  <a:t>By the definition of rational,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Multiplying,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integers are closed under multiplication,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are integers.</a:t>
                </a:r>
              </a:p>
              <a:p>
                <a:r>
                  <a:rPr lang="en-US" dirty="0"/>
                  <a:t>Moreover,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because neither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82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1. Write the statement in predicate logic.</a:t>
            </a:r>
          </a:p>
          <a:p>
            <a:r>
              <a:rPr lang="en-US" dirty="0"/>
              <a:t>2. Write an English proof.</a:t>
            </a:r>
          </a:p>
          <a:p>
            <a:r>
              <a:rPr lang="en-US" dirty="0"/>
              <a:t>3. If you have lots of extra time, try writing the symbolic proof instead.</a:t>
            </a:r>
          </a:p>
        </p:txBody>
      </p:sp>
    </p:spTree>
    <p:extLst>
      <p:ext uri="{BB962C8B-B14F-4D97-AF65-F5344CB8AC3E}">
        <p14:creationId xmlns:p14="http://schemas.microsoft.com/office/powerpoint/2010/main" val="337337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2" y="1454643"/>
            <a:ext cx="11187258" cy="4845504"/>
          </a:xfrm>
        </p:spPr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Make sure you know:</a:t>
            </a:r>
          </a:p>
          <a:p>
            <a:r>
              <a:rPr lang="en-US" dirty="0"/>
              <a:t>1. What every word in the statement means.</a:t>
            </a:r>
          </a:p>
          <a:p>
            <a:r>
              <a:rPr lang="en-US" dirty="0"/>
              <a:t>2. What the statement as a whole means.</a:t>
            </a:r>
          </a:p>
          <a:p>
            <a:r>
              <a:rPr lang="en-US" dirty="0"/>
              <a:t>3. Where to start.</a:t>
            </a:r>
          </a:p>
          <a:p>
            <a:r>
              <a:rPr lang="en-US" dirty="0"/>
              <a:t>4. What your target is.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AE828D-D37C-4266-B2AA-A51C31C3C339}"/>
              </a:ext>
            </a:extLst>
          </p:cNvPr>
          <p:cNvGrpSpPr/>
          <p:nvPr/>
        </p:nvGrpSpPr>
        <p:grpSpPr>
          <a:xfrm>
            <a:off x="7172325" y="15017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00CD7-ADCC-45EE-99EB-096F78EAC40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CE565C6-76E6-4E04-A1D8-016D1B5ED733}"/>
              </a:ext>
            </a:extLst>
          </p:cNvPr>
          <p:cNvSpPr txBox="1"/>
          <p:nvPr/>
        </p:nvSpPr>
        <p:spPr>
          <a:xfrm>
            <a:off x="4362450" y="4337990"/>
            <a:ext cx="4927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Write the statement in predicate logic.</a:t>
            </a:r>
          </a:p>
          <a:p>
            <a:r>
              <a:rPr lang="en-US" sz="2400" dirty="0"/>
              <a:t>2. Write an English proof.</a:t>
            </a:r>
          </a:p>
          <a:p>
            <a:r>
              <a:rPr lang="en-US" sz="2400" dirty="0"/>
              <a:t>3. If you have lots of extra time, try writing the symbolic proof instead.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A57F14D-60E6-4747-BE1C-F34D3E26CFF4}"/>
              </a:ext>
            </a:extLst>
          </p:cNvPr>
          <p:cNvSpPr/>
          <p:nvPr/>
        </p:nvSpPr>
        <p:spPr>
          <a:xfrm>
            <a:off x="7172325" y="2410054"/>
            <a:ext cx="5001009" cy="156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24744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8487-4623-406D-AAB3-5A31018C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I got.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even.</a:t>
                </a:r>
              </a:p>
              <a:p>
                <a:r>
                  <a:rPr lang="en-US" dirty="0"/>
                  <a:t>By the definition of even,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Summing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an integer,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 by the definition of even.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sum of two even integers is even.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85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D58-4668-4129-90C1-AAB42E0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English Proofs?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554-E76B-4B38-A592-A61A8DA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symbolic proofs seemed pretty nice. Computers understand them, and can check them.</a:t>
            </a:r>
          </a:p>
          <a:p>
            <a:r>
              <a:rPr lang="en-US" dirty="0"/>
              <a:t>So what’s up with these English proofs?</a:t>
            </a:r>
          </a:p>
          <a:p>
            <a:endParaRPr lang="en-US" dirty="0"/>
          </a:p>
          <a:p>
            <a:r>
              <a:rPr lang="en-US" dirty="0"/>
              <a:t>They’re far easier for </a:t>
            </a:r>
            <a:r>
              <a:rPr lang="en-US" b="1" dirty="0"/>
              <a:t>people</a:t>
            </a:r>
            <a:r>
              <a:rPr lang="en-US" dirty="0"/>
              <a:t> to understand. </a:t>
            </a:r>
          </a:p>
          <a:p>
            <a:r>
              <a:rPr lang="en-US" dirty="0"/>
              <a:t>But instead of a computer checking them, now a human is checking them.</a:t>
            </a:r>
          </a:p>
        </p:txBody>
      </p:sp>
    </p:spTree>
    <p:extLst>
      <p:ext uri="{BB962C8B-B14F-4D97-AF65-F5344CB8AC3E}">
        <p14:creationId xmlns:p14="http://schemas.microsoft.com/office/powerpoint/2010/main" val="35320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BAA22-FA4B-4E96-B37E-7EC2D0D1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3F05B-08C9-4D23-94D5-5445858DF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D5DD-7C78-4FB9-BEBB-E92BE694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7672-849E-468D-8686-6B724853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143000"/>
            <a:ext cx="11187258" cy="5166361"/>
          </a:xfrm>
        </p:spPr>
        <p:txBody>
          <a:bodyPr>
            <a:normAutofit/>
          </a:bodyPr>
          <a:lstStyle/>
          <a:p>
            <a:r>
              <a:rPr lang="en-US" dirty="0"/>
              <a:t>We have a new form on the homepage for “one-on-one” meetings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It’ll take us a few days to schedule, so not a good option for “I have a question about the current homework” but nice if you have a “topic X from last week never clicked, can we go back?”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643064"/>
            <a:ext cx="7640479" cy="21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06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371C-B2B5-48C6-8154-FE0FFC62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F3B9-65B4-4C16-B680-6C47B5F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did last week when we wanted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6CC-F083-41A0-892D-B6F3F64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</p:spPr>
            <p:txBody>
              <a:bodyPr/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Let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Prove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 </a:t>
                </a:r>
              </a:p>
              <a:p>
                <a:r>
                  <a:rPr lang="en-US" dirty="0"/>
                  <a:t>Write a symbolic proof (with the extra rules “Definition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” and “Algebra”). </a:t>
                </a:r>
              </a:p>
              <a:p>
                <a:r>
                  <a:rPr lang="en-US" dirty="0"/>
                  <a:t>Then we’ll write it in English.</a:t>
                </a:r>
              </a:p>
              <a:p>
                <a:endParaRPr lang="en-US" dirty="0"/>
              </a:p>
              <a:p>
                <a:r>
                  <a:rPr lang="en-US" dirty="0"/>
                  <a:t>What’s the claim in symbolic logic?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  <a:blipFill>
                <a:blip r:embed="rId2"/>
                <a:stretch>
                  <a:fillRect l="-737" t="-213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EEABB2-E45C-4E53-A4E2-70A12CB914F7}"/>
              </a:ext>
            </a:extLst>
          </p:cNvPr>
          <p:cNvGrpSpPr/>
          <p:nvPr/>
        </p:nvGrpSpPr>
        <p:grpSpPr>
          <a:xfrm>
            <a:off x="7172325" y="16922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DFE49-7D2C-4BF1-9F9F-0177AD345B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11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the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In symbols, that’s: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Let’s break down the statement to understand what the proof needs to look like: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comes first. We need to introduce an arbitrary variable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left. We prove implications by assuming the hypothesis and setting the conclusion as our goal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our starting assumption,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our goal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59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2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A552-0187-46AB-B2B1-62BFB6B6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 by introducing your assumptions.</a:t>
                </a:r>
              </a:p>
              <a:p>
                <a:r>
                  <a:rPr lang="en-US" sz="2400" dirty="0"/>
                  <a:t>Introduce variables with “let.” Introduce assumptions with “suppose.” </a:t>
                </a:r>
              </a:p>
              <a:p>
                <a:r>
                  <a:rPr lang="en-US" sz="2400" dirty="0"/>
                  <a:t>Always state what type your variable is. English proofs don’t have an established domain of discourse.</a:t>
                </a:r>
              </a:p>
              <a:p>
                <a:r>
                  <a:rPr lang="en-US" sz="2400" dirty="0"/>
                  <a:t>Don’t just use “algebra” explain what’s going on.</a:t>
                </a:r>
              </a:p>
              <a:p>
                <a:r>
                  <a:rPr lang="en-US" sz="2400" dirty="0"/>
                  <a:t>We don’t explicitly intro/</a:t>
                </a:r>
                <a:r>
                  <a:rPr lang="en-US" sz="2400" dirty="0" err="1"/>
                  <a:t>elim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∃/∀</m:t>
                    </m:r>
                  </m:oMath>
                </a14:m>
                <a:r>
                  <a:rPr lang="en-US" sz="2400" dirty="0"/>
                  <a:t> so we end up with fewer “dummy variables”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  <a:blipFill>
                <a:blip r:embed="rId2"/>
                <a:stretch>
                  <a:fillRect l="-710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3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6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a definition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239" y="2021186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blipFill>
                <a:blip r:embed="rId3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0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447</TotalTime>
  <Words>2191</Words>
  <Application>Microsoft Office PowerPoint</Application>
  <PresentationFormat>Widescreen</PresentationFormat>
  <Paragraphs>277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Tw Cen MT Condensed</vt:lpstr>
      <vt:lpstr>Wingdings 3</vt:lpstr>
      <vt:lpstr>Integral</vt:lpstr>
      <vt:lpstr>English Proofs and Sets</vt:lpstr>
      <vt:lpstr>Announcements</vt:lpstr>
      <vt:lpstr>Warm-up</vt:lpstr>
      <vt:lpstr>Breakdown the statement</vt:lpstr>
      <vt:lpstr>If x is even, then x^2 is even.</vt:lpstr>
      <vt:lpstr>If x is even, then x^2 is even.</vt:lpstr>
      <vt:lpstr>If x is even, then x^2 is even.</vt:lpstr>
      <vt:lpstr>Converting to English</vt:lpstr>
      <vt:lpstr>Let’s do another!</vt:lpstr>
      <vt:lpstr>A Word on Definitions</vt:lpstr>
      <vt:lpstr>Let’s do another!</vt:lpstr>
      <vt:lpstr>Doing a Proof</vt:lpstr>
      <vt:lpstr>Let’s do another!</vt:lpstr>
      <vt:lpstr>Let’s do another!</vt:lpstr>
      <vt:lpstr>Now You Try</vt:lpstr>
      <vt:lpstr>Now You Try</vt:lpstr>
      <vt:lpstr>Here’s What I got.</vt:lpstr>
      <vt:lpstr>Why English Proofs?</vt:lpstr>
      <vt:lpstr>Sets</vt:lpstr>
      <vt:lpstr>Sets </vt:lpstr>
      <vt:lpstr>Sets</vt:lpstr>
      <vt:lpstr>Sets</vt:lpstr>
      <vt:lpstr>Try it!</vt:lpstr>
      <vt:lpstr>Definitions</vt:lpstr>
      <vt:lpstr>Proof Skeleton</vt:lpstr>
      <vt:lpstr>Proof Skeleton</vt:lpstr>
      <vt:lpstr>What do we do with sets?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17</cp:revision>
  <cp:lastPrinted>2022-04-14T22:09:58Z</cp:lastPrinted>
  <dcterms:created xsi:type="dcterms:W3CDTF">2022-01-23T01:22:14Z</dcterms:created>
  <dcterms:modified xsi:type="dcterms:W3CDTF">2023-01-25T17:10:18Z</dcterms:modified>
</cp:coreProperties>
</file>