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23" r:id="rId3"/>
    <p:sldId id="324" r:id="rId4"/>
    <p:sldId id="325" r:id="rId5"/>
    <p:sldId id="326" r:id="rId6"/>
    <p:sldId id="342" r:id="rId7"/>
    <p:sldId id="333" r:id="rId8"/>
    <p:sldId id="334" r:id="rId9"/>
    <p:sldId id="337" r:id="rId10"/>
    <p:sldId id="276" r:id="rId11"/>
    <p:sldId id="347" r:id="rId12"/>
    <p:sldId id="317" r:id="rId13"/>
    <p:sldId id="343" r:id="rId14"/>
    <p:sldId id="344" r:id="rId15"/>
    <p:sldId id="346" r:id="rId16"/>
    <p:sldId id="259" r:id="rId17"/>
    <p:sldId id="283" r:id="rId18"/>
    <p:sldId id="284" r:id="rId19"/>
    <p:sldId id="261" r:id="rId20"/>
    <p:sldId id="262" r:id="rId21"/>
    <p:sldId id="285" r:id="rId22"/>
    <p:sldId id="286" r:id="rId23"/>
    <p:sldId id="260" r:id="rId24"/>
    <p:sldId id="282" r:id="rId25"/>
    <p:sldId id="263" r:id="rId26"/>
    <p:sldId id="264" r:id="rId27"/>
    <p:sldId id="318" r:id="rId28"/>
    <p:sldId id="331" r:id="rId29"/>
    <p:sldId id="328" r:id="rId30"/>
    <p:sldId id="321" r:id="rId31"/>
    <p:sldId id="322" r:id="rId32"/>
    <p:sldId id="277" r:id="rId33"/>
    <p:sldId id="278" r:id="rId34"/>
    <p:sldId id="279" r:id="rId35"/>
    <p:sldId id="280" r:id="rId36"/>
    <p:sldId id="281" r:id="rId37"/>
    <p:sldId id="287" r:id="rId38"/>
    <p:sldId id="327" r:id="rId39"/>
    <p:sldId id="320" r:id="rId40"/>
    <p:sldId id="338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30" r:id="rId52"/>
    <p:sldId id="339" r:id="rId53"/>
    <p:sldId id="340" r:id="rId54"/>
    <p:sldId id="341" r:id="rId55"/>
    <p:sldId id="336" r:id="rId56"/>
    <p:sldId id="332" r:id="rId57"/>
    <p:sldId id="270" r:id="rId58"/>
    <p:sldId id="32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806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F6829-B24B-40B7-9C52-287303931875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D0523-DD97-4AE7-B841-873A3D31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4C01FE5-0EEF-49CB-8600-0C8DA20D9EB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38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0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87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47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1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5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4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5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4C01FE5-0EEF-49CB-8600-0C8DA20D9EB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43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9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0.svg"/><Relationship Id="rId18" Type="http://schemas.openxmlformats.org/officeDocument/2006/relationships/image" Target="../media/image46.png"/><Relationship Id="rId3" Type="http://schemas.openxmlformats.org/officeDocument/2006/relationships/image" Target="../media/image22.svg"/><Relationship Id="rId21" Type="http://schemas.openxmlformats.org/officeDocument/2006/relationships/image" Target="../media/image49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18.svg"/><Relationship Id="rId2" Type="http://schemas.openxmlformats.org/officeDocument/2006/relationships/image" Target="../media/image21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12.svg"/><Relationship Id="rId23" Type="http://schemas.openxmlformats.org/officeDocument/2006/relationships/image" Target="../media/image413.png"/><Relationship Id="rId10" Type="http://schemas.openxmlformats.org/officeDocument/2006/relationships/image" Target="../media/image41.png"/><Relationship Id="rId19" Type="http://schemas.openxmlformats.org/officeDocument/2006/relationships/image" Target="../media/image47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4.png"/><Relationship Id="rId22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0.svg"/><Relationship Id="rId18" Type="http://schemas.openxmlformats.org/officeDocument/2006/relationships/image" Target="../media/image46.png"/><Relationship Id="rId3" Type="http://schemas.openxmlformats.org/officeDocument/2006/relationships/image" Target="../media/image22.svg"/><Relationship Id="rId21" Type="http://schemas.openxmlformats.org/officeDocument/2006/relationships/image" Target="../media/image49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18.svg"/><Relationship Id="rId2" Type="http://schemas.openxmlformats.org/officeDocument/2006/relationships/image" Target="../media/image21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24" Type="http://schemas.openxmlformats.org/officeDocument/2006/relationships/image" Target="../media/image433.png"/><Relationship Id="rId5" Type="http://schemas.openxmlformats.org/officeDocument/2006/relationships/image" Target="../media/image36.svg"/><Relationship Id="rId15" Type="http://schemas.openxmlformats.org/officeDocument/2006/relationships/image" Target="../media/image12.svg"/><Relationship Id="rId23" Type="http://schemas.openxmlformats.org/officeDocument/2006/relationships/image" Target="../media/image42.png"/><Relationship Id="rId10" Type="http://schemas.openxmlformats.org/officeDocument/2006/relationships/image" Target="../media/image41.png"/><Relationship Id="rId19" Type="http://schemas.openxmlformats.org/officeDocument/2006/relationships/image" Target="../media/image47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4.png"/><Relationship Id="rId2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4.png"/><Relationship Id="rId4" Type="http://schemas.openxmlformats.org/officeDocument/2006/relationships/image" Target="../media/image4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13" Type="http://schemas.openxmlformats.org/officeDocument/2006/relationships/image" Target="../media/image411.png"/><Relationship Id="rId3" Type="http://schemas.openxmlformats.org/officeDocument/2006/relationships/image" Target="../media/image312.png"/><Relationship Id="rId7" Type="http://schemas.openxmlformats.org/officeDocument/2006/relationships/image" Target="../media/image351.png"/><Relationship Id="rId12" Type="http://schemas.openxmlformats.org/officeDocument/2006/relationships/image" Target="../media/image40.png"/><Relationship Id="rId2" Type="http://schemas.openxmlformats.org/officeDocument/2006/relationships/image" Target="../media/image300.png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391.png"/><Relationship Id="rId5" Type="http://schemas.openxmlformats.org/officeDocument/2006/relationships/image" Target="../media/image331.png"/><Relationship Id="rId15" Type="http://schemas.openxmlformats.org/officeDocument/2006/relationships/image" Target="../media/image431.png"/><Relationship Id="rId10" Type="http://schemas.openxmlformats.org/officeDocument/2006/relationships/image" Target="../media/image382.png"/><Relationship Id="rId4" Type="http://schemas.openxmlformats.org/officeDocument/2006/relationships/image" Target="../media/image321.png"/><Relationship Id="rId9" Type="http://schemas.openxmlformats.org/officeDocument/2006/relationships/image" Target="../media/image370.png"/><Relationship Id="rId14" Type="http://schemas.openxmlformats.org/officeDocument/2006/relationships/image" Target="../media/image4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2.png"/><Relationship Id="rId5" Type="http://schemas.openxmlformats.org/officeDocument/2006/relationships/image" Target="../media/image483.png"/><Relationship Id="rId4" Type="http://schemas.openxmlformats.org/officeDocument/2006/relationships/image" Target="../media/image47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80.png"/><Relationship Id="rId4" Type="http://schemas.openxmlformats.org/officeDocument/2006/relationships/image" Target="../media/image4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2.png"/><Relationship Id="rId5" Type="http://schemas.openxmlformats.org/officeDocument/2006/relationships/image" Target="../media/image70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70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7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60.png"/><Relationship Id="rId16" Type="http://schemas.openxmlformats.org/officeDocument/2006/relationships/image" Target="../media/image481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19" Type="http://schemas.openxmlformats.org/officeDocument/2006/relationships/image" Target="../media/image59.png"/><Relationship Id="rId4" Type="http://schemas.openxmlformats.org/officeDocument/2006/relationships/image" Target="../media/image320.png"/><Relationship Id="rId9" Type="http://schemas.openxmlformats.org/officeDocument/2006/relationships/image" Target="../media/image140.png"/><Relationship Id="rId14" Type="http://schemas.openxmlformats.org/officeDocument/2006/relationships/image" Target="../media/image4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0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.png"/><Relationship Id="rId12" Type="http://schemas.openxmlformats.org/officeDocument/2006/relationships/image" Target="../media/image110.png"/><Relationship Id="rId17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0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71.png"/><Relationship Id="rId18" Type="http://schemas.openxmlformats.org/officeDocument/2006/relationships/image" Target="../media/image322.png"/><Relationship Id="rId3" Type="http://schemas.openxmlformats.org/officeDocument/2006/relationships/image" Target="../media/image190.png"/><Relationship Id="rId21" Type="http://schemas.openxmlformats.org/officeDocument/2006/relationships/image" Target="../media/image352.png"/><Relationship Id="rId7" Type="http://schemas.openxmlformats.org/officeDocument/2006/relationships/image" Target="../media/image211.png"/><Relationship Id="rId12" Type="http://schemas.openxmlformats.org/officeDocument/2006/relationships/image" Target="../media/image260.png"/><Relationship Id="rId17" Type="http://schemas.openxmlformats.org/officeDocument/2006/relationships/image" Target="../media/image3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1.png"/><Relationship Id="rId20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1.png"/><Relationship Id="rId5" Type="http://schemas.openxmlformats.org/officeDocument/2006/relationships/image" Target="../media/image371.png"/><Relationship Id="rId15" Type="http://schemas.openxmlformats.org/officeDocument/2006/relationships/image" Target="../media/image290.png"/><Relationship Id="rId10" Type="http://schemas.openxmlformats.org/officeDocument/2006/relationships/image" Target="../media/image240.png"/><Relationship Id="rId19" Type="http://schemas.openxmlformats.org/officeDocument/2006/relationships/image" Target="../media/image332.png"/><Relationship Id="rId4" Type="http://schemas.openxmlformats.org/officeDocument/2006/relationships/image" Target="../media/image361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0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0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412.png"/><Relationship Id="rId21" Type="http://schemas.openxmlformats.org/officeDocument/2006/relationships/image" Target="../media/image432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image" Target="../media/image401.png"/><Relationship Id="rId16" Type="http://schemas.openxmlformats.org/officeDocument/2006/relationships/image" Target="../media/image322.png"/><Relationship Id="rId20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Relationship Id="rId22" Type="http://schemas.openxmlformats.org/officeDocument/2006/relationships/image" Target="../media/image44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0.png"/><Relationship Id="rId10" Type="http://schemas.openxmlformats.org/officeDocument/2006/relationships/image" Target="../media/image6200.png"/><Relationship Id="rId4" Type="http://schemas.openxmlformats.org/officeDocument/2006/relationships/image" Target="../media/image560.png"/><Relationship Id="rId9" Type="http://schemas.openxmlformats.org/officeDocument/2006/relationships/image" Target="../media/image61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Negating Quantifiers, Direct Proof Rule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311 Winter 2023</a:t>
            </a:r>
            <a:endParaRPr lang="en-US" dirty="0"/>
          </a:p>
          <a:p>
            <a:r>
              <a:rPr lang="en-US" dirty="0"/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val="197637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40" y="14465"/>
            <a:ext cx="11187259" cy="1014667"/>
          </a:xfrm>
        </p:spPr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892629"/>
            <a:ext cx="11187258" cy="5812971"/>
          </a:xfrm>
        </p:spPr>
        <p:txBody>
          <a:bodyPr/>
          <a:lstStyle/>
          <a:p>
            <a:r>
              <a:rPr lang="en-US" dirty="0"/>
              <a:t>Negate these sentences in English and translate the original and negation to predicate logic.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2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40" y="14465"/>
            <a:ext cx="11187259" cy="1014667"/>
          </a:xfrm>
        </p:spPr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892629"/>
            <a:ext cx="11187258" cy="5812971"/>
          </a:xfrm>
        </p:spPr>
        <p:txBody>
          <a:bodyPr/>
          <a:lstStyle/>
          <a:p>
            <a:r>
              <a:rPr lang="en-US" dirty="0"/>
              <a:t>Negate these sentences in English and translate the original and negation to predicate logic.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/>
              <p:nvPr/>
            </p:nvSpPr>
            <p:spPr>
              <a:xfrm>
                <a:off x="1607754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754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/>
              <p:nvPr/>
            </p:nvSpPr>
            <p:spPr>
              <a:xfrm>
                <a:off x="589455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55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828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([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4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get there?</a:t>
                </a:r>
              </a:p>
              <a:p>
                <a:pPr lvl="1"/>
                <a:r>
                  <a:rPr lang="en-US" dirty="0"/>
                  <a:t>There’s a problem in this week’s section handout showing similar algebra.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42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CEB9FC-9ADE-45BB-9D9B-C10B2525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Restriction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A34FA-C8AB-4C67-8B9C-301EA60D4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universal quantifier is a “Big AND”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existential quantifier is a “Big OR”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78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4B23-4EB8-4B3C-BB17-73DC90E4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EB05-9EEE-41EC-A4FC-BE11280D3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Optional reading on domain restriction on the calendar for today’s lecture.</a:t>
            </a:r>
          </a:p>
          <a:p>
            <a:pPr lvl="1"/>
            <a:r>
              <a:rPr lang="en-US" dirty="0"/>
              <a:t>Goes through an example more slowly and explains why the rules are what they are.</a:t>
            </a:r>
          </a:p>
        </p:txBody>
      </p:sp>
    </p:spTree>
    <p:extLst>
      <p:ext uri="{BB962C8B-B14F-4D97-AF65-F5344CB8AC3E}">
        <p14:creationId xmlns:p14="http://schemas.microsoft.com/office/powerpoint/2010/main" val="3451603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D27C1F-A5E9-46D6-A7EE-560C6946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 and the Direct Proof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5762F-8A81-4073-9412-830627562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00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95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/>
          <a:lstStyle/>
          <a:p>
            <a:r>
              <a:rPr lang="en-US" dirty="0"/>
              <a:t>We’ve been implicitly using another “rule” today,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</a:t>
                </a:r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starting right now.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37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B64F-86CF-441C-BC59-FB16DAFA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A0D8-DAA6-48E7-B967-E25F80B7C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Grades were critical in your lives up until now.</a:t>
            </a:r>
          </a:p>
          <a:p>
            <a:pPr lvl="1"/>
            <a:r>
              <a:rPr lang="en-US" dirty="0"/>
              <a:t>If you were in high school, they’re critical for getting into college.</a:t>
            </a:r>
          </a:p>
          <a:p>
            <a:pPr lvl="1"/>
            <a:r>
              <a:rPr lang="en-US" dirty="0"/>
              <a:t>If you were at UW or CC applying to CSE, they were key to that application</a:t>
            </a:r>
          </a:p>
          <a:p>
            <a:endParaRPr lang="en-US" dirty="0"/>
          </a:p>
          <a:p>
            <a:r>
              <a:rPr lang="en-US" dirty="0"/>
              <a:t>Regardless of where you’re going next, what you </a:t>
            </a:r>
            <a:r>
              <a:rPr lang="en-US" b="1" dirty="0"/>
              <a:t>learn</a:t>
            </a:r>
            <a:r>
              <a:rPr lang="en-US" dirty="0"/>
              <a:t> in this course matters FAR more than what your grade is in this course.</a:t>
            </a:r>
          </a:p>
          <a:p>
            <a:r>
              <a:rPr lang="en-US" dirty="0"/>
              <a:t>If you’re planning on industry – interviews matter more than grades.</a:t>
            </a:r>
          </a:p>
          <a:p>
            <a:r>
              <a:rPr lang="en-US" dirty="0"/>
              <a:t>If you’re planning on grad school – letters matter most, those are based on doing work outside of class building off what you learned in class. </a:t>
            </a:r>
          </a:p>
        </p:txBody>
      </p:sp>
    </p:spTree>
    <p:extLst>
      <p:ext uri="{BB962C8B-B14F-4D97-AF65-F5344CB8AC3E}">
        <p14:creationId xmlns:p14="http://schemas.microsoft.com/office/powerpoint/2010/main" val="2496711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C597-A5CD-49D4-B9F9-AE1BEAC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argue…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ECB9-7E5F-4E2E-8020-AFFC9518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have a piece of code.</a:t>
            </a:r>
          </a:p>
          <a:p>
            <a:r>
              <a:rPr lang="en-US" dirty="0"/>
              <a:t>And you think </a:t>
            </a:r>
            <a:r>
              <a:rPr lang="en-US" b="1" dirty="0"/>
              <a:t>if </a:t>
            </a:r>
            <a:r>
              <a:rPr lang="en-US" dirty="0"/>
              <a:t>the code gets null input </a:t>
            </a:r>
            <a:r>
              <a:rPr lang="en-US" b="1" dirty="0"/>
              <a:t>then </a:t>
            </a:r>
            <a:r>
              <a:rPr lang="en-US" dirty="0"/>
              <a:t>a </a:t>
            </a:r>
            <a:r>
              <a:rPr lang="en-US" dirty="0" err="1"/>
              <a:t>nullPointerExecption</a:t>
            </a:r>
            <a:r>
              <a:rPr lang="en-US" dirty="0"/>
              <a:t> will be thrown.</a:t>
            </a:r>
          </a:p>
          <a:p>
            <a:r>
              <a:rPr lang="en-US" dirty="0"/>
              <a:t>How would you convince your friend?</a:t>
            </a:r>
          </a:p>
          <a:p>
            <a:endParaRPr lang="en-US" dirty="0"/>
          </a:p>
          <a:p>
            <a:r>
              <a:rPr lang="en-US" dirty="0"/>
              <a:t>You’d probably trace the code, assuming you would get null input. </a:t>
            </a:r>
          </a:p>
          <a:p>
            <a:r>
              <a:rPr lang="en-US" dirty="0"/>
              <a:t>The code was your </a:t>
            </a:r>
            <a:r>
              <a:rPr lang="en-US" b="1" dirty="0"/>
              <a:t>given</a:t>
            </a:r>
          </a:p>
          <a:p>
            <a:r>
              <a:rPr lang="en-US" b="1" dirty="0"/>
              <a:t>The null input is an assumption  </a:t>
            </a:r>
          </a:p>
        </p:txBody>
      </p:sp>
    </p:spTree>
    <p:extLst>
      <p:ext uri="{BB962C8B-B14F-4D97-AF65-F5344CB8AC3E}">
        <p14:creationId xmlns:p14="http://schemas.microsoft.com/office/powerpoint/2010/main" val="3721331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7329-095E-4534-802C-58095E20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you convince someone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true given some surrounding context/some surrounding givens?</a:t>
                </a:r>
              </a:p>
              <a:p>
                <a:endParaRPr lang="en-US" dirty="0"/>
              </a:p>
              <a:p>
                <a:r>
                  <a:rPr lang="en-US" dirty="0"/>
                  <a:t>You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(you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And then you’ll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must also be true.</a:t>
                </a:r>
              </a:p>
              <a:p>
                <a:pPr lvl="1"/>
                <a:r>
                  <a:rPr lang="en-US" dirty="0"/>
                  <a:t>Just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the Given information.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471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“assume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today!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5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05384"/>
                <a:ext cx="11187259" cy="101466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10000"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dirty="0"/>
                  <a:t>Given: ((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05384"/>
                <a:ext cx="11187259" cy="1014667"/>
              </a:xfrm>
              <a:prstGeom prst="rect">
                <a:avLst/>
              </a:prstGeom>
              <a:blipFill>
                <a:blip r:embed="rId6"/>
                <a:stretch>
                  <a:fillRect l="-1906" t="-24551" b="-2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589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074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83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48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110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235933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CE5D-AEF1-4790-B6D5-D72F923F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8806-84EA-4F07-A8A8-4437B1F4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that means:</a:t>
            </a:r>
          </a:p>
          <a:p>
            <a:r>
              <a:rPr lang="en-US" dirty="0"/>
              <a:t>The TAs and I are going to prioritize your learning over debating whether -2 or -1 is “ more fair”</a:t>
            </a:r>
          </a:p>
          <a:p>
            <a:endParaRPr lang="en-US" dirty="0"/>
          </a:p>
          <a:p>
            <a:r>
              <a:rPr lang="en-US" dirty="0"/>
              <a:t>If you’re worried about “have I explained enough” – write more!</a:t>
            </a:r>
          </a:p>
          <a:p>
            <a:r>
              <a:rPr lang="en-US" dirty="0"/>
              <a:t>It’ll take you longer to write the Ed question than write the extended answer. We don’t take off for too much work. </a:t>
            </a:r>
          </a:p>
          <a:p>
            <a:pPr lvl="1"/>
            <a:r>
              <a:rPr lang="en-US" dirty="0"/>
              <a:t>And the extra writing is going to help you learn more anyway.</a:t>
            </a:r>
          </a:p>
        </p:txBody>
      </p:sp>
    </p:spTree>
    <p:extLst>
      <p:ext uri="{BB962C8B-B14F-4D97-AF65-F5344CB8AC3E}">
        <p14:creationId xmlns:p14="http://schemas.microsoft.com/office/powerpoint/2010/main" val="413904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74C2C-2C30-4944-B26B-3F116376B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B13B57-19C1-4CF5-B4FC-F829E2B6BFA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D0CDE9-DFD5-4FFF-BA8B-709327D9EEC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3AE6EF-BA58-4179-8518-1298D203129D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1A1F9E7-CD6A-454E-A5A6-787FA84C68A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B17BA-4B69-43F8-B746-C00BCE429158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FDDF86-EF82-45B0-B0B4-358B4544310D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15E2EE-A286-4A93-96A0-244561516A89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EEC1452-78AA-42B3-BFA2-B7D9880687D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135A50-6D38-4A54-A888-9DD6BD0BA03B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43944E5-B54F-43F3-B864-9C91FF93F2B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8DCD1B6-D9AC-46AE-B02F-3814002D21D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7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4809CB-C394-4A4E-BC14-57EEC6B0D5F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F0E5A1-FE6E-4FD7-9DA0-99CACEB3A2D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B680D37-BC33-4496-A168-6D8FABA21673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D198328-B98D-4E09-95AF-9E44AADFB9C3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46DF20-AAAB-4ABC-8FF6-4BACC461CFD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F4225C8-B86F-4A84-B93F-92A655F253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E65F4F0-668B-4CB1-8D2B-B5E9874B5000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A89F16-AA44-45F5-A0BB-2D1D550BF6D6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99F2F6-A5C6-4637-991F-AEDF95C8369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E5F2F25-791D-4BA7-AE6E-EC05ED228A2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972E096-06FB-4D29-A3DD-CCFC89FCF70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DDC4A3-1A3D-4AD5-B822-BC9BA6E7F13A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F679A4A-486B-4DAC-A094-CAD79A0B12D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2AB4307-0E63-4364-9856-CDFF1066C5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4A7730-E230-4A08-99F0-A1FA237DCA3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5FA7F0F-0954-4F3C-94C8-C6FA27025FF5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92BDBF5-D8B8-4EEA-8912-1B50DEC097B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584233-5458-440B-9FD9-08E02B901CB1}"/>
              </a:ext>
            </a:extLst>
          </p:cNvPr>
          <p:cNvGrpSpPr/>
          <p:nvPr/>
        </p:nvGrpSpPr>
        <p:grpSpPr>
          <a:xfrm>
            <a:off x="1041245" y="1514679"/>
            <a:ext cx="4586421" cy="1453116"/>
            <a:chOff x="1025203" y="3277355"/>
            <a:chExt cx="4586421" cy="14531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79AACE4-CEC8-4BB5-9047-BBB404ECEB1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D2F9640-9233-40D0-B90C-5C6F5A3F24E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2678179-82A0-4DE2-90AA-4F84C871747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07C925-644E-4486-A57E-29E9021E54C5}"/>
              </a:ext>
            </a:extLst>
          </p:cNvPr>
          <p:cNvGrpSpPr/>
          <p:nvPr/>
        </p:nvGrpSpPr>
        <p:grpSpPr>
          <a:xfrm>
            <a:off x="7983495" y="1449068"/>
            <a:ext cx="2925136" cy="1083206"/>
            <a:chOff x="714212" y="824345"/>
            <a:chExt cx="2235200" cy="10832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3E8A62-42BD-4FA7-A895-19A5C57DBDD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09" t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71301C9-EDAB-41DD-8E1F-FEF54CA1E16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/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E08C-47CC-4627-B0F9-B6458D18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99F34-154D-4D5A-8135-982E43CC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73827"/>
          </a:xfrm>
        </p:spPr>
        <p:txBody>
          <a:bodyPr>
            <a:normAutofit/>
          </a:bodyPr>
          <a:lstStyle/>
          <a:p>
            <a:r>
              <a:rPr lang="en-US" dirty="0"/>
              <a:t>TAs make mistakes!</a:t>
            </a:r>
          </a:p>
          <a:p>
            <a:r>
              <a:rPr lang="en-US" dirty="0"/>
              <a:t>When I was a TA, I made errors on 1 or 2% of my grading that needed to be corrected. If we made a mistake, file a regrade request on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r>
              <a:rPr lang="en-US" dirty="0"/>
              <a:t>But those are only for mistakes, not for whether “-1 would be more fair”</a:t>
            </a:r>
          </a:p>
          <a:p>
            <a:r>
              <a:rPr lang="en-US" dirty="0"/>
              <a:t>If you are confused, please talk to us! </a:t>
            </a:r>
          </a:p>
          <a:p>
            <a:pPr lvl="1"/>
            <a:r>
              <a:rPr lang="en-US" dirty="0"/>
              <a:t>My favorite office hours questions are “can we talk about the best way to do something on the homework we just got back?”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</a:t>
            </a:r>
            <a:r>
              <a:rPr lang="en-US" b="1" dirty="0"/>
              <a:t>after </a:t>
            </a:r>
            <a:r>
              <a:rPr lang="en-US" dirty="0"/>
              <a:t>you do a regrade request on </a:t>
            </a:r>
            <a:r>
              <a:rPr lang="en-US" dirty="0" err="1"/>
              <a:t>gradescope</a:t>
            </a:r>
            <a:r>
              <a:rPr lang="en-US" dirty="0"/>
              <a:t>, you still think a grading was incorrect, send email to Robbie.</a:t>
            </a:r>
          </a:p>
          <a:p>
            <a:pPr lvl="1"/>
            <a:r>
              <a:rPr lang="en-US" dirty="0"/>
              <a:t>Regrade requests will close about 1 week after homework is returned.</a:t>
            </a:r>
          </a:p>
        </p:txBody>
      </p:sp>
    </p:spTree>
    <p:extLst>
      <p:ext uri="{BB962C8B-B14F-4D97-AF65-F5344CB8AC3E}">
        <p14:creationId xmlns:p14="http://schemas.microsoft.com/office/powerpoint/2010/main" val="2939191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2067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arbitrary.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Even though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arbitrary,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954107"/>
              </a:xfrm>
              <a:prstGeom prst="rect">
                <a:avLst/>
              </a:prstGeom>
              <a:blipFill>
                <a:blip r:embed="rId4"/>
                <a:stretch>
                  <a:fillRect l="-1136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412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ECE9C7-74C4-4BDF-9BAB-7F288E6C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CF90D-8F06-4E4D-9958-7318B5BF5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843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895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01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A1E6-6524-4B10-8AA7-3A2783B5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BBD4-1E3F-40F0-A643-B5F7AB2C7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Continuing two threads:</a:t>
            </a:r>
          </a:p>
          <a:p>
            <a:r>
              <a:rPr lang="en-US" dirty="0"/>
              <a:t>Quantifiers</a:t>
            </a:r>
          </a:p>
          <a:p>
            <a:r>
              <a:rPr lang="en-US" dirty="0"/>
              <a:t>Inference Proofs</a:t>
            </a:r>
          </a:p>
          <a:p>
            <a:endParaRPr lang="en-US" dirty="0"/>
          </a:p>
          <a:p>
            <a:r>
              <a:rPr lang="en-US" dirty="0"/>
              <a:t>At the end (maybe) Inference Proofs with quantifiers</a:t>
            </a:r>
          </a:p>
        </p:txBody>
      </p:sp>
    </p:spTree>
    <p:extLst>
      <p:ext uri="{BB962C8B-B14F-4D97-AF65-F5344CB8AC3E}">
        <p14:creationId xmlns:p14="http://schemas.microsoft.com/office/powerpoint/2010/main" val="259321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negate an expression with quantifiers?</a:t>
            </a:r>
          </a:p>
          <a:p>
            <a:r>
              <a:rPr lang="en-US" dirty="0"/>
              <a:t>What does your intuition say?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3382" y="293254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07746" y="2724727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3343564"/>
            <a:ext cx="506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prime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018" y="3343564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that is not prime.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blipFill>
                <a:blip r:embed="rId2"/>
                <a:stretch>
                  <a:fillRect l="-170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blipFill>
                <a:blip r:embed="rId3"/>
                <a:stretch>
                  <a:fillRect l="-185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73665"/>
          </a:xfrm>
        </p:spPr>
        <p:txBody>
          <a:bodyPr/>
          <a:lstStyle/>
          <a:p>
            <a:r>
              <a:rPr lang="en-US" dirty="0"/>
              <a:t>Let’s try on an existential quantifier…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35" y="2562199"/>
            <a:ext cx="604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which is prime and even.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3382" y="211051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07746" y="2124366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blipFill>
                <a:blip r:embed="rId2"/>
                <a:stretch>
                  <a:fillRect l="-16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4767" y="2548721"/>
            <a:ext cx="604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composite or odd.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blipFill>
                <a:blip r:embed="rId3"/>
                <a:stretch>
                  <a:fillRect l="-151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blipFill>
                <a:blip r:embed="rId4"/>
                <a:stretch>
                  <a:fillRect l="-1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2C4A-DECE-4F4C-9483-013D16EE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7ADD33-3DB9-41FE-A342-B838A0E6FA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think of these negations as applications of </a:t>
                </a:r>
                <a:r>
                  <a:rPr lang="en-US" dirty="0" err="1"/>
                  <a:t>DeMorgan’s</a:t>
                </a:r>
                <a:r>
                  <a:rPr lang="en-US" dirty="0"/>
                  <a:t> Laws.</a:t>
                </a:r>
              </a:p>
              <a:p>
                <a:endParaRPr lang="en-US" dirty="0"/>
              </a:p>
              <a:p>
                <a:r>
                  <a:rPr lang="en-US" dirty="0"/>
                  <a:t>Let your domain of discourse be the set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negating flips ANDs with ORs, it also flips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7ADD33-3DB9-41FE-A342-B838A0E6FA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04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10958</TotalTime>
  <Words>4580</Words>
  <Application>Microsoft Office PowerPoint</Application>
  <PresentationFormat>Widescreen</PresentationFormat>
  <Paragraphs>729</Paragraphs>
  <Slides>58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Negating Quantifiers, Direct Proof Rule</vt:lpstr>
      <vt:lpstr>Announcements</vt:lpstr>
      <vt:lpstr>About Grades</vt:lpstr>
      <vt:lpstr>About Grades</vt:lpstr>
      <vt:lpstr>Regrades</vt:lpstr>
      <vt:lpstr>Today</vt:lpstr>
      <vt:lpstr>Negating Quantifiers</vt:lpstr>
      <vt:lpstr>Negating Quantifiers</vt:lpstr>
      <vt:lpstr>Negating Quantifiers</vt:lpstr>
      <vt:lpstr>Negation</vt:lpstr>
      <vt:lpstr>Negation</vt:lpstr>
      <vt:lpstr>Negation with Domain Restriction</vt:lpstr>
      <vt:lpstr>Domain Restriction</vt:lpstr>
      <vt:lpstr>Why are the rules what they are?</vt:lpstr>
      <vt:lpstr>Why are the rules what they are?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Inference Proofs and the Direct Proof Rule</vt:lpstr>
      <vt:lpstr>More Inference Rules</vt:lpstr>
      <vt:lpstr>The Direct Proof Rule</vt:lpstr>
      <vt:lpstr>How would you argue…</vt:lpstr>
      <vt:lpstr>In general</vt:lpstr>
      <vt:lpstr>The Direct Proof Rule</vt:lpstr>
      <vt:lpstr>Given: ((p→q)∧(q→r))  Show: (p→r)</vt:lpstr>
      <vt:lpstr>PowerPoint Presentation</vt:lpstr>
      <vt:lpstr>Given: ((p→q)∧(q→r))  Show: (p→r)</vt:lpstr>
      <vt:lpstr>Given: ((p→q)∧(q→r))  Show: (p→r)</vt:lpstr>
      <vt:lpstr>Try it!</vt:lpstr>
      <vt:lpstr>Try it!</vt:lpstr>
      <vt:lpstr>Inference Rules</vt:lpstr>
      <vt:lpstr>Inference Proofs in Predicate Logic</vt:lpstr>
      <vt:lpstr>Proofs with Quantifiers</vt:lpstr>
      <vt:lpstr>Proof Using Quantifiers</vt:lpstr>
      <vt:lpstr>Proof Using Quantifiers</vt:lpstr>
      <vt:lpstr>Proof Using Quantifiers</vt:lpstr>
      <vt:lpstr>Proofs with Quantifiers</vt:lpstr>
      <vt:lpstr>Proofs with Quantifiers</vt:lpstr>
      <vt:lpstr>Fresh and Arbitrary</vt:lpstr>
      <vt:lpstr>Fresh and Arbitrary</vt:lpstr>
      <vt:lpstr>Fresh and Arbitrary</vt:lpstr>
      <vt:lpstr>Arbitrary</vt:lpstr>
      <vt:lpstr>Arbitrary</vt:lpstr>
      <vt:lpstr>Arbitrary</vt:lpstr>
      <vt:lpstr>Find The Bug</vt:lpstr>
      <vt:lpstr>Find The Bug</vt:lpstr>
      <vt:lpstr>Bug Found</vt:lpstr>
      <vt:lpstr>More Practice</vt:lpstr>
      <vt:lpstr>More Practice</vt:lpstr>
      <vt:lpstr>More Practice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81</cp:revision>
  <cp:lastPrinted>2023-01-20T16:28:01Z</cp:lastPrinted>
  <dcterms:created xsi:type="dcterms:W3CDTF">2020-08-12T17:46:26Z</dcterms:created>
  <dcterms:modified xsi:type="dcterms:W3CDTF">2023-01-20T16:55:32Z</dcterms:modified>
</cp:coreProperties>
</file>