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4"/>
  </p:handoutMasterIdLst>
  <p:sldIdLst>
    <p:sldId id="256" r:id="rId2"/>
    <p:sldId id="395" r:id="rId3"/>
    <p:sldId id="269" r:id="rId4"/>
    <p:sldId id="270" r:id="rId5"/>
    <p:sldId id="312" r:id="rId6"/>
    <p:sldId id="271" r:id="rId7"/>
    <p:sldId id="272" r:id="rId8"/>
    <p:sldId id="273" r:id="rId9"/>
    <p:sldId id="274" r:id="rId10"/>
    <p:sldId id="277" r:id="rId11"/>
    <p:sldId id="275" r:id="rId12"/>
    <p:sldId id="278" r:id="rId13"/>
    <p:sldId id="279" r:id="rId14"/>
    <p:sldId id="280" r:id="rId15"/>
    <p:sldId id="281" r:id="rId16"/>
    <p:sldId id="282" r:id="rId17"/>
    <p:sldId id="286" r:id="rId18"/>
    <p:sldId id="283" r:id="rId19"/>
    <p:sldId id="284" r:id="rId20"/>
    <p:sldId id="313" r:id="rId21"/>
    <p:sldId id="315" r:id="rId22"/>
    <p:sldId id="285" r:id="rId23"/>
    <p:sldId id="386" r:id="rId24"/>
    <p:sldId id="377" r:id="rId25"/>
    <p:sldId id="266" r:id="rId26"/>
    <p:sldId id="258" r:id="rId27"/>
    <p:sldId id="259" r:id="rId28"/>
    <p:sldId id="260" r:id="rId29"/>
    <p:sldId id="261" r:id="rId30"/>
    <p:sldId id="262" r:id="rId31"/>
    <p:sldId id="263" r:id="rId32"/>
    <p:sldId id="265" r:id="rId33"/>
    <p:sldId id="378" r:id="rId34"/>
    <p:sldId id="379" r:id="rId35"/>
    <p:sldId id="267" r:id="rId36"/>
    <p:sldId id="380" r:id="rId37"/>
    <p:sldId id="381" r:id="rId38"/>
    <p:sldId id="382" r:id="rId39"/>
    <p:sldId id="383" r:id="rId40"/>
    <p:sldId id="384" r:id="rId41"/>
    <p:sldId id="385" r:id="rId42"/>
    <p:sldId id="28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CE67-86FB-4A15-89B8-4C7C5806D156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F3537-6126-413F-AAB9-22235B2DB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5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0A9909F-F71C-405D-A726-CB82793B1FD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98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3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2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59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20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40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1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5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7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4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909F-F71C-405D-A726-CB82793B1FD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0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A9909F-F71C-405D-A726-CB82793B1FD2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8637265-F5BC-403C-A9BA-AD78D690B70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35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.png"/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20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90.png"/><Relationship Id="rId3" Type="http://schemas.openxmlformats.org/officeDocument/2006/relationships/image" Target="../media/image410.png"/><Relationship Id="rId7" Type="http://schemas.openxmlformats.org/officeDocument/2006/relationships/image" Target="../media/image101.png"/><Relationship Id="rId12" Type="http://schemas.openxmlformats.org/officeDocument/2006/relationships/image" Target="../media/image1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70.png"/><Relationship Id="rId5" Type="http://schemas.openxmlformats.org/officeDocument/2006/relationships/image" Target="../media/image710.png"/><Relationship Id="rId10" Type="http://schemas.openxmlformats.org/officeDocument/2006/relationships/image" Target="../media/image160.png"/><Relationship Id="rId4" Type="http://schemas.openxmlformats.org/officeDocument/2006/relationships/image" Target="../media/image510.png"/><Relationship Id="rId9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0.png"/><Relationship Id="rId7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0.png"/><Relationship Id="rId4" Type="http://schemas.openxmlformats.org/officeDocument/2006/relationships/image" Target="../media/image26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12" Type="http://schemas.openxmlformats.org/officeDocument/2006/relationships/image" Target="../media/image401.png"/><Relationship Id="rId2" Type="http://schemas.openxmlformats.org/officeDocument/2006/relationships/image" Target="../media/image30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141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12" Type="http://schemas.openxmlformats.org/officeDocument/2006/relationships/image" Target="../media/image401.png"/><Relationship Id="rId17" Type="http://schemas.openxmlformats.org/officeDocument/2006/relationships/image" Target="../media/image46.png"/><Relationship Id="rId16" Type="http://schemas.openxmlformats.org/officeDocument/2006/relationships/image" Target="../media/image58.png"/><Relationship Id="rId20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250.png"/><Relationship Id="rId19" Type="http://schemas.openxmlformats.org/officeDocument/2006/relationships/image" Target="../media/image260.png"/><Relationship Id="rId4" Type="http://schemas.openxmlformats.org/officeDocument/2006/relationships/image" Target="../media/image320.png"/><Relationship Id="rId9" Type="http://schemas.openxmlformats.org/officeDocument/2006/relationships/image" Target="../media/image140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40B9-25B7-4E3F-B7AB-327D345E1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Predicates and Quantifiers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46178-06D7-430B-8038-266C199FC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23</a:t>
            </a:r>
          </a:p>
          <a:p>
            <a:r>
              <a:rPr lang="en-US" dirty="0"/>
              <a:t>Lecture 5</a:t>
            </a:r>
          </a:p>
        </p:txBody>
      </p:sp>
    </p:spTree>
    <p:extLst>
      <p:ext uri="{BB962C8B-B14F-4D97-AF65-F5344CB8AC3E}">
        <p14:creationId xmlns:p14="http://schemas.microsoft.com/office/powerpoint/2010/main" val="140092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a possible domain of discourse for these lists of predicates?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cat”,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barks”,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likes to take walks”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=5”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&lt;20“</m:t>
                    </m:r>
                  </m:oMath>
                </a14:m>
                <a:r>
                  <a:rPr lang="en-US" dirty="0"/>
                  <a:t> 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power of two”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enrolled in course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”,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pre-</a:t>
                </a:r>
                <a:r>
                  <a:rPr lang="en-US" dirty="0" err="1"/>
                  <a:t>req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60945" y="2498970"/>
            <a:ext cx="874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“Mammals”, “pets”, “dogs and cats”, 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0945" y="3565770"/>
            <a:ext cx="874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“positive integers”, “integers”, “numbers”, 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0944" y="4724934"/>
            <a:ext cx="874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“objects in the university course enrollment system”, “university entities”, “students and courses”, …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40" y="5735985"/>
            <a:ext cx="1067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More than one domain of discourse might be reasonable…if it might affect the meaning of the statement, we specify it. </a:t>
            </a:r>
          </a:p>
        </p:txBody>
      </p:sp>
    </p:spTree>
    <p:extLst>
      <p:ext uri="{BB962C8B-B14F-4D97-AF65-F5344CB8AC3E}">
        <p14:creationId xmlns:p14="http://schemas.microsoft.com/office/powerpoint/2010/main" val="13926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Now that we have variables, let’s really use them…</a:t>
                </a:r>
              </a:p>
              <a:p>
                <a:r>
                  <a:rPr lang="en-US" dirty="0"/>
                  <a:t>We tend to use variables for two reasons: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5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3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5239" y="3886610"/>
            <a:ext cx="11187259" cy="2775448"/>
            <a:chOff x="1185842" y="3429000"/>
            <a:chExt cx="6111311" cy="1702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3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835" y="1454621"/>
            <a:ext cx="11924147" cy="2422752"/>
            <a:chOff x="1185842" y="3429000"/>
            <a:chExt cx="6111311" cy="1485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818" r="-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10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“There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/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/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040748" y="4587124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Help me adjust my explanation!</a:t>
            </a:r>
          </a:p>
        </p:txBody>
      </p:sp>
    </p:spTree>
    <p:extLst>
      <p:ext uri="{BB962C8B-B14F-4D97-AF65-F5344CB8AC3E}">
        <p14:creationId xmlns:p14="http://schemas.microsoft.com/office/powerpoint/2010/main" val="2099678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“There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b="0" i="0" dirty="0"/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b="0" i="0" dirty="0"/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52073" y="1985818"/>
                <a:ext cx="8294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,2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073" y="1985818"/>
                <a:ext cx="8294254" cy="461665"/>
              </a:xfrm>
              <a:prstGeom prst="rect">
                <a:avLst/>
              </a:prstGeom>
              <a:blipFill>
                <a:blip r:embed="rId3"/>
                <a:stretch>
                  <a:fillRect l="-7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2039" y="3089563"/>
                <a:ext cx="8294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 err="1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39" y="3089563"/>
                <a:ext cx="8294254" cy="461665"/>
              </a:xfrm>
              <a:prstGeom prst="rect">
                <a:avLst/>
              </a:prstGeom>
              <a:blipFill>
                <a:blip r:embed="rId4"/>
                <a:stretch>
                  <a:fillRect l="-7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22039" y="4208195"/>
            <a:ext cx="829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an odd number that is less than 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4911" y="5361219"/>
            <a:ext cx="829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All numbers are both even and odd.</a:t>
            </a:r>
          </a:p>
        </p:txBody>
      </p:sp>
    </p:spTree>
    <p:extLst>
      <p:ext uri="{BB962C8B-B14F-4D97-AF65-F5344CB8AC3E}">
        <p14:creationId xmlns:p14="http://schemas.microsoft.com/office/powerpoint/2010/main" val="857948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66C4-CCFD-492F-A733-C50EB522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5A20A-5CE3-47DA-84D9-BFA35D5F43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practice in section and on homework.</a:t>
                </a:r>
              </a:p>
              <a:p>
                <a:endParaRPr lang="en-US" dirty="0"/>
              </a:p>
              <a:p>
                <a:r>
                  <a:rPr lang="en-US" dirty="0"/>
                  <a:t>Also a reading on the webpage –</a:t>
                </a:r>
              </a:p>
              <a:p>
                <a:pPr lvl="1"/>
                <a:r>
                  <a:rPr lang="en-US" dirty="0"/>
                  <a:t>An explanation of why “for any” is not a great way to translate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lang="en-US" dirty="0"/>
                  <a:t>(even though it looks like a good option on the surface)</a:t>
                </a:r>
              </a:p>
              <a:p>
                <a:pPr lvl="1"/>
                <a:r>
                  <a:rPr lang="en-US" dirty="0"/>
                  <a:t>More information on what happens with multiple quantifiers (we’ll discuss more on Wednesday).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05A20A-5CE3-47DA-84D9-BFA35D5F4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489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Predicate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true?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4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Predicate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69200"/>
              </a:xfrm>
            </p:spPr>
            <p:txBody>
              <a:bodyPr/>
              <a:lstStyle/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.” 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this true?</a:t>
                </a:r>
              </a:p>
              <a:p>
                <a:r>
                  <a:rPr lang="en-US" dirty="0"/>
                  <a:t>TRICK QUESTION! It depends on the domain.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69200"/>
              </a:xfrm>
              <a:blipFill>
                <a:blip r:embed="rId2"/>
                <a:stretch>
                  <a:fillRect l="-654" t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25715" y="3871078"/>
          <a:ext cx="10544403" cy="1974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4801">
                  <a:extLst>
                    <a:ext uri="{9D8B030D-6E8A-4147-A177-3AD203B41FA5}">
                      <a16:colId xmlns:a16="http://schemas.microsoft.com/office/drawing/2014/main" val="317002534"/>
                    </a:ext>
                  </a:extLst>
                </a:gridCol>
                <a:gridCol w="3514801">
                  <a:extLst>
                    <a:ext uri="{9D8B030D-6E8A-4147-A177-3AD203B41FA5}">
                      <a16:colId xmlns:a16="http://schemas.microsoft.com/office/drawing/2014/main" val="3019978042"/>
                    </a:ext>
                  </a:extLst>
                </a:gridCol>
                <a:gridCol w="3514801">
                  <a:extLst>
                    <a:ext uri="{9D8B030D-6E8A-4147-A177-3AD203B41FA5}">
                      <a16:colId xmlns:a16="http://schemas.microsoft.com/office/drawing/2014/main" val="3323061682"/>
                    </a:ext>
                  </a:extLst>
                </a:gridCol>
              </a:tblGrid>
              <a:tr h="9872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Prime</a:t>
                      </a:r>
                      <a:r>
                        <a:rPr lang="en-US" sz="2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Numbers</a:t>
                      </a:r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Positive Integers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Odd</a:t>
                      </a:r>
                      <a:r>
                        <a:rPr lang="en-US" sz="24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integers</a:t>
                      </a:r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53686"/>
                  </a:ext>
                </a:extLst>
              </a:tr>
              <a:tr h="98727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True (vacuously)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9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4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hours are shifted next week (Monday is a holiday).</a:t>
            </a:r>
          </a:p>
          <a:p>
            <a:r>
              <a:rPr lang="en-US" dirty="0"/>
              <a:t>No lecture on Monday, either.</a:t>
            </a:r>
          </a:p>
        </p:txBody>
      </p:sp>
    </p:spTree>
    <p:extLst>
      <p:ext uri="{BB962C8B-B14F-4D97-AF65-F5344CB8AC3E}">
        <p14:creationId xmlns:p14="http://schemas.microsoft.com/office/powerpoint/2010/main" val="1445694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Technical 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parse sentences with quantifiers? </a:t>
                </a:r>
              </a:p>
              <a:p>
                <a:pPr lvl="1"/>
                <a:r>
                  <a:rPr lang="en-US" dirty="0"/>
                  <a:t>What’s the “order of operations?”</a:t>
                </a:r>
              </a:p>
              <a:p>
                <a:endParaRPr lang="en-US" dirty="0"/>
              </a:p>
              <a:p>
                <a:r>
                  <a:rPr lang="en-US" dirty="0"/>
                  <a:t>We will usually put parentheses right after the quantifier and variable to make it clear what’s included. If we don’t, it’s the rest of the expression.</a:t>
                </a:r>
              </a:p>
              <a:p>
                <a:endParaRPr lang="en-US" dirty="0"/>
              </a:p>
              <a:p>
                <a:r>
                  <a:rPr lang="en-US" dirty="0"/>
                  <a:t>Be careful with repeated variables…they don’t always mean what you think they mean.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0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30ED-362A-4F53-A0C9-092A7719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What happens if we repeat a variable? </a:t>
                </a:r>
              </a:p>
              <a:p>
                <a:pPr marL="0" indent="0">
                  <a:buNone/>
                </a:pPr>
                <a:r>
                  <a:rPr lang="en-US" dirty="0"/>
                  <a:t>Whenever you introduce a new quantifier with an already existing variable, it “takes over” that name until its expression ends.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∀</m:t>
                      </m:r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It’s common (albeit somewhat confusing) practice to reuse a variables when it “wouldn’t matter”. </a:t>
                </a:r>
              </a:p>
              <a:p>
                <a:pPr marL="0" indent="0">
                  <a:buNone/>
                </a:pPr>
                <a:r>
                  <a:rPr lang="en-US" dirty="0"/>
                  <a:t>Never do something like the above: where a single name switches from gold to purple back to gold. Switching from gold to purple only is usually fine…but names are cheap.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AB6D0-C78F-4FED-BEDA-3A722475A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378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</p:spTree>
    <p:extLst>
      <p:ext uri="{BB962C8B-B14F-4D97-AF65-F5344CB8AC3E}">
        <p14:creationId xmlns:p14="http://schemas.microsoft.com/office/powerpoint/2010/main" val="2384271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Tasty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blipFill>
                <a:blip r:embed="rId2"/>
                <a:stretch>
                  <a:fillRect l="-171" t="-9211" r="-51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Tasty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blipFill>
                <a:blip r:embed="rId3"/>
                <a:stretch>
                  <a:fillRect l="-145" t="-9211" r="-43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Sliced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Diced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blipFill>
                <a:blip r:embed="rId4"/>
                <a:stretch>
                  <a:fillRect l="-152" t="-9211" r="-45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834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B904B-7139-4311-9DEE-76B857C0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A03B2-F18D-469C-B612-20986795D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4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way of thinking of proofs:</a:t>
            </a:r>
          </a:p>
          <a:p>
            <a:endParaRPr lang="en-US" dirty="0"/>
          </a:p>
          <a:p>
            <a:r>
              <a:rPr lang="en-US" dirty="0"/>
              <a:t>Here’s one way to get an iron-clad guarantee:</a:t>
            </a:r>
          </a:p>
          <a:p>
            <a:r>
              <a:rPr lang="en-US" dirty="0"/>
              <a:t>1. Write down all the facts we know.</a:t>
            </a:r>
          </a:p>
          <a:p>
            <a:r>
              <a:rPr lang="en-US" dirty="0"/>
              <a:t>2. Combine the things we know to derive new facts.</a:t>
            </a:r>
          </a:p>
          <a:p>
            <a:r>
              <a:rPr lang="en-US" dirty="0"/>
              <a:t>3. Continue until what we want to show is a fact.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“If it is raining, then I have my umbrella”</a:t>
            </a:r>
          </a:p>
          <a:p>
            <a:r>
              <a:rPr lang="en-US" dirty="0"/>
              <a:t>And “It is raining”</a:t>
            </a:r>
          </a:p>
          <a:p>
            <a:r>
              <a:rPr lang="en-US" dirty="0"/>
              <a:t>You should conclude….</a:t>
            </a:r>
          </a:p>
          <a:p>
            <a:endParaRPr lang="en-US" dirty="0"/>
          </a:p>
          <a:p>
            <a:r>
              <a:rPr lang="en-US" dirty="0"/>
              <a:t>For whatever you conclude, convert the statement to propositional logic – will your statement hold for any propositions, or is it specific to raining and umbrellas?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781" y="2530764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have my umbrella!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 can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 said another way: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26182"/>
                <a:ext cx="9411855" cy="954107"/>
              </a:xfrm>
              <a:prstGeom prst="rect">
                <a:avLst/>
              </a:prstGeom>
              <a:blipFill>
                <a:blip r:embed="rId3"/>
                <a:stretch>
                  <a:fillRect l="-129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only True rows in its truth table (it’s a tautology)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271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 – a formal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73178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∧¬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F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31" y="1463857"/>
                <a:ext cx="4714130" cy="5262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9600" y="1463857"/>
            <a:ext cx="3384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Distributivity</a:t>
            </a:r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Law of Implication</a:t>
            </a:r>
          </a:p>
          <a:p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Commutativity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Domination</a:t>
            </a:r>
          </a:p>
        </p:txBody>
      </p:sp>
    </p:spTree>
    <p:extLst>
      <p:ext uri="{BB962C8B-B14F-4D97-AF65-F5344CB8AC3E}">
        <p14:creationId xmlns:p14="http://schemas.microsoft.com/office/powerpoint/2010/main" val="3581604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inference from the last slide is always valid. 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We use that inference A LOT</a:t>
                </a:r>
              </a:p>
              <a:p>
                <a:pPr marL="0" indent="0">
                  <a:buNone/>
                </a:pPr>
                <a:r>
                  <a:rPr lang="en-US" dirty="0"/>
                  <a:t> So often people gave it a name (“Modus Ponens”) </a:t>
                </a:r>
              </a:p>
              <a:p>
                <a:pPr marL="0" indent="0">
                  <a:buNone/>
                </a:pPr>
                <a:r>
                  <a:rPr lang="en-US" dirty="0"/>
                  <a:t> So often…we don’t have time to repeat that 12 line proof EVERY TIME.</a:t>
                </a:r>
              </a:p>
              <a:p>
                <a:pPr marL="0" indent="0">
                  <a:buNone/>
                </a:pPr>
                <a:r>
                  <a:rPr lang="en-US" dirty="0"/>
                  <a:t> Let’s make this another law we can apply in a single step.</a:t>
                </a:r>
              </a:p>
              <a:p>
                <a:pPr marL="0" indent="0">
                  <a:buNone/>
                </a:pPr>
                <a:r>
                  <a:rPr lang="en-US" dirty="0"/>
                  <a:t>    Just like refactoring a method in code.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2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far our propositions have worked great for fixed objects.</a:t>
                </a:r>
              </a:p>
              <a:p>
                <a:endParaRPr lang="en-US" dirty="0"/>
              </a:p>
              <a:p>
                <a:r>
                  <a:rPr lang="en-US" dirty="0"/>
                  <a:t>What if we want to say “If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&gt;100.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r>
                  <a:rPr lang="en-US" dirty="0"/>
                  <a:t> isn’t a proposition. Its truth value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We need a function that can take in a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output True or False as appropriate.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721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– Laws of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</p:spPr>
            <p:txBody>
              <a:bodyPr/>
              <a:lstStyle/>
              <a:p>
                <a:r>
                  <a:rPr lang="en-US" dirty="0"/>
                  <a:t>We’re using the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→“</m:t>
                    </m:r>
                  </m:oMath>
                </a14:m>
                <a:r>
                  <a:rPr lang="en-US" dirty="0"/>
                  <a:t> symbol A LOT.</a:t>
                </a:r>
              </a:p>
              <a:p>
                <a:r>
                  <a:rPr lang="en-US" dirty="0"/>
                  <a:t>Too much</a:t>
                </a:r>
              </a:p>
              <a:p>
                <a:endParaRPr lang="en-US" dirty="0"/>
              </a:p>
              <a:p>
                <a:r>
                  <a:rPr lang="en-US" dirty="0"/>
                  <a:t>Some new notation to make our lives easier.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  <a:blipFill>
                <a:blip r:embed="rId2"/>
                <a:stretch>
                  <a:fillRect l="-654" t="-454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5519" y="3779982"/>
            <a:ext cx="5570481" cy="1089101"/>
            <a:chOff x="525519" y="3779982"/>
            <a:chExt cx="5570481" cy="1089101"/>
          </a:xfrm>
        </p:grpSpPr>
        <p:grpSp>
          <p:nvGrpSpPr>
            <p:cNvPr id="9" name="Group 8"/>
            <p:cNvGrpSpPr/>
            <p:nvPr/>
          </p:nvGrpSpPr>
          <p:grpSpPr>
            <a:xfrm>
              <a:off x="571049" y="3779982"/>
              <a:ext cx="5524951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If we know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both</a:t>
                    </a:r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and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We can conclude any (or all)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3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6983390" y="3779982"/>
            <a:ext cx="2283696" cy="1094907"/>
            <a:chOff x="6983390" y="3779982"/>
            <a:chExt cx="2283696" cy="1094907"/>
          </a:xfrm>
        </p:grpSpPr>
        <p:grpSp>
          <p:nvGrpSpPr>
            <p:cNvPr id="5" name="Group 4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means “therefore” – I knew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therefore I can conclude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blipFill>
                <a:blip r:embed="rId9"/>
                <a:stretch>
                  <a:fillRect l="-1042" t="-9333" r="-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432811" y="5561667"/>
            <a:ext cx="2283696" cy="1094907"/>
            <a:chOff x="6983390" y="3779982"/>
            <a:chExt cx="2283696" cy="1094907"/>
          </a:xfrm>
        </p:grpSpPr>
        <p:grpSp>
          <p:nvGrpSpPr>
            <p:cNvPr id="20" name="Group 19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Ponens,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in our new notation.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blipFill>
                <a:blip r:embed="rId13"/>
                <a:stretch>
                  <a:fillRect l="-168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702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keep going. </a:t>
            </a:r>
          </a:p>
          <a:p>
            <a:r>
              <a:rPr lang="en-US" dirty="0"/>
              <a:t>I know “If it is raining then I have my umbrella” and “I do not have my umbrella” </a:t>
            </a:r>
          </a:p>
          <a:p>
            <a:r>
              <a:rPr lang="en-US" dirty="0"/>
              <a:t>I can conclude…</a:t>
            </a:r>
          </a:p>
          <a:p>
            <a:endParaRPr lang="en-US" dirty="0"/>
          </a:p>
          <a:p>
            <a:r>
              <a:rPr lang="en-US" dirty="0"/>
              <a:t>What’s the general form?</a:t>
            </a:r>
          </a:p>
          <a:p>
            <a:r>
              <a:rPr lang="en-US" dirty="0"/>
              <a:t>How do you think the proof will go?</a:t>
            </a:r>
          </a:p>
          <a:p>
            <a:pPr lvl="1"/>
            <a:r>
              <a:rPr lang="en-US" dirty="0"/>
              <a:t>If you had to convince a friend of this claim in English,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9254" y="2905780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 is not raining!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[(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)∧¬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1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2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214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75292" y="3428999"/>
            <a:ext cx="6387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1.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on 3,2.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3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FB5D357-87A0-4D2A-B7FE-62DCB035C771}"/>
              </a:ext>
            </a:extLst>
          </p:cNvPr>
          <p:cNvSpPr/>
          <p:nvPr/>
        </p:nvSpPr>
        <p:spPr>
          <a:xfrm>
            <a:off x="7092848" y="4509819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Help me adjust my explanation!</a:t>
            </a:r>
          </a:p>
        </p:txBody>
      </p:sp>
    </p:spTree>
    <p:extLst>
      <p:ext uri="{BB962C8B-B14F-4D97-AF65-F5344CB8AC3E}">
        <p14:creationId xmlns:p14="http://schemas.microsoft.com/office/powerpoint/2010/main" val="1899858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blipFill>
                <a:blip r:embed="rId4"/>
                <a:stretch>
                  <a:fillRect l="-3589" t="-1852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5018" y="2466109"/>
            <a:ext cx="338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1,3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2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5,4</a:t>
            </a:r>
          </a:p>
        </p:txBody>
      </p:sp>
    </p:spTree>
    <p:extLst>
      <p:ext uri="{BB962C8B-B14F-4D97-AF65-F5344CB8AC3E}">
        <p14:creationId xmlns:p14="http://schemas.microsoft.com/office/powerpoint/2010/main" val="2887809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505501"/>
          </a:xfrm>
        </p:spPr>
        <p:txBody>
          <a:bodyPr/>
          <a:lstStyle/>
          <a:p>
            <a:r>
              <a:rPr lang="en-US" dirty="0"/>
              <a:t>We need a couple more inference rules.</a:t>
            </a:r>
          </a:p>
          <a:p>
            <a:r>
              <a:rPr lang="en-US" dirty="0"/>
              <a:t>These rules set us up to get facts in exactly the right form to apply the really useful rules.</a:t>
            </a:r>
          </a:p>
          <a:p>
            <a:r>
              <a:rPr lang="en-US" dirty="0"/>
              <a:t>A lot like commutativity and associativity in the propositional logic rules.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7574" y="3756968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752486" y="412139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58622" y="3776111"/>
            <a:ext cx="7733379" cy="1116810"/>
            <a:chOff x="554138" y="824345"/>
            <a:chExt cx="2498952" cy="1116810"/>
          </a:xfrm>
        </p:grpSpPr>
        <p:grpSp>
          <p:nvGrpSpPr>
            <p:cNvPr id="33" name="Group 32"/>
            <p:cNvGrpSpPr/>
            <p:nvPr/>
          </p:nvGrpSpPr>
          <p:grpSpPr>
            <a:xfrm>
              <a:off x="714212" y="824345"/>
              <a:ext cx="2338878" cy="1055255"/>
              <a:chOff x="904712" y="2373745"/>
              <a:chExt cx="2338878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 know the fact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  I can conclude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separately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701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95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/>
          <a:lstStyle/>
          <a:p>
            <a:r>
              <a:rPr lang="en-US" dirty="0"/>
              <a:t>We’ve been implicitly using another “rule” today,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next time.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(the way our propositional rules could). Why not?</a:t>
                </a:r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72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371" y="2726480"/>
                <a:ext cx="11187258" cy="385638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Cat(x)</a:t>
                </a:r>
                <a:r>
                  <a:rPr lang="en-US" dirty="0"/>
                  <a:t>:=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“x</a:t>
                </a:r>
                <a:r>
                  <a:rPr lang="en-US" dirty="0"/>
                  <a:t> is a cat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”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Prime(x)</a:t>
                </a:r>
                <a:r>
                  <a:rPr lang="en-US" dirty="0"/>
                  <a:t> 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is prime”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”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Sum(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x,y,z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</m:oMath>
                </a14:m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dirty="0"/>
                  <a:t>”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HasNChars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s,n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“string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dirty="0"/>
                  <a:t> has length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US" dirty="0"/>
                  <a:t>”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Numbers and types of inputs can change. Only requirement is output is Boolean.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2726480"/>
                <a:ext cx="11187258" cy="3856383"/>
              </a:xfrm>
              <a:blipFill>
                <a:blip r:embed="rId2"/>
                <a:stretch>
                  <a:fillRect l="-708" t="-3160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4998" y="1380493"/>
            <a:ext cx="8407337" cy="1243437"/>
            <a:chOff x="1185842" y="3429000"/>
            <a:chExt cx="6111311" cy="1485900"/>
          </a:xfrm>
        </p:grpSpPr>
        <p:sp>
          <p:nvSpPr>
            <p:cNvPr id="5" name="Rectangle 4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function that outputs true or false.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Predicate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674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89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015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554430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Propositions were like Boolean variables.</a:t>
            </a:r>
          </a:p>
          <a:p>
            <a:r>
              <a:rPr lang="en-US" dirty="0"/>
              <a:t>What are predicates? Functions that return Booleans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predicate(…)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6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Translation works a lot like when we just had propositions.</a:t>
                </a:r>
              </a:p>
              <a:p>
                <a:r>
                  <a:rPr lang="en-US" dirty="0"/>
                  <a:t>Let’s try it…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3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of Discourse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4.5? What about “</a:t>
                </a:r>
                <a:r>
                  <a:rPr lang="en-US" dirty="0" err="1"/>
                  <a:t>abc</a:t>
                </a:r>
                <a:r>
                  <a:rPr lang="en-US" dirty="0"/>
                  <a:t>” ?</a:t>
                </a:r>
              </a:p>
              <a:p>
                <a:r>
                  <a:rPr lang="en-US" dirty="0"/>
                  <a:t>I never intended you to plug 4.5 or “</a:t>
                </a:r>
                <a:r>
                  <a:rPr lang="en-US" dirty="0" err="1"/>
                  <a:t>abc</a:t>
                </a:r>
                <a:r>
                  <a:rPr lang="en-US" dirty="0"/>
                  <a:t>”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When you read the sentence you probably didn’t imagine plugging those values in….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5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of Discourse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make sure we </a:t>
                </a:r>
                <a:r>
                  <a:rPr lang="en-US" b="1" dirty="0"/>
                  <a:t>can’t</a:t>
                </a:r>
                <a:r>
                  <a:rPr lang="en-US" dirty="0"/>
                  <a:t> plug in 4.5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predicate logic requires deciding on the types we’ll allow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75239" y="4494755"/>
            <a:ext cx="8407337" cy="1485900"/>
            <a:chOff x="1185842" y="3429000"/>
            <a:chExt cx="6111311" cy="1485900"/>
          </a:xfrm>
        </p:grpSpPr>
        <p:sp>
          <p:nvSpPr>
            <p:cNvPr id="5" name="Rectangle 4"/>
            <p:cNvSpPr/>
            <p:nvPr/>
          </p:nvSpPr>
          <p:spPr>
            <a:xfrm>
              <a:off x="1185842" y="3429000"/>
              <a:ext cx="6111311" cy="1485900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</a:t>
              </a:r>
              <a:r>
                <a:rPr lang="en-US" sz="2800" b="1" i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types</a:t>
              </a:r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of inputs allowed in our predicates.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Domain of Discourse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38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a possible domain of discourse for these lists of predicates?</a:t>
                </a:r>
              </a:p>
              <a:p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cat”,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barks”,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likes to take walks”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prime”,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=5”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&lt;20“</m:t>
                    </m:r>
                  </m:oMath>
                </a14:m>
                <a:r>
                  <a:rPr lang="en-US" dirty="0"/>
                  <a:t> 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power of two”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enrolled in course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”,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pre-</a:t>
                </a:r>
                <a:r>
                  <a:rPr lang="en-US" dirty="0" err="1"/>
                  <a:t>req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758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49</TotalTime>
  <Words>2855</Words>
  <Application>Microsoft Office PowerPoint</Application>
  <PresentationFormat>Widescreen</PresentationFormat>
  <Paragraphs>405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Predicates and Quantifiers</vt:lpstr>
      <vt:lpstr>Announcements</vt:lpstr>
      <vt:lpstr>Predicate Logic</vt:lpstr>
      <vt:lpstr>Predicates</vt:lpstr>
      <vt:lpstr>Analogy</vt:lpstr>
      <vt:lpstr>Translation</vt:lpstr>
      <vt:lpstr>Domain of Discourse</vt:lpstr>
      <vt:lpstr>Domain of Discourse</vt:lpstr>
      <vt:lpstr>Try it…</vt:lpstr>
      <vt:lpstr>Try it…</vt:lpstr>
      <vt:lpstr>Quantifiers</vt:lpstr>
      <vt:lpstr>Quantifiers</vt:lpstr>
      <vt:lpstr>Quantifiers</vt:lpstr>
      <vt:lpstr>Quantifiers</vt:lpstr>
      <vt:lpstr>Translations</vt:lpstr>
      <vt:lpstr>Translations</vt:lpstr>
      <vt:lpstr>Translations</vt:lpstr>
      <vt:lpstr>Evaluating Predicate Logic</vt:lpstr>
      <vt:lpstr>Evaluating Predicate Logic</vt:lpstr>
      <vt:lpstr>One Technical Matter</vt:lpstr>
      <vt:lpstr>Bound Variables</vt:lpstr>
      <vt:lpstr>More Practice</vt:lpstr>
      <vt:lpstr>More Practice</vt:lpstr>
      <vt:lpstr>Inference Proofs</vt:lpstr>
      <vt:lpstr>Inference Proofs</vt:lpstr>
      <vt:lpstr>Drawing Conclusions</vt:lpstr>
      <vt:lpstr>Modus Ponens</vt:lpstr>
      <vt:lpstr>Modus Ponens – a formal proof</vt:lpstr>
      <vt:lpstr>Modus Ponens</vt:lpstr>
      <vt:lpstr>Notation – Laws of Inference</vt:lpstr>
      <vt:lpstr>Another Proof</vt:lpstr>
      <vt:lpstr>A proof!</vt:lpstr>
      <vt:lpstr>A proof!</vt:lpstr>
      <vt:lpstr>Try it yourselves</vt:lpstr>
      <vt:lpstr>Try it yourselves</vt:lpstr>
      <vt:lpstr>More Inference Rules</vt:lpstr>
      <vt:lpstr>More Inference Rules</vt:lpstr>
      <vt:lpstr>The Direct Proof Rule</vt:lpstr>
      <vt:lpstr>Caution</vt:lpstr>
      <vt:lpstr>One more Proof</vt:lpstr>
      <vt:lpstr>One more Proof</vt:lpstr>
      <vt:lpstr>Inference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Predicates and Quantifiers</dc:title>
  <dc:creator>rtweber2</dc:creator>
  <cp:lastModifiedBy>rtweber2</cp:lastModifiedBy>
  <cp:revision>12</cp:revision>
  <cp:lastPrinted>2022-04-04T23:07:20Z</cp:lastPrinted>
  <dcterms:created xsi:type="dcterms:W3CDTF">2022-01-12T01:58:03Z</dcterms:created>
  <dcterms:modified xsi:type="dcterms:W3CDTF">2023-01-12T21:00:19Z</dcterms:modified>
</cp:coreProperties>
</file>