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7.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15.xml" ContentType="application/vnd.openxmlformats-officedocument.presentationml.tags+xml"/>
  <Override PartName="/ppt/tags/tag16.xml" ContentType="application/vnd.openxmlformats-officedocument.presentationml.tags+xml"/>
  <Override PartName="/ppt/tags/tag18.xml" ContentType="application/vnd.openxmlformats-officedocument.presentationml.tags+xml"/>
  <Override PartName="/ppt/tags/tag12.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7" r:id="rId2"/>
    <p:sldId id="326" r:id="rId3"/>
    <p:sldId id="327" r:id="rId4"/>
    <p:sldId id="328" r:id="rId5"/>
    <p:sldId id="329" r:id="rId6"/>
    <p:sldId id="256" r:id="rId7"/>
    <p:sldId id="360" r:id="rId8"/>
    <p:sldId id="379" r:id="rId9"/>
    <p:sldId id="361" r:id="rId10"/>
    <p:sldId id="275" r:id="rId11"/>
    <p:sldId id="362" r:id="rId12"/>
    <p:sldId id="363" r:id="rId13"/>
    <p:sldId id="380" r:id="rId14"/>
    <p:sldId id="312" r:id="rId15"/>
    <p:sldId id="381" r:id="rId16"/>
    <p:sldId id="310" r:id="rId17"/>
    <p:sldId id="284" r:id="rId18"/>
    <p:sldId id="313" r:id="rId19"/>
    <p:sldId id="314" r:id="rId20"/>
    <p:sldId id="320" r:id="rId21"/>
    <p:sldId id="316" r:id="rId22"/>
    <p:sldId id="357" r:id="rId23"/>
    <p:sldId id="358" r:id="rId24"/>
    <p:sldId id="317" r:id="rId25"/>
    <p:sldId id="348" r:id="rId26"/>
    <p:sldId id="349" r:id="rId27"/>
    <p:sldId id="350" r:id="rId28"/>
    <p:sldId id="318" r:id="rId29"/>
    <p:sldId id="356" r:id="rId30"/>
    <p:sldId id="351" r:id="rId31"/>
    <p:sldId id="352" r:id="rId32"/>
    <p:sldId id="365" r:id="rId33"/>
    <p:sldId id="353" r:id="rId34"/>
    <p:sldId id="321" r:id="rId35"/>
    <p:sldId id="323" r:id="rId36"/>
    <p:sldId id="319" r:id="rId37"/>
    <p:sldId id="324" r:id="rId38"/>
    <p:sldId id="377" r:id="rId39"/>
    <p:sldId id="260" r:id="rId40"/>
    <p:sldId id="261" r:id="rId41"/>
    <p:sldId id="276" r:id="rId42"/>
    <p:sldId id="277" r:id="rId43"/>
    <p:sldId id="378" r:id="rId44"/>
    <p:sldId id="278" r:id="rId45"/>
    <p:sldId id="262" r:id="rId46"/>
    <p:sldId id="263" r:id="rId47"/>
    <p:sldId id="264" r:id="rId48"/>
    <p:sldId id="265" r:id="rId49"/>
    <p:sldId id="266" r:id="rId50"/>
    <p:sldId id="267" r:id="rId51"/>
    <p:sldId id="268" r:id="rId52"/>
    <p:sldId id="269" r:id="rId53"/>
    <p:sldId id="270" r:id="rId54"/>
    <p:sldId id="279" r:id="rId55"/>
    <p:sldId id="280" r:id="rId56"/>
    <p:sldId id="281" r:id="rId57"/>
    <p:sldId id="282" r:id="rId58"/>
    <p:sldId id="283" r:id="rId59"/>
    <p:sldId id="271" r:id="rId60"/>
    <p:sldId id="27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6" autoAdjust="0"/>
    <p:restoredTop sz="94660"/>
  </p:normalViewPr>
  <p:slideViewPr>
    <p:cSldViewPr snapToGrid="0" showGuides="1">
      <p:cViewPr varScale="1">
        <p:scale>
          <a:sx n="82" d="100"/>
          <a:sy n="82" d="100"/>
        </p:scale>
        <p:origin x="662"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6FE6084-8547-4DEE-AE37-B05B2D088676}" type="datetimeFigureOut">
              <a:rPr lang="en-US" smtClean="0"/>
              <a:t>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438565-8BD1-47F3-857A-6463A3E5894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0312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B6FE6084-8547-4DEE-AE37-B05B2D088676}" type="datetimeFigureOut">
              <a:rPr lang="en-US" smtClean="0"/>
              <a:t>1/9/2023</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31438565-8BD1-47F3-857A-6463A3E58944}"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720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B6FE6084-8547-4DEE-AE37-B05B2D088676}" type="datetimeFigureOut">
              <a:rPr lang="en-US" smtClean="0"/>
              <a:t>1/9/2023</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31438565-8BD1-47F3-857A-6463A3E58944}"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9635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1098298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FE6084-8547-4DEE-AE37-B05B2D088676}" type="datetimeFigureOut">
              <a:rPr lang="en-US" smtClean="0"/>
              <a:t>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438565-8BD1-47F3-857A-6463A3E58944}" type="slidenum">
              <a:rPr lang="en-US" smtClean="0"/>
              <a:t>‹#›</a:t>
            </a:fld>
            <a:endParaRPr lang="en-US"/>
          </a:p>
        </p:txBody>
      </p:sp>
    </p:spTree>
    <p:extLst>
      <p:ext uri="{BB962C8B-B14F-4D97-AF65-F5344CB8AC3E}">
        <p14:creationId xmlns:p14="http://schemas.microsoft.com/office/powerpoint/2010/main" val="3427354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B6FE6084-8547-4DEE-AE37-B05B2D088676}" type="datetimeFigureOut">
              <a:rPr lang="en-US" smtClean="0"/>
              <a:t>1/9/2023</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31438565-8BD1-47F3-857A-6463A3E58944}"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845163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B6FE6084-8547-4DEE-AE37-B05B2D088676}" type="datetimeFigureOut">
              <a:rPr lang="en-US" smtClean="0"/>
              <a:t>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438565-8BD1-47F3-857A-6463A3E58944}"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51198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FE6084-8547-4DEE-AE37-B05B2D088676}" type="datetimeFigureOut">
              <a:rPr lang="en-US" smtClean="0"/>
              <a:t>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438565-8BD1-47F3-857A-6463A3E58944}" type="slidenum">
              <a:rPr lang="en-US" smtClean="0"/>
              <a:t>‹#›</a:t>
            </a:fld>
            <a:endParaRPr lang="en-US"/>
          </a:p>
        </p:txBody>
      </p:sp>
    </p:spTree>
    <p:extLst>
      <p:ext uri="{BB962C8B-B14F-4D97-AF65-F5344CB8AC3E}">
        <p14:creationId xmlns:p14="http://schemas.microsoft.com/office/powerpoint/2010/main" val="2353474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FE6084-8547-4DEE-AE37-B05B2D088676}" type="datetimeFigureOut">
              <a:rPr lang="en-US" smtClean="0"/>
              <a:t>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438565-8BD1-47F3-857A-6463A3E58944}"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522139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FE6084-8547-4DEE-AE37-B05B2D088676}" type="datetimeFigureOut">
              <a:rPr lang="en-US" smtClean="0"/>
              <a:t>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438565-8BD1-47F3-857A-6463A3E5894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491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FE6084-8547-4DEE-AE37-B05B2D088676}" type="datetimeFigureOut">
              <a:rPr lang="en-US" smtClean="0"/>
              <a:t>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438565-8BD1-47F3-857A-6463A3E58944}" type="slidenum">
              <a:rPr lang="en-US" smtClean="0"/>
              <a:t>‹#›</a:t>
            </a:fld>
            <a:endParaRPr lang="en-US"/>
          </a:p>
        </p:txBody>
      </p:sp>
    </p:spTree>
    <p:extLst>
      <p:ext uri="{BB962C8B-B14F-4D97-AF65-F5344CB8AC3E}">
        <p14:creationId xmlns:p14="http://schemas.microsoft.com/office/powerpoint/2010/main" val="214025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FE6084-8547-4DEE-AE37-B05B2D088676}" type="datetimeFigureOut">
              <a:rPr lang="en-US" smtClean="0"/>
              <a:t>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438565-8BD1-47F3-857A-6463A3E5894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5849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B6FE6084-8547-4DEE-AE37-B05B2D088676}" type="datetimeFigureOut">
              <a:rPr lang="en-US" smtClean="0"/>
              <a:t>1/9/2023</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31438565-8BD1-47F3-857A-6463A3E58944}"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81271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585216" indent="-45720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80.png"/></Relationships>
</file>

<file path=ppt/slides/_rels/slide14.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80.png"/><Relationship Id="rId4" Type="http://schemas.openxmlformats.org/officeDocument/2006/relationships/tags" Target="../tags/tag16.xml"/></Relationships>
</file>

<file path=ppt/slides/_rels/slide15.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200.png"/><Relationship Id="rId4" Type="http://schemas.openxmlformats.org/officeDocument/2006/relationships/image" Target="../media/image19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63.png"/><Relationship Id="rId4" Type="http://schemas.openxmlformats.org/officeDocument/2006/relationships/image" Target="../media/image220.png"/></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7" Type="http://schemas.openxmlformats.org/officeDocument/2006/relationships/image" Target="../media/image24.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9.png"/></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7" Type="http://schemas.openxmlformats.org/officeDocument/2006/relationships/image" Target="../media/image24.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9.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52.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53.png"/></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1.png"/><Relationship Id="rId1" Type="http://schemas.openxmlformats.org/officeDocument/2006/relationships/slideLayout" Target="../slideLayouts/slideLayout2.xml"/><Relationship Id="rId4" Type="http://schemas.openxmlformats.org/officeDocument/2006/relationships/image" Target="../media/image91.png"/></Relationships>
</file>

<file path=ppt/slides/_rels/slide33.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4.xml.rels><?xml version="1.0" encoding="UTF-8" standalone="yes"?>
<Relationships xmlns="http://schemas.openxmlformats.org/package/2006/relationships"><Relationship Id="rId2" Type="http://schemas.openxmlformats.org/officeDocument/2006/relationships/image" Target="../media/image27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image" Target="../media/image270.png"/><Relationship Id="rId1" Type="http://schemas.openxmlformats.org/officeDocument/2006/relationships/slideLayout" Target="../slideLayouts/slideLayout2.xml"/><Relationship Id="rId5" Type="http://schemas.openxmlformats.org/officeDocument/2006/relationships/image" Target="../media/image300.png"/><Relationship Id="rId4" Type="http://schemas.openxmlformats.org/officeDocument/2006/relationships/image" Target="../media/image10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slideLayout" Target="../slideLayouts/slideLayout2.xml"/><Relationship Id="rId4" Type="http://schemas.openxmlformats.org/officeDocument/2006/relationships/tags" Target="../tags/tag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slideLayout" Target="../slideLayouts/slideLayout2.xml"/><Relationship Id="rId4" Type="http://schemas.openxmlformats.org/officeDocument/2006/relationships/tags" Target="../tags/tag13.xml"/></Relationships>
</file>

<file path=ppt/slides/_rels/slide41.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4.xml"/><Relationship Id="rId4" Type="http://schemas.openxmlformats.org/officeDocument/2006/relationships/image" Target="../media/image13.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image" Target="../media/image14.pn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3.png"/></Relationships>
</file>

<file path=ppt/slides/_rels/slide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1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8" Type="http://schemas.openxmlformats.org/officeDocument/2006/relationships/image" Target="../media/image272.png"/><Relationship Id="rId7" Type="http://schemas.openxmlformats.org/officeDocument/2006/relationships/image" Target="../media/image260.png"/><Relationship Id="rId1" Type="http://schemas.openxmlformats.org/officeDocument/2006/relationships/slideLayout" Target="../slideLayouts/slideLayout2.xml"/><Relationship Id="rId6" Type="http://schemas.openxmlformats.org/officeDocument/2006/relationships/image" Target="../media/image251.png"/><Relationship Id="rId11" Type="http://schemas.openxmlformats.org/officeDocument/2006/relationships/image" Target="../media/image301.png"/><Relationship Id="rId10" Type="http://schemas.openxmlformats.org/officeDocument/2006/relationships/image" Target="../media/image290.png"/><Relationship Id="rId9" Type="http://schemas.openxmlformats.org/officeDocument/2006/relationships/image" Target="../media/image281.png"/></Relationships>
</file>

<file path=ppt/slides/_rels/slide56.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30.png"/><Relationship Id="rId2" Type="http://schemas.openxmlformats.org/officeDocument/2006/relationships/image" Target="../media/image170.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image" Target="../media/image24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detexify.kirelabs.org/classify.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Warm Up</a:t>
            </a:r>
          </a:p>
        </p:txBody>
      </p:sp>
      <p:sp>
        <p:nvSpPr>
          <p:cNvPr id="3" name="Content Placeholder 2"/>
          <p:cNvSpPr>
            <a:spLocks noGrp="1"/>
          </p:cNvSpPr>
          <p:nvPr>
            <p:ph idx="1"/>
          </p:nvPr>
        </p:nvSpPr>
        <p:spPr/>
        <p:txBody>
          <a:bodyPr/>
          <a:lstStyle/>
          <a:p>
            <a:r>
              <a:rPr lang="en-US" dirty="0"/>
              <a:t>Translate this sentence into symbolic logic, and describe a weather pattern and transportation method that causes the proposition to be false.</a:t>
            </a:r>
          </a:p>
          <a:p>
            <a:endParaRPr lang="en-US" dirty="0"/>
          </a:p>
          <a:p>
            <a:r>
              <a:rPr lang="en-US" dirty="0"/>
              <a:t>It is snowing today, and if it is raining or snowing then we won’t walk to school.</a:t>
            </a:r>
          </a:p>
        </p:txBody>
      </p:sp>
    </p:spTree>
    <p:extLst>
      <p:ext uri="{BB962C8B-B14F-4D97-AF65-F5344CB8AC3E}">
        <p14:creationId xmlns:p14="http://schemas.microsoft.com/office/powerpoint/2010/main" val="2210260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p:txBody>
          <a:bodyPr/>
          <a:lstStyle/>
          <a:p>
            <a:r>
              <a:rPr lang="en-US" dirty="0"/>
              <a:t>Our first proof!</a:t>
            </a:r>
          </a:p>
          <a:p>
            <a:r>
              <a:rPr lang="en-US" dirty="0"/>
              <a:t>Contrapositives and digital logic.</a:t>
            </a:r>
          </a:p>
        </p:txBody>
      </p:sp>
    </p:spTree>
    <p:extLst>
      <p:ext uri="{BB962C8B-B14F-4D97-AF65-F5344CB8AC3E}">
        <p14:creationId xmlns:p14="http://schemas.microsoft.com/office/powerpoint/2010/main" val="1326818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7C37E8-123B-423A-BEE8-673765747CA6}"/>
              </a:ext>
            </a:extLst>
          </p:cNvPr>
          <p:cNvSpPr>
            <a:spLocks noGrp="1"/>
          </p:cNvSpPr>
          <p:nvPr>
            <p:ph type="title"/>
          </p:nvPr>
        </p:nvSpPr>
        <p:spPr/>
        <p:txBody>
          <a:bodyPr/>
          <a:lstStyle/>
          <a:p>
            <a:r>
              <a:rPr lang="en-US" dirty="0"/>
              <a:t>Our First Proof</a:t>
            </a:r>
          </a:p>
        </p:txBody>
      </p:sp>
      <p:sp>
        <p:nvSpPr>
          <p:cNvPr id="5" name="Text Placeholder 4">
            <a:extLst>
              <a:ext uri="{FF2B5EF4-FFF2-40B4-BE49-F238E27FC236}">
                <a16:creationId xmlns:a16="http://schemas.microsoft.com/office/drawing/2014/main" id="{130978F6-D413-4537-A0C0-72B17A5F4B8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20345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94483D5-A166-4FD6-894B-1A467DE64A1F}"/>
              </a:ext>
            </a:extLst>
          </p:cNvPr>
          <p:cNvSpPr>
            <a:spLocks noGrp="1"/>
          </p:cNvSpPr>
          <p:nvPr>
            <p:ph type="title"/>
          </p:nvPr>
        </p:nvSpPr>
        <p:spPr/>
        <p:txBody>
          <a:bodyPr/>
          <a:lstStyle/>
          <a:p>
            <a:r>
              <a:rPr lang="en-US" dirty="0"/>
              <a:t>Last Time</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9C64FFEF-371F-4B02-BED1-D0218C751432}"/>
                  </a:ext>
                </a:extLst>
              </p:cNvPr>
              <p:cNvSpPr>
                <a:spLocks noGrp="1"/>
              </p:cNvSpPr>
              <p:nvPr>
                <p:ph idx="1"/>
              </p:nvPr>
            </p:nvSpPr>
            <p:spPr/>
            <p:txBody>
              <a:bodyPr/>
              <a:lstStyle/>
              <a:p>
                <a:r>
                  <a:rPr lang="en-US" dirty="0"/>
                  <a:t>We showed</a:t>
                </a:r>
              </a:p>
              <a:p>
                <a:r>
                  <a:rPr lang="en-US" dirty="0" err="1"/>
                  <a:t>DeMorgan’s</a:t>
                </a:r>
                <a:r>
                  <a:rPr lang="en-US" dirty="0"/>
                  <a:t> Laws:</a:t>
                </a:r>
              </a:p>
              <a:p>
                <a14:m>
                  <m:oMath xmlns:m="http://schemas.openxmlformats.org/officeDocument/2006/math">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e>
                    </m:d>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oMath>
                </a14:m>
                <a:r>
                  <a:rPr lang="en-US" dirty="0"/>
                  <a:t> and </a:t>
                </a:r>
                <a14:m>
                  <m:oMath xmlns:m="http://schemas.openxmlformats.org/officeDocument/2006/math">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e>
                    </m:d>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oMath>
                </a14:m>
                <a:endParaRPr lang="en-US" dirty="0"/>
              </a:p>
            </p:txBody>
          </p:sp>
        </mc:Choice>
        <mc:Fallback xmlns="">
          <p:sp>
            <p:nvSpPr>
              <p:cNvPr id="6" name="Content Placeholder 5">
                <a:extLst>
                  <a:ext uri="{FF2B5EF4-FFF2-40B4-BE49-F238E27FC236}">
                    <a16:creationId xmlns:a16="http://schemas.microsoft.com/office/drawing/2014/main" id="{9C64FFEF-371F-4B02-BED1-D0218C751432}"/>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208916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Law of Implication</a:t>
            </a:r>
          </a:p>
        </p:txBody>
      </p:sp>
      <p:sp>
        <p:nvSpPr>
          <p:cNvPr id="3" name="TextBox 2"/>
          <p:cNvSpPr txBox="1"/>
          <p:nvPr/>
        </p:nvSpPr>
        <p:spPr>
          <a:xfrm>
            <a:off x="436728" y="1637731"/>
            <a:ext cx="11177517" cy="1384995"/>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Implications are hard. </a:t>
            </a:r>
          </a:p>
          <a:p>
            <a:r>
              <a:rPr lang="en-US" sz="2800" dirty="0">
                <a:latin typeface="Segoe UI Semilight" panose="020B0402040204020203" pitchFamily="34" charset="0"/>
                <a:cs typeface="Segoe UI Semilight" panose="020B0402040204020203" pitchFamily="34" charset="0"/>
              </a:rPr>
              <a:t>AND/OR/NOT make more intuitive sense to me… </a:t>
            </a:r>
          </a:p>
          <a:p>
            <a:r>
              <a:rPr lang="en-US" sz="2800" dirty="0">
                <a:latin typeface="Segoe UI Semilight" panose="020B0402040204020203" pitchFamily="34" charset="0"/>
                <a:cs typeface="Segoe UI Semilight" panose="020B0402040204020203" pitchFamily="34" charset="0"/>
              </a:rPr>
              <a:t>can we rewrite implications using just ANDs ORs and NOTs?</a:t>
            </a:r>
          </a:p>
        </p:txBody>
      </p:sp>
      <p:sp>
        <p:nvSpPr>
          <p:cNvPr id="4" name="TextBox 3"/>
          <p:cNvSpPr txBox="1"/>
          <p:nvPr/>
        </p:nvSpPr>
        <p:spPr>
          <a:xfrm>
            <a:off x="4735773" y="3429000"/>
            <a:ext cx="7124131"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One approach: think “when is this implication false?” then negate it (you might want one of </a:t>
            </a:r>
            <a:r>
              <a:rPr lang="en-US" sz="2400" dirty="0" err="1">
                <a:latin typeface="Segoe UI Semilight" panose="020B0402040204020203" pitchFamily="34" charset="0"/>
                <a:cs typeface="Segoe UI Semilight" panose="020B0402040204020203" pitchFamily="34" charset="0"/>
              </a:rPr>
              <a:t>DeMorgan’s</a:t>
            </a:r>
            <a:r>
              <a:rPr lang="en-US" sz="2400" dirty="0">
                <a:latin typeface="Segoe UI Semilight" panose="020B0402040204020203" pitchFamily="34" charset="0"/>
                <a:cs typeface="Segoe UI Semilight" panose="020B0402040204020203" pitchFamily="34" charset="0"/>
              </a:rPr>
              <a:t> Laws!</a:t>
            </a:r>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custDataLst>
                  <p:tags r:id="rId1"/>
                </p:custDataLst>
                <p:extLst/>
              </p:nvPr>
            </p:nvGraphicFramePr>
            <p:xfrm>
              <a:off x="1314986" y="3434293"/>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𝑝</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𝑞</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i="1"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0"/>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1"/>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2"/>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3"/>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4"/>
                      </a:ext>
                    </a:extLst>
                  </a:tr>
                </a:tbl>
              </a:graphicData>
            </a:graphic>
          </p:graphicFrame>
        </mc:Choice>
        <mc:Fallback xmlns="">
          <p:graphicFrame>
            <p:nvGraphicFramePr>
              <p:cNvPr id="7" name="Table 6"/>
              <p:cNvGraphicFramePr>
                <a:graphicFrameLocks noGrp="1"/>
              </p:cNvGraphicFramePr>
              <p:nvPr>
                <p:custDataLst>
                  <p:tags r:id="rId3"/>
                </p:custDataLst>
                <p:extLst>
                  <p:ext uri="{D42A27DB-BD31-4B8C-83A1-F6EECF244321}">
                    <p14:modId xmlns:p14="http://schemas.microsoft.com/office/powerpoint/2010/main" val="599541084"/>
                  </p:ext>
                </p:extLst>
              </p:nvPr>
            </p:nvGraphicFramePr>
            <p:xfrm>
              <a:off x="1314986" y="3434293"/>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endParaRPr lang="en-US"/>
                        </a:p>
                      </a:txBody>
                      <a:tcPr>
                        <a:blipFill>
                          <a:blip r:embed="rId4"/>
                          <a:stretch>
                            <a:fillRect l="-758" t="-1111" r="-258333" b="-411111"/>
                          </a:stretch>
                        </a:blipFill>
                      </a:tcPr>
                    </a:tc>
                    <a:tc>
                      <a:txBody>
                        <a:bodyPr/>
                        <a:lstStyle/>
                        <a:p>
                          <a:endParaRPr lang="en-US"/>
                        </a:p>
                      </a:txBody>
                      <a:tcPr>
                        <a:blipFill>
                          <a:blip r:embed="rId4"/>
                          <a:stretch>
                            <a:fillRect l="-100758" t="-1111" r="-158333" b="-411111"/>
                          </a:stretch>
                        </a:blipFill>
                      </a:tcPr>
                    </a:tc>
                    <a:tc>
                      <a:txBody>
                        <a:bodyPr/>
                        <a:lstStyle/>
                        <a:p>
                          <a:endParaRPr lang="en-US"/>
                        </a:p>
                      </a:txBody>
                      <a:tcPr>
                        <a:blipFill>
                          <a:blip r:embed="rId4"/>
                          <a:stretch>
                            <a:fillRect l="-128019" t="-1111" r="-966" b="-411111"/>
                          </a:stretch>
                        </a:blipFill>
                      </a:tcPr>
                    </a:tc>
                    <a:extLst>
                      <a:ext uri="{0D108BD9-81ED-4DB2-BD59-A6C34878D82A}">
                        <a16:rowId xmlns:a16="http://schemas.microsoft.com/office/drawing/2014/main" val="10000"/>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1"/>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F</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2"/>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3"/>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4"/>
                      </a:ext>
                    </a:extLst>
                  </a:tr>
                </a:tbl>
              </a:graphicData>
            </a:graphic>
          </p:graphicFrame>
        </mc:Fallback>
      </mc:AlternateContent>
    </p:spTree>
    <p:extLst>
      <p:ext uri="{BB962C8B-B14F-4D97-AF65-F5344CB8AC3E}">
        <p14:creationId xmlns:p14="http://schemas.microsoft.com/office/powerpoint/2010/main" val="3913810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Law of Implication</a:t>
            </a:r>
          </a:p>
        </p:txBody>
      </p:sp>
      <p:sp>
        <p:nvSpPr>
          <p:cNvPr id="3" name="TextBox 2"/>
          <p:cNvSpPr txBox="1"/>
          <p:nvPr/>
        </p:nvSpPr>
        <p:spPr>
          <a:xfrm>
            <a:off x="436728" y="1637731"/>
            <a:ext cx="11177517" cy="1384995"/>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Implications are hard. </a:t>
            </a:r>
          </a:p>
          <a:p>
            <a:r>
              <a:rPr lang="en-US" sz="2800" dirty="0">
                <a:latin typeface="Segoe UI Semilight" panose="020B0402040204020203" pitchFamily="34" charset="0"/>
                <a:cs typeface="Segoe UI Semilight" panose="020B0402040204020203" pitchFamily="34" charset="0"/>
              </a:rPr>
              <a:t>AND/OR/NOT make more intuitive sense to me… </a:t>
            </a:r>
          </a:p>
          <a:p>
            <a:r>
              <a:rPr lang="en-US" sz="2800" dirty="0">
                <a:latin typeface="Segoe UI Semilight" panose="020B0402040204020203" pitchFamily="34" charset="0"/>
                <a:cs typeface="Segoe UI Semilight" panose="020B0402040204020203" pitchFamily="34" charset="0"/>
              </a:rPr>
              <a:t>can we rewrite implications using just ANDs ORs and NOTs?</a:t>
            </a:r>
          </a:p>
        </p:txBody>
      </p:sp>
      <mc:AlternateContent xmlns:mc="http://schemas.openxmlformats.org/markup-compatibility/2006" xmlns:a14="http://schemas.microsoft.com/office/drawing/2010/main">
        <mc:Choice Requires="a14">
          <p:sp>
            <p:nvSpPr>
              <p:cNvPr id="4" name="TextBox 3"/>
              <p:cNvSpPr txBox="1"/>
              <p:nvPr/>
            </p:nvSpPr>
            <p:spPr>
              <a:xfrm>
                <a:off x="4735773" y="3429000"/>
                <a:ext cx="7124131" cy="1569660"/>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Seems like we might want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b="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Seems like a reasonable guess.</a:t>
                </a:r>
              </a:p>
              <a:p>
                <a:r>
                  <a:rPr lang="en-US" sz="2400" dirty="0">
                    <a:latin typeface="Segoe UI Semilight" panose="020B0402040204020203" pitchFamily="34" charset="0"/>
                    <a:cs typeface="Segoe UI Semilight" panose="020B0402040204020203" pitchFamily="34" charset="0"/>
                  </a:rPr>
                  <a:t>So is it true? Is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a14:m>
                <a:r>
                  <a:rPr lang="en-US" sz="2400" dirty="0">
                    <a:latin typeface="Segoe UI Semilight" panose="020B0402040204020203" pitchFamily="34" charset="0"/>
                    <a:cs typeface="Segoe UI Semilight" panose="020B0402040204020203" pitchFamily="34" charset="0"/>
                  </a:rPr>
                  <a:t>?</a:t>
                </a:r>
              </a:p>
            </p:txBody>
          </p:sp>
        </mc:Choice>
        <mc:Fallback xmlns="">
          <p:sp>
            <p:nvSpPr>
              <p:cNvPr id="4" name="TextBox 3"/>
              <p:cNvSpPr txBox="1">
                <a:spLocks noRot="1" noChangeAspect="1" noMove="1" noResize="1" noEditPoints="1" noAdjustHandles="1" noChangeArrowheads="1" noChangeShapeType="1" noTextEdit="1"/>
              </p:cNvSpPr>
              <p:nvPr/>
            </p:nvSpPr>
            <p:spPr>
              <a:xfrm>
                <a:off x="4735773" y="3429000"/>
                <a:ext cx="7124131" cy="1569660"/>
              </a:xfrm>
              <a:prstGeom prst="rect">
                <a:avLst/>
              </a:prstGeom>
              <a:blipFill>
                <a:blip r:embed="rId3"/>
                <a:stretch>
                  <a:fillRect l="-1369" t="-2724" b="-81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7" name="Table 6"/>
              <p:cNvGraphicFramePr>
                <a:graphicFrameLocks noGrp="1"/>
              </p:cNvGraphicFramePr>
              <p:nvPr>
                <p:custDataLst>
                  <p:tags r:id="rId1"/>
                </p:custDataLst>
                <p:extLst/>
              </p:nvPr>
            </p:nvGraphicFramePr>
            <p:xfrm>
              <a:off x="1314986" y="3434293"/>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𝑝</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𝑞</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i="1"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0"/>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1"/>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2"/>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3"/>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4"/>
                      </a:ext>
                    </a:extLst>
                  </a:tr>
                </a:tbl>
              </a:graphicData>
            </a:graphic>
          </p:graphicFrame>
        </mc:Choice>
        <mc:Fallback xmlns="">
          <p:graphicFrame>
            <p:nvGraphicFramePr>
              <p:cNvPr id="7" name="Table 6"/>
              <p:cNvGraphicFramePr>
                <a:graphicFrameLocks noGrp="1"/>
              </p:cNvGraphicFramePr>
              <p:nvPr>
                <p:custDataLst>
                  <p:tags r:id="rId4"/>
                </p:custDataLst>
                <p:extLst>
                  <p:ext uri="{D42A27DB-BD31-4B8C-83A1-F6EECF244321}">
                    <p14:modId xmlns:p14="http://schemas.microsoft.com/office/powerpoint/2010/main" val="3722936294"/>
                  </p:ext>
                </p:extLst>
              </p:nvPr>
            </p:nvGraphicFramePr>
            <p:xfrm>
              <a:off x="1314986" y="3434293"/>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endParaRPr lang="en-US"/>
                        </a:p>
                      </a:txBody>
                      <a:tcPr>
                        <a:blipFill>
                          <a:blip r:embed="rId6"/>
                          <a:stretch>
                            <a:fillRect l="-758" t="-1111" r="-258333" b="-411111"/>
                          </a:stretch>
                        </a:blipFill>
                      </a:tcPr>
                    </a:tc>
                    <a:tc>
                      <a:txBody>
                        <a:bodyPr/>
                        <a:lstStyle/>
                        <a:p>
                          <a:endParaRPr lang="en-US"/>
                        </a:p>
                      </a:txBody>
                      <a:tcPr>
                        <a:blipFill>
                          <a:blip r:embed="rId6"/>
                          <a:stretch>
                            <a:fillRect l="-100758" t="-1111" r="-158333" b="-411111"/>
                          </a:stretch>
                        </a:blipFill>
                      </a:tcPr>
                    </a:tc>
                    <a:tc>
                      <a:txBody>
                        <a:bodyPr/>
                        <a:lstStyle/>
                        <a:p>
                          <a:endParaRPr lang="en-US"/>
                        </a:p>
                      </a:txBody>
                      <a:tcPr>
                        <a:blipFill>
                          <a:blip r:embed="rId6"/>
                          <a:stretch>
                            <a:fillRect l="-128019" t="-1111" r="-966" b="-411111"/>
                          </a:stretch>
                        </a:blipFill>
                      </a:tcPr>
                    </a:tc>
                    <a:extLst>
                      <a:ext uri="{0D108BD9-81ED-4DB2-BD59-A6C34878D82A}">
                        <a16:rowId xmlns:a16="http://schemas.microsoft.com/office/drawing/2014/main" val="10000"/>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1"/>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F</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2"/>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3"/>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4"/>
                      </a:ext>
                    </a:extLst>
                  </a:tr>
                </a:tbl>
              </a:graphicData>
            </a:graphic>
          </p:graphicFrame>
        </mc:Fallback>
      </mc:AlternateContent>
    </p:spTree>
    <p:extLst>
      <p:ext uri="{BB962C8B-B14F-4D97-AF65-F5344CB8AC3E}">
        <p14:creationId xmlns:p14="http://schemas.microsoft.com/office/powerpoint/2010/main" val="2529390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Law of Implication</a:t>
            </a:r>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custDataLst>
                  <p:tags r:id="rId1"/>
                </p:custDataLst>
                <p:extLst/>
              </p:nvPr>
            </p:nvGraphicFramePr>
            <p:xfrm>
              <a:off x="2688610" y="2770462"/>
              <a:ext cx="7295607" cy="2756881"/>
            </p:xfrm>
            <a:graphic>
              <a:graphicData uri="http://schemas.openxmlformats.org/drawingml/2006/table">
                <a:tbl>
                  <a:tblPr firstRow="1" bandRow="1">
                    <a:tableStyleId>{5940675A-B579-460E-94D1-54222C63F5DA}</a:tableStyleId>
                  </a:tblPr>
                  <a:tblGrid>
                    <a:gridCol w="593828">
                      <a:extLst>
                        <a:ext uri="{9D8B030D-6E8A-4147-A177-3AD203B41FA5}">
                          <a16:colId xmlns:a16="http://schemas.microsoft.com/office/drawing/2014/main" val="20000"/>
                        </a:ext>
                      </a:extLst>
                    </a:gridCol>
                    <a:gridCol w="593828">
                      <a:extLst>
                        <a:ext uri="{9D8B030D-6E8A-4147-A177-3AD203B41FA5}">
                          <a16:colId xmlns:a16="http://schemas.microsoft.com/office/drawing/2014/main" val="20001"/>
                        </a:ext>
                      </a:extLst>
                    </a:gridCol>
                    <a:gridCol w="1017992">
                      <a:extLst>
                        <a:ext uri="{9D8B030D-6E8A-4147-A177-3AD203B41FA5}">
                          <a16:colId xmlns:a16="http://schemas.microsoft.com/office/drawing/2014/main" val="20002"/>
                        </a:ext>
                      </a:extLst>
                    </a:gridCol>
                    <a:gridCol w="848327">
                      <a:extLst>
                        <a:ext uri="{9D8B030D-6E8A-4147-A177-3AD203B41FA5}">
                          <a16:colId xmlns:a16="http://schemas.microsoft.com/office/drawing/2014/main" val="20003"/>
                        </a:ext>
                      </a:extLst>
                    </a:gridCol>
                    <a:gridCol w="1187657">
                      <a:extLst>
                        <a:ext uri="{9D8B030D-6E8A-4147-A177-3AD203B41FA5}">
                          <a16:colId xmlns:a16="http://schemas.microsoft.com/office/drawing/2014/main" val="20004"/>
                        </a:ext>
                      </a:extLst>
                    </a:gridCol>
                    <a:gridCol w="3053975">
                      <a:extLst>
                        <a:ext uri="{9D8B030D-6E8A-4147-A177-3AD203B41FA5}">
                          <a16:colId xmlns:a16="http://schemas.microsoft.com/office/drawing/2014/main" val="20005"/>
                        </a:ext>
                      </a:extLst>
                    </a:gridCol>
                  </a:tblGrid>
                  <a:tr h="581181">
                    <a:tc>
                      <a:txBody>
                        <a:bodyPr/>
                        <a:lstStyle/>
                        <a:p>
                          <a:pPr algn="ctr"/>
                          <a14:m>
                            <m:oMathPara xmlns:m="http://schemas.openxmlformats.org/officeDocument/2006/math">
                              <m:oMathParaPr>
                                <m:jc m:val="centerGroup"/>
                              </m:oMathParaPr>
                              <m:oMath xmlns:m="http://schemas.openxmlformats.org/officeDocument/2006/math">
                                <m:r>
                                  <a:rPr lang="en-US" sz="2400" b="1" i="1" dirty="0" smtClean="0">
                                    <a:latin typeface="Cambria Math" panose="02040503050406030204" pitchFamily="18" charset="0"/>
                                  </a:rPr>
                                  <m:t>𝒑</m:t>
                                </m:r>
                              </m:oMath>
                            </m:oMathPara>
                          </a14:m>
                          <a:endParaRPr lang="en-US" sz="2400" b="1" i="1" dirty="0"/>
                        </a:p>
                      </a:txBody>
                      <a:tcPr/>
                    </a:tc>
                    <a:tc>
                      <a:txBody>
                        <a:bodyPr/>
                        <a:lstStyle/>
                        <a:p>
                          <a:pPr algn="ctr"/>
                          <a14:m>
                            <m:oMathPara xmlns:m="http://schemas.openxmlformats.org/officeDocument/2006/math">
                              <m:oMathParaPr>
                                <m:jc m:val="centerGroup"/>
                              </m:oMathParaPr>
                              <m:oMath xmlns:m="http://schemas.openxmlformats.org/officeDocument/2006/math">
                                <m:r>
                                  <a:rPr lang="en-US" sz="2400" b="1" i="1" dirty="0" smtClean="0">
                                    <a:latin typeface="Cambria Math" panose="02040503050406030204" pitchFamily="18" charset="0"/>
                                  </a:rPr>
                                  <m:t>𝒒</m:t>
                                </m:r>
                              </m:oMath>
                            </m:oMathPara>
                          </a14:m>
                          <a:endParaRPr lang="en-US" sz="2400" b="1" i="1" dirty="0"/>
                        </a:p>
                      </a:txBody>
                      <a:tcPr/>
                    </a:tc>
                    <a:tc>
                      <a:txBody>
                        <a:bodyPr/>
                        <a:lstStyle/>
                        <a:p>
                          <a:pPr algn="ct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𝒑</m:t>
                                </m:r>
                                <m:r>
                                  <a:rPr lang="en-US" sz="2400" b="1" i="1" smtClean="0">
                                    <a:latin typeface="Cambria Math" panose="02040503050406030204" pitchFamily="18" charset="0"/>
                                  </a:rPr>
                                  <m:t>→</m:t>
                                </m:r>
                                <m:r>
                                  <a:rPr lang="en-US" sz="2400" b="1" i="1" smtClean="0">
                                    <a:latin typeface="Cambria Math" panose="02040503050406030204" pitchFamily="18" charset="0"/>
                                  </a:rPr>
                                  <m:t>𝒒</m:t>
                                </m:r>
                              </m:oMath>
                            </m:oMathPara>
                          </a14:m>
                          <a:endParaRPr lang="en-US" sz="2400" b="1" i="1" dirty="0"/>
                        </a:p>
                      </a:txBody>
                      <a:tcPr/>
                    </a:tc>
                    <a:tc>
                      <a:txBody>
                        <a:bodyPr/>
                        <a:lstStyle/>
                        <a:p>
                          <a:pPr algn="ctr"/>
                          <a14:m>
                            <m:oMath xmlns:m="http://schemas.openxmlformats.org/officeDocument/2006/math">
                              <m:r>
                                <a:rPr lang="en-US" sz="2400" b="1" i="1" smtClean="0">
                                  <a:latin typeface="Cambria Math" panose="02040503050406030204" pitchFamily="18" charset="0"/>
                                </a:rPr>
                                <m:t>¬</m:t>
                              </m:r>
                              <m:r>
                                <a:rPr lang="en-US" sz="2400" b="1" i="1" smtClean="0">
                                  <a:latin typeface="Cambria Math" panose="02040503050406030204" pitchFamily="18" charset="0"/>
                                </a:rPr>
                                <m:t>𝒑</m:t>
                              </m:r>
                            </m:oMath>
                          </a14:m>
                          <a:r>
                            <a:rPr lang="en-US" sz="2400" b="1" dirty="0"/>
                            <a:t> </a:t>
                          </a:r>
                          <a:r>
                            <a:rPr lang="en-US" sz="2400" b="1" baseline="0" dirty="0">
                              <a:latin typeface="Symbol"/>
                              <a:sym typeface="Symbol"/>
                            </a:rPr>
                            <a:t> </a:t>
                          </a:r>
                          <a:endParaRPr lang="en-US" sz="2400" b="1" i="1" dirty="0"/>
                        </a:p>
                      </a:txBody>
                      <a:tcPr/>
                    </a:tc>
                    <a:tc>
                      <a:txBody>
                        <a:bodyPr/>
                        <a:lstStyle/>
                        <a:p>
                          <a:pPr algn="ct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m:t>
                                </m:r>
                                <m:r>
                                  <a:rPr lang="en-US" sz="2400" b="1" i="1" smtClean="0">
                                    <a:latin typeface="Cambria Math" panose="02040503050406030204" pitchFamily="18" charset="0"/>
                                  </a:rPr>
                                  <m:t>𝒑</m:t>
                                </m:r>
                                <m:r>
                                  <a:rPr lang="en-US" sz="2400" b="1" i="1" smtClean="0">
                                    <a:latin typeface="Cambria Math" panose="02040503050406030204" pitchFamily="18" charset="0"/>
                                  </a:rPr>
                                  <m:t>∨</m:t>
                                </m:r>
                                <m:r>
                                  <a:rPr lang="en-US" sz="2400" b="1" i="1" smtClean="0">
                                    <a:latin typeface="Cambria Math" panose="02040503050406030204" pitchFamily="18" charset="0"/>
                                  </a:rPr>
                                  <m:t>𝒒</m:t>
                                </m:r>
                              </m:oMath>
                            </m:oMathPara>
                          </a14:m>
                          <a:endParaRPr lang="en-US" sz="2400" b="1" i="1" dirty="0"/>
                        </a:p>
                      </a:txBody>
                      <a:tcPr/>
                    </a:tc>
                    <a:tc>
                      <a:txBody>
                        <a:bodyPr/>
                        <a:lstStyle/>
                        <a:p>
                          <a:pPr algn="ctr"/>
                          <a:r>
                            <a:rPr lang="en-US" sz="2400" b="1" i="0" dirty="0"/>
                            <a:t>  </a:t>
                          </a:r>
                          <a14:m>
                            <m:oMath xmlns:m="http://schemas.openxmlformats.org/officeDocument/2006/math">
                              <m:r>
                                <a:rPr lang="en-US" sz="2400" b="1" i="0" smtClean="0">
                                  <a:latin typeface="Cambria Math" panose="02040503050406030204" pitchFamily="18" charset="0"/>
                                </a:rPr>
                                <m:t>(</m:t>
                              </m:r>
                              <m:r>
                                <a:rPr lang="en-US" sz="2400" b="1" i="1" smtClean="0">
                                  <a:latin typeface="Cambria Math" panose="02040503050406030204" pitchFamily="18" charset="0"/>
                                </a:rPr>
                                <m:t>¬</m:t>
                              </m:r>
                              <m:r>
                                <a:rPr lang="en-US" sz="2400" b="1" i="1" smtClean="0">
                                  <a:latin typeface="Cambria Math" panose="02040503050406030204" pitchFamily="18" charset="0"/>
                                </a:rPr>
                                <m:t>𝒑</m:t>
                              </m:r>
                              <m:r>
                                <a:rPr lang="en-US" sz="2400" b="1" i="1" smtClean="0">
                                  <a:latin typeface="Cambria Math" panose="02040503050406030204" pitchFamily="18" charset="0"/>
                                </a:rPr>
                                <m:t>∨</m:t>
                              </m:r>
                              <m:r>
                                <a:rPr lang="en-US" sz="2400" b="1" i="1" smtClean="0">
                                  <a:latin typeface="Cambria Math" panose="02040503050406030204" pitchFamily="18" charset="0"/>
                                </a:rPr>
                                <m:t>𝒒</m:t>
                              </m:r>
                              <m:r>
                                <a:rPr lang="en-US" sz="2400" b="1" i="1" smtClean="0">
                                  <a:latin typeface="Cambria Math" panose="02040503050406030204" pitchFamily="18" charset="0"/>
                                </a:rPr>
                                <m:t>)↔(</m:t>
                              </m:r>
                              <m:r>
                                <a:rPr lang="en-US" sz="2400" b="1" i="1" smtClean="0">
                                  <a:latin typeface="Cambria Math" panose="02040503050406030204" pitchFamily="18" charset="0"/>
                                </a:rPr>
                                <m:t>𝒑</m:t>
                              </m:r>
                              <m:r>
                                <a:rPr lang="en-US" sz="2400" b="1" i="1" smtClean="0">
                                  <a:latin typeface="Cambria Math" panose="02040503050406030204" pitchFamily="18" charset="0"/>
                                </a:rPr>
                                <m:t>→</m:t>
                              </m:r>
                              <m:r>
                                <a:rPr lang="en-US" sz="2400" b="1" i="1" smtClean="0">
                                  <a:latin typeface="Cambria Math" panose="02040503050406030204" pitchFamily="18" charset="0"/>
                                </a:rPr>
                                <m:t>𝒒</m:t>
                              </m:r>
                              <m:r>
                                <a:rPr lang="en-US" sz="2400" b="1" i="1" smtClean="0">
                                  <a:latin typeface="Cambria Math" panose="02040503050406030204" pitchFamily="18" charset="0"/>
                                </a:rPr>
                                <m:t>)</m:t>
                              </m:r>
                            </m:oMath>
                          </a14:m>
                          <a:endParaRPr lang="en-US" sz="2400" b="1" i="0" dirty="0"/>
                        </a:p>
                      </a:txBody>
                      <a:tcPr/>
                    </a:tc>
                    <a:extLst>
                      <a:ext uri="{0D108BD9-81ED-4DB2-BD59-A6C34878D82A}">
                        <a16:rowId xmlns:a16="http://schemas.microsoft.com/office/drawing/2014/main" val="10000"/>
                      </a:ext>
                    </a:extLst>
                  </a:tr>
                  <a:tr h="543925">
                    <a:tc>
                      <a:txBody>
                        <a:bodyPr/>
                        <a:lstStyle/>
                        <a:p>
                          <a:pPr algn="ctr"/>
                          <a:r>
                            <a:rPr lang="en-US" sz="2400" dirty="0">
                              <a:latin typeface="Segoe UI Semilight" panose="020B0402040204020203" pitchFamily="34" charset="0"/>
                              <a:cs typeface="Segoe UI Semilight" panose="020B0402040204020203" pitchFamily="34" charset="0"/>
                            </a:rPr>
                            <a:t> T</a:t>
                          </a:r>
                        </a:p>
                      </a:txBody>
                      <a:tcPr/>
                    </a:tc>
                    <a:tc>
                      <a:txBody>
                        <a:bodyPr/>
                        <a:lstStyle/>
                        <a:p>
                          <a:pPr algn="ctr"/>
                          <a:r>
                            <a:rPr lang="en-US" sz="2400" dirty="0">
                              <a:latin typeface="Segoe UI Semilight" panose="020B0402040204020203" pitchFamily="34" charset="0"/>
                              <a:cs typeface="Segoe UI Semilight" panose="020B0402040204020203" pitchFamily="34" charset="0"/>
                            </a:rPr>
                            <a:t> 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1"/>
                      </a:ext>
                    </a:extLst>
                  </a:tr>
                  <a:tr h="543925">
                    <a:tc>
                      <a:txBody>
                        <a:bodyPr/>
                        <a:lstStyle/>
                        <a:p>
                          <a:pPr algn="ctr"/>
                          <a:r>
                            <a:rPr lang="en-US" sz="2400" dirty="0">
                              <a:latin typeface="Segoe UI Semilight" panose="020B0402040204020203" pitchFamily="34" charset="0"/>
                              <a:cs typeface="Segoe UI Semilight" panose="020B0402040204020203" pitchFamily="34" charset="0"/>
                            </a:rPr>
                            <a:t> T</a:t>
                          </a:r>
                        </a:p>
                      </a:txBody>
                      <a:tcPr/>
                    </a:tc>
                    <a:tc>
                      <a:txBody>
                        <a:bodyPr/>
                        <a:lstStyle/>
                        <a:p>
                          <a:pPr algn="ctr"/>
                          <a:r>
                            <a:rPr lang="en-US" sz="2400" dirty="0">
                              <a:latin typeface="Segoe UI Semilight" panose="020B0402040204020203" pitchFamily="34" charset="0"/>
                              <a:cs typeface="Segoe UI Semilight" panose="020B0402040204020203" pitchFamily="34" charset="0"/>
                            </a:rPr>
                            <a:t> 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2"/>
                      </a:ext>
                    </a:extLst>
                  </a:tr>
                  <a:tr h="543925">
                    <a:tc>
                      <a:txBody>
                        <a:bodyPr/>
                        <a:lstStyle/>
                        <a:p>
                          <a:pPr algn="ctr"/>
                          <a:r>
                            <a:rPr lang="en-US" sz="2400" dirty="0">
                              <a:latin typeface="Segoe UI Semilight" panose="020B0402040204020203" pitchFamily="34" charset="0"/>
                              <a:cs typeface="Segoe UI Semilight" panose="020B0402040204020203" pitchFamily="34" charset="0"/>
                            </a:rPr>
                            <a:t> F</a:t>
                          </a:r>
                        </a:p>
                      </a:txBody>
                      <a:tcPr/>
                    </a:tc>
                    <a:tc>
                      <a:txBody>
                        <a:bodyPr/>
                        <a:lstStyle/>
                        <a:p>
                          <a:pPr algn="ctr"/>
                          <a:r>
                            <a:rPr lang="en-US" sz="2400" dirty="0">
                              <a:latin typeface="Segoe UI Semilight" panose="020B0402040204020203" pitchFamily="34" charset="0"/>
                              <a:cs typeface="Segoe UI Semilight" panose="020B0402040204020203" pitchFamily="34" charset="0"/>
                            </a:rPr>
                            <a:t> 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3"/>
                      </a:ext>
                    </a:extLst>
                  </a:tr>
                  <a:tr h="543925">
                    <a:tc>
                      <a:txBody>
                        <a:bodyPr/>
                        <a:lstStyle/>
                        <a:p>
                          <a:pPr algn="ctr"/>
                          <a:r>
                            <a:rPr lang="en-US" sz="2400" dirty="0">
                              <a:latin typeface="Segoe UI Semilight" panose="020B0402040204020203" pitchFamily="34" charset="0"/>
                              <a:cs typeface="Segoe UI Semilight" panose="020B0402040204020203" pitchFamily="34" charset="0"/>
                            </a:rPr>
                            <a:t> F</a:t>
                          </a:r>
                        </a:p>
                      </a:txBody>
                      <a:tcPr/>
                    </a:tc>
                    <a:tc>
                      <a:txBody>
                        <a:bodyPr/>
                        <a:lstStyle/>
                        <a:p>
                          <a:pPr algn="ctr"/>
                          <a:r>
                            <a:rPr lang="en-US" sz="2400" dirty="0">
                              <a:latin typeface="Segoe UI Semilight" panose="020B0402040204020203" pitchFamily="34" charset="0"/>
                              <a:cs typeface="Segoe UI Semilight" panose="020B0402040204020203" pitchFamily="34" charset="0"/>
                            </a:rPr>
                            <a:t> 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4"/>
                      </a:ext>
                    </a:extLst>
                  </a:tr>
                </a:tbl>
              </a:graphicData>
            </a:graphic>
          </p:graphicFrame>
        </mc:Choice>
        <mc:Fallback xmlns="">
          <p:graphicFrame>
            <p:nvGraphicFramePr>
              <p:cNvPr id="5" name="Table 4"/>
              <p:cNvGraphicFramePr>
                <a:graphicFrameLocks noGrp="1"/>
              </p:cNvGraphicFramePr>
              <p:nvPr>
                <p:custDataLst>
                  <p:tags r:id="rId3"/>
                </p:custDataLst>
                <p:extLst>
                  <p:ext uri="{D42A27DB-BD31-4B8C-83A1-F6EECF244321}">
                    <p14:modId xmlns:p14="http://schemas.microsoft.com/office/powerpoint/2010/main" val="292597157"/>
                  </p:ext>
                </p:extLst>
              </p:nvPr>
            </p:nvGraphicFramePr>
            <p:xfrm>
              <a:off x="2688610" y="2770462"/>
              <a:ext cx="7295607" cy="2756881"/>
            </p:xfrm>
            <a:graphic>
              <a:graphicData uri="http://schemas.openxmlformats.org/drawingml/2006/table">
                <a:tbl>
                  <a:tblPr firstRow="1" bandRow="1">
                    <a:tableStyleId>{5940675A-B579-460E-94D1-54222C63F5DA}</a:tableStyleId>
                  </a:tblPr>
                  <a:tblGrid>
                    <a:gridCol w="593828">
                      <a:extLst>
                        <a:ext uri="{9D8B030D-6E8A-4147-A177-3AD203B41FA5}">
                          <a16:colId xmlns:a16="http://schemas.microsoft.com/office/drawing/2014/main" val="20000"/>
                        </a:ext>
                      </a:extLst>
                    </a:gridCol>
                    <a:gridCol w="593828">
                      <a:extLst>
                        <a:ext uri="{9D8B030D-6E8A-4147-A177-3AD203B41FA5}">
                          <a16:colId xmlns:a16="http://schemas.microsoft.com/office/drawing/2014/main" val="20001"/>
                        </a:ext>
                      </a:extLst>
                    </a:gridCol>
                    <a:gridCol w="1017992">
                      <a:extLst>
                        <a:ext uri="{9D8B030D-6E8A-4147-A177-3AD203B41FA5}">
                          <a16:colId xmlns:a16="http://schemas.microsoft.com/office/drawing/2014/main" val="20002"/>
                        </a:ext>
                      </a:extLst>
                    </a:gridCol>
                    <a:gridCol w="848327">
                      <a:extLst>
                        <a:ext uri="{9D8B030D-6E8A-4147-A177-3AD203B41FA5}">
                          <a16:colId xmlns:a16="http://schemas.microsoft.com/office/drawing/2014/main" val="20003"/>
                        </a:ext>
                      </a:extLst>
                    </a:gridCol>
                    <a:gridCol w="1187657">
                      <a:extLst>
                        <a:ext uri="{9D8B030D-6E8A-4147-A177-3AD203B41FA5}">
                          <a16:colId xmlns:a16="http://schemas.microsoft.com/office/drawing/2014/main" val="20004"/>
                        </a:ext>
                      </a:extLst>
                    </a:gridCol>
                    <a:gridCol w="3053975">
                      <a:extLst>
                        <a:ext uri="{9D8B030D-6E8A-4147-A177-3AD203B41FA5}">
                          <a16:colId xmlns:a16="http://schemas.microsoft.com/office/drawing/2014/main" val="20005"/>
                        </a:ext>
                      </a:extLst>
                    </a:gridCol>
                  </a:tblGrid>
                  <a:tr h="581181">
                    <a:tc>
                      <a:txBody>
                        <a:bodyPr/>
                        <a:lstStyle/>
                        <a:p>
                          <a:endParaRPr lang="en-US"/>
                        </a:p>
                      </a:txBody>
                      <a:tcPr>
                        <a:blipFill>
                          <a:blip r:embed="rId4"/>
                          <a:stretch>
                            <a:fillRect l="-1031" t="-1053" r="-1136082" b="-386316"/>
                          </a:stretch>
                        </a:blipFill>
                      </a:tcPr>
                    </a:tc>
                    <a:tc>
                      <a:txBody>
                        <a:bodyPr/>
                        <a:lstStyle/>
                        <a:p>
                          <a:endParaRPr lang="en-US"/>
                        </a:p>
                      </a:txBody>
                      <a:tcPr>
                        <a:blipFill>
                          <a:blip r:embed="rId4"/>
                          <a:stretch>
                            <a:fillRect l="-100000" t="-1053" r="-1024490" b="-386316"/>
                          </a:stretch>
                        </a:blipFill>
                      </a:tcPr>
                    </a:tc>
                    <a:tc>
                      <a:txBody>
                        <a:bodyPr/>
                        <a:lstStyle/>
                        <a:p>
                          <a:endParaRPr lang="en-US"/>
                        </a:p>
                      </a:txBody>
                      <a:tcPr>
                        <a:blipFill>
                          <a:blip r:embed="rId4"/>
                          <a:stretch>
                            <a:fillRect l="-117365" t="-1053" r="-501198" b="-386316"/>
                          </a:stretch>
                        </a:blipFill>
                      </a:tcPr>
                    </a:tc>
                    <a:tc>
                      <a:txBody>
                        <a:bodyPr/>
                        <a:lstStyle/>
                        <a:p>
                          <a:endParaRPr lang="en-US"/>
                        </a:p>
                      </a:txBody>
                      <a:tcPr>
                        <a:blipFill>
                          <a:blip r:embed="rId4"/>
                          <a:stretch>
                            <a:fillRect l="-261151" t="-1053" r="-502158" b="-386316"/>
                          </a:stretch>
                        </a:blipFill>
                      </a:tcPr>
                    </a:tc>
                    <a:tc>
                      <a:txBody>
                        <a:bodyPr/>
                        <a:lstStyle/>
                        <a:p>
                          <a:endParaRPr lang="en-US"/>
                        </a:p>
                      </a:txBody>
                      <a:tcPr>
                        <a:blipFill>
                          <a:blip r:embed="rId4"/>
                          <a:stretch>
                            <a:fillRect l="-257436" t="-1053" r="-257949" b="-386316"/>
                          </a:stretch>
                        </a:blipFill>
                      </a:tcPr>
                    </a:tc>
                    <a:tc>
                      <a:txBody>
                        <a:bodyPr/>
                        <a:lstStyle/>
                        <a:p>
                          <a:endParaRPr lang="en-US"/>
                        </a:p>
                      </a:txBody>
                      <a:tcPr>
                        <a:blipFill>
                          <a:blip r:embed="rId4"/>
                          <a:stretch>
                            <a:fillRect l="-139122" t="-1053" r="-399" b="-386316"/>
                          </a:stretch>
                        </a:blipFill>
                      </a:tcPr>
                    </a:tc>
                    <a:extLst>
                      <a:ext uri="{0D108BD9-81ED-4DB2-BD59-A6C34878D82A}">
                        <a16:rowId xmlns:a16="http://schemas.microsoft.com/office/drawing/2014/main" val="10000"/>
                      </a:ext>
                    </a:extLst>
                  </a:tr>
                  <a:tr h="543925">
                    <a:tc>
                      <a:txBody>
                        <a:bodyPr/>
                        <a:lstStyle/>
                        <a:p>
                          <a:pPr algn="ctr"/>
                          <a:r>
                            <a:rPr lang="en-US" sz="2400" dirty="0" smtClean="0">
                              <a:latin typeface="Segoe UI Semilight" panose="020B0402040204020203" pitchFamily="34" charset="0"/>
                              <a:cs typeface="Segoe UI Semilight" panose="020B0402040204020203" pitchFamily="34" charset="0"/>
                            </a:rPr>
                            <a:t> 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 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1"/>
                      </a:ext>
                    </a:extLst>
                  </a:tr>
                  <a:tr h="543925">
                    <a:tc>
                      <a:txBody>
                        <a:bodyPr/>
                        <a:lstStyle/>
                        <a:p>
                          <a:pPr algn="ctr"/>
                          <a:r>
                            <a:rPr lang="en-US" sz="2400" dirty="0" smtClean="0">
                              <a:latin typeface="Segoe UI Semilight" panose="020B0402040204020203" pitchFamily="34" charset="0"/>
                              <a:cs typeface="Segoe UI Semilight" panose="020B0402040204020203" pitchFamily="34" charset="0"/>
                            </a:rPr>
                            <a:t> 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 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2"/>
                      </a:ext>
                    </a:extLst>
                  </a:tr>
                  <a:tr h="543925">
                    <a:tc>
                      <a:txBody>
                        <a:bodyPr/>
                        <a:lstStyle/>
                        <a:p>
                          <a:pPr algn="ctr"/>
                          <a:r>
                            <a:rPr lang="en-US" sz="2400" dirty="0" smtClean="0">
                              <a:latin typeface="Segoe UI Semilight" panose="020B0402040204020203" pitchFamily="34" charset="0"/>
                              <a:cs typeface="Segoe UI Semilight" panose="020B0402040204020203" pitchFamily="34" charset="0"/>
                            </a:rPr>
                            <a:t> 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 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3"/>
                      </a:ext>
                    </a:extLst>
                  </a:tr>
                  <a:tr h="543925">
                    <a:tc>
                      <a:txBody>
                        <a:bodyPr/>
                        <a:lstStyle/>
                        <a:p>
                          <a:pPr algn="ctr"/>
                          <a:r>
                            <a:rPr lang="en-US" sz="2400" dirty="0" smtClean="0">
                              <a:latin typeface="Segoe UI Semilight" panose="020B0402040204020203" pitchFamily="34" charset="0"/>
                              <a:cs typeface="Segoe UI Semilight" panose="020B0402040204020203" pitchFamily="34" charset="0"/>
                            </a:rPr>
                            <a:t> 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 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sp>
            <p:nvSpPr>
              <p:cNvPr id="6" name="Rectangle 3"/>
              <p:cNvSpPr>
                <a:spLocks noChangeArrowheads="1"/>
              </p:cNvSpPr>
              <p:nvPr/>
            </p:nvSpPr>
            <p:spPr bwMode="auto">
              <a:xfrm>
                <a:off x="3186979" y="1485900"/>
                <a:ext cx="5638800" cy="584775"/>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a:spAutoFit/>
              </a:bodyPr>
              <a:lstStyle/>
              <a:p>
                <a:pPr algn="ct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cs typeface="Segoe UI Semilight" panose="020B0402040204020203" pitchFamily="34" charset="0"/>
                        </a:rPr>
                        <m:t>¬</m:t>
                      </m:r>
                      <m:r>
                        <a:rPr lang="en-US" sz="3200" i="1">
                          <a:latin typeface="Cambria Math" panose="02040503050406030204" pitchFamily="18" charset="0"/>
                          <a:cs typeface="Segoe UI Semilight" panose="020B0402040204020203" pitchFamily="34" charset="0"/>
                        </a:rPr>
                        <m:t>𝑝</m:t>
                      </m:r>
                      <m:r>
                        <a:rPr lang="en-US" sz="3200" i="1">
                          <a:latin typeface="Cambria Math" panose="02040503050406030204" pitchFamily="18" charset="0"/>
                          <a:cs typeface="Segoe UI Semilight" panose="020B0402040204020203" pitchFamily="34" charset="0"/>
                        </a:rPr>
                        <m:t>∨</m:t>
                      </m:r>
                      <m:r>
                        <a:rPr lang="en-US" sz="3200" i="1">
                          <a:latin typeface="Cambria Math" panose="02040503050406030204" pitchFamily="18" charset="0"/>
                          <a:cs typeface="Segoe UI Semilight" panose="020B0402040204020203" pitchFamily="34" charset="0"/>
                        </a:rPr>
                        <m:t>𝑞</m:t>
                      </m:r>
                      <m:r>
                        <a:rPr lang="en-US" sz="3200" i="1">
                          <a:latin typeface="Cambria Math" panose="02040503050406030204" pitchFamily="18" charset="0"/>
                          <a:cs typeface="Segoe UI Semilight" panose="020B0402040204020203" pitchFamily="34" charset="0"/>
                        </a:rPr>
                        <m:t>≡</m:t>
                      </m:r>
                      <m:r>
                        <a:rPr lang="en-US" sz="3200" i="1">
                          <a:latin typeface="Cambria Math" panose="02040503050406030204" pitchFamily="18" charset="0"/>
                          <a:cs typeface="Segoe UI Semilight" panose="020B0402040204020203" pitchFamily="34" charset="0"/>
                        </a:rPr>
                        <m:t>𝑝</m:t>
                      </m:r>
                      <m:r>
                        <a:rPr lang="en-US" sz="3200" i="1">
                          <a:latin typeface="Cambria Math" panose="02040503050406030204" pitchFamily="18" charset="0"/>
                          <a:cs typeface="Segoe UI Semilight" panose="020B0402040204020203" pitchFamily="34" charset="0"/>
                        </a:rPr>
                        <m:t>→</m:t>
                      </m:r>
                      <m:r>
                        <a:rPr lang="en-US" sz="3200" i="1">
                          <a:latin typeface="Cambria Math" panose="02040503050406030204" pitchFamily="18" charset="0"/>
                          <a:cs typeface="Segoe UI Semilight" panose="020B0402040204020203" pitchFamily="34" charset="0"/>
                        </a:rPr>
                        <m:t>𝑞</m:t>
                      </m:r>
                    </m:oMath>
                  </m:oMathPara>
                </a14:m>
                <a:endParaRPr lang="en-US" sz="3200" dirty="0"/>
              </a:p>
            </p:txBody>
          </p:sp>
        </mc:Choice>
        <mc:Fallback xmlns="">
          <p:sp>
            <p:nvSpPr>
              <p:cNvPr id="6" name="Rectangle 3"/>
              <p:cNvSpPr>
                <a:spLocks noRot="1" noChangeAspect="1" noMove="1" noResize="1" noEditPoints="1" noAdjustHandles="1" noChangeArrowheads="1" noChangeShapeType="1" noTextEdit="1"/>
              </p:cNvSpPr>
              <p:nvPr/>
            </p:nvSpPr>
            <p:spPr bwMode="auto">
              <a:xfrm>
                <a:off x="3186979" y="1485900"/>
                <a:ext cx="5638800" cy="584775"/>
              </a:xfrm>
              <a:prstGeom prst="rect">
                <a:avLst/>
              </a:prstGeom>
              <a:blipFill>
                <a:blip r:embed="rId5"/>
                <a:stretch>
                  <a:fillRect/>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3729655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of Logical Connectives</a:t>
            </a:r>
          </a:p>
        </p:txBody>
      </p:sp>
      <p:sp>
        <p:nvSpPr>
          <p:cNvPr id="3" name="Content Placeholder 2"/>
          <p:cNvSpPr>
            <a:spLocks noGrp="1"/>
          </p:cNvSpPr>
          <p:nvPr>
            <p:ph idx="1"/>
          </p:nvPr>
        </p:nvSpPr>
        <p:spPr/>
        <p:txBody>
          <a:bodyPr/>
          <a:lstStyle/>
          <a:p>
            <a:r>
              <a:rPr lang="en-US" dirty="0"/>
              <a:t>We’ve derived two facts about logical connectives.</a:t>
            </a:r>
          </a:p>
          <a:p>
            <a:r>
              <a:rPr lang="en-US" dirty="0"/>
              <a:t>There’s a lot more. A LOT more.</a:t>
            </a:r>
          </a:p>
          <a:p>
            <a:r>
              <a:rPr lang="en-US" dirty="0"/>
              <a:t>The next slide is a list of a bunch of them…</a:t>
            </a:r>
          </a:p>
          <a:p>
            <a:pPr lvl="1"/>
            <a:r>
              <a:rPr lang="en-US" dirty="0"/>
              <a:t>Most of these are much less complicated than the last two, so we won’t go through them in detail.</a:t>
            </a:r>
          </a:p>
          <a:p>
            <a:pPr lvl="1"/>
            <a:r>
              <a:rPr lang="en-US" dirty="0"/>
              <a:t>DO NOT freak out about how many there are. We will always provide you the list on the next slide (no need to memorize).</a:t>
            </a:r>
          </a:p>
        </p:txBody>
      </p:sp>
    </p:spTree>
    <p:extLst>
      <p:ext uri="{BB962C8B-B14F-4D97-AF65-F5344CB8AC3E}">
        <p14:creationId xmlns:p14="http://schemas.microsoft.com/office/powerpoint/2010/main" val="809650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of Logical Connectives</a:t>
            </a:r>
          </a:p>
        </p:txBody>
      </p:sp>
      <p:sp>
        <p:nvSpPr>
          <p:cNvPr id="3" name="TextBox 2"/>
          <p:cNvSpPr txBox="1"/>
          <p:nvPr/>
        </p:nvSpPr>
        <p:spPr>
          <a:xfrm>
            <a:off x="9296466" y="263276"/>
            <a:ext cx="2667630" cy="707886"/>
          </a:xfrm>
          <a:prstGeom prst="rect">
            <a:avLst/>
          </a:prstGeom>
          <a:noFill/>
        </p:spPr>
        <p:txBody>
          <a:bodyPr wrap="square" rtlCol="0">
            <a:spAutoFit/>
          </a:bodyPr>
          <a:lstStyle/>
          <a:p>
            <a:pPr algn="ctr"/>
            <a:r>
              <a:rPr lang="en-US" sz="2000" dirty="0">
                <a:latin typeface="Franklin Gothic Medium"/>
                <a:cs typeface="Franklin Gothic Medium"/>
              </a:rPr>
              <a:t>We will always give you this list!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0393" y="1812295"/>
            <a:ext cx="9009888" cy="5126736"/>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2514601" y="1350630"/>
                <a:ext cx="6533148"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For every propositions </a:t>
                </a: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𝑟</m:t>
                    </m:r>
                  </m:oMath>
                </a14:m>
                <a:r>
                  <a:rPr lang="en-US" sz="2400" dirty="0">
                    <a:latin typeface="Segoe UI Semilight" panose="020B0402040204020203" pitchFamily="34" charset="0"/>
                    <a:cs typeface="Segoe UI Semilight" panose="020B0402040204020203" pitchFamily="34" charset="0"/>
                  </a:rPr>
                  <a:t> the following hold:</a:t>
                </a:r>
              </a:p>
            </p:txBody>
          </p:sp>
        </mc:Choice>
        <mc:Fallback xmlns="">
          <p:sp>
            <p:nvSpPr>
              <p:cNvPr id="5" name="TextBox 4"/>
              <p:cNvSpPr txBox="1">
                <a:spLocks noRot="1" noChangeAspect="1" noMove="1" noResize="1" noEditPoints="1" noAdjustHandles="1" noChangeArrowheads="1" noChangeShapeType="1" noTextEdit="1"/>
              </p:cNvSpPr>
              <p:nvPr/>
            </p:nvSpPr>
            <p:spPr>
              <a:xfrm>
                <a:off x="2514601" y="1350630"/>
                <a:ext cx="6533148" cy="461665"/>
              </a:xfrm>
              <a:prstGeom prst="rect">
                <a:avLst/>
              </a:prstGeom>
              <a:blipFill>
                <a:blip r:embed="rId3"/>
                <a:stretch>
                  <a:fillRect l="-1494" t="-9333" r="-187" b="-32000"/>
                </a:stretch>
              </a:blipFill>
            </p:spPr>
            <p:txBody>
              <a:bodyPr/>
              <a:lstStyle/>
              <a:p>
                <a:r>
                  <a:rPr lang="en-US">
                    <a:noFill/>
                  </a:rPr>
                  <a:t> </a:t>
                </a:r>
              </a:p>
            </p:txBody>
          </p:sp>
        </mc:Fallback>
      </mc:AlternateContent>
    </p:spTree>
    <p:extLst>
      <p:ext uri="{BB962C8B-B14F-4D97-AF65-F5344CB8AC3E}">
        <p14:creationId xmlns:p14="http://schemas.microsoft.com/office/powerpoint/2010/main" val="557829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Our Rules</a:t>
            </a:r>
          </a:p>
        </p:txBody>
      </p:sp>
      <p:sp>
        <p:nvSpPr>
          <p:cNvPr id="3" name="Content Placeholder 2"/>
          <p:cNvSpPr>
            <a:spLocks noGrp="1"/>
          </p:cNvSpPr>
          <p:nvPr>
            <p:ph idx="1"/>
          </p:nvPr>
        </p:nvSpPr>
        <p:spPr/>
        <p:txBody>
          <a:bodyPr/>
          <a:lstStyle/>
          <a:p>
            <a:r>
              <a:rPr lang="en-US" dirty="0"/>
              <a:t>WOW that was a lot of rules.</a:t>
            </a:r>
          </a:p>
          <a:p>
            <a:r>
              <a:rPr lang="en-US" dirty="0"/>
              <a:t>Why do we need them? Simplification!</a:t>
            </a:r>
          </a:p>
          <a:p>
            <a:r>
              <a:rPr lang="en-US" dirty="0"/>
              <a:t>Let’s go back to the “law of implication” example. </a:t>
            </a: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custDataLst>
                  <p:tags r:id="rId1"/>
                </p:custDataLst>
              </p:nvPr>
            </p:nvGraphicFramePr>
            <p:xfrm>
              <a:off x="905552" y="3282287"/>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𝑝</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𝑞</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i="1"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0"/>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1"/>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2"/>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3"/>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4"/>
                      </a:ext>
                    </a:extLst>
                  </a:tr>
                </a:tbl>
              </a:graphicData>
            </a:graphic>
          </p:graphicFrame>
        </mc:Choice>
        <mc:Fallback xmlns="">
          <p:graphicFrame>
            <p:nvGraphicFramePr>
              <p:cNvPr id="4" name="Table 3"/>
              <p:cNvGraphicFramePr>
                <a:graphicFrameLocks noGrp="1"/>
              </p:cNvGraphicFramePr>
              <p:nvPr>
                <p:custDataLst>
                  <p:tags r:id="rId3"/>
                </p:custDataLst>
                <p:extLst>
                  <p:ext uri="{D42A27DB-BD31-4B8C-83A1-F6EECF244321}">
                    <p14:modId xmlns:p14="http://schemas.microsoft.com/office/powerpoint/2010/main" val="672968331"/>
                  </p:ext>
                </p:extLst>
              </p:nvPr>
            </p:nvGraphicFramePr>
            <p:xfrm>
              <a:off x="905552" y="3282287"/>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endParaRPr lang="en-US"/>
                        </a:p>
                      </a:txBody>
                      <a:tcPr>
                        <a:blipFill>
                          <a:blip r:embed="rId4"/>
                          <a:stretch>
                            <a:fillRect l="-758" t="-1111" r="-257576" b="-411111"/>
                          </a:stretch>
                        </a:blipFill>
                      </a:tcPr>
                    </a:tc>
                    <a:tc>
                      <a:txBody>
                        <a:bodyPr/>
                        <a:lstStyle/>
                        <a:p>
                          <a:endParaRPr lang="en-US"/>
                        </a:p>
                      </a:txBody>
                      <a:tcPr>
                        <a:blipFill>
                          <a:blip r:embed="rId4"/>
                          <a:stretch>
                            <a:fillRect l="-101527" t="-1111" r="-159542" b="-411111"/>
                          </a:stretch>
                        </a:blipFill>
                      </a:tcPr>
                    </a:tc>
                    <a:tc>
                      <a:txBody>
                        <a:bodyPr/>
                        <a:lstStyle/>
                        <a:p>
                          <a:endParaRPr lang="en-US"/>
                        </a:p>
                      </a:txBody>
                      <a:tcPr>
                        <a:blipFill>
                          <a:blip r:embed="rId4"/>
                          <a:stretch>
                            <a:fillRect l="-127536" t="-1111" r="-966" b="-411111"/>
                          </a:stretch>
                        </a:blipFill>
                      </a:tcPr>
                    </a:tc>
                    <a:extLst>
                      <a:ext uri="{0D108BD9-81ED-4DB2-BD59-A6C34878D82A}">
                        <a16:rowId xmlns:a16="http://schemas.microsoft.com/office/drawing/2014/main" val="10000"/>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1"/>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F</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2"/>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3"/>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sp>
            <p:nvSpPr>
              <p:cNvPr id="5" name="TextBox 4"/>
              <p:cNvSpPr txBox="1"/>
              <p:nvPr/>
            </p:nvSpPr>
            <p:spPr>
              <a:xfrm>
                <a:off x="4231782" y="3429000"/>
                <a:ext cx="7737061" cy="2308324"/>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When is the implication true? Just “or” each of the three “true” lines!</a:t>
                </a:r>
              </a:p>
              <a:p>
                <a:pPr/>
                <a14:m>
                  <m:oMathPara xmlns:m="http://schemas.openxmlformats.org/officeDocument/2006/math">
                    <m:oMathParaPr>
                      <m:jc m:val="centerGroup"/>
                    </m:oMathParaPr>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Also seems pretty reasonable</a:t>
                </a:r>
              </a:p>
              <a:p>
                <a:r>
                  <a:rPr lang="en-US" sz="2400" dirty="0">
                    <a:latin typeface="Segoe UI Semilight" panose="020B0402040204020203" pitchFamily="34" charset="0"/>
                    <a:cs typeface="Segoe UI Semilight" panose="020B0402040204020203" pitchFamily="34" charset="0"/>
                  </a:rPr>
                  <a:t>So is </a:t>
                </a:r>
                <a14:m>
                  <m:oMath xmlns:m="http://schemas.openxmlformats.org/officeDocument/2006/math">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i="1">
                        <a:latin typeface="Cambria Math" panose="02040503050406030204" pitchFamily="18" charset="0"/>
                        <a:cs typeface="Segoe UI Semilight" panose="020B0402040204020203" pitchFamily="34" charset="0"/>
                      </a:rPr>
                      <m:t>∨</m:t>
                    </m:r>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i="1">
                        <a:latin typeface="Cambria Math" panose="02040503050406030204" pitchFamily="18" charset="0"/>
                        <a:cs typeface="Segoe UI Semilight" panose="020B0402040204020203" pitchFamily="34" charset="0"/>
                      </a:rPr>
                      <m:t>∨</m:t>
                    </m:r>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i.e. are these both alternative representations of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a14:m>
                <a:r>
                  <a:rPr lang="en-US" sz="2400" dirty="0">
                    <a:latin typeface="Segoe UI Semilight" panose="020B0402040204020203" pitchFamily="34" charset="0"/>
                    <a:cs typeface="Segoe UI Semilight" panose="020B0402040204020203" pitchFamily="34" charset="0"/>
                  </a:rPr>
                  <a:t>?</a:t>
                </a:r>
              </a:p>
            </p:txBody>
          </p:sp>
        </mc:Choice>
        <mc:Fallback xmlns="">
          <p:sp>
            <p:nvSpPr>
              <p:cNvPr id="5" name="TextBox 4"/>
              <p:cNvSpPr txBox="1">
                <a:spLocks noRot="1" noChangeAspect="1" noMove="1" noResize="1" noEditPoints="1" noAdjustHandles="1" noChangeArrowheads="1" noChangeShapeType="1" noTextEdit="1"/>
              </p:cNvSpPr>
              <p:nvPr/>
            </p:nvSpPr>
            <p:spPr>
              <a:xfrm>
                <a:off x="4231782" y="3429000"/>
                <a:ext cx="7737061" cy="2308324"/>
              </a:xfrm>
              <a:prstGeom prst="rect">
                <a:avLst/>
              </a:prstGeom>
              <a:blipFill>
                <a:blip r:embed="rId6"/>
                <a:stretch>
                  <a:fillRect l="-1182" t="-1852" b="-5291"/>
                </a:stretch>
              </a:blipFill>
            </p:spPr>
            <p:txBody>
              <a:bodyPr/>
              <a:lstStyle/>
              <a:p>
                <a:r>
                  <a:rPr lang="en-US">
                    <a:noFill/>
                  </a:rPr>
                  <a:t> </a:t>
                </a:r>
              </a:p>
            </p:txBody>
          </p:sp>
        </mc:Fallback>
      </mc:AlternateContent>
    </p:spTree>
    <p:extLst>
      <p:ext uri="{BB962C8B-B14F-4D97-AF65-F5344CB8AC3E}">
        <p14:creationId xmlns:p14="http://schemas.microsoft.com/office/powerpoint/2010/main" val="3318337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We could make another truth table (you should! It’s a good exercise)</a:t>
                </a:r>
              </a:p>
              <a:p>
                <a:r>
                  <a:rPr lang="en-US" dirty="0"/>
                  <a:t>But we have another technique that is nicer. </a:t>
                </a:r>
              </a:p>
              <a:p>
                <a:r>
                  <a:rPr lang="en-US" dirty="0"/>
                  <a:t>Let’s try that one</a:t>
                </a:r>
              </a:p>
              <a:p>
                <a:pPr lvl="1"/>
                <a:r>
                  <a:rPr lang="en-US" dirty="0"/>
                  <a:t>Then talk about why it’s another good option. </a:t>
                </a:r>
              </a:p>
              <a:p>
                <a:endParaRPr lang="en-US" dirty="0"/>
              </a:p>
              <a:p>
                <a:r>
                  <a:rPr lang="en-US" dirty="0"/>
                  <a:t>We’re going to give an iron-clad guarantee that:</a:t>
                </a:r>
              </a:p>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oMath>
                </a14:m>
                <a:endParaRPr lang="en-US" dirty="0"/>
              </a:p>
              <a:p>
                <a:r>
                  <a:rPr lang="en-US" dirty="0"/>
                  <a:t>i.e. that this is another valid “law of implication”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1120247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Warm Up – Solution </a:t>
            </a:r>
          </a:p>
        </p:txBody>
      </p:sp>
      <p:sp>
        <p:nvSpPr>
          <p:cNvPr id="3" name="Content Placeholder 2"/>
          <p:cNvSpPr>
            <a:spLocks noGrp="1"/>
          </p:cNvSpPr>
          <p:nvPr>
            <p:ph idx="1"/>
          </p:nvPr>
        </p:nvSpPr>
        <p:spPr/>
        <p:txBody>
          <a:bodyPr/>
          <a:lstStyle/>
          <a:p>
            <a:r>
              <a:rPr lang="en-US" dirty="0"/>
              <a:t>Translate this sentence into symbolic logic, and describe a weather pattern and transportation method that causes the proposition to be false.</a:t>
            </a:r>
          </a:p>
          <a:p>
            <a:endParaRPr lang="en-US" dirty="0"/>
          </a:p>
          <a:p>
            <a:r>
              <a:rPr lang="en-US" dirty="0"/>
              <a:t>It is snowing today, and if it is raining or snowing then we won’t walk to school.</a:t>
            </a:r>
          </a:p>
          <a:p>
            <a:endParaRPr lang="en-US" dirty="0"/>
          </a:p>
          <a:p>
            <a:r>
              <a:rPr lang="en-US" dirty="0"/>
              <a:t>Robbie’s process: identify connecting words, identify propositions, figure out parentheses.</a:t>
            </a:r>
          </a:p>
        </p:txBody>
      </p:sp>
    </p:spTree>
    <p:extLst>
      <p:ext uri="{BB962C8B-B14F-4D97-AF65-F5344CB8AC3E}">
        <p14:creationId xmlns:p14="http://schemas.microsoft.com/office/powerpoint/2010/main" val="3571719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p:sp>
        <p:nvSpPr>
          <p:cNvPr id="3" name="Content Placeholder 2"/>
          <p:cNvSpPr>
            <a:spLocks noGrp="1"/>
          </p:cNvSpPr>
          <p:nvPr>
            <p:ph idx="1"/>
          </p:nvPr>
        </p:nvSpPr>
        <p:spPr/>
        <p:txBody>
          <a:bodyPr/>
          <a:lstStyle/>
          <a:p>
            <a:r>
              <a:rPr lang="en-US" dirty="0"/>
              <a:t>How do we write a proof?</a:t>
            </a:r>
          </a:p>
          <a:p>
            <a:r>
              <a:rPr lang="en-US" dirty="0"/>
              <a:t>It’s not always plug-and-chug…we’ll be highlighting strategies throughout the quarter.</a:t>
            </a:r>
          </a:p>
          <a:p>
            <a:endParaRPr lang="en-US" dirty="0"/>
          </a:p>
          <a:p>
            <a:r>
              <a:rPr lang="en-US" dirty="0"/>
              <a:t>To start with:</a:t>
            </a:r>
          </a:p>
          <a:p>
            <a:r>
              <a:rPr lang="en-US" dirty="0"/>
              <a:t>Make sure we know what we want to show…</a:t>
            </a:r>
          </a:p>
        </p:txBody>
      </p:sp>
    </p:spTree>
    <p:extLst>
      <p:ext uri="{BB962C8B-B14F-4D97-AF65-F5344CB8AC3E}">
        <p14:creationId xmlns:p14="http://schemas.microsoft.com/office/powerpoint/2010/main" val="1961334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3970318"/>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e>
                    </m:d>
                  </m:oMath>
                </a14:m>
                <a:r>
                  <a:rPr lang="en-US" sz="2800" b="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0" smtClean="0">
                        <a:solidFill>
                          <a:schemeClr val="bg1"/>
                        </a:solidFill>
                        <a:latin typeface="Cambria Math" panose="02040503050406030204" pitchFamily="18" charset="0"/>
                        <a:cs typeface="Segoe UI Semilight" panose="020B0402040204020203" pitchFamily="34" charset="0"/>
                      </a:rPr>
                      <m:t>]</m:t>
                    </m:r>
                  </m:oMath>
                </a14:m>
                <a:r>
                  <a:rPr lang="en-US" sz="2800" b="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b="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14:m>
                  <m:oMath xmlns:m="http://schemas.openxmlformats.org/officeDocument/2006/math">
                    <m:d>
                      <m:dPr>
                        <m:ctrlPr>
                          <a:rPr lang="en-US" sz="2800" b="0" i="1" dirty="0" smtClean="0">
                            <a:solidFill>
                              <a:schemeClr val="bg1"/>
                            </a:solidFill>
                            <a:latin typeface="Cambria Math" panose="02040503050406030204" pitchFamily="18" charset="0"/>
                            <a:cs typeface="Segoe UI Semilight" panose="020B0402040204020203" pitchFamily="34" charset="0"/>
                          </a:rPr>
                        </m:ctrlPr>
                      </m:dPr>
                      <m:e>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𝑝</m:t>
                        </m:r>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𝑞</m:t>
                        </m:r>
                      </m:e>
                    </m:d>
                    <m:r>
                      <a:rPr lang="en-US" sz="2800" b="0" i="1" dirty="0" smtClean="0">
                        <a:solidFill>
                          <a:schemeClr val="bg1"/>
                        </a:solidFill>
                        <a:latin typeface="Cambria Math" panose="02040503050406030204" pitchFamily="18" charset="0"/>
                        <a:cs typeface="Segoe UI Semilight" panose="020B0402040204020203" pitchFamily="34" charset="0"/>
                      </a:rPr>
                      <m:t>∧</m:t>
                    </m:r>
                    <m:r>
                      <m:rPr>
                        <m:sty m:val="p"/>
                      </m:rPr>
                      <a:rPr lang="en-US" sz="2800" b="0" i="0" dirty="0" smtClean="0">
                        <a:solidFill>
                          <a:schemeClr val="bg1"/>
                        </a:solidFill>
                        <a:latin typeface="Cambria Math" panose="02040503050406030204" pitchFamily="18" charset="0"/>
                        <a:cs typeface="Segoe UI Semilight" panose="020B0402040204020203" pitchFamily="34" charset="0"/>
                      </a:rPr>
                      <m:t>T</m:t>
                    </m:r>
                  </m:oMath>
                </a14:m>
                <a:endParaRPr lang="en-US" sz="2800" b="0" dirty="0">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397031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64871" y="2900693"/>
                <a:ext cx="5033990" cy="3785652"/>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None of the rules look like this</a:t>
                </a: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Practice of Proof-Writing:</a:t>
                </a:r>
                <a:br>
                  <a:rPr lang="en-US" sz="2400" dirty="0">
                    <a:latin typeface="Segoe UI Semilight" panose="020B0402040204020203" pitchFamily="34" charset="0"/>
                    <a:cs typeface="Segoe UI Semilight" panose="020B0402040204020203" pitchFamily="34" charset="0"/>
                  </a:rPr>
                </a:br>
                <a:r>
                  <a:rPr lang="en-US" sz="2400" b="1" dirty="0">
                    <a:latin typeface="Segoe UI Semilight" panose="020B0402040204020203" pitchFamily="34" charset="0"/>
                    <a:cs typeface="Segoe UI Semilight" panose="020B0402040204020203" pitchFamily="34" charset="0"/>
                  </a:rPr>
                  <a:t>Big Picture</a:t>
                </a:r>
                <a:r>
                  <a:rPr lang="en-US" sz="2400" dirty="0">
                    <a:latin typeface="Segoe UI Semilight" panose="020B0402040204020203" pitchFamily="34" charset="0"/>
                    <a:cs typeface="Segoe UI Semilight" panose="020B0402040204020203" pitchFamily="34" charset="0"/>
                  </a:rPr>
                  <a:t>…WHY do we think this might be true? </a:t>
                </a: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The last two “pieces” came from the vacuous proof lines…maybe the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 came from there? Maybe that </a:t>
                </a:r>
                <a:r>
                  <a:rPr lang="en-US" sz="2400" b="1" dirty="0">
                    <a:latin typeface="Segoe UI Semilight" panose="020B0402040204020203" pitchFamily="34" charset="0"/>
                    <a:cs typeface="Segoe UI Semilight" panose="020B0402040204020203" pitchFamily="34" charset="0"/>
                  </a:rPr>
                  <a:t>simplifies </a:t>
                </a:r>
                <a:r>
                  <a:rPr lang="en-US" sz="2400" dirty="0">
                    <a:latin typeface="Segoe UI Semilight" panose="020B0402040204020203" pitchFamily="34" charset="0"/>
                    <a:cs typeface="Segoe UI Semilight" panose="020B0402040204020203" pitchFamily="34" charset="0"/>
                  </a:rPr>
                  <a:t>down to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64871" y="2900693"/>
                <a:ext cx="5033990" cy="3785652"/>
              </a:xfrm>
              <a:prstGeom prst="rect">
                <a:avLst/>
              </a:prstGeom>
              <a:blipFill>
                <a:blip r:embed="rId7"/>
                <a:stretch>
                  <a:fillRect l="-1816" t="-1127" r="-3148" b="-2899"/>
                </a:stretch>
              </a:blipFill>
            </p:spPr>
            <p:txBody>
              <a:bodyPr/>
              <a:lstStyle/>
              <a:p>
                <a:r>
                  <a:rPr lang="en-US">
                    <a:noFill/>
                  </a:rPr>
                  <a:t> </a:t>
                </a:r>
              </a:p>
            </p:txBody>
          </p:sp>
        </mc:Fallback>
      </mc:AlternateContent>
    </p:spTree>
    <p:extLst>
      <p:ext uri="{BB962C8B-B14F-4D97-AF65-F5344CB8AC3E}">
        <p14:creationId xmlns:p14="http://schemas.microsoft.com/office/powerpoint/2010/main" val="3559330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apply a rule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d>
                      <m:dPr>
                        <m:ctrlPr>
                          <a:rPr lang="en-US" i="1" smtClean="0">
                            <a:latin typeface="Cambria Math" panose="02040503050406030204" pitchFamily="18" charset="0"/>
                          </a:rPr>
                        </m:ctrlPr>
                      </m:dPr>
                      <m:e>
                        <m:r>
                          <a:rPr lang="en-US" i="1" smtClean="0">
                            <a:solidFill>
                              <a:srgbClr val="7030A0"/>
                            </a:solidFill>
                            <a:latin typeface="Cambria Math" panose="02040503050406030204" pitchFamily="18" charset="0"/>
                          </a:rPr>
                          <m:t>¬</m:t>
                        </m:r>
                        <m:r>
                          <a:rPr lang="en-US" i="1" smtClean="0">
                            <a:solidFill>
                              <a:srgbClr val="7030A0"/>
                            </a:solidFill>
                            <a:latin typeface="Cambria Math" panose="02040503050406030204" pitchFamily="18" charset="0"/>
                          </a:rPr>
                          <m:t>𝑝</m:t>
                        </m:r>
                        <m:r>
                          <a:rPr lang="en-US" i="1">
                            <a:latin typeface="Cambria Math" panose="02040503050406030204" pitchFamily="18" charset="0"/>
                          </a:rPr>
                          <m:t>∧</m:t>
                        </m:r>
                        <m:r>
                          <a:rPr lang="en-US" i="1" smtClean="0">
                            <a:solidFill>
                              <a:schemeClr val="accent5"/>
                            </a:solidFill>
                            <a:latin typeface="Cambria Math" panose="02040503050406030204" pitchFamily="18" charset="0"/>
                          </a:rPr>
                          <m:t>𝑞</m:t>
                        </m:r>
                      </m:e>
                    </m:d>
                    <m:r>
                      <a:rPr lang="en-US" i="1">
                        <a:latin typeface="Cambria Math" panose="02040503050406030204" pitchFamily="18" charset="0"/>
                      </a:rPr>
                      <m:t>∨(</m:t>
                    </m:r>
                    <m:r>
                      <a:rPr lang="en-US" i="1" smtClean="0">
                        <a:solidFill>
                          <a:srgbClr val="7030A0"/>
                        </a:solidFill>
                        <a:latin typeface="Cambria Math" panose="02040503050406030204" pitchFamily="18" charset="0"/>
                      </a:rPr>
                      <m:t>¬</m:t>
                    </m:r>
                    <m:r>
                      <a:rPr lang="en-US" i="1" smtClean="0">
                        <a:solidFill>
                          <a:srgbClr val="7030A0"/>
                        </a:solidFill>
                        <a:latin typeface="Cambria Math" panose="02040503050406030204" pitchFamily="18" charset="0"/>
                      </a:rPr>
                      <m:t>𝑝</m:t>
                    </m:r>
                    <m:r>
                      <a:rPr lang="en-US" i="1">
                        <a:latin typeface="Cambria Math" panose="02040503050406030204" pitchFamily="18" charset="0"/>
                      </a:rPr>
                      <m:t>∧</m:t>
                    </m:r>
                    <m:r>
                      <a:rPr lang="en-US" i="1" smtClean="0">
                        <a:solidFill>
                          <a:srgbClr val="CC9900"/>
                        </a:solidFill>
                        <a:latin typeface="Cambria Math" panose="02040503050406030204" pitchFamily="18" charset="0"/>
                      </a:rPr>
                      <m:t>¬</m:t>
                    </m:r>
                    <m:r>
                      <a:rPr lang="en-US" i="1" smtClean="0">
                        <a:solidFill>
                          <a:srgbClr val="CC9900"/>
                        </a:solidFill>
                        <a:latin typeface="Cambria Math" panose="02040503050406030204" pitchFamily="18" charset="0"/>
                      </a:rPr>
                      <m:t>𝑞</m:t>
                    </m:r>
                    <m:r>
                      <a:rPr lang="en-US" i="1">
                        <a:latin typeface="Cambria Math" panose="02040503050406030204" pitchFamily="18" charset="0"/>
                      </a:rPr>
                      <m:t>)</m:t>
                    </m:r>
                  </m:oMath>
                </a14:m>
                <a:r>
                  <a:rPr lang="en-US" dirty="0"/>
                  <a:t> </a:t>
                </a:r>
              </a:p>
              <a:p>
                <a:endParaRPr lang="en-US" dirty="0"/>
              </a:p>
              <a:p>
                <a:r>
                  <a:rPr lang="en-US" dirty="0"/>
                  <a:t>The law says:</a:t>
                </a:r>
              </a:p>
              <a:p>
                <a14:m>
                  <m:oMath xmlns:m="http://schemas.openxmlformats.org/officeDocument/2006/math">
                    <m:r>
                      <a:rPr lang="en-US" b="0" i="1" smtClean="0">
                        <a:solidFill>
                          <a:srgbClr val="4C3282"/>
                        </a:solidFill>
                        <a:latin typeface="Cambria Math" panose="02040503050406030204" pitchFamily="18" charset="0"/>
                      </a:rPr>
                      <m:t>𝑝</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solidFill>
                              <a:schemeClr val="accent5"/>
                            </a:solidFill>
                            <a:latin typeface="Cambria Math" panose="02040503050406030204" pitchFamily="18" charset="0"/>
                          </a:rPr>
                          <m:t>𝑞</m:t>
                        </m:r>
                        <m:r>
                          <a:rPr lang="en-US" b="0" i="1" smtClean="0">
                            <a:latin typeface="Cambria Math" panose="02040503050406030204" pitchFamily="18" charset="0"/>
                          </a:rPr>
                          <m:t>∨</m:t>
                        </m:r>
                        <m:r>
                          <a:rPr lang="en-US" b="0" i="1" smtClean="0">
                            <a:solidFill>
                              <a:srgbClr val="CC9900"/>
                            </a:solidFill>
                            <a:latin typeface="Cambria Math" panose="02040503050406030204" pitchFamily="18" charset="0"/>
                          </a:rPr>
                          <m:t>𝑟</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solidFill>
                              <a:srgbClr val="7030A0"/>
                            </a:solidFill>
                            <a:latin typeface="Cambria Math" panose="02040503050406030204" pitchFamily="18" charset="0"/>
                          </a:rPr>
                          <m:t>𝑝</m:t>
                        </m:r>
                        <m:r>
                          <a:rPr lang="en-US" b="0" i="1" smtClean="0">
                            <a:latin typeface="Cambria Math" panose="02040503050406030204" pitchFamily="18" charset="0"/>
                          </a:rPr>
                          <m:t>∧</m:t>
                        </m:r>
                        <m:r>
                          <a:rPr lang="en-US" b="0" i="1" smtClean="0">
                            <a:solidFill>
                              <a:schemeClr val="accent5"/>
                            </a:solidFill>
                            <a:latin typeface="Cambria Math" panose="02040503050406030204" pitchFamily="18" charset="0"/>
                          </a:rPr>
                          <m:t>𝑞</m:t>
                        </m:r>
                      </m:e>
                    </m:d>
                    <m:r>
                      <a:rPr lang="en-US" b="0" i="1" smtClean="0">
                        <a:latin typeface="Cambria Math" panose="02040503050406030204" pitchFamily="18" charset="0"/>
                      </a:rPr>
                      <m:t>∨(</m:t>
                    </m:r>
                    <m:r>
                      <a:rPr lang="en-US" b="0" i="1" smtClean="0">
                        <a:solidFill>
                          <a:srgbClr val="7030A0"/>
                        </a:solidFill>
                        <a:latin typeface="Cambria Math" panose="02040503050406030204" pitchFamily="18" charset="0"/>
                      </a:rPr>
                      <m:t>𝑝</m:t>
                    </m:r>
                    <m:r>
                      <a:rPr lang="en-US" b="0" i="1" smtClean="0">
                        <a:latin typeface="Cambria Math" panose="02040503050406030204" pitchFamily="18" charset="0"/>
                      </a:rPr>
                      <m:t>∧</m:t>
                    </m:r>
                    <m:r>
                      <a:rPr lang="en-US" b="0" i="1" smtClean="0">
                        <a:solidFill>
                          <a:srgbClr val="CC9900"/>
                        </a:solidFill>
                        <a:latin typeface="Cambria Math" panose="02040503050406030204" pitchFamily="18" charset="0"/>
                      </a:rPr>
                      <m:t>𝑟</m:t>
                    </m:r>
                    <m:r>
                      <a:rPr lang="en-US" b="0" i="1" smtClean="0">
                        <a:latin typeface="Cambria Math" panose="02040503050406030204" pitchFamily="18" charset="0"/>
                      </a:rPr>
                      <m:t>)</m:t>
                    </m:r>
                  </m:oMath>
                </a14:m>
                <a:endParaRPr lang="en-US" dirty="0"/>
              </a:p>
              <a:p>
                <a:endParaRPr lang="en-US" dirty="0"/>
              </a:p>
              <a:p>
                <a:endParaRPr lang="en-US" dirty="0"/>
              </a:p>
              <a:p>
                <a:endParaRPr lang="en-US" dirty="0"/>
              </a:p>
              <a:p>
                <a14:m>
                  <m:oMath xmlns:m="http://schemas.openxmlformats.org/officeDocument/2006/math">
                    <m:d>
                      <m:dPr>
                        <m:ctrlPr>
                          <a:rPr lang="en-US" i="1">
                            <a:latin typeface="Cambria Math" panose="02040503050406030204" pitchFamily="18" charset="0"/>
                          </a:rPr>
                        </m:ctrlPr>
                      </m:dPr>
                      <m:e>
                        <m:r>
                          <a:rPr lang="en-US" i="1">
                            <a:solidFill>
                              <a:srgbClr val="7030A0"/>
                            </a:solidFill>
                            <a:latin typeface="Cambria Math" panose="02040503050406030204" pitchFamily="18" charset="0"/>
                          </a:rPr>
                          <m:t>¬</m:t>
                        </m:r>
                        <m:r>
                          <a:rPr lang="en-US" i="1">
                            <a:solidFill>
                              <a:srgbClr val="7030A0"/>
                            </a:solidFill>
                            <a:latin typeface="Cambria Math" panose="02040503050406030204" pitchFamily="18" charset="0"/>
                          </a:rPr>
                          <m:t>𝑝</m:t>
                        </m:r>
                        <m:r>
                          <a:rPr lang="en-US" i="1">
                            <a:latin typeface="Cambria Math" panose="02040503050406030204" pitchFamily="18" charset="0"/>
                          </a:rPr>
                          <m:t>∧</m:t>
                        </m:r>
                        <m:r>
                          <a:rPr lang="en-US" i="1">
                            <a:solidFill>
                              <a:schemeClr val="accent5"/>
                            </a:solidFill>
                            <a:latin typeface="Cambria Math" panose="02040503050406030204" pitchFamily="18" charset="0"/>
                          </a:rPr>
                          <m:t>𝑞</m:t>
                        </m:r>
                      </m:e>
                    </m:d>
                    <m:r>
                      <a:rPr lang="en-US" i="1">
                        <a:latin typeface="Cambria Math" panose="02040503050406030204" pitchFamily="18" charset="0"/>
                      </a:rPr>
                      <m:t>∨</m:t>
                    </m:r>
                    <m:d>
                      <m:dPr>
                        <m:ctrlPr>
                          <a:rPr lang="en-US" i="1">
                            <a:solidFill>
                              <a:srgbClr val="7030A0"/>
                            </a:solidFill>
                            <a:latin typeface="Cambria Math" panose="02040503050406030204" pitchFamily="18" charset="0"/>
                          </a:rPr>
                        </m:ctrlPr>
                      </m:dPr>
                      <m:e>
                        <m:r>
                          <a:rPr lang="en-US" i="1">
                            <a:solidFill>
                              <a:srgbClr val="7030A0"/>
                            </a:solidFill>
                            <a:latin typeface="Cambria Math" panose="02040503050406030204" pitchFamily="18" charset="0"/>
                          </a:rPr>
                          <m:t>¬</m:t>
                        </m:r>
                        <m:r>
                          <a:rPr lang="en-US" i="1">
                            <a:solidFill>
                              <a:srgbClr val="7030A0"/>
                            </a:solidFill>
                            <a:latin typeface="Cambria Math" panose="02040503050406030204" pitchFamily="18" charset="0"/>
                          </a:rPr>
                          <m:t>𝑝</m:t>
                        </m:r>
                        <m:r>
                          <a:rPr lang="en-US" i="1">
                            <a:latin typeface="Cambria Math" panose="02040503050406030204" pitchFamily="18" charset="0"/>
                          </a:rPr>
                          <m:t>∧</m:t>
                        </m:r>
                        <m:r>
                          <a:rPr lang="en-US" i="1">
                            <a:solidFill>
                              <a:srgbClr val="CC9900"/>
                            </a:solidFill>
                            <a:latin typeface="Cambria Math" panose="02040503050406030204" pitchFamily="18" charset="0"/>
                          </a:rPr>
                          <m:t>¬</m:t>
                        </m:r>
                        <m:r>
                          <a:rPr lang="en-US" i="1">
                            <a:solidFill>
                              <a:srgbClr val="CC9900"/>
                            </a:solidFill>
                            <a:latin typeface="Cambria Math" panose="02040503050406030204" pitchFamily="18" charset="0"/>
                          </a:rPr>
                          <m:t>𝑞</m:t>
                        </m:r>
                      </m:e>
                    </m:d>
                    <m:r>
                      <a:rPr lang="en-US" b="0" i="1" smtClean="0">
                        <a:latin typeface="Cambria Math" panose="02040503050406030204" pitchFamily="18" charset="0"/>
                      </a:rPr>
                      <m:t>≡</m:t>
                    </m:r>
                    <m:r>
                      <a:rPr lang="en-US" b="0" i="1" smtClean="0">
                        <a:solidFill>
                          <a:srgbClr val="4C3282"/>
                        </a:solidFill>
                        <a:latin typeface="Cambria Math" panose="02040503050406030204" pitchFamily="18" charset="0"/>
                      </a:rPr>
                      <m:t>¬</m:t>
                    </m:r>
                    <m:r>
                      <a:rPr lang="en-US" b="0" i="1" smtClean="0">
                        <a:solidFill>
                          <a:srgbClr val="4C3282"/>
                        </a:solidFill>
                        <a:latin typeface="Cambria Math" panose="02040503050406030204" pitchFamily="18" charset="0"/>
                      </a:rPr>
                      <m:t>𝑝</m:t>
                    </m:r>
                    <m:r>
                      <a:rPr lang="en-US" b="0" i="1" smtClean="0">
                        <a:latin typeface="Cambria Math" panose="02040503050406030204" pitchFamily="18" charset="0"/>
                      </a:rPr>
                      <m:t>∧(</m:t>
                    </m:r>
                    <m:r>
                      <a:rPr lang="en-US" b="0" i="1" smtClean="0">
                        <a:solidFill>
                          <a:schemeClr val="accent5"/>
                        </a:solidFill>
                        <a:latin typeface="Cambria Math" panose="02040503050406030204" pitchFamily="18" charset="0"/>
                      </a:rPr>
                      <m:t>𝑞</m:t>
                    </m:r>
                    <m:r>
                      <a:rPr lang="en-US" b="0" i="1" smtClean="0">
                        <a:latin typeface="Cambria Math" panose="02040503050406030204" pitchFamily="18" charset="0"/>
                      </a:rPr>
                      <m:t>∨</m:t>
                    </m:r>
                    <m:r>
                      <a:rPr lang="en-US" b="0" i="1" smtClean="0">
                        <a:solidFill>
                          <a:srgbClr val="CC9900"/>
                        </a:solidFill>
                        <a:latin typeface="Cambria Math" panose="02040503050406030204" pitchFamily="18" charset="0"/>
                      </a:rPr>
                      <m:t>¬</m:t>
                    </m:r>
                    <m:r>
                      <a:rPr lang="en-US" b="0" i="1" smtClean="0">
                        <a:solidFill>
                          <a:srgbClr val="CC9900"/>
                        </a:solidFill>
                        <a:latin typeface="Cambria Math" panose="02040503050406030204" pitchFamily="18" charset="0"/>
                      </a:rPr>
                      <m:t>𝑞</m:t>
                    </m:r>
                    <m:r>
                      <a:rPr lang="en-US" b="0" i="1" smtClean="0">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54"/>
                </a:stretch>
              </a:blipFill>
            </p:spPr>
            <p:txBody>
              <a:bodyPr/>
              <a:lstStyle/>
              <a:p>
                <a:r>
                  <a:rPr lang="en-US">
                    <a:noFill/>
                  </a:rPr>
                  <a:t> </a:t>
                </a:r>
              </a:p>
            </p:txBody>
          </p:sp>
        </mc:Fallback>
      </mc:AlternateContent>
    </p:spTree>
    <p:extLst>
      <p:ext uri="{BB962C8B-B14F-4D97-AF65-F5344CB8AC3E}">
        <p14:creationId xmlns:p14="http://schemas.microsoft.com/office/powerpoint/2010/main" val="2274903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3970318"/>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e>
                    </m:d>
                  </m:oMath>
                </a14:m>
                <a:r>
                  <a:rPr lang="en-US" sz="2800" b="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0" smtClean="0">
                        <a:solidFill>
                          <a:schemeClr val="bg1"/>
                        </a:solidFill>
                        <a:latin typeface="Cambria Math" panose="02040503050406030204" pitchFamily="18" charset="0"/>
                        <a:cs typeface="Segoe UI Semilight" panose="020B0402040204020203" pitchFamily="34" charset="0"/>
                      </a:rPr>
                      <m:t>]</m:t>
                    </m:r>
                  </m:oMath>
                </a14:m>
                <a:r>
                  <a:rPr lang="en-US" sz="2800" b="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b="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14:m>
                  <m:oMath xmlns:m="http://schemas.openxmlformats.org/officeDocument/2006/math">
                    <m:d>
                      <m:dPr>
                        <m:ctrlPr>
                          <a:rPr lang="en-US" sz="2800" b="0" i="1" dirty="0" smtClean="0">
                            <a:solidFill>
                              <a:schemeClr val="bg1"/>
                            </a:solidFill>
                            <a:latin typeface="Cambria Math" panose="02040503050406030204" pitchFamily="18" charset="0"/>
                            <a:cs typeface="Segoe UI Semilight" panose="020B0402040204020203" pitchFamily="34" charset="0"/>
                          </a:rPr>
                        </m:ctrlPr>
                      </m:dPr>
                      <m:e>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𝑝</m:t>
                        </m:r>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𝑞</m:t>
                        </m:r>
                      </m:e>
                    </m:d>
                    <m:r>
                      <a:rPr lang="en-US" sz="2800" b="0" i="1" dirty="0" smtClean="0">
                        <a:solidFill>
                          <a:schemeClr val="bg1"/>
                        </a:solidFill>
                        <a:latin typeface="Cambria Math" panose="02040503050406030204" pitchFamily="18" charset="0"/>
                        <a:cs typeface="Segoe UI Semilight" panose="020B0402040204020203" pitchFamily="34" charset="0"/>
                      </a:rPr>
                      <m:t>∧</m:t>
                    </m:r>
                    <m:r>
                      <m:rPr>
                        <m:sty m:val="p"/>
                      </m:rPr>
                      <a:rPr lang="en-US" sz="2800" b="0" i="0" dirty="0" smtClean="0">
                        <a:solidFill>
                          <a:schemeClr val="bg1"/>
                        </a:solidFill>
                        <a:latin typeface="Cambria Math" panose="02040503050406030204" pitchFamily="18" charset="0"/>
                        <a:cs typeface="Segoe UI Semilight" panose="020B0402040204020203" pitchFamily="34" charset="0"/>
                      </a:rPr>
                      <m:t>T</m:t>
                    </m:r>
                  </m:oMath>
                </a14:m>
                <a:endParaRPr lang="en-US" sz="2800" b="0" dirty="0">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397031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64871" y="2900693"/>
                <a:ext cx="5033990" cy="3785652"/>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None of the rules look like this</a:t>
                </a: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Practice of Proof-Writing:</a:t>
                </a:r>
                <a:br>
                  <a:rPr lang="en-US" sz="2400" dirty="0">
                    <a:latin typeface="Segoe UI Semilight" panose="020B0402040204020203" pitchFamily="34" charset="0"/>
                    <a:cs typeface="Segoe UI Semilight" panose="020B0402040204020203" pitchFamily="34" charset="0"/>
                  </a:rPr>
                </a:br>
                <a:r>
                  <a:rPr lang="en-US" sz="2400" b="1" dirty="0">
                    <a:latin typeface="Segoe UI Semilight" panose="020B0402040204020203" pitchFamily="34" charset="0"/>
                    <a:cs typeface="Segoe UI Semilight" panose="020B0402040204020203" pitchFamily="34" charset="0"/>
                  </a:rPr>
                  <a:t>Big Picture</a:t>
                </a:r>
                <a:r>
                  <a:rPr lang="en-US" sz="2400" dirty="0">
                    <a:latin typeface="Segoe UI Semilight" panose="020B0402040204020203" pitchFamily="34" charset="0"/>
                    <a:cs typeface="Segoe UI Semilight" panose="020B0402040204020203" pitchFamily="34" charset="0"/>
                  </a:rPr>
                  <a:t>…WHY do we think this might be true? </a:t>
                </a: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The last two “pieces” came from the vacuous proof lines…maybe the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 came from there? Maybe that </a:t>
                </a:r>
                <a:r>
                  <a:rPr lang="en-US" sz="2400" b="1" dirty="0">
                    <a:latin typeface="Segoe UI Semilight" panose="020B0402040204020203" pitchFamily="34" charset="0"/>
                    <a:cs typeface="Segoe UI Semilight" panose="020B0402040204020203" pitchFamily="34" charset="0"/>
                  </a:rPr>
                  <a:t>simplifies </a:t>
                </a:r>
                <a:r>
                  <a:rPr lang="en-US" sz="2400" dirty="0">
                    <a:latin typeface="Segoe UI Semilight" panose="020B0402040204020203" pitchFamily="34" charset="0"/>
                    <a:cs typeface="Segoe UI Semilight" panose="020B0402040204020203" pitchFamily="34" charset="0"/>
                  </a:rPr>
                  <a:t>down to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64871" y="2900693"/>
                <a:ext cx="5033990" cy="3785652"/>
              </a:xfrm>
              <a:prstGeom prst="rect">
                <a:avLst/>
              </a:prstGeom>
              <a:blipFill>
                <a:blip r:embed="rId7"/>
                <a:stretch>
                  <a:fillRect l="-1816" t="-1127" r="-3148" b="-2899"/>
                </a:stretch>
              </a:blipFill>
            </p:spPr>
            <p:txBody>
              <a:bodyPr/>
              <a:lstStyle/>
              <a:p>
                <a:r>
                  <a:rPr lang="en-US">
                    <a:noFill/>
                  </a:rPr>
                  <a:t> </a:t>
                </a:r>
              </a:p>
            </p:txBody>
          </p:sp>
        </mc:Fallback>
      </mc:AlternateContent>
    </p:spTree>
    <p:extLst>
      <p:ext uri="{BB962C8B-B14F-4D97-AF65-F5344CB8AC3E}">
        <p14:creationId xmlns:p14="http://schemas.microsoft.com/office/powerpoint/2010/main" val="823983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292394"/>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solidFill>
                          <a:schemeClr val="tx1"/>
                        </a:solidFill>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eqArr>
                          <m:eqArrPr>
                            <m:ctrlPr>
                              <a:rPr lang="en-US" sz="2800" b="0" i="1" smtClean="0">
                                <a:solidFill>
                                  <a:schemeClr val="bg1"/>
                                </a:solidFill>
                                <a:latin typeface="Cambria Math" panose="02040503050406030204" pitchFamily="18" charset="0"/>
                                <a:cs typeface="Segoe UI Semilight" panose="020B0402040204020203" pitchFamily="34" charset="0"/>
                              </a:rPr>
                            </m:ctrlPr>
                          </m:eqArr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e/>
                          <m:e/>
                          <m:e/>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eqAr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b="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14:m>
                  <m:oMath xmlns:m="http://schemas.openxmlformats.org/officeDocument/2006/math">
                    <m:d>
                      <m:dPr>
                        <m:ctrlPr>
                          <a:rPr lang="en-US" sz="2800" b="0" i="1" dirty="0" smtClean="0">
                            <a:solidFill>
                              <a:schemeClr val="bg1"/>
                            </a:solidFill>
                            <a:latin typeface="Cambria Math" panose="02040503050406030204" pitchFamily="18" charset="0"/>
                            <a:cs typeface="Segoe UI Semilight" panose="020B0402040204020203" pitchFamily="34" charset="0"/>
                          </a:rPr>
                        </m:ctrlPr>
                      </m:dPr>
                      <m:e>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𝑝</m:t>
                        </m:r>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𝑞</m:t>
                        </m:r>
                      </m:e>
                    </m:d>
                    <m:r>
                      <a:rPr lang="en-US" sz="2800" b="0" i="1" dirty="0" smtClean="0">
                        <a:solidFill>
                          <a:schemeClr val="bg1"/>
                        </a:solidFill>
                        <a:latin typeface="Cambria Math" panose="02040503050406030204" pitchFamily="18" charset="0"/>
                        <a:cs typeface="Segoe UI Semilight" panose="020B0402040204020203" pitchFamily="34" charset="0"/>
                      </a:rPr>
                      <m:t>∧</m:t>
                    </m:r>
                    <m:r>
                      <m:rPr>
                        <m:sty m:val="p"/>
                      </m:rPr>
                      <a:rPr lang="en-US" sz="2800" b="0" i="0" dirty="0" smtClean="0">
                        <a:solidFill>
                          <a:schemeClr val="bg1"/>
                        </a:solidFill>
                        <a:latin typeface="Cambria Math" panose="02040503050406030204" pitchFamily="18" charset="0"/>
                        <a:cs typeface="Segoe UI Semilight" panose="020B0402040204020203" pitchFamily="34" charset="0"/>
                      </a:rPr>
                      <m:t>T</m:t>
                    </m:r>
                  </m:oMath>
                </a14:m>
                <a:endParaRPr lang="en-US" sz="2800" b="0" dirty="0">
                  <a:solidFill>
                    <a:schemeClr val="bg1"/>
                  </a:solidFill>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292394"/>
              </a:xfrm>
              <a:prstGeom prst="rect">
                <a:avLst/>
              </a:prstGeom>
              <a:blipFill>
                <a:blip r:embed="rId3"/>
                <a:stretch>
                  <a:fillRect/>
                </a:stretch>
              </a:blipFill>
            </p:spPr>
            <p:txBody>
              <a:bodyPr/>
              <a:lstStyle/>
              <a:p>
                <a:r>
                  <a:rPr lang="en-US">
                    <a:noFill/>
                  </a:rPr>
                  <a:t> </a:t>
                </a:r>
              </a:p>
            </p:txBody>
          </p:sp>
        </mc:Fallback>
      </mc:AlternateContent>
      <p:sp>
        <p:nvSpPr>
          <p:cNvPr id="6" name="TextBox 5"/>
          <p:cNvSpPr txBox="1"/>
          <p:nvPr/>
        </p:nvSpPr>
        <p:spPr>
          <a:xfrm>
            <a:off x="150125" y="2634018"/>
            <a:ext cx="4831308"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Set ourselves an intermediate goal.</a:t>
            </a:r>
          </a:p>
          <a:p>
            <a:r>
              <a:rPr lang="en-US" sz="2400" dirty="0">
                <a:latin typeface="Segoe UI Semilight" panose="020B0402040204020203" pitchFamily="34" charset="0"/>
                <a:cs typeface="Segoe UI Semilight" panose="020B0402040204020203" pitchFamily="34" charset="0"/>
              </a:rPr>
              <a:t>Let’s try to simplify those last two pieces</a:t>
            </a:r>
          </a:p>
        </p:txBody>
      </p:sp>
      <p:sp>
        <p:nvSpPr>
          <p:cNvPr id="4" name="TextBox 3"/>
          <p:cNvSpPr txBox="1"/>
          <p:nvPr/>
        </p:nvSpPr>
        <p:spPr>
          <a:xfrm>
            <a:off x="5365604" y="3429000"/>
            <a:ext cx="5895832"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Associative law</a:t>
            </a:r>
          </a:p>
          <a:p>
            <a:r>
              <a:rPr lang="en-US" sz="2400" dirty="0">
                <a:latin typeface="Segoe UI Semilight" panose="020B0402040204020203" pitchFamily="34" charset="0"/>
                <a:cs typeface="Segoe UI Semilight" panose="020B0402040204020203" pitchFamily="34" charset="0"/>
              </a:rPr>
              <a:t>Connect up the things we’re working on.</a:t>
            </a:r>
          </a:p>
        </p:txBody>
      </p:sp>
    </p:spTree>
    <p:extLst>
      <p:ext uri="{BB962C8B-B14F-4D97-AF65-F5344CB8AC3E}">
        <p14:creationId xmlns:p14="http://schemas.microsoft.com/office/powerpoint/2010/main" val="27819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solidFill>
                          <a:schemeClr val="tx1"/>
                        </a:solidFill>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𝑝</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solidFill>
                                  <a:schemeClr val="tx1"/>
                                </a:solidFill>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𝑞</m:t>
                            </m:r>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𝑞</m:t>
                            </m:r>
                          </m:e>
                        </m:d>
                      </m:e>
                    </m:d>
                  </m:oMath>
                </a14:m>
                <a:r>
                  <a:rPr lang="en-US" sz="2800" b="0" dirty="0">
                    <a:latin typeface="Segoe UI Semilight" panose="020B0402040204020203" pitchFamily="34" charset="0"/>
                    <a:cs typeface="Segoe UI Semilight" panose="020B0402040204020203" pitchFamily="34" charset="0"/>
                  </a:rPr>
                  <a:t> </a:t>
                </a:r>
              </a:p>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cs typeface="Segoe UI Semilight" panose="020B0402040204020203" pitchFamily="34" charset="0"/>
                        </a:rPr>
                        <m:t> </m:t>
                      </m:r>
                    </m:oMath>
                  </m:oMathPara>
                </a14:m>
                <a:endParaRPr lang="en-US" sz="2800" b="0" i="1" dirty="0">
                  <a:latin typeface="Cambria Math" panose="02040503050406030204" pitchFamily="18" charset="0"/>
                  <a:cs typeface="Segoe UI Semilight" panose="020B0402040204020203" pitchFamily="34" charset="0"/>
                </a:endParaRPr>
              </a:p>
              <a:p>
                <a:endParaRPr lang="en-US" sz="2800" b="0" i="1" dirty="0">
                  <a:solidFill>
                    <a:schemeClr val="bg1"/>
                  </a:solidFill>
                  <a:latin typeface="Cambria Math" panose="02040503050406030204" pitchFamily="18" charset="0"/>
                  <a:cs typeface="Segoe UI Semilight" panose="020B0402040204020203" pitchFamily="34" charset="0"/>
                </a:endParaRPr>
              </a:p>
              <a:p>
                <a:endParaRPr lang="en-US" sz="2800" b="0" i="1" dirty="0">
                  <a:solidFill>
                    <a:schemeClr val="bg1"/>
                  </a:solidFill>
                  <a:latin typeface="Cambria Math" panose="02040503050406030204" pitchFamily="18" charset="0"/>
                  <a:cs typeface="Segoe UI Semilight" panose="020B0402040204020203" pitchFamily="34" charset="0"/>
                </a:endParaRP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b="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14:m>
                  <m:oMath xmlns:m="http://schemas.openxmlformats.org/officeDocument/2006/math">
                    <m:d>
                      <m:dPr>
                        <m:ctrlPr>
                          <a:rPr lang="en-US" sz="2800" b="0" i="1" dirty="0" smtClean="0">
                            <a:solidFill>
                              <a:schemeClr val="bg1"/>
                            </a:solidFill>
                            <a:latin typeface="Cambria Math" panose="02040503050406030204" pitchFamily="18" charset="0"/>
                            <a:cs typeface="Segoe UI Semilight" panose="020B0402040204020203" pitchFamily="34" charset="0"/>
                          </a:rPr>
                        </m:ctrlPr>
                      </m:dPr>
                      <m:e>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𝑝</m:t>
                        </m:r>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𝑞</m:t>
                        </m:r>
                      </m:e>
                    </m:d>
                    <m:r>
                      <a:rPr lang="en-US" sz="2800" b="0" i="1" dirty="0" smtClean="0">
                        <a:solidFill>
                          <a:schemeClr val="bg1"/>
                        </a:solidFill>
                        <a:latin typeface="Cambria Math" panose="02040503050406030204" pitchFamily="18" charset="0"/>
                        <a:cs typeface="Segoe UI Semilight" panose="020B0402040204020203" pitchFamily="34" charset="0"/>
                      </a:rPr>
                      <m:t>∧</m:t>
                    </m:r>
                    <m:r>
                      <m:rPr>
                        <m:sty m:val="p"/>
                      </m:rPr>
                      <a:rPr lang="en-US" sz="2800" b="0" i="0" dirty="0" smtClean="0">
                        <a:solidFill>
                          <a:schemeClr val="bg1"/>
                        </a:solidFill>
                        <a:latin typeface="Cambria Math" panose="02040503050406030204" pitchFamily="18" charset="0"/>
                        <a:cs typeface="Segoe UI Semilight" panose="020B0402040204020203" pitchFamily="34" charset="0"/>
                      </a:rPr>
                      <m:t>T</m:t>
                    </m:r>
                  </m:oMath>
                </a14:m>
                <a:endParaRPr lang="en-US" sz="2800" b="0" dirty="0">
                  <a:solidFill>
                    <a:schemeClr val="bg1"/>
                  </a:solidFill>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3"/>
                <a:stretch>
                  <a:fillRect/>
                </a:stretch>
              </a:blipFill>
            </p:spPr>
            <p:txBody>
              <a:bodyPr/>
              <a:lstStyle/>
              <a:p>
                <a:r>
                  <a:rPr lang="en-US">
                    <a:noFill/>
                  </a:rPr>
                  <a:t> </a:t>
                </a:r>
              </a:p>
            </p:txBody>
          </p:sp>
        </mc:Fallback>
      </mc:AlternateContent>
      <p:sp>
        <p:nvSpPr>
          <p:cNvPr id="6" name="TextBox 5"/>
          <p:cNvSpPr txBox="1"/>
          <p:nvPr/>
        </p:nvSpPr>
        <p:spPr>
          <a:xfrm>
            <a:off x="150125" y="2634018"/>
            <a:ext cx="4831308"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Set ourselves an intermediate goal.</a:t>
            </a:r>
          </a:p>
          <a:p>
            <a:r>
              <a:rPr lang="en-US" sz="2400" dirty="0">
                <a:latin typeface="Segoe UI Semilight" panose="020B0402040204020203" pitchFamily="34" charset="0"/>
                <a:cs typeface="Segoe UI Semilight" panose="020B0402040204020203" pitchFamily="34" charset="0"/>
              </a:rPr>
              <a:t>Let’s try to simplify those last two pieces</a:t>
            </a:r>
          </a:p>
        </p:txBody>
      </p:sp>
      <mc:AlternateContent xmlns:mc="http://schemas.openxmlformats.org/markup-compatibility/2006" xmlns:a14="http://schemas.microsoft.com/office/drawing/2010/main">
        <mc:Choice Requires="a14">
          <p:sp>
            <p:nvSpPr>
              <p:cNvPr id="7" name="TextBox 6"/>
              <p:cNvSpPr txBox="1"/>
              <p:nvPr/>
            </p:nvSpPr>
            <p:spPr>
              <a:xfrm>
                <a:off x="5408529" y="3763687"/>
                <a:ext cx="5895832"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Distributive law</a:t>
                </a:r>
              </a:p>
              <a:p>
                <a:r>
                  <a:rPr lang="en-US" sz="2400" dirty="0">
                    <a:latin typeface="Segoe UI Semilight" panose="020B0402040204020203" pitchFamily="34" charset="0"/>
                    <a:cs typeface="Segoe UI Semilight" panose="020B0402040204020203" pitchFamily="34" charset="0"/>
                  </a:rPr>
                  <a:t>We think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 is important, let’s isolate it.</a:t>
                </a:r>
              </a:p>
            </p:txBody>
          </p:sp>
        </mc:Choice>
        <mc:Fallback xmlns="">
          <p:sp>
            <p:nvSpPr>
              <p:cNvPr id="7" name="TextBox 6"/>
              <p:cNvSpPr txBox="1">
                <a:spLocks noRot="1" noChangeAspect="1" noMove="1" noResize="1" noEditPoints="1" noAdjustHandles="1" noChangeArrowheads="1" noChangeShapeType="1" noTextEdit="1"/>
              </p:cNvSpPr>
              <p:nvPr/>
            </p:nvSpPr>
            <p:spPr>
              <a:xfrm>
                <a:off x="5408529" y="3763687"/>
                <a:ext cx="5895832" cy="830997"/>
              </a:xfrm>
              <a:prstGeom prst="rect">
                <a:avLst/>
              </a:prstGeom>
              <a:blipFill>
                <a:blip r:embed="rId5"/>
                <a:stretch>
                  <a:fillRect l="-1551" t="-5109" b="-16058"/>
                </a:stretch>
              </a:blipFill>
            </p:spPr>
            <p:txBody>
              <a:bodyPr/>
              <a:lstStyle/>
              <a:p>
                <a:r>
                  <a:rPr lang="en-US">
                    <a:noFill/>
                  </a:rPr>
                  <a:t> </a:t>
                </a:r>
              </a:p>
            </p:txBody>
          </p:sp>
        </mc:Fallback>
      </mc:AlternateContent>
    </p:spTree>
    <p:extLst>
      <p:ext uri="{BB962C8B-B14F-4D97-AF65-F5344CB8AC3E}">
        <p14:creationId xmlns:p14="http://schemas.microsoft.com/office/powerpoint/2010/main" val="128277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solidFill>
                          <a:schemeClr val="tx1"/>
                        </a:solidFill>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𝑝</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solidFill>
                                  <a:schemeClr val="tx1"/>
                                </a:solidFill>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𝑞</m:t>
                            </m:r>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𝑞</m:t>
                            </m:r>
                          </m:e>
                        </m:d>
                      </m:e>
                    </m:d>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0" smtClean="0">
                        <a:latin typeface="Cambria Math" panose="02040503050406030204" pitchFamily="18" charset="0"/>
                        <a:cs typeface="Segoe UI Semilight" panose="020B0402040204020203" pitchFamily="34" charset="0"/>
                      </a:rPr>
                      <m:t>]</m:t>
                    </m:r>
                  </m:oMath>
                </a14:m>
                <a:r>
                  <a:rPr lang="en-US" sz="2800" b="0" dirty="0">
                    <a:latin typeface="Segoe UI Semilight" panose="020B0402040204020203" pitchFamily="34" charset="0"/>
                    <a:cs typeface="Segoe UI Semilight" panose="020B0402040204020203" pitchFamily="34" charset="0"/>
                  </a:rPr>
                  <a:t> </a:t>
                </a:r>
              </a:p>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cs typeface="Segoe UI Semilight" panose="020B0402040204020203" pitchFamily="34" charset="0"/>
                        </a:rPr>
                        <m:t> </m:t>
                      </m:r>
                    </m:oMath>
                  </m:oMathPara>
                </a14:m>
                <a:endParaRPr lang="en-US" sz="2800" b="0" i="1" dirty="0">
                  <a:latin typeface="Cambria Math" panose="02040503050406030204" pitchFamily="18" charset="0"/>
                  <a:cs typeface="Segoe UI Semilight" panose="020B0402040204020203" pitchFamily="34" charset="0"/>
                </a:endParaRPr>
              </a:p>
              <a:p>
                <a:endParaRPr lang="en-US" sz="2800" b="0" i="1" dirty="0">
                  <a:solidFill>
                    <a:schemeClr val="bg1"/>
                  </a:solidFill>
                  <a:latin typeface="Cambria Math" panose="02040503050406030204" pitchFamily="18" charset="0"/>
                  <a:cs typeface="Segoe UI Semilight" panose="020B0402040204020203" pitchFamily="34" charset="0"/>
                </a:endParaRP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b="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14:m>
                  <m:oMath xmlns:m="http://schemas.openxmlformats.org/officeDocument/2006/math">
                    <m:d>
                      <m:dPr>
                        <m:ctrlPr>
                          <a:rPr lang="en-US" sz="2800" b="0" i="1" dirty="0" smtClean="0">
                            <a:solidFill>
                              <a:schemeClr val="bg1"/>
                            </a:solidFill>
                            <a:latin typeface="Cambria Math" panose="02040503050406030204" pitchFamily="18" charset="0"/>
                            <a:cs typeface="Segoe UI Semilight" panose="020B0402040204020203" pitchFamily="34" charset="0"/>
                          </a:rPr>
                        </m:ctrlPr>
                      </m:dPr>
                      <m:e>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𝑝</m:t>
                        </m:r>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𝑞</m:t>
                        </m:r>
                      </m:e>
                    </m:d>
                    <m:r>
                      <a:rPr lang="en-US" sz="2800" b="0" i="1" dirty="0" smtClean="0">
                        <a:solidFill>
                          <a:schemeClr val="bg1"/>
                        </a:solidFill>
                        <a:latin typeface="Cambria Math" panose="02040503050406030204" pitchFamily="18" charset="0"/>
                        <a:cs typeface="Segoe UI Semilight" panose="020B0402040204020203" pitchFamily="34" charset="0"/>
                      </a:rPr>
                      <m:t>∧</m:t>
                    </m:r>
                    <m:r>
                      <m:rPr>
                        <m:sty m:val="p"/>
                      </m:rPr>
                      <a:rPr lang="en-US" sz="2800" b="0" i="0" dirty="0" smtClean="0">
                        <a:solidFill>
                          <a:schemeClr val="bg1"/>
                        </a:solidFill>
                        <a:latin typeface="Cambria Math" panose="02040503050406030204" pitchFamily="18" charset="0"/>
                        <a:cs typeface="Segoe UI Semilight" panose="020B0402040204020203" pitchFamily="34" charset="0"/>
                      </a:rPr>
                      <m:t>T</m:t>
                    </m:r>
                  </m:oMath>
                </a14:m>
                <a:endParaRPr lang="en-US" sz="2800" b="0" dirty="0">
                  <a:solidFill>
                    <a:schemeClr val="bg1"/>
                  </a:solidFill>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3"/>
                <a:stretch>
                  <a:fillRect/>
                </a:stretch>
              </a:blipFill>
            </p:spPr>
            <p:txBody>
              <a:bodyPr/>
              <a:lstStyle/>
              <a:p>
                <a:r>
                  <a:rPr lang="en-US">
                    <a:noFill/>
                  </a:rPr>
                  <a:t> </a:t>
                </a:r>
              </a:p>
            </p:txBody>
          </p:sp>
        </mc:Fallback>
      </mc:AlternateContent>
      <p:sp>
        <p:nvSpPr>
          <p:cNvPr id="6" name="TextBox 5"/>
          <p:cNvSpPr txBox="1"/>
          <p:nvPr/>
        </p:nvSpPr>
        <p:spPr>
          <a:xfrm>
            <a:off x="150125" y="2634018"/>
            <a:ext cx="4831308"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Set ourselves an intermediate goal.</a:t>
            </a:r>
          </a:p>
          <a:p>
            <a:r>
              <a:rPr lang="en-US" sz="2400" dirty="0">
                <a:latin typeface="Segoe UI Semilight" panose="020B0402040204020203" pitchFamily="34" charset="0"/>
                <a:cs typeface="Segoe UI Semilight" panose="020B0402040204020203" pitchFamily="34" charset="0"/>
              </a:rPr>
              <a:t>Let’s try to simplify those last two pieces</a:t>
            </a:r>
          </a:p>
        </p:txBody>
      </p:sp>
      <p:sp>
        <p:nvSpPr>
          <p:cNvPr id="8" name="TextBox 7"/>
          <p:cNvSpPr txBox="1"/>
          <p:nvPr/>
        </p:nvSpPr>
        <p:spPr>
          <a:xfrm>
            <a:off x="5714668" y="4092971"/>
            <a:ext cx="5895832"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Negation</a:t>
            </a:r>
          </a:p>
          <a:p>
            <a:r>
              <a:rPr lang="en-US" sz="2400" dirty="0">
                <a:latin typeface="Segoe UI Semilight" panose="020B0402040204020203" pitchFamily="34" charset="0"/>
                <a:cs typeface="Segoe UI Semilight" panose="020B0402040204020203" pitchFamily="34" charset="0"/>
              </a:rPr>
              <a:t>Should make things simpler.</a:t>
            </a:r>
          </a:p>
        </p:txBody>
      </p:sp>
    </p:spTree>
    <p:extLst>
      <p:ext uri="{BB962C8B-B14F-4D97-AF65-F5344CB8AC3E}">
        <p14:creationId xmlns:p14="http://schemas.microsoft.com/office/powerpoint/2010/main" val="454004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258923"/>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solidFill>
                          <a:schemeClr val="tx1"/>
                        </a:solidFill>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𝑝</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solidFill>
                                  <a:schemeClr val="tx1"/>
                                </a:solidFill>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𝑞</m:t>
                            </m:r>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𝑞</m:t>
                            </m:r>
                          </m:e>
                        </m:d>
                      </m:e>
                    </m:d>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0" smtClean="0">
                        <a:latin typeface="Cambria Math" panose="02040503050406030204" pitchFamily="18" charset="0"/>
                        <a:cs typeface="Segoe UI Semilight" panose="020B0402040204020203" pitchFamily="34" charset="0"/>
                      </a:rPr>
                      <m:t>]</m:t>
                    </m:r>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eqArr>
                          <m:eqArrPr>
                            <m:ctrlPr>
                              <a:rPr lang="en-US" sz="2800" b="0" i="1" smtClean="0">
                                <a:solidFill>
                                  <a:schemeClr val="bg1"/>
                                </a:solidFill>
                                <a:latin typeface="Cambria Math" panose="02040503050406030204" pitchFamily="18" charset="0"/>
                                <a:cs typeface="Segoe UI Semilight" panose="020B0402040204020203" pitchFamily="34" charset="0"/>
                              </a:rPr>
                            </m:ctrlPr>
                          </m:eqArr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eqAr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b="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14:m>
                  <m:oMath xmlns:m="http://schemas.openxmlformats.org/officeDocument/2006/math">
                    <m:d>
                      <m:dPr>
                        <m:ctrlPr>
                          <a:rPr lang="en-US" sz="2800" b="0" i="1" dirty="0" smtClean="0">
                            <a:solidFill>
                              <a:schemeClr val="bg1"/>
                            </a:solidFill>
                            <a:latin typeface="Cambria Math" panose="02040503050406030204" pitchFamily="18" charset="0"/>
                            <a:cs typeface="Segoe UI Semilight" panose="020B0402040204020203" pitchFamily="34" charset="0"/>
                          </a:rPr>
                        </m:ctrlPr>
                      </m:dPr>
                      <m:e>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𝑝</m:t>
                        </m:r>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𝑞</m:t>
                        </m:r>
                      </m:e>
                    </m:d>
                    <m:r>
                      <a:rPr lang="en-US" sz="2800" b="0" i="1" dirty="0" smtClean="0">
                        <a:solidFill>
                          <a:schemeClr val="bg1"/>
                        </a:solidFill>
                        <a:latin typeface="Cambria Math" panose="02040503050406030204" pitchFamily="18" charset="0"/>
                        <a:cs typeface="Segoe UI Semilight" panose="020B0402040204020203" pitchFamily="34" charset="0"/>
                      </a:rPr>
                      <m:t>∧</m:t>
                    </m:r>
                    <m:r>
                      <m:rPr>
                        <m:sty m:val="p"/>
                      </m:rPr>
                      <a:rPr lang="en-US" sz="2800" b="0" i="0" dirty="0" smtClean="0">
                        <a:solidFill>
                          <a:schemeClr val="bg1"/>
                        </a:solidFill>
                        <a:latin typeface="Cambria Math" panose="02040503050406030204" pitchFamily="18" charset="0"/>
                        <a:cs typeface="Segoe UI Semilight" panose="020B0402040204020203" pitchFamily="34" charset="0"/>
                      </a:rPr>
                      <m:t>T</m:t>
                    </m:r>
                  </m:oMath>
                </a14:m>
                <a:endParaRPr lang="en-US" sz="2800" b="0" dirty="0">
                  <a:solidFill>
                    <a:schemeClr val="bg1"/>
                  </a:solidFill>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258923"/>
              </a:xfrm>
              <a:prstGeom prst="rect">
                <a:avLst/>
              </a:prstGeom>
              <a:blipFill>
                <a:blip r:embed="rId3"/>
                <a:stretch>
                  <a:fillRect/>
                </a:stretch>
              </a:blipFill>
            </p:spPr>
            <p:txBody>
              <a:bodyPr/>
              <a:lstStyle/>
              <a:p>
                <a:r>
                  <a:rPr lang="en-US">
                    <a:noFill/>
                  </a:rPr>
                  <a:t> </a:t>
                </a:r>
              </a:p>
            </p:txBody>
          </p:sp>
        </mc:Fallback>
      </mc:AlternateContent>
      <p:sp>
        <p:nvSpPr>
          <p:cNvPr id="6" name="TextBox 5"/>
          <p:cNvSpPr txBox="1"/>
          <p:nvPr/>
        </p:nvSpPr>
        <p:spPr>
          <a:xfrm>
            <a:off x="150125" y="2634018"/>
            <a:ext cx="4831308"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Set ourselves an intermediate goal.</a:t>
            </a:r>
          </a:p>
          <a:p>
            <a:r>
              <a:rPr lang="en-US" sz="2400" dirty="0">
                <a:latin typeface="Segoe UI Semilight" panose="020B0402040204020203" pitchFamily="34" charset="0"/>
                <a:cs typeface="Segoe UI Semilight" panose="020B0402040204020203" pitchFamily="34" charset="0"/>
              </a:rPr>
              <a:t>Let’s try to simplify those last two pieces</a:t>
            </a:r>
          </a:p>
        </p:txBody>
      </p:sp>
      <p:sp>
        <p:nvSpPr>
          <p:cNvPr id="9" name="TextBox 8"/>
          <p:cNvSpPr txBox="1"/>
          <p:nvPr/>
        </p:nvSpPr>
        <p:spPr>
          <a:xfrm>
            <a:off x="5942665" y="4444572"/>
            <a:ext cx="5895832"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Identity</a:t>
            </a:r>
          </a:p>
          <a:p>
            <a:r>
              <a:rPr lang="en-US" sz="2400" dirty="0">
                <a:latin typeface="Segoe UI Semilight" panose="020B0402040204020203" pitchFamily="34" charset="0"/>
                <a:cs typeface="Segoe UI Semilight" panose="020B0402040204020203" pitchFamily="34" charset="0"/>
              </a:rPr>
              <a:t>Should make things simpler.</a:t>
            </a:r>
          </a:p>
        </p:txBody>
      </p:sp>
    </p:spTree>
    <p:extLst>
      <p:ext uri="{BB962C8B-B14F-4D97-AF65-F5344CB8AC3E}">
        <p14:creationId xmlns:p14="http://schemas.microsoft.com/office/powerpoint/2010/main" val="33601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solidFill>
                          <a:schemeClr val="tx1"/>
                        </a:solidFill>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𝑝</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solidFill>
                                  <a:schemeClr val="tx1"/>
                                </a:solidFill>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𝑞</m:t>
                            </m:r>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𝑞</m:t>
                            </m:r>
                          </m:e>
                        </m:d>
                      </m:e>
                    </m:d>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0" smtClean="0">
                        <a:latin typeface="Cambria Math" panose="02040503050406030204" pitchFamily="18" charset="0"/>
                        <a:cs typeface="Segoe UI Semilight" panose="020B0402040204020203" pitchFamily="34" charset="0"/>
                      </a:rPr>
                      <m:t>]</m:t>
                    </m:r>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endParaRPr lang="en-US" sz="2800" b="0" i="1" dirty="0">
                  <a:latin typeface="Cambria Math" panose="02040503050406030204" pitchFamily="18" charset="0"/>
                  <a:cs typeface="Segoe UI Semilight" panose="020B0402040204020203" pitchFamily="34" charset="0"/>
                </a:endParaRPr>
              </a:p>
              <a:p>
                <a:endParaRPr lang="en-US" sz="2800" i="1" dirty="0">
                  <a:latin typeface="Cambria Math" panose="02040503050406030204" pitchFamily="18" charset="0"/>
                  <a:cs typeface="Segoe UI Semilight" panose="020B0402040204020203" pitchFamily="34" charset="0"/>
                </a:endParaRPr>
              </a:p>
              <a:p>
                <a:endParaRPr lang="en-US" sz="2800" b="0" i="1" dirty="0">
                  <a:latin typeface="Cambria Math" panose="02040503050406030204" pitchFamily="18" charset="0"/>
                  <a:cs typeface="Segoe UI Semilight" panose="020B0402040204020203" pitchFamily="34" charset="0"/>
                </a:endParaRPr>
              </a:p>
              <a:p>
                <a:endParaRPr lang="en-US" sz="2800" i="1" dirty="0">
                  <a:latin typeface="Cambria Math" panose="02040503050406030204" pitchFamily="18"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61341" y="2305575"/>
                <a:ext cx="4363823" cy="2677656"/>
              </a:xfrm>
              <a:prstGeom prst="rect">
                <a:avLst/>
              </a:prstGeom>
              <a:noFill/>
            </p:spPr>
            <p:txBody>
              <a:bodyPr wrap="none" rtlCol="0">
                <a:spAutoFit/>
              </a:bodyPr>
              <a:lstStyle/>
              <a:p>
                <a:r>
                  <a:rPr lang="en-US" sz="2400" b="1" dirty="0">
                    <a:latin typeface="Segoe UI Semilight" panose="020B0402040204020203" pitchFamily="34" charset="0"/>
                    <a:cs typeface="Segoe UI Semilight" panose="020B0402040204020203" pitchFamily="34" charset="0"/>
                  </a:rPr>
                  <a:t>Stay on target:</a:t>
                </a:r>
              </a:p>
              <a:p>
                <a:r>
                  <a:rPr lang="en-US" sz="2400" dirty="0">
                    <a:latin typeface="Segoe UI Semilight" panose="020B0402040204020203" pitchFamily="34" charset="0"/>
                    <a:cs typeface="Segoe UI Semilight" panose="020B0402040204020203" pitchFamily="34" charset="0"/>
                  </a:rPr>
                  <a:t>We met our intermediate goal.</a:t>
                </a:r>
              </a:p>
              <a:p>
                <a:r>
                  <a:rPr lang="en-US" sz="2400" dirty="0">
                    <a:latin typeface="Segoe UI Semilight" panose="020B0402040204020203" pitchFamily="34" charset="0"/>
                    <a:cs typeface="Segoe UI Semilight" panose="020B0402040204020203" pitchFamily="34" charset="0"/>
                  </a:rPr>
                  <a:t>Don‘t forget the final goal! </a:t>
                </a:r>
              </a:p>
              <a:p>
                <a:r>
                  <a:rPr lang="en-US" sz="2400" dirty="0">
                    <a:latin typeface="Segoe UI Semilight" panose="020B0402040204020203" pitchFamily="34" charset="0"/>
                    <a:cs typeface="Segoe UI Semilight" panose="020B0402040204020203" pitchFamily="34" charset="0"/>
                  </a:rPr>
                  <a:t>We want to end up at </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oMath>
                </a14:m>
                <a:endParaRPr lang="en-US" sz="2400" b="0" dirty="0">
                  <a:latin typeface="Segoe UI Semilight" panose="020B0402040204020203" pitchFamily="34" charset="0"/>
                  <a:cs typeface="Segoe UI Semilight" panose="020B0402040204020203" pitchFamily="34" charset="0"/>
                </a:endParaRP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If we apply the distribution rule,</a:t>
                </a:r>
              </a:p>
              <a:p>
                <a:r>
                  <a:rPr lang="en-US" sz="2400" dirty="0">
                    <a:latin typeface="Segoe UI Semilight" panose="020B0402040204020203" pitchFamily="34" charset="0"/>
                    <a:cs typeface="Segoe UI Semilight" panose="020B0402040204020203" pitchFamily="34" charset="0"/>
                  </a:rPr>
                  <a:t>We’d get a </a:t>
                </a:r>
                <a14:m>
                  <m:oMath xmlns:m="http://schemas.openxmlformats.org/officeDocument/2006/math">
                    <m:r>
                      <a:rPr lang="en-US" sz="2400" b="0" i="0"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61341" y="2305575"/>
                <a:ext cx="4363823" cy="2677656"/>
              </a:xfrm>
              <a:prstGeom prst="rect">
                <a:avLst/>
              </a:prstGeom>
              <a:blipFill>
                <a:blip r:embed="rId4"/>
                <a:stretch>
                  <a:fillRect l="-2235" t="-1595" r="-1117" b="-4556"/>
                </a:stretch>
              </a:blipFill>
            </p:spPr>
            <p:txBody>
              <a:bodyPr/>
              <a:lstStyle/>
              <a:p>
                <a:r>
                  <a:rPr lang="en-US">
                    <a:noFill/>
                  </a:rPr>
                  <a:t> </a:t>
                </a:r>
              </a:p>
            </p:txBody>
          </p:sp>
        </mc:Fallback>
      </mc:AlternateContent>
    </p:spTree>
    <p:extLst>
      <p:ext uri="{BB962C8B-B14F-4D97-AF65-F5344CB8AC3E}">
        <p14:creationId xmlns:p14="http://schemas.microsoft.com/office/powerpoint/2010/main" val="3648386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solidFill>
                          <a:schemeClr val="tx1"/>
                        </a:solidFill>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𝑝</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solidFill>
                                  <a:schemeClr val="tx1"/>
                                </a:solidFill>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𝑞</m:t>
                            </m:r>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𝑞</m:t>
                            </m:r>
                          </m:e>
                        </m:d>
                      </m:e>
                    </m:d>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0" smtClean="0">
                        <a:latin typeface="Cambria Math" panose="02040503050406030204" pitchFamily="18" charset="0"/>
                        <a:cs typeface="Segoe UI Semilight" panose="020B0402040204020203" pitchFamily="34" charset="0"/>
                      </a:rPr>
                      <m:t>]</m:t>
                    </m:r>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endParaRPr lang="en-US" sz="2800" b="0" i="1" dirty="0">
                  <a:latin typeface="Cambria Math" panose="02040503050406030204" pitchFamily="18" charset="0"/>
                  <a:cs typeface="Segoe UI Semilight" panose="020B0402040204020203" pitchFamily="34" charset="0"/>
                </a:endParaRPr>
              </a:p>
              <a:p>
                <a:endParaRPr lang="en-US" sz="2800" i="1" dirty="0">
                  <a:latin typeface="Cambria Math" panose="02040503050406030204" pitchFamily="18" charset="0"/>
                  <a:cs typeface="Segoe UI Semilight" panose="020B0402040204020203" pitchFamily="34" charset="0"/>
                </a:endParaRPr>
              </a:p>
              <a:p>
                <a:endParaRPr lang="en-US" sz="2800" b="0" i="1" dirty="0">
                  <a:latin typeface="Cambria Math" panose="02040503050406030204" pitchFamily="18" charset="0"/>
                  <a:cs typeface="Segoe UI Semilight" panose="020B0402040204020203" pitchFamily="34" charset="0"/>
                </a:endParaRPr>
              </a:p>
              <a:p>
                <a:endParaRPr lang="en-US" sz="2800" i="1" dirty="0">
                  <a:latin typeface="Cambria Math" panose="02040503050406030204" pitchFamily="18"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61341" y="2305575"/>
                <a:ext cx="4363823" cy="2677656"/>
              </a:xfrm>
              <a:prstGeom prst="rect">
                <a:avLst/>
              </a:prstGeom>
              <a:noFill/>
            </p:spPr>
            <p:txBody>
              <a:bodyPr wrap="none" rtlCol="0">
                <a:spAutoFit/>
              </a:bodyPr>
              <a:lstStyle/>
              <a:p>
                <a:r>
                  <a:rPr lang="en-US" sz="2400" b="1" dirty="0">
                    <a:latin typeface="Segoe UI Semilight" panose="020B0402040204020203" pitchFamily="34" charset="0"/>
                    <a:cs typeface="Segoe UI Semilight" panose="020B0402040204020203" pitchFamily="34" charset="0"/>
                  </a:rPr>
                  <a:t>Stay on target:</a:t>
                </a:r>
              </a:p>
              <a:p>
                <a:r>
                  <a:rPr lang="en-US" sz="2400" dirty="0">
                    <a:latin typeface="Segoe UI Semilight" panose="020B0402040204020203" pitchFamily="34" charset="0"/>
                    <a:cs typeface="Segoe UI Semilight" panose="020B0402040204020203" pitchFamily="34" charset="0"/>
                  </a:rPr>
                  <a:t>We met our intermediate goal.</a:t>
                </a:r>
              </a:p>
              <a:p>
                <a:r>
                  <a:rPr lang="en-US" sz="2400" dirty="0">
                    <a:latin typeface="Segoe UI Semilight" panose="020B0402040204020203" pitchFamily="34" charset="0"/>
                    <a:cs typeface="Segoe UI Semilight" panose="020B0402040204020203" pitchFamily="34" charset="0"/>
                  </a:rPr>
                  <a:t>Don‘t forget the final goal! </a:t>
                </a:r>
              </a:p>
              <a:p>
                <a:r>
                  <a:rPr lang="en-US" sz="2400" dirty="0">
                    <a:latin typeface="Segoe UI Semilight" panose="020B0402040204020203" pitchFamily="34" charset="0"/>
                    <a:cs typeface="Segoe UI Semilight" panose="020B0402040204020203" pitchFamily="34" charset="0"/>
                  </a:rPr>
                  <a:t>We want to end up at </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oMath>
                </a14:m>
                <a:endParaRPr lang="en-US" sz="2400" b="0" dirty="0">
                  <a:latin typeface="Segoe UI Semilight" panose="020B0402040204020203" pitchFamily="34" charset="0"/>
                  <a:cs typeface="Segoe UI Semilight" panose="020B0402040204020203" pitchFamily="34" charset="0"/>
                </a:endParaRP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If we apply the distribution rule,</a:t>
                </a:r>
              </a:p>
              <a:p>
                <a:r>
                  <a:rPr lang="en-US" sz="2400" dirty="0">
                    <a:latin typeface="Segoe UI Semilight" panose="020B0402040204020203" pitchFamily="34" charset="0"/>
                    <a:cs typeface="Segoe UI Semilight" panose="020B0402040204020203" pitchFamily="34" charset="0"/>
                  </a:rPr>
                  <a:t>We’d get a </a:t>
                </a:r>
                <a14:m>
                  <m:oMath xmlns:m="http://schemas.openxmlformats.org/officeDocument/2006/math">
                    <m:r>
                      <a:rPr lang="en-US" sz="2400" b="0" i="0"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61341" y="2305575"/>
                <a:ext cx="4363823" cy="2677656"/>
              </a:xfrm>
              <a:prstGeom prst="rect">
                <a:avLst/>
              </a:prstGeom>
              <a:blipFill>
                <a:blip r:embed="rId4"/>
                <a:stretch>
                  <a:fillRect l="-2235" t="-1595" r="-1117" b="-4556"/>
                </a:stretch>
              </a:blipFill>
            </p:spPr>
            <p:txBody>
              <a:bodyPr/>
              <a:lstStyle/>
              <a:p>
                <a:r>
                  <a:rPr lang="en-US">
                    <a:noFill/>
                  </a:rPr>
                  <a:t> </a:t>
                </a:r>
              </a:p>
            </p:txBody>
          </p:sp>
        </mc:Fallback>
      </mc:AlternateContent>
      <p:sp>
        <p:nvSpPr>
          <p:cNvPr id="4" name="TextBox 3"/>
          <p:cNvSpPr txBox="1"/>
          <p:nvPr/>
        </p:nvSpPr>
        <p:spPr>
          <a:xfrm>
            <a:off x="464216" y="5332894"/>
            <a:ext cx="9276347"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Commutative</a:t>
            </a:r>
          </a:p>
          <a:p>
            <a:r>
              <a:rPr lang="en-US" sz="2400" dirty="0">
                <a:latin typeface="Segoe UI Semilight" panose="020B0402040204020203" pitchFamily="34" charset="0"/>
                <a:cs typeface="Segoe UI Semilight" panose="020B0402040204020203" pitchFamily="34" charset="0"/>
              </a:rPr>
              <a:t>Make the expression look exactly like the law (more on this later)</a:t>
            </a:r>
          </a:p>
        </p:txBody>
      </p:sp>
    </p:spTree>
    <p:extLst>
      <p:ext uri="{BB962C8B-B14F-4D97-AF65-F5344CB8AC3E}">
        <p14:creationId xmlns:p14="http://schemas.microsoft.com/office/powerpoint/2010/main" val="435911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Warm Up – Solution </a:t>
            </a:r>
          </a:p>
        </p:txBody>
      </p:sp>
      <p:sp>
        <p:nvSpPr>
          <p:cNvPr id="3" name="Content Placeholder 2"/>
          <p:cNvSpPr>
            <a:spLocks noGrp="1"/>
          </p:cNvSpPr>
          <p:nvPr>
            <p:ph idx="1"/>
          </p:nvPr>
        </p:nvSpPr>
        <p:spPr/>
        <p:txBody>
          <a:bodyPr/>
          <a:lstStyle/>
          <a:p>
            <a:r>
              <a:rPr lang="en-US" dirty="0"/>
              <a:t>Translate this sentence into symbolic logic, and describe a weather pattern and transportation method that causes the proposition to be false.</a:t>
            </a:r>
          </a:p>
          <a:p>
            <a:endParaRPr lang="en-US" dirty="0"/>
          </a:p>
          <a:p>
            <a:r>
              <a:rPr lang="en-US" dirty="0"/>
              <a:t>It is snowing today, and if it is raining or snowing then we won’t walk to school.</a:t>
            </a:r>
          </a:p>
          <a:p>
            <a:endParaRPr lang="en-US" dirty="0"/>
          </a:p>
          <a:p>
            <a:r>
              <a:rPr lang="en-US" dirty="0"/>
              <a:t>Identify connecting words: look for and, or, not, if-then, etc.</a:t>
            </a:r>
          </a:p>
        </p:txBody>
      </p:sp>
      <p:sp>
        <p:nvSpPr>
          <p:cNvPr id="4" name="Oval 3"/>
          <p:cNvSpPr/>
          <p:nvPr/>
        </p:nvSpPr>
        <p:spPr>
          <a:xfrm>
            <a:off x="3676072" y="3267773"/>
            <a:ext cx="692727" cy="6188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285345" y="3267773"/>
            <a:ext cx="692727" cy="6188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68799" y="3202168"/>
            <a:ext cx="369456" cy="75004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218049" y="3241831"/>
            <a:ext cx="741224" cy="75004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26565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solidFill>
                          <a:schemeClr val="tx1"/>
                        </a:solidFill>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𝑝</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solidFill>
                                  <a:schemeClr val="tx1"/>
                                </a:solidFill>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𝑞</m:t>
                            </m:r>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𝑞</m:t>
                            </m:r>
                          </m:e>
                        </m:d>
                      </m:e>
                    </m:d>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0" smtClean="0">
                        <a:latin typeface="Cambria Math" panose="02040503050406030204" pitchFamily="18" charset="0"/>
                        <a:cs typeface="Segoe UI Semilight" panose="020B0402040204020203" pitchFamily="34" charset="0"/>
                      </a:rPr>
                      <m:t>]</m:t>
                    </m:r>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oMath>
                </a14:m>
                <a:r>
                  <a:rPr lang="en-US" sz="2800" dirty="0">
                    <a:latin typeface="Segoe UI Semilight" panose="020B0402040204020203" pitchFamily="34" charset="0"/>
                    <a:cs typeface="Segoe UI Semilight" panose="020B0402040204020203" pitchFamily="34" charset="0"/>
                  </a:rPr>
                  <a:t> </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14:m>
                  <m:oMath xmlns:m="http://schemas.openxmlformats.org/officeDocument/2006/math">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𝑝</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𝑞</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61341" y="2305575"/>
                <a:ext cx="4363823" cy="2677656"/>
              </a:xfrm>
              <a:prstGeom prst="rect">
                <a:avLst/>
              </a:prstGeom>
              <a:noFill/>
            </p:spPr>
            <p:txBody>
              <a:bodyPr wrap="none" rtlCol="0">
                <a:spAutoFit/>
              </a:bodyPr>
              <a:lstStyle/>
              <a:p>
                <a:r>
                  <a:rPr lang="en-US" sz="2400" b="1" dirty="0">
                    <a:latin typeface="Segoe UI Semilight" panose="020B0402040204020203" pitchFamily="34" charset="0"/>
                    <a:cs typeface="Segoe UI Semilight" panose="020B0402040204020203" pitchFamily="34" charset="0"/>
                  </a:rPr>
                  <a:t>Stay on target:</a:t>
                </a:r>
              </a:p>
              <a:p>
                <a:r>
                  <a:rPr lang="en-US" sz="2400" dirty="0">
                    <a:latin typeface="Segoe UI Semilight" panose="020B0402040204020203" pitchFamily="34" charset="0"/>
                    <a:cs typeface="Segoe UI Semilight" panose="020B0402040204020203" pitchFamily="34" charset="0"/>
                  </a:rPr>
                  <a:t>We met our intermediate goal.</a:t>
                </a:r>
              </a:p>
              <a:p>
                <a:r>
                  <a:rPr lang="en-US" sz="2400" dirty="0">
                    <a:latin typeface="Segoe UI Semilight" panose="020B0402040204020203" pitchFamily="34" charset="0"/>
                    <a:cs typeface="Segoe UI Semilight" panose="020B0402040204020203" pitchFamily="34" charset="0"/>
                  </a:rPr>
                  <a:t>Don‘t forget the final goal! </a:t>
                </a:r>
              </a:p>
              <a:p>
                <a:r>
                  <a:rPr lang="en-US" sz="2400" dirty="0">
                    <a:latin typeface="Segoe UI Semilight" panose="020B0402040204020203" pitchFamily="34" charset="0"/>
                    <a:cs typeface="Segoe UI Semilight" panose="020B0402040204020203" pitchFamily="34" charset="0"/>
                  </a:rPr>
                  <a:t>We want to end up at </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oMath>
                </a14:m>
                <a:endParaRPr lang="en-US" sz="2400" b="0" dirty="0">
                  <a:latin typeface="Segoe UI Semilight" panose="020B0402040204020203" pitchFamily="34" charset="0"/>
                  <a:cs typeface="Segoe UI Semilight" panose="020B0402040204020203" pitchFamily="34" charset="0"/>
                </a:endParaRP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If we apply the distribution rule,</a:t>
                </a:r>
              </a:p>
              <a:p>
                <a:r>
                  <a:rPr lang="en-US" sz="2400" dirty="0">
                    <a:latin typeface="Segoe UI Semilight" panose="020B0402040204020203" pitchFamily="34" charset="0"/>
                    <a:cs typeface="Segoe UI Semilight" panose="020B0402040204020203" pitchFamily="34" charset="0"/>
                  </a:rPr>
                  <a:t>We’d get a </a:t>
                </a:r>
                <a14:m>
                  <m:oMath xmlns:m="http://schemas.openxmlformats.org/officeDocument/2006/math">
                    <m:r>
                      <a:rPr lang="en-US" sz="2400" b="0" i="0"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61341" y="2305575"/>
                <a:ext cx="4363823" cy="2677656"/>
              </a:xfrm>
              <a:prstGeom prst="rect">
                <a:avLst/>
              </a:prstGeom>
              <a:blipFill>
                <a:blip r:embed="rId4"/>
                <a:stretch>
                  <a:fillRect l="-2235" t="-1595" r="-1117" b="-4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992992" y="5446728"/>
                <a:ext cx="9276347"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Distributive</a:t>
                </a:r>
              </a:p>
              <a:p>
                <a:r>
                  <a:rPr lang="en-US" sz="2400" dirty="0">
                    <a:latin typeface="Segoe UI Semilight" panose="020B0402040204020203" pitchFamily="34" charset="0"/>
                    <a:cs typeface="Segoe UI Semilight" panose="020B0402040204020203" pitchFamily="34" charset="0"/>
                  </a:rPr>
                  <a:t>Creates the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a14:m>
                <a:r>
                  <a:rPr lang="en-US" sz="2400" dirty="0">
                    <a:latin typeface="Segoe UI Semilight" panose="020B0402040204020203" pitchFamily="34" charset="0"/>
                    <a:cs typeface="Segoe UI Semilight" panose="020B0402040204020203" pitchFamily="34" charset="0"/>
                  </a:rPr>
                  <a:t> we were hoping for.</a:t>
                </a:r>
              </a:p>
            </p:txBody>
          </p:sp>
        </mc:Choice>
        <mc:Fallback xmlns="">
          <p:sp>
            <p:nvSpPr>
              <p:cNvPr id="7" name="TextBox 6"/>
              <p:cNvSpPr txBox="1">
                <a:spLocks noRot="1" noChangeAspect="1" noMove="1" noResize="1" noEditPoints="1" noAdjustHandles="1" noChangeArrowheads="1" noChangeShapeType="1" noTextEdit="1"/>
              </p:cNvSpPr>
              <p:nvPr/>
            </p:nvSpPr>
            <p:spPr>
              <a:xfrm>
                <a:off x="992992" y="5446728"/>
                <a:ext cx="9276347" cy="830997"/>
              </a:xfrm>
              <a:prstGeom prst="rect">
                <a:avLst/>
              </a:prstGeom>
              <a:blipFill>
                <a:blip r:embed="rId5"/>
                <a:stretch>
                  <a:fillRect l="-1051" t="-5109" b="-16058"/>
                </a:stretch>
              </a:blipFill>
            </p:spPr>
            <p:txBody>
              <a:bodyPr/>
              <a:lstStyle/>
              <a:p>
                <a:r>
                  <a:rPr lang="en-US">
                    <a:noFill/>
                  </a:rPr>
                  <a:t> </a:t>
                </a:r>
              </a:p>
            </p:txBody>
          </p:sp>
        </mc:Fallback>
      </mc:AlternateContent>
    </p:spTree>
    <p:extLst>
      <p:ext uri="{BB962C8B-B14F-4D97-AF65-F5344CB8AC3E}">
        <p14:creationId xmlns:p14="http://schemas.microsoft.com/office/powerpoint/2010/main" val="19029660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solidFill>
                          <a:schemeClr val="tx1"/>
                        </a:solidFill>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𝑝</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solidFill>
                                  <a:schemeClr val="tx1"/>
                                </a:solidFill>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𝑞</m:t>
                            </m:r>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𝑞</m:t>
                            </m:r>
                          </m:e>
                        </m:d>
                      </m:e>
                    </m:d>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0" smtClean="0">
                        <a:latin typeface="Cambria Math" panose="02040503050406030204" pitchFamily="18" charset="0"/>
                        <a:cs typeface="Segoe UI Semilight" panose="020B0402040204020203" pitchFamily="34" charset="0"/>
                      </a:rPr>
                      <m:t>]</m:t>
                    </m:r>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oMath>
                </a14:m>
                <a:r>
                  <a:rPr lang="en-US" sz="2800" b="0" dirty="0">
                    <a:latin typeface="Segoe UI Semilight" panose="020B0402040204020203" pitchFamily="34" charset="0"/>
                    <a:cs typeface="Segoe UI Semilight" panose="020B0402040204020203" pitchFamily="34" charset="0"/>
                  </a:rPr>
                  <a:t> </a:t>
                </a:r>
              </a:p>
              <a:p>
                <a:endParaRPr lang="en-US" sz="2800" b="0" i="1" dirty="0">
                  <a:latin typeface="Cambria Math" panose="02040503050406030204" pitchFamily="18"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61341" y="2305575"/>
                <a:ext cx="4363823" cy="2677656"/>
              </a:xfrm>
              <a:prstGeom prst="rect">
                <a:avLst/>
              </a:prstGeom>
              <a:noFill/>
            </p:spPr>
            <p:txBody>
              <a:bodyPr wrap="none" rtlCol="0">
                <a:spAutoFit/>
              </a:bodyPr>
              <a:lstStyle/>
              <a:p>
                <a:r>
                  <a:rPr lang="en-US" sz="2400" b="1" dirty="0">
                    <a:latin typeface="Segoe UI Semilight" panose="020B0402040204020203" pitchFamily="34" charset="0"/>
                    <a:cs typeface="Segoe UI Semilight" panose="020B0402040204020203" pitchFamily="34" charset="0"/>
                  </a:rPr>
                  <a:t>Stay on target:</a:t>
                </a:r>
              </a:p>
              <a:p>
                <a:r>
                  <a:rPr lang="en-US" sz="2400" dirty="0">
                    <a:latin typeface="Segoe UI Semilight" panose="020B0402040204020203" pitchFamily="34" charset="0"/>
                    <a:cs typeface="Segoe UI Semilight" panose="020B0402040204020203" pitchFamily="34" charset="0"/>
                  </a:rPr>
                  <a:t>We met our intermediate goal.</a:t>
                </a:r>
              </a:p>
              <a:p>
                <a:r>
                  <a:rPr lang="en-US" sz="2400" dirty="0">
                    <a:latin typeface="Segoe UI Semilight" panose="020B0402040204020203" pitchFamily="34" charset="0"/>
                    <a:cs typeface="Segoe UI Semilight" panose="020B0402040204020203" pitchFamily="34" charset="0"/>
                  </a:rPr>
                  <a:t>Don‘t forget the final goal! </a:t>
                </a:r>
              </a:p>
              <a:p>
                <a:r>
                  <a:rPr lang="en-US" sz="2400" dirty="0">
                    <a:latin typeface="Segoe UI Semilight" panose="020B0402040204020203" pitchFamily="34" charset="0"/>
                    <a:cs typeface="Segoe UI Semilight" panose="020B0402040204020203" pitchFamily="34" charset="0"/>
                  </a:rPr>
                  <a:t>We want to end up at </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oMath>
                </a14:m>
                <a:endParaRPr lang="en-US" sz="2400" b="0" dirty="0">
                  <a:latin typeface="Segoe UI Semilight" panose="020B0402040204020203" pitchFamily="34" charset="0"/>
                  <a:cs typeface="Segoe UI Semilight" panose="020B0402040204020203" pitchFamily="34" charset="0"/>
                </a:endParaRP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If we apply the distribution rule,</a:t>
                </a:r>
              </a:p>
              <a:p>
                <a:r>
                  <a:rPr lang="en-US" sz="2400" dirty="0">
                    <a:latin typeface="Segoe UI Semilight" panose="020B0402040204020203" pitchFamily="34" charset="0"/>
                    <a:cs typeface="Segoe UI Semilight" panose="020B0402040204020203" pitchFamily="34" charset="0"/>
                  </a:rPr>
                  <a:t>We’d get a </a:t>
                </a:r>
                <a14:m>
                  <m:oMath xmlns:m="http://schemas.openxmlformats.org/officeDocument/2006/math">
                    <m:r>
                      <a:rPr lang="en-US" sz="2400" b="0" i="0"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61341" y="2305575"/>
                <a:ext cx="4363823" cy="2677656"/>
              </a:xfrm>
              <a:prstGeom prst="rect">
                <a:avLst/>
              </a:prstGeom>
              <a:blipFill>
                <a:blip r:embed="rId4"/>
                <a:stretch>
                  <a:fillRect l="-2235" t="-1595" r="-1117" b="-4556"/>
                </a:stretch>
              </a:blipFill>
            </p:spPr>
            <p:txBody>
              <a:bodyPr/>
              <a:lstStyle/>
              <a:p>
                <a:r>
                  <a:rPr lang="en-US">
                    <a:noFill/>
                  </a:rPr>
                  <a:t> </a:t>
                </a:r>
              </a:p>
            </p:txBody>
          </p:sp>
        </mc:Fallback>
      </mc:AlternateContent>
      <p:sp>
        <p:nvSpPr>
          <p:cNvPr id="4" name="TextBox 3"/>
          <p:cNvSpPr txBox="1"/>
          <p:nvPr/>
        </p:nvSpPr>
        <p:spPr>
          <a:xfrm>
            <a:off x="464216" y="5332894"/>
            <a:ext cx="9276347"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Commutative</a:t>
            </a:r>
          </a:p>
          <a:p>
            <a:r>
              <a:rPr lang="en-US" sz="2400" dirty="0">
                <a:latin typeface="Segoe UI Semilight" panose="020B0402040204020203" pitchFamily="34" charset="0"/>
                <a:cs typeface="Segoe UI Semilight" panose="020B0402040204020203" pitchFamily="34" charset="0"/>
              </a:rPr>
              <a:t>Make the expression look exactly like the law (more on this later)</a:t>
            </a:r>
          </a:p>
        </p:txBody>
      </p:sp>
      <p:sp>
        <p:nvSpPr>
          <p:cNvPr id="8" name="TextBox 7"/>
          <p:cNvSpPr txBox="1"/>
          <p:nvPr/>
        </p:nvSpPr>
        <p:spPr>
          <a:xfrm>
            <a:off x="819089" y="5981237"/>
            <a:ext cx="9276347"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Identity</a:t>
            </a:r>
          </a:p>
          <a:p>
            <a:r>
              <a:rPr lang="en-US" sz="2400" dirty="0">
                <a:latin typeface="Segoe UI Semilight" panose="020B0402040204020203" pitchFamily="34" charset="0"/>
                <a:cs typeface="Segoe UI Semilight" panose="020B0402040204020203" pitchFamily="34" charset="0"/>
              </a:rPr>
              <a:t>Simplifies the part we want to disappear.</a:t>
            </a:r>
          </a:p>
        </p:txBody>
      </p:sp>
    </p:spTree>
    <p:extLst>
      <p:ext uri="{BB962C8B-B14F-4D97-AF65-F5344CB8AC3E}">
        <p14:creationId xmlns:p14="http://schemas.microsoft.com/office/powerpoint/2010/main" val="17473883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lang="en-US" dirty="0"/>
                  <a:t>Simplify </a:t>
                </a:r>
                <a:r>
                  <a:rPr lang="en-US" dirty="0">
                    <a:latin typeface="Courier New" panose="02070309020205020404" pitchFamily="49" charset="0"/>
                    <a:cs typeface="Courier New" panose="02070309020205020404" pitchFamily="49" charset="0"/>
                  </a:rPr>
                  <a:t>T</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oMath>
                </a14:m>
                <a:r>
                  <a:rPr lang="en-US" dirty="0"/>
                  <a:t> to </a:t>
                </a:r>
                <a14:m>
                  <m:oMath xmlns:m="http://schemas.openxmlformats.org/officeDocument/2006/math">
                    <m:r>
                      <a:rPr lang="en-US" b="0" i="0" smtClean="0">
                        <a:latin typeface="Cambria Math" panose="02040503050406030204" pitchFamily="18" charset="0"/>
                      </a:rPr>
                      <m:t>(</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2179" t="-8383" b="-11976"/>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0393" y="1812295"/>
            <a:ext cx="9009888" cy="5126736"/>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2514601" y="1350630"/>
                <a:ext cx="6533148"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For every propositions </a:t>
                </a: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𝑟</m:t>
                    </m:r>
                  </m:oMath>
                </a14:m>
                <a:r>
                  <a:rPr lang="en-US" sz="2400" dirty="0">
                    <a:latin typeface="Segoe UI Semilight" panose="020B0402040204020203" pitchFamily="34" charset="0"/>
                    <a:cs typeface="Segoe UI Semilight" panose="020B0402040204020203" pitchFamily="34" charset="0"/>
                  </a:rPr>
                  <a:t> the following hold:</a:t>
                </a:r>
              </a:p>
            </p:txBody>
          </p:sp>
        </mc:Choice>
        <mc:Fallback xmlns="">
          <p:sp>
            <p:nvSpPr>
              <p:cNvPr id="5" name="TextBox 4"/>
              <p:cNvSpPr txBox="1">
                <a:spLocks noRot="1" noChangeAspect="1" noMove="1" noResize="1" noEditPoints="1" noAdjustHandles="1" noChangeArrowheads="1" noChangeShapeType="1" noTextEdit="1"/>
              </p:cNvSpPr>
              <p:nvPr/>
            </p:nvSpPr>
            <p:spPr>
              <a:xfrm>
                <a:off x="2514601" y="1350630"/>
                <a:ext cx="6533148" cy="461665"/>
              </a:xfrm>
              <a:prstGeom prst="rect">
                <a:avLst/>
              </a:prstGeom>
              <a:blipFill>
                <a:blip r:embed="rId4"/>
                <a:stretch>
                  <a:fillRect l="-1494" t="-9333" r="-187" b="-32000"/>
                </a:stretch>
              </a:blipFill>
            </p:spPr>
            <p:txBody>
              <a:bodyPr/>
              <a:lstStyle/>
              <a:p>
                <a:r>
                  <a:rPr lang="en-US">
                    <a:noFill/>
                  </a:rPr>
                  <a:t> </a:t>
                </a:r>
              </a:p>
            </p:txBody>
          </p:sp>
        </mc:Fallback>
      </mc:AlternateContent>
    </p:spTree>
    <p:extLst>
      <p:ext uri="{BB962C8B-B14F-4D97-AF65-F5344CB8AC3E}">
        <p14:creationId xmlns:p14="http://schemas.microsoft.com/office/powerpoint/2010/main" val="16948094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solidFill>
                          <a:schemeClr val="tx1"/>
                        </a:solidFill>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𝑝</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solidFill>
                                  <a:schemeClr val="tx1"/>
                                </a:solidFill>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𝑞</m:t>
                            </m:r>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𝑞</m:t>
                            </m:r>
                          </m:e>
                        </m:d>
                      </m:e>
                    </m:d>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0" smtClean="0">
                        <a:latin typeface="Cambria Math" panose="02040503050406030204" pitchFamily="18" charset="0"/>
                        <a:cs typeface="Segoe UI Semilight" panose="020B0402040204020203" pitchFamily="34" charset="0"/>
                      </a:rPr>
                      <m:t>]</m:t>
                    </m:r>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14:m>
                  <m:oMath xmlns:m="http://schemas.openxmlformats.org/officeDocument/2006/math">
                    <m:d>
                      <m:dPr>
                        <m:ctrlPr>
                          <a:rPr lang="en-US" sz="2800" b="0" i="1" dirty="0" smtClean="0">
                            <a:latin typeface="Cambria Math" panose="02040503050406030204" pitchFamily="18" charset="0"/>
                            <a:cs typeface="Segoe UI Semilight" panose="020B0402040204020203" pitchFamily="34" charset="0"/>
                          </a:rPr>
                        </m:ctrlPr>
                      </m:dPr>
                      <m:e>
                        <m:r>
                          <a:rPr lang="en-US" sz="2800" b="0" i="1" dirty="0" smtClean="0">
                            <a:latin typeface="Cambria Math" panose="02040503050406030204" pitchFamily="18" charset="0"/>
                            <a:cs typeface="Segoe UI Semilight" panose="020B0402040204020203" pitchFamily="34" charset="0"/>
                          </a:rPr>
                          <m:t>¬</m:t>
                        </m:r>
                        <m:r>
                          <a:rPr lang="en-US" sz="2800" b="0" i="1" dirty="0" smtClean="0">
                            <a:latin typeface="Cambria Math" panose="02040503050406030204" pitchFamily="18" charset="0"/>
                            <a:cs typeface="Segoe UI Semilight" panose="020B0402040204020203" pitchFamily="34" charset="0"/>
                          </a:rPr>
                          <m:t>𝑝</m:t>
                        </m:r>
                        <m:r>
                          <a:rPr lang="en-US" sz="2800" b="0" i="1" dirty="0" smtClean="0">
                            <a:latin typeface="Cambria Math" panose="02040503050406030204" pitchFamily="18" charset="0"/>
                            <a:cs typeface="Segoe UI Semilight" panose="020B0402040204020203" pitchFamily="34" charset="0"/>
                          </a:rPr>
                          <m:t>∨</m:t>
                        </m:r>
                        <m:r>
                          <a:rPr lang="en-US" sz="2800" b="0" i="1" dirty="0" smtClean="0">
                            <a:latin typeface="Cambria Math" panose="02040503050406030204" pitchFamily="18" charset="0"/>
                            <a:cs typeface="Segoe UI Semilight" panose="020B0402040204020203" pitchFamily="34" charset="0"/>
                          </a:rPr>
                          <m:t>𝑞</m:t>
                        </m:r>
                      </m:e>
                    </m:d>
                    <m:r>
                      <a:rPr lang="en-US" sz="2800" b="0" i="1" dirty="0" smtClean="0">
                        <a:latin typeface="Cambria Math" panose="02040503050406030204" pitchFamily="18" charset="0"/>
                        <a:cs typeface="Segoe UI Semilight" panose="020B0402040204020203" pitchFamily="34" charset="0"/>
                      </a:rPr>
                      <m:t>∧</m:t>
                    </m:r>
                    <m:r>
                      <m:rPr>
                        <m:sty m:val="p"/>
                      </m:rPr>
                      <a:rPr lang="en-US" sz="2800" b="0" i="0" dirty="0" smtClean="0">
                        <a:latin typeface="Cambria Math" panose="02040503050406030204" pitchFamily="18" charset="0"/>
                        <a:cs typeface="Segoe UI Semilight" panose="020B0402040204020203" pitchFamily="34" charset="0"/>
                      </a:rPr>
                      <m:t>T</m:t>
                    </m:r>
                  </m:oMath>
                </a14:m>
                <a:endParaRPr lang="en-US" sz="2800" b="0" dirty="0">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61341" y="2305575"/>
                <a:ext cx="4363823" cy="2677656"/>
              </a:xfrm>
              <a:prstGeom prst="rect">
                <a:avLst/>
              </a:prstGeom>
              <a:noFill/>
            </p:spPr>
            <p:txBody>
              <a:bodyPr wrap="none" rtlCol="0">
                <a:spAutoFit/>
              </a:bodyPr>
              <a:lstStyle/>
              <a:p>
                <a:r>
                  <a:rPr lang="en-US" sz="2400" b="1" dirty="0">
                    <a:latin typeface="Segoe UI Semilight" panose="020B0402040204020203" pitchFamily="34" charset="0"/>
                    <a:cs typeface="Segoe UI Semilight" panose="020B0402040204020203" pitchFamily="34" charset="0"/>
                  </a:rPr>
                  <a:t>Stay on target:</a:t>
                </a:r>
              </a:p>
              <a:p>
                <a:r>
                  <a:rPr lang="en-US" sz="2400" dirty="0">
                    <a:latin typeface="Segoe UI Semilight" panose="020B0402040204020203" pitchFamily="34" charset="0"/>
                    <a:cs typeface="Segoe UI Semilight" panose="020B0402040204020203" pitchFamily="34" charset="0"/>
                  </a:rPr>
                  <a:t>We met our intermediate goal.</a:t>
                </a:r>
              </a:p>
              <a:p>
                <a:r>
                  <a:rPr lang="en-US" sz="2400" dirty="0">
                    <a:latin typeface="Segoe UI Semilight" panose="020B0402040204020203" pitchFamily="34" charset="0"/>
                    <a:cs typeface="Segoe UI Semilight" panose="020B0402040204020203" pitchFamily="34" charset="0"/>
                  </a:rPr>
                  <a:t>Don‘t forget the final goal! </a:t>
                </a:r>
              </a:p>
              <a:p>
                <a:r>
                  <a:rPr lang="en-US" sz="2400" dirty="0">
                    <a:latin typeface="Segoe UI Semilight" panose="020B0402040204020203" pitchFamily="34" charset="0"/>
                    <a:cs typeface="Segoe UI Semilight" panose="020B0402040204020203" pitchFamily="34" charset="0"/>
                  </a:rPr>
                  <a:t>We want to end up at </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oMath>
                </a14:m>
                <a:endParaRPr lang="en-US" sz="2400" b="0" dirty="0">
                  <a:latin typeface="Segoe UI Semilight" panose="020B0402040204020203" pitchFamily="34" charset="0"/>
                  <a:cs typeface="Segoe UI Semilight" panose="020B0402040204020203" pitchFamily="34" charset="0"/>
                </a:endParaRP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If we apply the distribution rule,</a:t>
                </a:r>
              </a:p>
              <a:p>
                <a:r>
                  <a:rPr lang="en-US" sz="2400" dirty="0">
                    <a:latin typeface="Segoe UI Semilight" panose="020B0402040204020203" pitchFamily="34" charset="0"/>
                    <a:cs typeface="Segoe UI Semilight" panose="020B0402040204020203" pitchFamily="34" charset="0"/>
                  </a:rPr>
                  <a:t>We’d get a </a:t>
                </a:r>
                <a14:m>
                  <m:oMath xmlns:m="http://schemas.openxmlformats.org/officeDocument/2006/math">
                    <m:r>
                      <a:rPr lang="en-US" sz="2400" b="0" i="0"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61341" y="2305575"/>
                <a:ext cx="4363823" cy="2677656"/>
              </a:xfrm>
              <a:prstGeom prst="rect">
                <a:avLst/>
              </a:prstGeom>
              <a:blipFill>
                <a:blip r:embed="rId4"/>
                <a:stretch>
                  <a:fillRect l="-2235" t="-1595" r="-1117" b="-4556"/>
                </a:stretch>
              </a:blipFill>
            </p:spPr>
            <p:txBody>
              <a:bodyPr/>
              <a:lstStyle/>
              <a:p>
                <a:r>
                  <a:rPr lang="en-US">
                    <a:noFill/>
                  </a:rPr>
                  <a:t> </a:t>
                </a:r>
              </a:p>
            </p:txBody>
          </p:sp>
        </mc:Fallback>
      </mc:AlternateContent>
      <p:sp>
        <p:nvSpPr>
          <p:cNvPr id="9" name="TextBox 8"/>
          <p:cNvSpPr txBox="1"/>
          <p:nvPr/>
        </p:nvSpPr>
        <p:spPr>
          <a:xfrm>
            <a:off x="89796" y="5545098"/>
            <a:ext cx="9276347"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Commutative </a:t>
            </a:r>
            <a:r>
              <a:rPr lang="en-US" sz="2400" dirty="0">
                <a:latin typeface="Segoe UI Semilight" panose="020B0402040204020203" pitchFamily="34" charset="0"/>
                <a:cs typeface="Segoe UI Semilight" panose="020B0402040204020203" pitchFamily="34" charset="0"/>
              </a:rPr>
              <a:t>followed by </a:t>
            </a:r>
            <a:r>
              <a:rPr lang="en-US" sz="2400" b="1" dirty="0">
                <a:latin typeface="Segoe UI Semilight" panose="020B0402040204020203" pitchFamily="34" charset="0"/>
                <a:cs typeface="Segoe UI Semilight" panose="020B0402040204020203" pitchFamily="34" charset="0"/>
              </a:rPr>
              <a:t>Identity </a:t>
            </a:r>
          </a:p>
          <a:p>
            <a:r>
              <a:rPr lang="en-US" sz="2400" dirty="0">
                <a:latin typeface="Segoe UI Semilight" panose="020B0402040204020203" pitchFamily="34" charset="0"/>
                <a:cs typeface="Segoe UI Semilight" panose="020B0402040204020203" pitchFamily="34" charset="0"/>
              </a:rPr>
              <a:t>Look exactly like the law, then apply it.</a:t>
            </a:r>
          </a:p>
        </p:txBody>
      </p:sp>
      <p:sp>
        <p:nvSpPr>
          <p:cNvPr id="10" name="TextBox 9"/>
          <p:cNvSpPr txBox="1"/>
          <p:nvPr/>
        </p:nvSpPr>
        <p:spPr>
          <a:xfrm>
            <a:off x="4822028" y="6289014"/>
            <a:ext cx="2490537" cy="523220"/>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We’re done!!! </a:t>
            </a:r>
          </a:p>
        </p:txBody>
      </p:sp>
    </p:spTree>
    <p:extLst>
      <p:ext uri="{BB962C8B-B14F-4D97-AF65-F5344CB8AC3E}">
        <p14:creationId xmlns:p14="http://schemas.microsoft.com/office/powerpoint/2010/main" val="40364334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Commutativity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We had the expression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oMath>
                </a14:m>
                <a:r>
                  <a:rPr lang="en-US" dirty="0"/>
                  <a:t> </a:t>
                </a:r>
              </a:p>
              <a:p>
                <a:r>
                  <a:rPr lang="en-US" dirty="0"/>
                  <a:t>But before we applied the distributive law, we switched the order…why?</a:t>
                </a:r>
              </a:p>
              <a:p>
                <a:r>
                  <a:rPr lang="en-US" dirty="0"/>
                  <a:t>The law says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𝑟</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p</m:t>
                        </m:r>
                        <m:r>
                          <a:rPr lang="en-US" b="0" i="1" smtClean="0">
                            <a:latin typeface="Cambria Math" panose="02040503050406030204" pitchFamily="18" charset="0"/>
                          </a:rPr>
                          <m:t>∨</m:t>
                        </m:r>
                        <m:r>
                          <a:rPr lang="en-US" b="0" i="1" smtClean="0">
                            <a:latin typeface="Cambria Math" panose="02040503050406030204" pitchFamily="18" charset="0"/>
                          </a:rPr>
                          <m:t>𝑞</m:t>
                        </m:r>
                      </m:e>
                    </m:d>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oMath>
                </a14:m>
                <a:endParaRPr lang="en-US" dirty="0"/>
              </a:p>
              <a:p>
                <a:r>
                  <a:rPr lang="en-US" dirty="0"/>
                  <a:t>not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𝑟</m:t>
                        </m:r>
                      </m:e>
                    </m:d>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𝑝</m:t>
                        </m:r>
                      </m:e>
                    </m:d>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oMath>
                </a14:m>
                <a:endParaRPr lang="en-US" dirty="0"/>
              </a:p>
              <a:p>
                <a:endParaRPr lang="en-US" dirty="0"/>
              </a:p>
              <a:p>
                <a:r>
                  <a:rPr lang="en-US" dirty="0"/>
                  <a:t>So </a:t>
                </a:r>
                <a:r>
                  <a:rPr lang="en-US" b="1" dirty="0"/>
                  <a:t>technically</a:t>
                </a:r>
                <a:r>
                  <a:rPr lang="en-US" dirty="0"/>
                  <a:t> we needed to commute first.</a:t>
                </a:r>
              </a:p>
              <a:p>
                <a:r>
                  <a:rPr lang="en-US" dirty="0"/>
                  <a:t>Eventually (in about 2 weeks) we’ll skip this step. For now, we’re doing two separate steps.</a:t>
                </a:r>
              </a:p>
              <a:p>
                <a:pPr lvl="1"/>
                <a:r>
                  <a:rPr lang="en-US" dirty="0"/>
                  <a:t>Remember this is the “training wheel” stage. The point is to be careful.</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36639061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on 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We now have an ironclad guarantee that</a:t>
                </a:r>
              </a:p>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oMath>
                </a14:m>
                <a:endParaRPr lang="en-US" dirty="0"/>
              </a:p>
              <a:p>
                <a:r>
                  <a:rPr lang="en-US" dirty="0"/>
                  <a:t>Hooray! But we could have just made a truth-table. Why a proof?</a:t>
                </a:r>
              </a:p>
              <a:p>
                <a:r>
                  <a:rPr lang="en-US" dirty="0"/>
                  <a:t>Here’s one reason.</a:t>
                </a:r>
              </a:p>
              <a:p>
                <a:r>
                  <a:rPr lang="en-US" dirty="0"/>
                  <a:t>Proofs don’t </a:t>
                </a:r>
                <a:r>
                  <a:rPr lang="en-US" i="1" dirty="0"/>
                  <a:t>just </a:t>
                </a:r>
                <a:r>
                  <a:rPr lang="en-US" dirty="0"/>
                  <a:t>give us an ironclad guarantee. They’re also an explanation of </a:t>
                </a:r>
                <a:r>
                  <a:rPr lang="en-US" i="1" dirty="0"/>
                  <a:t>why </a:t>
                </a:r>
                <a:r>
                  <a:rPr lang="en-US" dirty="0"/>
                  <a:t>the claim is true.</a:t>
                </a:r>
              </a:p>
              <a:p>
                <a:r>
                  <a:rPr lang="en-US" dirty="0"/>
                  <a:t>The key insight to our simplification was “the last two pieces were the vacuous truth parts – the parts where </a:t>
                </a:r>
                <a14:m>
                  <m:oMath xmlns:m="http://schemas.openxmlformats.org/officeDocument/2006/math">
                    <m:r>
                      <a:rPr lang="en-US" b="0" i="1" smtClean="0">
                        <a:latin typeface="Cambria Math" panose="02040503050406030204" pitchFamily="18" charset="0"/>
                      </a:rPr>
                      <m:t>𝑝</m:t>
                    </m:r>
                  </m:oMath>
                </a14:m>
                <a:r>
                  <a:rPr lang="en-US" dirty="0"/>
                  <a:t> was false” </a:t>
                </a:r>
              </a:p>
              <a:p>
                <a:r>
                  <a:rPr lang="en-US" dirty="0"/>
                  <a:t>That’s in there,</a:t>
                </a:r>
                <a:r>
                  <a:rPr lang="en-US" i="1" dirty="0"/>
                  <a:t> in the proof.</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5289367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9452" y="1559392"/>
                <a:ext cx="4993047" cy="4845504"/>
              </a:xfrm>
            </p:spPr>
            <p:txBody>
              <a:bodyPr/>
              <a:lstStyle/>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9452"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801597" y="1559392"/>
                <a:ext cx="6660108" cy="4401205"/>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solidFill>
                          <a:schemeClr val="tx1"/>
                        </a:solidFill>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𝑝</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solidFill>
                                  <a:schemeClr val="tx1"/>
                                </a:solidFill>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𝑞</m:t>
                            </m:r>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𝑞</m:t>
                            </m:r>
                          </m:e>
                        </m:d>
                      </m:e>
                    </m:d>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0" smtClean="0">
                        <a:latin typeface="Cambria Math" panose="02040503050406030204" pitchFamily="18" charset="0"/>
                        <a:cs typeface="Segoe UI Semilight" panose="020B0402040204020203" pitchFamily="34" charset="0"/>
                      </a:rPr>
                      <m:t>]</m:t>
                    </m:r>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14:m>
                  <m:oMath xmlns:m="http://schemas.openxmlformats.org/officeDocument/2006/math">
                    <m:d>
                      <m:dPr>
                        <m:ctrlPr>
                          <a:rPr lang="en-US" sz="2800" b="0" i="1" dirty="0" smtClean="0">
                            <a:latin typeface="Cambria Math" panose="02040503050406030204" pitchFamily="18" charset="0"/>
                            <a:cs typeface="Segoe UI Semilight" panose="020B0402040204020203" pitchFamily="34" charset="0"/>
                          </a:rPr>
                        </m:ctrlPr>
                      </m:dPr>
                      <m:e>
                        <m:r>
                          <a:rPr lang="en-US" sz="2800" b="0" i="1" dirty="0" smtClean="0">
                            <a:latin typeface="Cambria Math" panose="02040503050406030204" pitchFamily="18" charset="0"/>
                            <a:cs typeface="Segoe UI Semilight" panose="020B0402040204020203" pitchFamily="34" charset="0"/>
                          </a:rPr>
                          <m:t>¬</m:t>
                        </m:r>
                        <m:r>
                          <a:rPr lang="en-US" sz="2800" b="0" i="1" dirty="0" smtClean="0">
                            <a:latin typeface="Cambria Math" panose="02040503050406030204" pitchFamily="18" charset="0"/>
                            <a:cs typeface="Segoe UI Semilight" panose="020B0402040204020203" pitchFamily="34" charset="0"/>
                          </a:rPr>
                          <m:t>𝑝</m:t>
                        </m:r>
                        <m:r>
                          <a:rPr lang="en-US" sz="2800" b="0" i="1" dirty="0" smtClean="0">
                            <a:latin typeface="Cambria Math" panose="02040503050406030204" pitchFamily="18" charset="0"/>
                            <a:cs typeface="Segoe UI Semilight" panose="020B0402040204020203" pitchFamily="34" charset="0"/>
                          </a:rPr>
                          <m:t>∨</m:t>
                        </m:r>
                        <m:r>
                          <a:rPr lang="en-US" sz="2800" b="0" i="1" dirty="0" smtClean="0">
                            <a:latin typeface="Cambria Math" panose="02040503050406030204" pitchFamily="18" charset="0"/>
                            <a:cs typeface="Segoe UI Semilight" panose="020B0402040204020203" pitchFamily="34" charset="0"/>
                          </a:rPr>
                          <m:t>𝑞</m:t>
                        </m:r>
                      </m:e>
                    </m:d>
                    <m:r>
                      <a:rPr lang="en-US" sz="2800" b="0" i="1" dirty="0" smtClean="0">
                        <a:latin typeface="Cambria Math" panose="02040503050406030204" pitchFamily="18" charset="0"/>
                        <a:cs typeface="Segoe UI Semilight" panose="020B0402040204020203" pitchFamily="34" charset="0"/>
                      </a:rPr>
                      <m:t>∧</m:t>
                    </m:r>
                    <m:r>
                      <m:rPr>
                        <m:sty m:val="p"/>
                      </m:rPr>
                      <a:rPr lang="en-US" sz="2800" b="0" i="0" dirty="0" smtClean="0">
                        <a:latin typeface="Cambria Math" panose="02040503050406030204" pitchFamily="18" charset="0"/>
                        <a:cs typeface="Segoe UI Semilight" panose="020B0402040204020203" pitchFamily="34" charset="0"/>
                      </a:rPr>
                      <m:t>T</m:t>
                    </m:r>
                  </m:oMath>
                </a14:m>
                <a:endParaRPr lang="en-US" sz="2800" b="0" dirty="0">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7" name="TextBox 6"/>
              <p:cNvSpPr txBox="1">
                <a:spLocks noRot="1" noChangeAspect="1" noMove="1" noResize="1" noEditPoints="1" noAdjustHandles="1" noChangeArrowheads="1" noChangeShapeType="1" noTextEdit="1"/>
              </p:cNvSpPr>
              <p:nvPr/>
            </p:nvSpPr>
            <p:spPr>
              <a:xfrm>
                <a:off x="4801597" y="1559392"/>
                <a:ext cx="6660108" cy="4401205"/>
              </a:xfrm>
              <a:prstGeom prst="rect">
                <a:avLst/>
              </a:prstGeom>
              <a:blipFill>
                <a:blip r:embed="rId3"/>
                <a:stretch>
                  <a:fillRect/>
                </a:stretch>
              </a:blipFill>
            </p:spPr>
            <p:txBody>
              <a:bodyPr/>
              <a:lstStyle/>
              <a:p>
                <a:r>
                  <a:rPr lang="en-US">
                    <a:noFill/>
                  </a:rPr>
                  <a:t> </a:t>
                </a:r>
              </a:p>
            </p:txBody>
          </p:sp>
        </mc:Fallback>
      </mc:AlternateContent>
      <p:sp>
        <p:nvSpPr>
          <p:cNvPr id="4" name="TextBox 3"/>
          <p:cNvSpPr txBox="1"/>
          <p:nvPr/>
        </p:nvSpPr>
        <p:spPr>
          <a:xfrm>
            <a:off x="9794644" y="1559392"/>
            <a:ext cx="2277979" cy="4832092"/>
          </a:xfrm>
          <a:prstGeom prst="rect">
            <a:avLst/>
          </a:prstGeom>
          <a:noFill/>
        </p:spPr>
        <p:txBody>
          <a:bodyPr wrap="square" rtlCol="0">
            <a:spAutoFit/>
          </a:bodyPr>
          <a:lstStyle/>
          <a:p>
            <a:pPr algn="r"/>
            <a:r>
              <a:rPr lang="en-US" sz="2800" dirty="0">
                <a:latin typeface="Segoe UI Semilight" panose="020B0402040204020203" pitchFamily="34" charset="0"/>
                <a:cs typeface="Segoe UI Semilight" panose="020B0402040204020203" pitchFamily="34" charset="0"/>
              </a:rPr>
              <a:t>Associative</a:t>
            </a:r>
          </a:p>
          <a:p>
            <a:pPr algn="r"/>
            <a:r>
              <a:rPr lang="en-US" sz="2800" dirty="0">
                <a:latin typeface="Segoe UI Semilight" panose="020B0402040204020203" pitchFamily="34" charset="0"/>
                <a:cs typeface="Segoe UI Semilight" panose="020B0402040204020203" pitchFamily="34" charset="0"/>
              </a:rPr>
              <a:t>Distributive</a:t>
            </a:r>
          </a:p>
          <a:p>
            <a:pPr algn="r"/>
            <a:r>
              <a:rPr lang="en-US" sz="2800" dirty="0">
                <a:latin typeface="Segoe UI Semilight" panose="020B0402040204020203" pitchFamily="34" charset="0"/>
                <a:cs typeface="Segoe UI Semilight" panose="020B0402040204020203" pitchFamily="34" charset="0"/>
              </a:rPr>
              <a:t>Negation</a:t>
            </a:r>
          </a:p>
          <a:p>
            <a:pPr algn="r"/>
            <a:r>
              <a:rPr lang="en-US" sz="2800" dirty="0">
                <a:latin typeface="Segoe UI Semilight" panose="020B0402040204020203" pitchFamily="34" charset="0"/>
                <a:cs typeface="Segoe UI Semilight" panose="020B0402040204020203" pitchFamily="34" charset="0"/>
              </a:rPr>
              <a:t>Identity</a:t>
            </a:r>
          </a:p>
          <a:p>
            <a:pPr algn="r"/>
            <a:r>
              <a:rPr lang="en-US" sz="2800" dirty="0">
                <a:latin typeface="Segoe UI Semilight" panose="020B0402040204020203" pitchFamily="34" charset="0"/>
                <a:cs typeface="Segoe UI Semilight" panose="020B0402040204020203" pitchFamily="34" charset="0"/>
              </a:rPr>
              <a:t>Commutative</a:t>
            </a:r>
          </a:p>
          <a:p>
            <a:pPr algn="r"/>
            <a:r>
              <a:rPr lang="en-US" sz="2800" dirty="0">
                <a:latin typeface="Segoe UI Semilight" panose="020B0402040204020203" pitchFamily="34" charset="0"/>
                <a:cs typeface="Segoe UI Semilight" panose="020B0402040204020203" pitchFamily="34" charset="0"/>
              </a:rPr>
              <a:t>Distributive</a:t>
            </a:r>
          </a:p>
          <a:p>
            <a:pPr algn="r"/>
            <a:r>
              <a:rPr lang="en-US" sz="2800" dirty="0">
                <a:latin typeface="Segoe UI Semilight" panose="020B0402040204020203" pitchFamily="34" charset="0"/>
                <a:cs typeface="Segoe UI Semilight" panose="020B0402040204020203" pitchFamily="34" charset="0"/>
              </a:rPr>
              <a:t>Commutative</a:t>
            </a:r>
          </a:p>
          <a:p>
            <a:pPr algn="r"/>
            <a:r>
              <a:rPr lang="en-US" sz="2800" dirty="0">
                <a:latin typeface="Segoe UI Semilight" panose="020B0402040204020203" pitchFamily="34" charset="0"/>
                <a:cs typeface="Segoe UI Semilight" panose="020B0402040204020203" pitchFamily="34" charset="0"/>
              </a:rPr>
              <a:t>Negation</a:t>
            </a:r>
          </a:p>
          <a:p>
            <a:pPr algn="r"/>
            <a:r>
              <a:rPr lang="en-US" sz="2800" dirty="0">
                <a:latin typeface="Segoe UI Semilight" panose="020B0402040204020203" pitchFamily="34" charset="0"/>
                <a:cs typeface="Segoe UI Semilight" panose="020B0402040204020203" pitchFamily="34" charset="0"/>
              </a:rPr>
              <a:t>Commutative</a:t>
            </a:r>
          </a:p>
          <a:p>
            <a:pPr algn="r"/>
            <a:r>
              <a:rPr lang="en-US" sz="2800" dirty="0">
                <a:latin typeface="Segoe UI Semilight" panose="020B0402040204020203" pitchFamily="34" charset="0"/>
                <a:cs typeface="Segoe UI Semilight" panose="020B0402040204020203" pitchFamily="34" charset="0"/>
              </a:rPr>
              <a:t>Identity</a:t>
            </a:r>
          </a:p>
          <a:p>
            <a:pPr algn="r"/>
            <a:endParaRPr lang="en-US" sz="2800" dirty="0">
              <a:latin typeface="Segoe UI Semilight" panose="020B0402040204020203" pitchFamily="34" charset="0"/>
              <a:cs typeface="Segoe UI Semilight" panose="020B0402040204020203" pitchFamily="34" charset="0"/>
            </a:endParaRPr>
          </a:p>
        </p:txBody>
      </p:sp>
      <mc:AlternateContent xmlns:mc="http://schemas.openxmlformats.org/markup-compatibility/2006" xmlns:a14="http://schemas.microsoft.com/office/drawing/2010/main">
        <mc:Choice Requires="a14">
          <p:sp>
            <p:nvSpPr>
              <p:cNvPr id="5" name="TextBox 4"/>
              <p:cNvSpPr txBox="1"/>
              <p:nvPr/>
            </p:nvSpPr>
            <p:spPr>
              <a:xfrm>
                <a:off x="1280474" y="2088781"/>
                <a:ext cx="3521123" cy="1200329"/>
              </a:xfrm>
              <a:prstGeom prst="rect">
                <a:avLst/>
              </a:prstGeom>
              <a:noFill/>
            </p:spPr>
            <p:txBody>
              <a:bodyPr wrap="square" rtlCol="0">
                <a:spAutoFit/>
              </a:bodyPr>
              <a:lstStyle/>
              <a:p>
                <a:r>
                  <a:rPr lang="en-US" sz="2400" dirty="0">
                    <a:solidFill>
                      <a:srgbClr val="7030A0"/>
                    </a:solidFill>
                    <a:latin typeface="Segoe UI Semilight" panose="020B0402040204020203" pitchFamily="34" charset="0"/>
                    <a:cs typeface="Segoe UI Semilight" panose="020B0402040204020203" pitchFamily="34" charset="0"/>
                  </a:rPr>
                  <a:t>The last two terms are “vacuous truth” – they simplify to </a:t>
                </a:r>
                <a14:m>
                  <m:oMath xmlns:m="http://schemas.openxmlformats.org/officeDocument/2006/math">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𝑝</m:t>
                    </m:r>
                  </m:oMath>
                </a14:m>
                <a:endParaRPr lang="en-US" sz="2400" dirty="0">
                  <a:solidFill>
                    <a:srgbClr val="7030A0"/>
                  </a:solidFill>
                  <a:latin typeface="Segoe UI Semilight" panose="020B0402040204020203" pitchFamily="34" charset="0"/>
                  <a:cs typeface="Segoe UI Semilight" panose="020B0402040204020203"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280474" y="2088781"/>
                <a:ext cx="3521123" cy="1200329"/>
              </a:xfrm>
              <a:prstGeom prst="rect">
                <a:avLst/>
              </a:prstGeom>
              <a:blipFill>
                <a:blip r:embed="rId4"/>
                <a:stretch>
                  <a:fillRect l="-2595" t="-3553" b="-11168"/>
                </a:stretch>
              </a:blipFill>
            </p:spPr>
            <p:txBody>
              <a:bodyPr/>
              <a:lstStyle/>
              <a:p>
                <a:r>
                  <a:rPr lang="en-US">
                    <a:noFill/>
                  </a:rPr>
                  <a:t> </a:t>
                </a:r>
              </a:p>
            </p:txBody>
          </p:sp>
        </mc:Fallback>
      </mc:AlternateContent>
      <p:sp>
        <p:nvSpPr>
          <p:cNvPr id="6" name="Left Brace 5"/>
          <p:cNvSpPr/>
          <p:nvPr/>
        </p:nvSpPr>
        <p:spPr>
          <a:xfrm>
            <a:off x="4190679" y="1559392"/>
            <a:ext cx="762916" cy="1729718"/>
          </a:xfrm>
          <a:prstGeom prst="lef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7030A0"/>
              </a:solidFill>
            </a:endParaRPr>
          </a:p>
        </p:txBody>
      </p:sp>
      <mc:AlternateContent xmlns:mc="http://schemas.openxmlformats.org/markup-compatibility/2006" xmlns:a14="http://schemas.microsoft.com/office/drawing/2010/main">
        <mc:Choice Requires="a14">
          <p:sp>
            <p:nvSpPr>
              <p:cNvPr id="8" name="TextBox 7"/>
              <p:cNvSpPr txBox="1"/>
              <p:nvPr/>
            </p:nvSpPr>
            <p:spPr>
              <a:xfrm>
                <a:off x="406962" y="4024689"/>
                <a:ext cx="3783717" cy="1200329"/>
              </a:xfrm>
              <a:prstGeom prst="rect">
                <a:avLst/>
              </a:prstGeom>
              <a:noFill/>
            </p:spPr>
            <p:txBody>
              <a:bodyPr wrap="square" rtlCol="0">
                <a:spAutoFit/>
              </a:bodyPr>
              <a:lstStyle/>
              <a:p>
                <a14:m>
                  <m:oMath xmlns:m="http://schemas.openxmlformats.org/officeDocument/2006/math">
                    <m:r>
                      <a:rPr lang="en-US" sz="2400" b="0" i="1" smtClean="0">
                        <a:solidFill>
                          <a:srgbClr val="7030A0"/>
                        </a:solidFill>
                        <a:latin typeface="Cambria Math" panose="02040503050406030204" pitchFamily="18" charset="0"/>
                        <a:cs typeface="Segoe UI Semilight" panose="020B0402040204020203" pitchFamily="34" charset="0"/>
                      </a:rPr>
                      <m:t>𝑝</m:t>
                    </m:r>
                  </m:oMath>
                </a14:m>
                <a:r>
                  <a:rPr lang="en-US" sz="2400" dirty="0">
                    <a:solidFill>
                      <a:srgbClr val="7030A0"/>
                    </a:solidFill>
                    <a:latin typeface="Segoe UI Semilight" panose="020B0402040204020203" pitchFamily="34" charset="0"/>
                    <a:cs typeface="Segoe UI Semilight" panose="020B0402040204020203" pitchFamily="34" charset="0"/>
                  </a:rPr>
                  <a:t> no longer matters in </a:t>
                </a:r>
                <a14:m>
                  <m:oMath xmlns:m="http://schemas.openxmlformats.org/officeDocument/2006/math">
                    <m:r>
                      <a:rPr lang="en-US" sz="2400" b="0" i="1" smtClean="0">
                        <a:solidFill>
                          <a:srgbClr val="7030A0"/>
                        </a:solidFill>
                        <a:latin typeface="Cambria Math" panose="02040503050406030204" pitchFamily="18" charset="0"/>
                        <a:cs typeface="Segoe UI Semilight" panose="020B0402040204020203" pitchFamily="34" charset="0"/>
                      </a:rPr>
                      <m:t>𝑝</m:t>
                    </m:r>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𝑞</m:t>
                    </m:r>
                  </m:oMath>
                </a14:m>
                <a:r>
                  <a:rPr lang="en-US" sz="2400" dirty="0">
                    <a:solidFill>
                      <a:srgbClr val="7030A0"/>
                    </a:solidFill>
                    <a:latin typeface="Segoe UI Semilight" panose="020B0402040204020203" pitchFamily="34" charset="0"/>
                    <a:cs typeface="Segoe UI Semilight" panose="020B0402040204020203" pitchFamily="34" charset="0"/>
                  </a:rPr>
                  <a:t> if </a:t>
                </a:r>
                <a14:m>
                  <m:oMath xmlns:m="http://schemas.openxmlformats.org/officeDocument/2006/math">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𝑝</m:t>
                    </m:r>
                  </m:oMath>
                </a14:m>
                <a:r>
                  <a:rPr lang="en-US" sz="2400" dirty="0">
                    <a:solidFill>
                      <a:srgbClr val="7030A0"/>
                    </a:solidFill>
                    <a:latin typeface="Segoe UI Semilight" panose="020B0402040204020203" pitchFamily="34" charset="0"/>
                    <a:cs typeface="Segoe UI Semilight" panose="020B0402040204020203" pitchFamily="34" charset="0"/>
                  </a:rPr>
                  <a:t> automatically makes the expression true.</a:t>
                </a:r>
              </a:p>
            </p:txBody>
          </p:sp>
        </mc:Choice>
        <mc:Fallback xmlns="">
          <p:sp>
            <p:nvSpPr>
              <p:cNvPr id="8" name="TextBox 7"/>
              <p:cNvSpPr txBox="1">
                <a:spLocks noRot="1" noChangeAspect="1" noMove="1" noResize="1" noEditPoints="1" noAdjustHandles="1" noChangeArrowheads="1" noChangeShapeType="1" noTextEdit="1"/>
              </p:cNvSpPr>
              <p:nvPr/>
            </p:nvSpPr>
            <p:spPr>
              <a:xfrm>
                <a:off x="406962" y="4024689"/>
                <a:ext cx="3783717" cy="1200329"/>
              </a:xfrm>
              <a:prstGeom prst="rect">
                <a:avLst/>
              </a:prstGeom>
              <a:blipFill>
                <a:blip r:embed="rId5"/>
                <a:stretch>
                  <a:fillRect l="-2581" t="-3553" b="-11168"/>
                </a:stretch>
              </a:blipFill>
            </p:spPr>
            <p:txBody>
              <a:bodyPr/>
              <a:lstStyle/>
              <a:p>
                <a:r>
                  <a:rPr lang="en-US">
                    <a:noFill/>
                  </a:rPr>
                  <a:t> </a:t>
                </a:r>
              </a:p>
            </p:txBody>
          </p:sp>
        </mc:Fallback>
      </mc:AlternateContent>
      <p:sp>
        <p:nvSpPr>
          <p:cNvPr id="9" name="Left Brace 8"/>
          <p:cNvSpPr/>
          <p:nvPr/>
        </p:nvSpPr>
        <p:spPr>
          <a:xfrm>
            <a:off x="4188160" y="3378819"/>
            <a:ext cx="1037782" cy="2352907"/>
          </a:xfrm>
          <a:prstGeom prst="lef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7030A0"/>
              </a:solidFill>
            </a:endParaRPr>
          </a:p>
        </p:txBody>
      </p:sp>
    </p:spTree>
    <p:extLst>
      <p:ext uri="{BB962C8B-B14F-4D97-AF65-F5344CB8AC3E}">
        <p14:creationId xmlns:p14="http://schemas.microsoft.com/office/powerpoint/2010/main" val="2181477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on Our First Proof</a:t>
            </a:r>
          </a:p>
        </p:txBody>
      </p:sp>
      <p:sp>
        <p:nvSpPr>
          <p:cNvPr id="3" name="Content Placeholder 2"/>
          <p:cNvSpPr>
            <a:spLocks noGrp="1"/>
          </p:cNvSpPr>
          <p:nvPr>
            <p:ph idx="1"/>
          </p:nvPr>
        </p:nvSpPr>
        <p:spPr/>
        <p:txBody>
          <a:bodyPr/>
          <a:lstStyle/>
          <a:p>
            <a:r>
              <a:rPr lang="en-US" dirty="0"/>
              <a:t>With practice (and quite a bit of squinting) you can see not just the ironclad guarantee, but also the reason why something is true.</a:t>
            </a:r>
          </a:p>
          <a:p>
            <a:r>
              <a:rPr lang="en-US" dirty="0"/>
              <a:t>That’s not easy with a truth table.</a:t>
            </a:r>
          </a:p>
          <a:p>
            <a:endParaRPr lang="en-US" dirty="0"/>
          </a:p>
          <a:p>
            <a:r>
              <a:rPr lang="en-US" dirty="0"/>
              <a:t>Proofs can also communicate intuition about why a statement is true.</a:t>
            </a:r>
          </a:p>
          <a:p>
            <a:pPr lvl="1"/>
            <a:r>
              <a:rPr lang="en-US" dirty="0"/>
              <a:t>We’ll practice extracting intuition from proofs more this quarter.</a:t>
            </a:r>
          </a:p>
        </p:txBody>
      </p:sp>
    </p:spTree>
    <p:extLst>
      <p:ext uri="{BB962C8B-B14F-4D97-AF65-F5344CB8AC3E}">
        <p14:creationId xmlns:p14="http://schemas.microsoft.com/office/powerpoint/2010/main" val="24095406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FFFC2C-BB0B-4B58-B4E6-A593FC75B46A}"/>
              </a:ext>
            </a:extLst>
          </p:cNvPr>
          <p:cNvSpPr>
            <a:spLocks noGrp="1"/>
          </p:cNvSpPr>
          <p:nvPr>
            <p:ph type="title"/>
          </p:nvPr>
        </p:nvSpPr>
        <p:spPr/>
        <p:txBody>
          <a:bodyPr/>
          <a:lstStyle/>
          <a:p>
            <a:r>
              <a:rPr lang="en-US" dirty="0"/>
              <a:t>Modifying Implications</a:t>
            </a:r>
          </a:p>
        </p:txBody>
      </p:sp>
      <p:sp>
        <p:nvSpPr>
          <p:cNvPr id="5" name="Text Placeholder 4">
            <a:extLst>
              <a:ext uri="{FF2B5EF4-FFF2-40B4-BE49-F238E27FC236}">
                <a16:creationId xmlns:a16="http://schemas.microsoft.com/office/drawing/2014/main" id="{234E3A04-6DF6-489E-9A71-50C47B101C7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117501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Converse, Contrapositive</a:t>
            </a:r>
          </a:p>
        </p:txBody>
      </p:sp>
      <p:sp>
        <p:nvSpPr>
          <p:cNvPr id="8" name="Content Placeholder 2"/>
          <p:cNvSpPr txBox="1">
            <a:spLocks/>
          </p:cNvSpPr>
          <p:nvPr>
            <p:custDataLst>
              <p:tags r:id="rId1"/>
            </p:custDataLst>
          </p:nvPr>
        </p:nvSpPr>
        <p:spPr>
          <a:xfrm>
            <a:off x="3438250" y="3648612"/>
            <a:ext cx="5109402" cy="50319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600"/>
              <a:t>How </a:t>
            </a:r>
            <a:r>
              <a:rPr lang="en-US" sz="2600" dirty="0"/>
              <a:t>do these relate to each other?</a:t>
            </a:r>
          </a:p>
        </p:txBody>
      </p:sp>
      <p:graphicFrame>
        <p:nvGraphicFramePr>
          <p:cNvPr id="10" name="Table 9"/>
          <p:cNvGraphicFramePr>
            <a:graphicFrameLocks noGrp="1"/>
          </p:cNvGraphicFramePr>
          <p:nvPr>
            <p:custDataLst>
              <p:tags r:id="rId2"/>
            </p:custDataLst>
          </p:nvPr>
        </p:nvGraphicFramePr>
        <p:xfrm>
          <a:off x="2905864" y="4499727"/>
          <a:ext cx="6442857" cy="2103120"/>
        </p:xfrm>
        <a:graphic>
          <a:graphicData uri="http://schemas.openxmlformats.org/drawingml/2006/table">
            <a:tbl>
              <a:tblPr firstRow="1" bandRow="1">
                <a:tableStyleId>{5940675A-B579-460E-94D1-54222C63F5DA}</a:tableStyleId>
              </a:tblPr>
              <a:tblGrid>
                <a:gridCol w="425235">
                  <a:extLst>
                    <a:ext uri="{9D8B030D-6E8A-4147-A177-3AD203B41FA5}">
                      <a16:colId xmlns:a16="http://schemas.microsoft.com/office/drawing/2014/main" val="20000"/>
                    </a:ext>
                  </a:extLst>
                </a:gridCol>
                <a:gridCol w="531223">
                  <a:extLst>
                    <a:ext uri="{9D8B030D-6E8A-4147-A177-3AD203B41FA5}">
                      <a16:colId xmlns:a16="http://schemas.microsoft.com/office/drawing/2014/main" val="20001"/>
                    </a:ext>
                  </a:extLst>
                </a:gridCol>
                <a:gridCol w="896983">
                  <a:extLst>
                    <a:ext uri="{9D8B030D-6E8A-4147-A177-3AD203B41FA5}">
                      <a16:colId xmlns:a16="http://schemas.microsoft.com/office/drawing/2014/main" val="20002"/>
                    </a:ext>
                  </a:extLst>
                </a:gridCol>
                <a:gridCol w="940525">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635726">
                  <a:extLst>
                    <a:ext uri="{9D8B030D-6E8A-4147-A177-3AD203B41FA5}">
                      <a16:colId xmlns:a16="http://schemas.microsoft.com/office/drawing/2014/main" val="20005"/>
                    </a:ext>
                  </a:extLst>
                </a:gridCol>
                <a:gridCol w="1262743">
                  <a:extLst>
                    <a:ext uri="{9D8B030D-6E8A-4147-A177-3AD203B41FA5}">
                      <a16:colId xmlns:a16="http://schemas.microsoft.com/office/drawing/2014/main" val="20006"/>
                    </a:ext>
                  </a:extLst>
                </a:gridCol>
                <a:gridCol w="1201782">
                  <a:extLst>
                    <a:ext uri="{9D8B030D-6E8A-4147-A177-3AD203B41FA5}">
                      <a16:colId xmlns:a16="http://schemas.microsoft.com/office/drawing/2014/main" val="20007"/>
                    </a:ext>
                  </a:extLst>
                </a:gridCol>
              </a:tblGrid>
              <a:tr h="360680">
                <a:tc>
                  <a:txBody>
                    <a:bodyPr/>
                    <a:lstStyle/>
                    <a:p>
                      <a:r>
                        <a:rPr lang="en-US" i="1" dirty="0">
                          <a:latin typeface="Franklin Gothic Medium"/>
                        </a:rPr>
                        <a:t>  </a:t>
                      </a:r>
                      <a:r>
                        <a:rPr lang="en-US" b="1" i="1" dirty="0">
                          <a:latin typeface="Franklin Gothic Medium"/>
                        </a:rPr>
                        <a:t>p</a:t>
                      </a:r>
                    </a:p>
                  </a:txBody>
                  <a:tcPr/>
                </a:tc>
                <a:tc>
                  <a:txBody>
                    <a:bodyPr/>
                    <a:lstStyle/>
                    <a:p>
                      <a:r>
                        <a:rPr lang="en-US" i="1" dirty="0">
                          <a:latin typeface="Franklin Gothic Medium"/>
                        </a:rPr>
                        <a:t>  </a:t>
                      </a:r>
                      <a:r>
                        <a:rPr lang="en-US" b="1" i="1" dirty="0">
                          <a:latin typeface="Franklin Gothic Medium"/>
                        </a:rPr>
                        <a:t>q</a:t>
                      </a:r>
                    </a:p>
                  </a:txBody>
                  <a:tcPr/>
                </a:tc>
                <a:tc>
                  <a:txBody>
                    <a:bodyPr/>
                    <a:lstStyle/>
                    <a:p>
                      <a:pPr algn="ctr"/>
                      <a:r>
                        <a:rPr lang="en-US" b="1" i="1" dirty="0">
                          <a:latin typeface="Franklin Gothic Medium"/>
                        </a:rPr>
                        <a:t>p </a:t>
                      </a:r>
                      <a:r>
                        <a:rPr lang="en-US" b="1" i="1" baseline="0" dirty="0">
                          <a:latin typeface="Symbol"/>
                          <a:sym typeface="Symbol"/>
                        </a:rPr>
                        <a:t></a:t>
                      </a:r>
                      <a:r>
                        <a:rPr lang="en-US" b="1" i="1" dirty="0">
                          <a:latin typeface="Franklin Gothic Medium"/>
                        </a:rPr>
                        <a:t> q</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i="1" dirty="0">
                          <a:latin typeface="Franklin Gothic Medium"/>
                        </a:rPr>
                        <a:t>q </a:t>
                      </a:r>
                      <a:r>
                        <a:rPr lang="en-US" b="1" i="1" baseline="0" dirty="0">
                          <a:latin typeface="Symbol"/>
                          <a:sym typeface="Symbol"/>
                        </a:rPr>
                        <a:t></a:t>
                      </a:r>
                      <a:r>
                        <a:rPr lang="en-US" b="1" i="1" dirty="0">
                          <a:latin typeface="Franklin Gothic Medium"/>
                        </a:rPr>
                        <a:t> p</a:t>
                      </a:r>
                    </a:p>
                    <a:p>
                      <a:endParaRPr lang="en-US" b="1" i="1" dirty="0">
                        <a:latin typeface="Franklin Gothic Medium"/>
                      </a:endParaRPr>
                    </a:p>
                  </a:txBody>
                  <a:tcPr/>
                </a:tc>
                <a:tc>
                  <a:txBody>
                    <a:bodyPr/>
                    <a:lstStyle/>
                    <a:p>
                      <a:r>
                        <a:rPr lang="en-US" dirty="0">
                          <a:solidFill>
                            <a:schemeClr val="tx1"/>
                          </a:solidFill>
                          <a:latin typeface="Symbol" pitchFamily="18" charset="2"/>
                          <a:sym typeface="Symbol" pitchFamily="18" charset="2"/>
                        </a:rPr>
                        <a:t></a:t>
                      </a:r>
                      <a:r>
                        <a:rPr lang="en-US" b="1" i="1" dirty="0">
                          <a:latin typeface="Franklin Gothic Medium"/>
                        </a:rPr>
                        <a:t>p</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Symbol" pitchFamily="18" charset="2"/>
                          <a:sym typeface="Symbol" pitchFamily="18" charset="2"/>
                        </a:rPr>
                        <a:t></a:t>
                      </a:r>
                      <a:r>
                        <a:rPr lang="en-US" b="1" i="1" dirty="0">
                          <a:latin typeface="Franklin Gothic Medium"/>
                        </a:rPr>
                        <a:t>q</a:t>
                      </a:r>
                    </a:p>
                    <a:p>
                      <a:endParaRPr lang="en-US" b="1" i="1" dirty="0">
                        <a:latin typeface="Franklin Gothic Medium"/>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Symbol" pitchFamily="18" charset="2"/>
                          <a:sym typeface="Symbol" pitchFamily="18" charset="2"/>
                        </a:rPr>
                        <a:t></a:t>
                      </a:r>
                      <a:r>
                        <a:rPr lang="en-US" b="1" i="1" dirty="0">
                          <a:latin typeface="Franklin Gothic Medium"/>
                        </a:rPr>
                        <a:t>p </a:t>
                      </a:r>
                      <a:r>
                        <a:rPr lang="en-US" b="1" i="1" baseline="0" dirty="0">
                          <a:latin typeface="Symbol"/>
                          <a:sym typeface="Symbol"/>
                        </a:rPr>
                        <a:t></a:t>
                      </a:r>
                      <a:r>
                        <a:rPr lang="en-US" b="1" i="1" dirty="0">
                          <a:latin typeface="Franklin Gothic Medium"/>
                        </a:rPr>
                        <a:t> </a:t>
                      </a:r>
                      <a:r>
                        <a:rPr lang="en-US" dirty="0">
                          <a:solidFill>
                            <a:schemeClr val="tx1"/>
                          </a:solidFill>
                          <a:latin typeface="Symbol" pitchFamily="18" charset="2"/>
                          <a:sym typeface="Symbol" pitchFamily="18" charset="2"/>
                        </a:rPr>
                        <a:t></a:t>
                      </a:r>
                      <a:r>
                        <a:rPr lang="en-US" b="1" i="1" dirty="0">
                          <a:latin typeface="Franklin Gothic Medium"/>
                        </a:rPr>
                        <a:t>q</a:t>
                      </a:r>
                    </a:p>
                    <a:p>
                      <a:endParaRPr lang="en-US" b="1" i="1" dirty="0">
                        <a:latin typeface="Franklin Gothic Medium"/>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Symbol" pitchFamily="18" charset="2"/>
                          <a:sym typeface="Symbol" pitchFamily="18" charset="2"/>
                        </a:rPr>
                        <a:t></a:t>
                      </a:r>
                      <a:r>
                        <a:rPr lang="en-US" b="1" i="1" dirty="0">
                          <a:latin typeface="Franklin Gothic Medium"/>
                        </a:rPr>
                        <a:t>q </a:t>
                      </a:r>
                      <a:r>
                        <a:rPr lang="en-US" b="1" i="1" baseline="0" dirty="0">
                          <a:latin typeface="Symbol"/>
                          <a:sym typeface="Symbol"/>
                        </a:rPr>
                        <a:t></a:t>
                      </a:r>
                      <a:r>
                        <a:rPr lang="en-US" b="1" i="1" dirty="0">
                          <a:latin typeface="Franklin Gothic Medium"/>
                        </a:rPr>
                        <a:t> </a:t>
                      </a:r>
                      <a:r>
                        <a:rPr lang="en-US" dirty="0">
                          <a:solidFill>
                            <a:schemeClr val="tx1"/>
                          </a:solidFill>
                          <a:latin typeface="Symbol" pitchFamily="18" charset="2"/>
                          <a:sym typeface="Symbol" pitchFamily="18" charset="2"/>
                        </a:rPr>
                        <a:t></a:t>
                      </a:r>
                      <a:r>
                        <a:rPr lang="en-US" b="1" i="1" dirty="0">
                          <a:latin typeface="Franklin Gothic Medium"/>
                        </a:rPr>
                        <a:t>p</a:t>
                      </a:r>
                    </a:p>
                    <a:p>
                      <a:endParaRPr lang="en-US" b="1" i="1" dirty="0">
                        <a:latin typeface="Franklin Gothic Medium"/>
                      </a:endParaRPr>
                    </a:p>
                  </a:txBody>
                  <a:tcPr/>
                </a:tc>
                <a:extLst>
                  <a:ext uri="{0D108BD9-81ED-4DB2-BD59-A6C34878D82A}">
                    <a16:rowId xmlns:a16="http://schemas.microsoft.com/office/drawing/2014/main" val="10000"/>
                  </a:ext>
                </a:extLst>
              </a:tr>
              <a:tr h="360680">
                <a:tc>
                  <a:txBody>
                    <a:bodyPr/>
                    <a:lstStyle/>
                    <a:p>
                      <a:pPr algn="ctr"/>
                      <a:r>
                        <a:rPr lang="en-US" dirty="0">
                          <a:latin typeface="Franklin Gothic Medium"/>
                          <a:cs typeface="Franklin Gothic Medium"/>
                        </a:rPr>
                        <a:t>T</a:t>
                      </a:r>
                    </a:p>
                  </a:txBody>
                  <a:tcPr/>
                </a:tc>
                <a:tc>
                  <a:txBody>
                    <a:bodyPr/>
                    <a:lstStyle/>
                    <a:p>
                      <a:pPr algn="ctr"/>
                      <a:r>
                        <a:rPr lang="en-US" dirty="0">
                          <a:latin typeface="Franklin Gothic Medium"/>
                          <a:cs typeface="Franklin Gothic Medium"/>
                        </a:rPr>
                        <a:t>T</a:t>
                      </a: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extLst>
                  <a:ext uri="{0D108BD9-81ED-4DB2-BD59-A6C34878D82A}">
                    <a16:rowId xmlns:a16="http://schemas.microsoft.com/office/drawing/2014/main" val="10001"/>
                  </a:ext>
                </a:extLst>
              </a:tr>
              <a:tr h="360680">
                <a:tc>
                  <a:txBody>
                    <a:bodyPr/>
                    <a:lstStyle/>
                    <a:p>
                      <a:pPr algn="ctr"/>
                      <a:r>
                        <a:rPr lang="en-US" dirty="0">
                          <a:latin typeface="Franklin Gothic Medium"/>
                          <a:cs typeface="Franklin Gothic Medium"/>
                        </a:rPr>
                        <a:t>T</a:t>
                      </a:r>
                    </a:p>
                  </a:txBody>
                  <a:tcPr/>
                </a:tc>
                <a:tc>
                  <a:txBody>
                    <a:bodyPr/>
                    <a:lstStyle/>
                    <a:p>
                      <a:pPr algn="ctr"/>
                      <a:r>
                        <a:rPr lang="en-US" dirty="0">
                          <a:latin typeface="Franklin Gothic Medium"/>
                          <a:cs typeface="Franklin Gothic Medium"/>
                        </a:rPr>
                        <a:t>F</a:t>
                      </a: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extLst>
                  <a:ext uri="{0D108BD9-81ED-4DB2-BD59-A6C34878D82A}">
                    <a16:rowId xmlns:a16="http://schemas.microsoft.com/office/drawing/2014/main" val="10002"/>
                  </a:ext>
                </a:extLst>
              </a:tr>
              <a:tr h="360680">
                <a:tc>
                  <a:txBody>
                    <a:bodyPr/>
                    <a:lstStyle/>
                    <a:p>
                      <a:pPr algn="ctr"/>
                      <a:r>
                        <a:rPr lang="en-US" dirty="0">
                          <a:latin typeface="Franklin Gothic Medium"/>
                          <a:cs typeface="Franklin Gothic Medium"/>
                        </a:rPr>
                        <a:t>F</a:t>
                      </a:r>
                    </a:p>
                  </a:txBody>
                  <a:tcPr/>
                </a:tc>
                <a:tc>
                  <a:txBody>
                    <a:bodyPr/>
                    <a:lstStyle/>
                    <a:p>
                      <a:pPr algn="ctr"/>
                      <a:r>
                        <a:rPr lang="en-US" dirty="0">
                          <a:latin typeface="Franklin Gothic Medium"/>
                          <a:cs typeface="Franklin Gothic Medium"/>
                        </a:rPr>
                        <a:t>T</a:t>
                      </a: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extLst>
                  <a:ext uri="{0D108BD9-81ED-4DB2-BD59-A6C34878D82A}">
                    <a16:rowId xmlns:a16="http://schemas.microsoft.com/office/drawing/2014/main" val="10003"/>
                  </a:ext>
                </a:extLst>
              </a:tr>
              <a:tr h="360680">
                <a:tc>
                  <a:txBody>
                    <a:bodyPr/>
                    <a:lstStyle/>
                    <a:p>
                      <a:pPr algn="ctr"/>
                      <a:r>
                        <a:rPr lang="en-US" dirty="0">
                          <a:latin typeface="Franklin Gothic Medium"/>
                          <a:cs typeface="Franklin Gothic Medium"/>
                        </a:rPr>
                        <a:t>F</a:t>
                      </a:r>
                    </a:p>
                  </a:txBody>
                  <a:tcPr/>
                </a:tc>
                <a:tc>
                  <a:txBody>
                    <a:bodyPr/>
                    <a:lstStyle/>
                    <a:p>
                      <a:pPr algn="ctr"/>
                      <a:r>
                        <a:rPr lang="en-US" dirty="0">
                          <a:latin typeface="Franklin Gothic Medium"/>
                          <a:cs typeface="Franklin Gothic Medium"/>
                        </a:rPr>
                        <a:t>F</a:t>
                      </a: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extLst>
                  <a:ext uri="{0D108BD9-81ED-4DB2-BD59-A6C34878D82A}">
                    <a16:rowId xmlns:a16="http://schemas.microsoft.com/office/drawing/2014/main" val="10004"/>
                  </a:ext>
                </a:extLst>
              </a:tr>
            </a:tbl>
          </a:graphicData>
        </a:graphic>
      </p:graphicFrame>
      <p:sp>
        <p:nvSpPr>
          <p:cNvPr id="7" name="Content Placeholder 2"/>
          <p:cNvSpPr txBox="1">
            <a:spLocks/>
          </p:cNvSpPr>
          <p:nvPr>
            <p:custDataLst>
              <p:tags r:id="rId3"/>
            </p:custDataLst>
          </p:nvPr>
        </p:nvSpPr>
        <p:spPr>
          <a:xfrm>
            <a:off x="2612540" y="972496"/>
            <a:ext cx="2256935" cy="268992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t>Implication:</a:t>
            </a:r>
          </a:p>
          <a:p>
            <a:pPr marL="0" indent="0" algn="ctr">
              <a:buNone/>
            </a:pPr>
            <a:r>
              <a:rPr lang="en-US" i="1" dirty="0">
                <a:solidFill>
                  <a:srgbClr val="4C3282"/>
                </a:solidFill>
              </a:rPr>
              <a:t>p</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i="1" dirty="0">
                <a:solidFill>
                  <a:srgbClr val="4C3282"/>
                </a:solidFill>
              </a:rPr>
              <a:t>q</a:t>
            </a:r>
          </a:p>
          <a:p>
            <a:pPr marL="0" indent="0" algn="ctr">
              <a:buNone/>
            </a:pPr>
            <a:endParaRPr lang="en-US" sz="500" i="1" dirty="0">
              <a:solidFill>
                <a:srgbClr val="C00000"/>
              </a:solidFill>
            </a:endParaRPr>
          </a:p>
          <a:p>
            <a:pPr marL="0" indent="0" algn="ctr">
              <a:buNone/>
            </a:pPr>
            <a:r>
              <a:rPr lang="en-US" dirty="0"/>
              <a:t>Converse: </a:t>
            </a:r>
          </a:p>
          <a:p>
            <a:pPr marL="0" indent="0" algn="ctr">
              <a:buNone/>
            </a:pPr>
            <a:r>
              <a:rPr lang="en-US" i="1" dirty="0">
                <a:solidFill>
                  <a:srgbClr val="4C3282"/>
                </a:solidFill>
              </a:rPr>
              <a:t>q</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i="1" dirty="0">
                <a:solidFill>
                  <a:srgbClr val="4C3282"/>
                </a:solidFill>
              </a:rPr>
              <a:t>p</a:t>
            </a:r>
            <a:endParaRPr lang="en-US" sz="2600" dirty="0">
              <a:solidFill>
                <a:srgbClr val="4C3282"/>
              </a:solidFill>
            </a:endParaRPr>
          </a:p>
        </p:txBody>
      </p:sp>
      <p:sp>
        <p:nvSpPr>
          <p:cNvPr id="11" name="Content Placeholder 2"/>
          <p:cNvSpPr txBox="1">
            <a:spLocks/>
          </p:cNvSpPr>
          <p:nvPr>
            <p:custDataLst>
              <p:tags r:id="rId4"/>
            </p:custDataLst>
          </p:nvPr>
        </p:nvSpPr>
        <p:spPr>
          <a:xfrm>
            <a:off x="6552510" y="934227"/>
            <a:ext cx="2796210" cy="264156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t>Contrapositive:</a:t>
            </a:r>
          </a:p>
          <a:p>
            <a:pPr marL="0" indent="0" algn="ctr">
              <a:buNone/>
            </a:pPr>
            <a:r>
              <a:rPr lang="en-US" dirty="0">
                <a:solidFill>
                  <a:srgbClr val="4C3282"/>
                </a:solidFill>
                <a:latin typeface="Symbol" pitchFamily="18" charset="2"/>
                <a:sym typeface="Symbol" pitchFamily="18" charset="2"/>
              </a:rPr>
              <a:t></a:t>
            </a:r>
            <a:r>
              <a:rPr lang="en-US" i="1" dirty="0">
                <a:solidFill>
                  <a:srgbClr val="4C3282"/>
                </a:solidFill>
              </a:rPr>
              <a:t>q</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dirty="0">
                <a:solidFill>
                  <a:srgbClr val="4C3282"/>
                </a:solidFill>
                <a:latin typeface="Symbol" pitchFamily="18" charset="2"/>
                <a:sym typeface="Symbol" pitchFamily="18" charset="2"/>
              </a:rPr>
              <a:t></a:t>
            </a:r>
            <a:r>
              <a:rPr lang="en-US" i="1" dirty="0">
                <a:solidFill>
                  <a:srgbClr val="4C3282"/>
                </a:solidFill>
              </a:rPr>
              <a:t>p</a:t>
            </a:r>
          </a:p>
          <a:p>
            <a:pPr marL="0" indent="0" algn="ctr">
              <a:buNone/>
            </a:pPr>
            <a:endParaRPr lang="en-US" sz="500" i="1" dirty="0">
              <a:solidFill>
                <a:srgbClr val="C00000"/>
              </a:solidFill>
            </a:endParaRPr>
          </a:p>
          <a:p>
            <a:pPr marL="0" indent="0" algn="ctr">
              <a:buNone/>
            </a:pPr>
            <a:r>
              <a:rPr lang="en-US" dirty="0">
                <a:solidFill>
                  <a:schemeClr val="bg1">
                    <a:lumMod val="75000"/>
                  </a:schemeClr>
                </a:solidFill>
              </a:rPr>
              <a:t>Inverse: </a:t>
            </a:r>
          </a:p>
          <a:p>
            <a:pPr marL="0" indent="0" algn="ctr">
              <a:buNone/>
            </a:pPr>
            <a:r>
              <a:rPr lang="en-US" dirty="0">
                <a:solidFill>
                  <a:srgbClr val="4C3282"/>
                </a:solidFill>
                <a:latin typeface="Symbol" pitchFamily="18" charset="2"/>
                <a:sym typeface="Symbol" pitchFamily="18" charset="2"/>
              </a:rPr>
              <a:t></a:t>
            </a:r>
            <a:r>
              <a:rPr lang="en-US" i="1" dirty="0">
                <a:solidFill>
                  <a:srgbClr val="4C3282"/>
                </a:solidFill>
              </a:rPr>
              <a:t>p</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dirty="0">
                <a:solidFill>
                  <a:srgbClr val="4C3282"/>
                </a:solidFill>
                <a:latin typeface="Symbol" pitchFamily="18" charset="2"/>
                <a:sym typeface="Symbol" pitchFamily="18" charset="2"/>
              </a:rPr>
              <a:t></a:t>
            </a:r>
            <a:r>
              <a:rPr lang="en-US" i="1" dirty="0">
                <a:solidFill>
                  <a:srgbClr val="4C3282"/>
                </a:solidFill>
              </a:rPr>
              <a:t>q</a:t>
            </a:r>
          </a:p>
        </p:txBody>
      </p:sp>
      <p:sp>
        <p:nvSpPr>
          <p:cNvPr id="3" name="TextBox 2">
            <a:extLst>
              <a:ext uri="{FF2B5EF4-FFF2-40B4-BE49-F238E27FC236}">
                <a16:creationId xmlns:a16="http://schemas.microsoft.com/office/drawing/2014/main" id="{F0317B77-763A-4F8F-83FF-53971A15C3D9}"/>
              </a:ext>
            </a:extLst>
          </p:cNvPr>
          <p:cNvSpPr txBox="1"/>
          <p:nvPr/>
        </p:nvSpPr>
        <p:spPr>
          <a:xfrm>
            <a:off x="76201" y="1533525"/>
            <a:ext cx="2829664"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If it’s raining, then I have my umbrella.</a:t>
            </a:r>
          </a:p>
        </p:txBody>
      </p:sp>
      <p:sp>
        <p:nvSpPr>
          <p:cNvPr id="4" name="TextBox 3">
            <a:extLst>
              <a:ext uri="{FF2B5EF4-FFF2-40B4-BE49-F238E27FC236}">
                <a16:creationId xmlns:a16="http://schemas.microsoft.com/office/drawing/2014/main" id="{8556A0DB-D979-4985-B129-FC2DD25D6317}"/>
              </a:ext>
            </a:extLst>
          </p:cNvPr>
          <p:cNvSpPr txBox="1"/>
          <p:nvPr/>
        </p:nvSpPr>
        <p:spPr>
          <a:xfrm>
            <a:off x="76199" y="2722577"/>
            <a:ext cx="3000375"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If I have my umbrella, then it is raining.</a:t>
            </a:r>
          </a:p>
        </p:txBody>
      </p:sp>
      <p:sp>
        <p:nvSpPr>
          <p:cNvPr id="5" name="TextBox 4">
            <a:extLst>
              <a:ext uri="{FF2B5EF4-FFF2-40B4-BE49-F238E27FC236}">
                <a16:creationId xmlns:a16="http://schemas.microsoft.com/office/drawing/2014/main" id="{D627F3E7-7765-450B-A71B-887828001CB5}"/>
              </a:ext>
            </a:extLst>
          </p:cNvPr>
          <p:cNvSpPr txBox="1"/>
          <p:nvPr/>
        </p:nvSpPr>
        <p:spPr>
          <a:xfrm>
            <a:off x="8773171" y="1504616"/>
            <a:ext cx="3769047" cy="769441"/>
          </a:xfrm>
          <a:prstGeom prst="rect">
            <a:avLst/>
          </a:prstGeom>
          <a:noFill/>
        </p:spPr>
        <p:txBody>
          <a:bodyPr wrap="square" rtlCol="0">
            <a:spAutoFit/>
          </a:bodyPr>
          <a:lstStyle/>
          <a:p>
            <a:r>
              <a:rPr lang="en-US" sz="2200" dirty="0">
                <a:latin typeface="Segoe UI Semilight" panose="020B0402040204020203" pitchFamily="34" charset="0"/>
                <a:cs typeface="Segoe UI Semilight" panose="020B0402040204020203" pitchFamily="34" charset="0"/>
              </a:rPr>
              <a:t>If I don’t have my umbrella, then it is not raining.</a:t>
            </a:r>
          </a:p>
        </p:txBody>
      </p:sp>
      <p:sp>
        <p:nvSpPr>
          <p:cNvPr id="6" name="TextBox 5">
            <a:extLst>
              <a:ext uri="{FF2B5EF4-FFF2-40B4-BE49-F238E27FC236}">
                <a16:creationId xmlns:a16="http://schemas.microsoft.com/office/drawing/2014/main" id="{BB1C4604-0648-4DD7-AF40-9345CBABCA46}"/>
              </a:ext>
            </a:extLst>
          </p:cNvPr>
          <p:cNvSpPr txBox="1"/>
          <p:nvPr/>
        </p:nvSpPr>
        <p:spPr>
          <a:xfrm>
            <a:off x="8877946" y="2784133"/>
            <a:ext cx="3237855" cy="769441"/>
          </a:xfrm>
          <a:prstGeom prst="rect">
            <a:avLst/>
          </a:prstGeom>
          <a:noFill/>
        </p:spPr>
        <p:txBody>
          <a:bodyPr wrap="square" rtlCol="0">
            <a:spAutoFit/>
          </a:bodyPr>
          <a:lstStyle/>
          <a:p>
            <a:r>
              <a:rPr lang="en-US" sz="2200" dirty="0">
                <a:latin typeface="Segoe UI Semilight" panose="020B0402040204020203" pitchFamily="34" charset="0"/>
                <a:cs typeface="Segoe UI Semilight" panose="020B0402040204020203" pitchFamily="34" charset="0"/>
              </a:rPr>
              <a:t>If it is not raining, then I don’t have my umbrella.</a:t>
            </a:r>
          </a:p>
        </p:txBody>
      </p:sp>
    </p:spTree>
    <p:extLst>
      <p:ext uri="{BB962C8B-B14F-4D97-AF65-F5344CB8AC3E}">
        <p14:creationId xmlns:p14="http://schemas.microsoft.com/office/powerpoint/2010/main" val="3436729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Warm Up – Solution </a:t>
            </a:r>
          </a:p>
        </p:txBody>
      </p:sp>
      <p:sp>
        <p:nvSpPr>
          <p:cNvPr id="3" name="Content Placeholder 2"/>
          <p:cNvSpPr>
            <a:spLocks noGrp="1"/>
          </p:cNvSpPr>
          <p:nvPr>
            <p:ph idx="1"/>
          </p:nvPr>
        </p:nvSpPr>
        <p:spPr/>
        <p:txBody>
          <a:bodyPr/>
          <a:lstStyle/>
          <a:p>
            <a:r>
              <a:rPr lang="en-US" dirty="0"/>
              <a:t>Translate this sentence into symbolic logic, and describe a weather pattern and transportation method that causes the proposition to be false.</a:t>
            </a:r>
          </a:p>
          <a:p>
            <a:endParaRPr lang="en-US" dirty="0"/>
          </a:p>
          <a:p>
            <a:r>
              <a:rPr lang="en-US" dirty="0"/>
              <a:t>It is snowing today, and if it is raining or snowing then we won’t walk to school.</a:t>
            </a:r>
          </a:p>
          <a:p>
            <a:endParaRPr lang="en-US" dirty="0"/>
          </a:p>
          <a:p>
            <a:r>
              <a:rPr lang="en-US" dirty="0"/>
              <a:t>Identify propositions: What’s left are propositions, look for repeats and hidden negations.</a:t>
            </a:r>
          </a:p>
        </p:txBody>
      </p:sp>
      <p:sp>
        <p:nvSpPr>
          <p:cNvPr id="4" name="Oval 3"/>
          <p:cNvSpPr/>
          <p:nvPr/>
        </p:nvSpPr>
        <p:spPr>
          <a:xfrm>
            <a:off x="3676072" y="3267773"/>
            <a:ext cx="692727" cy="6188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285345" y="3267773"/>
            <a:ext cx="692727" cy="6188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68799" y="3202168"/>
            <a:ext cx="369456" cy="75004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218049" y="3241831"/>
            <a:ext cx="741224" cy="75004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p:cNvSpPr txBox="1"/>
              <p:nvPr/>
            </p:nvSpPr>
            <p:spPr>
              <a:xfrm>
                <a:off x="1891146" y="2806108"/>
                <a:ext cx="67425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dirty="0" smtClean="0">
                          <a:latin typeface="Cambria Math" panose="02040503050406030204" pitchFamily="18" charset="0"/>
                          <a:cs typeface="Segoe UI Semilight" panose="020B0402040204020203" pitchFamily="34" charset="0"/>
                        </a:rPr>
                        <m:t>𝑝</m:t>
                      </m:r>
                    </m:oMath>
                  </m:oMathPara>
                </a14:m>
                <a:endParaRPr lang="en-US" sz="3200" dirty="0">
                  <a:latin typeface="Segoe UI Semilight" panose="020B0402040204020203" pitchFamily="34" charset="0"/>
                  <a:cs typeface="Segoe UI Semilight" panose="020B0402040204020203"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891146" y="2806108"/>
                <a:ext cx="674254" cy="58477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021116" y="2806107"/>
                <a:ext cx="67425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cs typeface="Segoe UI Semilight" panose="020B0402040204020203" pitchFamily="34" charset="0"/>
                        </a:rPr>
                        <m:t>𝑞</m:t>
                      </m:r>
                    </m:oMath>
                  </m:oMathPara>
                </a14:m>
                <a:endParaRPr lang="en-US" sz="3200" dirty="0">
                  <a:latin typeface="Segoe UI Semilight" panose="020B0402040204020203" pitchFamily="34" charset="0"/>
                  <a:cs typeface="Segoe UI Semilight" panose="020B0402040204020203"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5021116" y="2806107"/>
                <a:ext cx="674254" cy="58477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7193971" y="2909780"/>
                <a:ext cx="67425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dirty="0" smtClean="0">
                          <a:latin typeface="Cambria Math" panose="02040503050406030204" pitchFamily="18" charset="0"/>
                          <a:cs typeface="Segoe UI Semilight" panose="020B0402040204020203" pitchFamily="34" charset="0"/>
                        </a:rPr>
                        <m:t>𝑝</m:t>
                      </m:r>
                    </m:oMath>
                  </m:oMathPara>
                </a14:m>
                <a:endParaRPr lang="en-US" sz="3200" dirty="0">
                  <a:latin typeface="Segoe UI Semilight" panose="020B0402040204020203" pitchFamily="34" charset="0"/>
                  <a:cs typeface="Segoe UI Semilight" panose="020B0402040204020203"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7193971" y="2909780"/>
                <a:ext cx="674254" cy="5847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0120739" y="2769487"/>
                <a:ext cx="67425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cs typeface="Segoe UI Semilight" panose="020B0402040204020203" pitchFamily="34" charset="0"/>
                        </a:rPr>
                        <m:t>¬</m:t>
                      </m:r>
                      <m:r>
                        <a:rPr lang="en-US" sz="3200" b="0" i="1" smtClean="0">
                          <a:latin typeface="Cambria Math" panose="02040503050406030204" pitchFamily="18" charset="0"/>
                          <a:cs typeface="Segoe UI Semilight" panose="020B0402040204020203" pitchFamily="34" charset="0"/>
                        </a:rPr>
                        <m:t>𝑟</m:t>
                      </m:r>
                    </m:oMath>
                  </m:oMathPara>
                </a14:m>
                <a:endParaRPr lang="en-US" sz="3200" dirty="0">
                  <a:latin typeface="Segoe UI Semilight" panose="020B0402040204020203" pitchFamily="34" charset="0"/>
                  <a:cs typeface="Segoe UI Semilight" panose="020B0402040204020203"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0120739" y="2769487"/>
                <a:ext cx="674254" cy="58477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5902036" y="5357091"/>
                <a:ext cx="5615709" cy="1200329"/>
              </a:xfrm>
              <a:prstGeom prst="rect">
                <a:avLst/>
              </a:prstGeom>
              <a:noFill/>
            </p:spPr>
            <p:txBody>
              <a:bodyPr wrap="square" rtlCol="0">
                <a:spAutoFit/>
              </a:bodyPr>
              <a:lstStyle/>
              <a:p>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oMath>
                </a14:m>
                <a:r>
                  <a:rPr lang="en-US" sz="2400" dirty="0">
                    <a:latin typeface="Segoe UI Semilight" panose="020B0402040204020203" pitchFamily="34" charset="0"/>
                    <a:cs typeface="Segoe UI Semilight" panose="020B0402040204020203" pitchFamily="34" charset="0"/>
                  </a:rPr>
                  <a:t>it is snowing today.</a:t>
                </a:r>
              </a:p>
              <a:p>
                <a14:m>
                  <m:oMath xmlns:m="http://schemas.openxmlformats.org/officeDocument/2006/math">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a14:m>
                <a:r>
                  <a:rPr lang="en-US" sz="2400" dirty="0">
                    <a:latin typeface="Segoe UI Semilight" panose="020B0402040204020203" pitchFamily="34" charset="0"/>
                    <a:cs typeface="Segoe UI Semilight" panose="020B0402040204020203" pitchFamily="34" charset="0"/>
                  </a:rPr>
                  <a:t> it is raining.</a:t>
                </a:r>
              </a:p>
              <a:p>
                <a14:m>
                  <m:oMath xmlns:m="http://schemas.openxmlformats.org/officeDocument/2006/math">
                    <m:r>
                      <a:rPr lang="en-US" sz="2400" b="0" i="1" smtClean="0">
                        <a:latin typeface="Cambria Math" panose="02040503050406030204" pitchFamily="18" charset="0"/>
                        <a:cs typeface="Segoe UI Semilight" panose="020B0402040204020203" pitchFamily="34" charset="0"/>
                      </a:rPr>
                      <m:t>𝑟</m:t>
                    </m:r>
                    <m:r>
                      <a:rPr lang="en-US" sz="2400" b="0" i="1" smtClean="0">
                        <a:latin typeface="Cambria Math" panose="02040503050406030204" pitchFamily="18" charset="0"/>
                        <a:cs typeface="Segoe UI Semilight" panose="020B0402040204020203" pitchFamily="34" charset="0"/>
                      </a:rPr>
                      <m:t>:</m:t>
                    </m:r>
                  </m:oMath>
                </a14:m>
                <a:r>
                  <a:rPr lang="en-US" sz="2400" dirty="0">
                    <a:latin typeface="Segoe UI Semilight" panose="020B0402040204020203" pitchFamily="34" charset="0"/>
                    <a:cs typeface="Segoe UI Semilight" panose="020B0402040204020203" pitchFamily="34" charset="0"/>
                  </a:rPr>
                  <a:t> we walk to school.</a:t>
                </a:r>
              </a:p>
            </p:txBody>
          </p:sp>
        </mc:Choice>
        <mc:Fallback xmlns="">
          <p:sp>
            <p:nvSpPr>
              <p:cNvPr id="12" name="TextBox 11"/>
              <p:cNvSpPr txBox="1">
                <a:spLocks noRot="1" noChangeAspect="1" noMove="1" noResize="1" noEditPoints="1" noAdjustHandles="1" noChangeArrowheads="1" noChangeShapeType="1" noTextEdit="1"/>
              </p:cNvSpPr>
              <p:nvPr/>
            </p:nvSpPr>
            <p:spPr>
              <a:xfrm>
                <a:off x="5902036" y="5357091"/>
                <a:ext cx="5615709" cy="1200329"/>
              </a:xfrm>
              <a:prstGeom prst="rect">
                <a:avLst/>
              </a:prstGeom>
              <a:blipFill>
                <a:blip r:embed="rId6"/>
                <a:stretch>
                  <a:fillRect l="-326" t="-3553" b="-11168"/>
                </a:stretch>
              </a:blipFill>
            </p:spPr>
            <p:txBody>
              <a:bodyPr/>
              <a:lstStyle/>
              <a:p>
                <a:r>
                  <a:rPr lang="en-US">
                    <a:noFill/>
                  </a:rPr>
                  <a:t> </a:t>
                </a:r>
              </a:p>
            </p:txBody>
          </p:sp>
        </mc:Fallback>
      </mc:AlternateContent>
    </p:spTree>
    <p:extLst>
      <p:ext uri="{BB962C8B-B14F-4D97-AF65-F5344CB8AC3E}">
        <p14:creationId xmlns:p14="http://schemas.microsoft.com/office/powerpoint/2010/main" val="627820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Converse, Contrapositive</a:t>
            </a:r>
          </a:p>
        </p:txBody>
      </p:sp>
      <p:sp>
        <p:nvSpPr>
          <p:cNvPr id="8" name="Content Placeholder 2"/>
          <p:cNvSpPr txBox="1">
            <a:spLocks/>
          </p:cNvSpPr>
          <p:nvPr>
            <p:custDataLst>
              <p:tags r:id="rId1"/>
            </p:custDataLst>
          </p:nvPr>
        </p:nvSpPr>
        <p:spPr>
          <a:xfrm>
            <a:off x="3438250" y="3648612"/>
            <a:ext cx="5109402" cy="50319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sz="2400" dirty="0">
                <a:solidFill>
                  <a:prstClr val="black"/>
                </a:solidFill>
              </a:rPr>
              <a:t>An </a:t>
            </a:r>
            <a:r>
              <a:rPr lang="en-US" sz="2400" dirty="0">
                <a:solidFill>
                  <a:srgbClr val="4C3282"/>
                </a:solidFill>
              </a:rPr>
              <a:t>implication</a:t>
            </a:r>
            <a:r>
              <a:rPr lang="en-US" sz="2400" dirty="0">
                <a:solidFill>
                  <a:srgbClr val="0070C0"/>
                </a:solidFill>
              </a:rPr>
              <a:t> </a:t>
            </a:r>
            <a:r>
              <a:rPr lang="en-US" sz="2400">
                <a:solidFill>
                  <a:prstClr val="black"/>
                </a:solidFill>
              </a:rPr>
              <a:t>and its </a:t>
            </a:r>
            <a:r>
              <a:rPr lang="en-US" sz="2400" dirty="0">
                <a:solidFill>
                  <a:srgbClr val="4C3282"/>
                </a:solidFill>
              </a:rPr>
              <a:t>contrapositive</a:t>
            </a:r>
            <a:r>
              <a:rPr lang="en-US" sz="2400" dirty="0">
                <a:solidFill>
                  <a:srgbClr val="0070C0"/>
                </a:solidFill>
              </a:rPr>
              <a:t> </a:t>
            </a:r>
            <a:r>
              <a:rPr lang="en-US" sz="2400" dirty="0">
                <a:solidFill>
                  <a:prstClr val="black"/>
                </a:solidFill>
              </a:rPr>
              <a:t>have the same truth value!</a:t>
            </a:r>
          </a:p>
        </p:txBody>
      </p:sp>
      <p:graphicFrame>
        <p:nvGraphicFramePr>
          <p:cNvPr id="10" name="Table 9"/>
          <p:cNvGraphicFramePr>
            <a:graphicFrameLocks noGrp="1"/>
          </p:cNvGraphicFramePr>
          <p:nvPr>
            <p:custDataLst>
              <p:tags r:id="rId2"/>
            </p:custDataLst>
          </p:nvPr>
        </p:nvGraphicFramePr>
        <p:xfrm>
          <a:off x="2905864" y="4519748"/>
          <a:ext cx="6442857" cy="2103120"/>
        </p:xfrm>
        <a:graphic>
          <a:graphicData uri="http://schemas.openxmlformats.org/drawingml/2006/table">
            <a:tbl>
              <a:tblPr firstRow="1" bandRow="1">
                <a:tableStyleId>{5940675A-B579-460E-94D1-54222C63F5DA}</a:tableStyleId>
              </a:tblPr>
              <a:tblGrid>
                <a:gridCol w="425235">
                  <a:extLst>
                    <a:ext uri="{9D8B030D-6E8A-4147-A177-3AD203B41FA5}">
                      <a16:colId xmlns:a16="http://schemas.microsoft.com/office/drawing/2014/main" val="20000"/>
                    </a:ext>
                  </a:extLst>
                </a:gridCol>
                <a:gridCol w="531223">
                  <a:extLst>
                    <a:ext uri="{9D8B030D-6E8A-4147-A177-3AD203B41FA5}">
                      <a16:colId xmlns:a16="http://schemas.microsoft.com/office/drawing/2014/main" val="20001"/>
                    </a:ext>
                  </a:extLst>
                </a:gridCol>
                <a:gridCol w="896983">
                  <a:extLst>
                    <a:ext uri="{9D8B030D-6E8A-4147-A177-3AD203B41FA5}">
                      <a16:colId xmlns:a16="http://schemas.microsoft.com/office/drawing/2014/main" val="20002"/>
                    </a:ext>
                  </a:extLst>
                </a:gridCol>
                <a:gridCol w="940525">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635726">
                  <a:extLst>
                    <a:ext uri="{9D8B030D-6E8A-4147-A177-3AD203B41FA5}">
                      <a16:colId xmlns:a16="http://schemas.microsoft.com/office/drawing/2014/main" val="20005"/>
                    </a:ext>
                  </a:extLst>
                </a:gridCol>
                <a:gridCol w="1262743">
                  <a:extLst>
                    <a:ext uri="{9D8B030D-6E8A-4147-A177-3AD203B41FA5}">
                      <a16:colId xmlns:a16="http://schemas.microsoft.com/office/drawing/2014/main" val="20006"/>
                    </a:ext>
                  </a:extLst>
                </a:gridCol>
                <a:gridCol w="1201782">
                  <a:extLst>
                    <a:ext uri="{9D8B030D-6E8A-4147-A177-3AD203B41FA5}">
                      <a16:colId xmlns:a16="http://schemas.microsoft.com/office/drawing/2014/main" val="20007"/>
                    </a:ext>
                  </a:extLst>
                </a:gridCol>
              </a:tblGrid>
              <a:tr h="630069">
                <a:tc>
                  <a:txBody>
                    <a:bodyPr/>
                    <a:lstStyle/>
                    <a:p>
                      <a:r>
                        <a:rPr lang="en-US" i="1" dirty="0">
                          <a:latin typeface="Franklin Gothic Medium"/>
                        </a:rPr>
                        <a:t>  </a:t>
                      </a:r>
                      <a:r>
                        <a:rPr lang="en-US" b="1" i="1" dirty="0">
                          <a:latin typeface="Franklin Gothic Medium"/>
                        </a:rPr>
                        <a:t>p</a:t>
                      </a:r>
                    </a:p>
                  </a:txBody>
                  <a:tcPr/>
                </a:tc>
                <a:tc>
                  <a:txBody>
                    <a:bodyPr/>
                    <a:lstStyle/>
                    <a:p>
                      <a:r>
                        <a:rPr lang="en-US" i="1" dirty="0">
                          <a:latin typeface="Franklin Gothic Medium"/>
                        </a:rPr>
                        <a:t>  </a:t>
                      </a:r>
                      <a:r>
                        <a:rPr lang="en-US" b="1" i="1" dirty="0">
                          <a:latin typeface="Franklin Gothic Medium"/>
                        </a:rPr>
                        <a:t>q</a:t>
                      </a:r>
                    </a:p>
                  </a:txBody>
                  <a:tcPr/>
                </a:tc>
                <a:tc>
                  <a:txBody>
                    <a:bodyPr/>
                    <a:lstStyle/>
                    <a:p>
                      <a:pPr algn="ctr"/>
                      <a:r>
                        <a:rPr lang="en-US" b="1" i="1" dirty="0">
                          <a:latin typeface="Franklin Gothic Medium"/>
                        </a:rPr>
                        <a:t>p </a:t>
                      </a:r>
                      <a:r>
                        <a:rPr lang="en-US" b="1" i="1" baseline="0" dirty="0">
                          <a:latin typeface="Symbol"/>
                          <a:sym typeface="Symbol"/>
                        </a:rPr>
                        <a:t></a:t>
                      </a:r>
                      <a:r>
                        <a:rPr lang="en-US" b="1" i="1" dirty="0">
                          <a:latin typeface="Franklin Gothic Medium"/>
                        </a:rPr>
                        <a:t> q</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i="1" dirty="0">
                          <a:latin typeface="Franklin Gothic Medium"/>
                        </a:rPr>
                        <a:t>q </a:t>
                      </a:r>
                      <a:r>
                        <a:rPr lang="en-US" b="1" i="1" baseline="0" dirty="0">
                          <a:latin typeface="Symbol"/>
                          <a:sym typeface="Symbol"/>
                        </a:rPr>
                        <a:t></a:t>
                      </a:r>
                      <a:r>
                        <a:rPr lang="en-US" b="1" i="1" dirty="0">
                          <a:latin typeface="Franklin Gothic Medium"/>
                        </a:rPr>
                        <a:t> p</a:t>
                      </a:r>
                    </a:p>
                    <a:p>
                      <a:endParaRPr lang="en-US" b="1" i="1" dirty="0">
                        <a:latin typeface="Franklin Gothic Medium"/>
                      </a:endParaRPr>
                    </a:p>
                  </a:txBody>
                  <a:tcPr/>
                </a:tc>
                <a:tc>
                  <a:txBody>
                    <a:bodyPr/>
                    <a:lstStyle/>
                    <a:p>
                      <a:r>
                        <a:rPr lang="en-US" dirty="0">
                          <a:solidFill>
                            <a:schemeClr val="tx1"/>
                          </a:solidFill>
                          <a:latin typeface="Symbol" pitchFamily="18" charset="2"/>
                          <a:sym typeface="Symbol" pitchFamily="18" charset="2"/>
                        </a:rPr>
                        <a:t></a:t>
                      </a:r>
                      <a:r>
                        <a:rPr lang="en-US" b="1" i="1" dirty="0">
                          <a:latin typeface="Franklin Gothic Medium"/>
                        </a:rPr>
                        <a:t>p</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Symbol" pitchFamily="18" charset="2"/>
                          <a:sym typeface="Symbol" pitchFamily="18" charset="2"/>
                        </a:rPr>
                        <a:t></a:t>
                      </a:r>
                      <a:r>
                        <a:rPr lang="en-US" b="1" i="1" dirty="0">
                          <a:latin typeface="Franklin Gothic Medium"/>
                        </a:rPr>
                        <a:t>q</a:t>
                      </a:r>
                    </a:p>
                    <a:p>
                      <a:endParaRPr lang="en-US" b="1" i="1" dirty="0">
                        <a:latin typeface="Franklin Gothic Medium"/>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Symbol" pitchFamily="18" charset="2"/>
                          <a:sym typeface="Symbol" pitchFamily="18" charset="2"/>
                        </a:rPr>
                        <a:t></a:t>
                      </a:r>
                      <a:r>
                        <a:rPr lang="en-US" b="1" i="1" dirty="0">
                          <a:latin typeface="Franklin Gothic Medium"/>
                        </a:rPr>
                        <a:t>p </a:t>
                      </a:r>
                      <a:r>
                        <a:rPr lang="en-US" b="1" i="1" baseline="0" dirty="0">
                          <a:latin typeface="Symbol"/>
                          <a:sym typeface="Symbol"/>
                        </a:rPr>
                        <a:t></a:t>
                      </a:r>
                      <a:r>
                        <a:rPr lang="en-US" b="1" i="1" dirty="0">
                          <a:latin typeface="Franklin Gothic Medium"/>
                        </a:rPr>
                        <a:t> </a:t>
                      </a:r>
                      <a:r>
                        <a:rPr lang="en-US" dirty="0">
                          <a:solidFill>
                            <a:schemeClr val="tx1"/>
                          </a:solidFill>
                          <a:latin typeface="Symbol" pitchFamily="18" charset="2"/>
                          <a:sym typeface="Symbol" pitchFamily="18" charset="2"/>
                        </a:rPr>
                        <a:t></a:t>
                      </a:r>
                      <a:r>
                        <a:rPr lang="en-US" b="1" i="1" dirty="0">
                          <a:latin typeface="Franklin Gothic Medium"/>
                        </a:rPr>
                        <a:t>q</a:t>
                      </a:r>
                    </a:p>
                    <a:p>
                      <a:endParaRPr lang="en-US" b="1" i="1" dirty="0">
                        <a:latin typeface="Franklin Gothic Medium"/>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Symbol" pitchFamily="18" charset="2"/>
                          <a:sym typeface="Symbol" pitchFamily="18" charset="2"/>
                        </a:rPr>
                        <a:t></a:t>
                      </a:r>
                      <a:r>
                        <a:rPr lang="en-US" b="1" i="1" dirty="0">
                          <a:latin typeface="Franklin Gothic Medium"/>
                        </a:rPr>
                        <a:t>q </a:t>
                      </a:r>
                      <a:r>
                        <a:rPr lang="en-US" b="1" i="1" baseline="0" dirty="0">
                          <a:latin typeface="Symbol"/>
                          <a:sym typeface="Symbol"/>
                        </a:rPr>
                        <a:t></a:t>
                      </a:r>
                      <a:r>
                        <a:rPr lang="en-US" b="1" i="1" dirty="0">
                          <a:latin typeface="Franklin Gothic Medium"/>
                        </a:rPr>
                        <a:t> </a:t>
                      </a:r>
                      <a:r>
                        <a:rPr lang="en-US" dirty="0">
                          <a:solidFill>
                            <a:schemeClr val="tx1"/>
                          </a:solidFill>
                          <a:latin typeface="Symbol" pitchFamily="18" charset="2"/>
                          <a:sym typeface="Symbol" pitchFamily="18" charset="2"/>
                        </a:rPr>
                        <a:t></a:t>
                      </a:r>
                      <a:r>
                        <a:rPr lang="en-US" b="1" i="1" dirty="0">
                          <a:latin typeface="Franklin Gothic Medium"/>
                        </a:rPr>
                        <a:t>p</a:t>
                      </a:r>
                    </a:p>
                    <a:p>
                      <a:endParaRPr lang="en-US" b="1" i="1" dirty="0">
                        <a:latin typeface="Franklin Gothic Medium"/>
                      </a:endParaRPr>
                    </a:p>
                  </a:txBody>
                  <a:tcPr/>
                </a:tc>
                <a:extLst>
                  <a:ext uri="{0D108BD9-81ED-4DB2-BD59-A6C34878D82A}">
                    <a16:rowId xmlns:a16="http://schemas.microsoft.com/office/drawing/2014/main" val="10000"/>
                  </a:ext>
                </a:extLst>
              </a:tr>
              <a:tr h="360680">
                <a:tc>
                  <a:txBody>
                    <a:bodyPr/>
                    <a:lstStyle/>
                    <a:p>
                      <a:pPr algn="ctr"/>
                      <a:r>
                        <a:rPr lang="en-US" dirty="0">
                          <a:latin typeface="Franklin Gothic Medium"/>
                          <a:cs typeface="Franklin Gothic Medium"/>
                        </a:rPr>
                        <a:t>T</a:t>
                      </a:r>
                    </a:p>
                  </a:txBody>
                  <a:tcPr/>
                </a:tc>
                <a:tc>
                  <a:txBody>
                    <a:bodyPr/>
                    <a:lstStyle/>
                    <a:p>
                      <a:pPr algn="ctr"/>
                      <a:r>
                        <a:rPr lang="en-US" dirty="0">
                          <a:latin typeface="Franklin Gothic Medium"/>
                          <a:cs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extLst>
                  <a:ext uri="{0D108BD9-81ED-4DB2-BD59-A6C34878D82A}">
                    <a16:rowId xmlns:a16="http://schemas.microsoft.com/office/drawing/2014/main" val="10001"/>
                  </a:ext>
                </a:extLst>
              </a:tr>
              <a:tr h="360680">
                <a:tc>
                  <a:txBody>
                    <a:bodyPr/>
                    <a:lstStyle/>
                    <a:p>
                      <a:pPr algn="ctr"/>
                      <a:r>
                        <a:rPr lang="en-US" dirty="0">
                          <a:latin typeface="Franklin Gothic Medium"/>
                          <a:cs typeface="Franklin Gothic Medium"/>
                        </a:rPr>
                        <a:t>T</a:t>
                      </a:r>
                    </a:p>
                  </a:txBody>
                  <a:tcPr/>
                </a:tc>
                <a:tc>
                  <a:txBody>
                    <a:bodyPr/>
                    <a:lstStyle/>
                    <a:p>
                      <a:pPr algn="ctr"/>
                      <a:r>
                        <a:rPr lang="en-US" dirty="0">
                          <a:latin typeface="Franklin Gothic Medium"/>
                          <a:cs typeface="Franklin Gothic Medium"/>
                        </a:rPr>
                        <a:t>F</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F</a:t>
                      </a:r>
                    </a:p>
                  </a:txBody>
                  <a:tcPr/>
                </a:tc>
                <a:extLst>
                  <a:ext uri="{0D108BD9-81ED-4DB2-BD59-A6C34878D82A}">
                    <a16:rowId xmlns:a16="http://schemas.microsoft.com/office/drawing/2014/main" val="10002"/>
                  </a:ext>
                </a:extLst>
              </a:tr>
              <a:tr h="360680">
                <a:tc>
                  <a:txBody>
                    <a:bodyPr/>
                    <a:lstStyle/>
                    <a:p>
                      <a:pPr algn="ctr"/>
                      <a:r>
                        <a:rPr lang="en-US" dirty="0">
                          <a:latin typeface="Franklin Gothic Medium"/>
                          <a:cs typeface="Franklin Gothic Medium"/>
                        </a:rPr>
                        <a:t>F</a:t>
                      </a:r>
                    </a:p>
                  </a:txBody>
                  <a:tcPr/>
                </a:tc>
                <a:tc>
                  <a:txBody>
                    <a:bodyPr/>
                    <a:lstStyle/>
                    <a:p>
                      <a:pPr algn="ctr"/>
                      <a:r>
                        <a:rPr lang="en-US" dirty="0">
                          <a:latin typeface="Franklin Gothic Medium"/>
                          <a:cs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T</a:t>
                      </a:r>
                    </a:p>
                  </a:txBody>
                  <a:tcPr/>
                </a:tc>
                <a:extLst>
                  <a:ext uri="{0D108BD9-81ED-4DB2-BD59-A6C34878D82A}">
                    <a16:rowId xmlns:a16="http://schemas.microsoft.com/office/drawing/2014/main" val="10003"/>
                  </a:ext>
                </a:extLst>
              </a:tr>
              <a:tr h="360680">
                <a:tc>
                  <a:txBody>
                    <a:bodyPr/>
                    <a:lstStyle/>
                    <a:p>
                      <a:pPr algn="ctr"/>
                      <a:r>
                        <a:rPr lang="en-US" dirty="0">
                          <a:latin typeface="Franklin Gothic Medium"/>
                          <a:cs typeface="Franklin Gothic Medium"/>
                        </a:rPr>
                        <a:t>F</a:t>
                      </a:r>
                    </a:p>
                  </a:txBody>
                  <a:tcPr/>
                </a:tc>
                <a:tc>
                  <a:txBody>
                    <a:bodyPr/>
                    <a:lstStyle/>
                    <a:p>
                      <a:pPr algn="ctr"/>
                      <a:r>
                        <a:rPr lang="en-US" dirty="0">
                          <a:latin typeface="Franklin Gothic Medium"/>
                          <a:cs typeface="Franklin Gothic Medium"/>
                        </a:rPr>
                        <a:t>F</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extLst>
                  <a:ext uri="{0D108BD9-81ED-4DB2-BD59-A6C34878D82A}">
                    <a16:rowId xmlns:a16="http://schemas.microsoft.com/office/drawing/2014/main" val="10004"/>
                  </a:ext>
                </a:extLst>
              </a:tr>
            </a:tbl>
          </a:graphicData>
        </a:graphic>
      </p:graphicFrame>
      <p:sp>
        <p:nvSpPr>
          <p:cNvPr id="7" name="Content Placeholder 2"/>
          <p:cNvSpPr txBox="1">
            <a:spLocks/>
          </p:cNvSpPr>
          <p:nvPr>
            <p:custDataLst>
              <p:tags r:id="rId3"/>
            </p:custDataLst>
          </p:nvPr>
        </p:nvSpPr>
        <p:spPr>
          <a:xfrm>
            <a:off x="2612540" y="972496"/>
            <a:ext cx="2256935" cy="268992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t>Implication:</a:t>
            </a:r>
          </a:p>
          <a:p>
            <a:pPr marL="0" indent="0" algn="ctr">
              <a:buNone/>
            </a:pPr>
            <a:r>
              <a:rPr lang="en-US" i="1" dirty="0">
                <a:solidFill>
                  <a:srgbClr val="4C3282"/>
                </a:solidFill>
              </a:rPr>
              <a:t>p</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i="1" dirty="0">
                <a:solidFill>
                  <a:srgbClr val="4C3282"/>
                </a:solidFill>
              </a:rPr>
              <a:t>q</a:t>
            </a:r>
          </a:p>
          <a:p>
            <a:pPr marL="0" indent="0" algn="ctr">
              <a:buNone/>
            </a:pPr>
            <a:endParaRPr lang="en-US" sz="500" i="1" dirty="0">
              <a:solidFill>
                <a:srgbClr val="C00000"/>
              </a:solidFill>
            </a:endParaRPr>
          </a:p>
          <a:p>
            <a:pPr marL="0" indent="0" algn="ctr">
              <a:buNone/>
            </a:pPr>
            <a:r>
              <a:rPr lang="en-US" dirty="0"/>
              <a:t>Converse: </a:t>
            </a:r>
          </a:p>
          <a:p>
            <a:pPr marL="0" indent="0" algn="ctr">
              <a:buNone/>
            </a:pPr>
            <a:r>
              <a:rPr lang="en-US" i="1" dirty="0">
                <a:solidFill>
                  <a:srgbClr val="4C3282"/>
                </a:solidFill>
              </a:rPr>
              <a:t>q</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i="1" dirty="0">
                <a:solidFill>
                  <a:srgbClr val="4C3282"/>
                </a:solidFill>
              </a:rPr>
              <a:t>p</a:t>
            </a:r>
            <a:endParaRPr lang="en-US" sz="2600" dirty="0">
              <a:solidFill>
                <a:srgbClr val="4C3282"/>
              </a:solidFill>
            </a:endParaRPr>
          </a:p>
        </p:txBody>
      </p:sp>
      <p:sp>
        <p:nvSpPr>
          <p:cNvPr id="11" name="Content Placeholder 2"/>
          <p:cNvSpPr txBox="1">
            <a:spLocks/>
          </p:cNvSpPr>
          <p:nvPr>
            <p:custDataLst>
              <p:tags r:id="rId4"/>
            </p:custDataLst>
          </p:nvPr>
        </p:nvSpPr>
        <p:spPr>
          <a:xfrm>
            <a:off x="6552510" y="934227"/>
            <a:ext cx="2796210" cy="264156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t>Contrapositive:</a:t>
            </a:r>
          </a:p>
          <a:p>
            <a:pPr marL="0" indent="0" algn="ctr">
              <a:buNone/>
            </a:pPr>
            <a:r>
              <a:rPr lang="en-US" dirty="0">
                <a:solidFill>
                  <a:srgbClr val="4C3282"/>
                </a:solidFill>
                <a:latin typeface="Symbol" pitchFamily="18" charset="2"/>
                <a:sym typeface="Symbol" pitchFamily="18" charset="2"/>
              </a:rPr>
              <a:t></a:t>
            </a:r>
            <a:r>
              <a:rPr lang="en-US" i="1" dirty="0">
                <a:solidFill>
                  <a:srgbClr val="4C3282"/>
                </a:solidFill>
              </a:rPr>
              <a:t>q</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dirty="0">
                <a:solidFill>
                  <a:srgbClr val="4C3282"/>
                </a:solidFill>
                <a:latin typeface="Symbol" pitchFamily="18" charset="2"/>
                <a:sym typeface="Symbol" pitchFamily="18" charset="2"/>
              </a:rPr>
              <a:t></a:t>
            </a:r>
            <a:r>
              <a:rPr lang="en-US" i="1" dirty="0">
                <a:solidFill>
                  <a:srgbClr val="4C3282"/>
                </a:solidFill>
              </a:rPr>
              <a:t>p</a:t>
            </a:r>
          </a:p>
          <a:p>
            <a:pPr marL="0" indent="0" algn="ctr">
              <a:buNone/>
            </a:pPr>
            <a:endParaRPr lang="en-US" sz="500" i="1" dirty="0">
              <a:solidFill>
                <a:srgbClr val="C00000"/>
              </a:solidFill>
            </a:endParaRPr>
          </a:p>
          <a:p>
            <a:pPr marL="0" indent="0" algn="ctr">
              <a:buNone/>
            </a:pPr>
            <a:r>
              <a:rPr lang="en-US" dirty="0">
                <a:solidFill>
                  <a:schemeClr val="bg1">
                    <a:lumMod val="75000"/>
                  </a:schemeClr>
                </a:solidFill>
              </a:rPr>
              <a:t>Inverse: </a:t>
            </a:r>
          </a:p>
          <a:p>
            <a:pPr marL="0" indent="0" algn="ctr">
              <a:buNone/>
            </a:pPr>
            <a:r>
              <a:rPr lang="en-US" dirty="0">
                <a:solidFill>
                  <a:srgbClr val="4C3282"/>
                </a:solidFill>
                <a:latin typeface="Symbol" pitchFamily="18" charset="2"/>
                <a:sym typeface="Symbol" pitchFamily="18" charset="2"/>
              </a:rPr>
              <a:t></a:t>
            </a:r>
            <a:r>
              <a:rPr lang="en-US" i="1" dirty="0">
                <a:solidFill>
                  <a:srgbClr val="4C3282"/>
                </a:solidFill>
              </a:rPr>
              <a:t>p</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dirty="0">
                <a:solidFill>
                  <a:srgbClr val="4C3282"/>
                </a:solidFill>
                <a:latin typeface="Symbol" pitchFamily="18" charset="2"/>
                <a:sym typeface="Symbol" pitchFamily="18" charset="2"/>
              </a:rPr>
              <a:t></a:t>
            </a:r>
            <a:r>
              <a:rPr lang="en-US" i="1" dirty="0">
                <a:solidFill>
                  <a:srgbClr val="4C3282"/>
                </a:solidFill>
              </a:rPr>
              <a:t>q</a:t>
            </a:r>
          </a:p>
        </p:txBody>
      </p:sp>
    </p:spTree>
    <p:extLst>
      <p:ext uri="{BB962C8B-B14F-4D97-AF65-F5344CB8AC3E}">
        <p14:creationId xmlns:p14="http://schemas.microsoft.com/office/powerpoint/2010/main" val="39768102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Contrapositive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482907"/>
                <a:ext cx="11187258" cy="4845504"/>
              </a:xfrm>
            </p:spPr>
            <p:txBody>
              <a:bodyPr>
                <a:normAutofit/>
              </a:bodyPr>
              <a:lstStyle/>
              <a:p>
                <a:r>
                  <a:rPr lang="en-US" dirty="0"/>
                  <a:t>We showed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𝑝</m:t>
                    </m:r>
                  </m:oMath>
                </a14:m>
                <a:r>
                  <a:rPr lang="en-US" dirty="0"/>
                  <a:t> with a truth table. Let’s do a proof.</a:t>
                </a:r>
              </a:p>
              <a:p>
                <a:r>
                  <a:rPr lang="en-US" dirty="0"/>
                  <a:t>Try this one on your own. Remember</a:t>
                </a:r>
              </a:p>
              <a:p>
                <a:pPr marL="514350" indent="-514350">
                  <a:buClr>
                    <a:srgbClr val="7030A0"/>
                  </a:buClr>
                  <a:buFont typeface="+mj-lt"/>
                  <a:buAutoNum type="arabicPeriod"/>
                </a:pPr>
                <a:r>
                  <a:rPr lang="en-US" dirty="0"/>
                  <a:t>Know what you’re trying to show.</a:t>
                </a:r>
              </a:p>
              <a:p>
                <a:pPr marL="514350" indent="-514350">
                  <a:buClr>
                    <a:srgbClr val="7030A0"/>
                  </a:buClr>
                  <a:buFont typeface="+mj-lt"/>
                  <a:buAutoNum type="arabicPeriod"/>
                </a:pPr>
                <a:r>
                  <a:rPr lang="en-US" dirty="0"/>
                  <a:t>Stay on target – take steps to get closer to your goal.</a:t>
                </a:r>
              </a:p>
              <a:p>
                <a:pPr marL="0" indent="0">
                  <a:buClr>
                    <a:srgbClr val="7030A0"/>
                  </a:buClr>
                  <a:buNone/>
                </a:pPr>
                <a:endParaRPr lang="en-US" dirty="0"/>
              </a:p>
              <a:p>
                <a:pPr marL="0" indent="0">
                  <a:buClr>
                    <a:srgbClr val="7030A0"/>
                  </a:buClr>
                  <a:buNone/>
                </a:pPr>
                <a:r>
                  <a:rPr lang="en-US" sz="2400" dirty="0"/>
                  <a:t>Hint: think about your tools. </a:t>
                </a:r>
              </a:p>
              <a:p>
                <a:pPr marL="0" indent="0">
                  <a:buClr>
                    <a:srgbClr val="7030A0"/>
                  </a:buClr>
                  <a:buNone/>
                </a:pPr>
                <a:r>
                  <a:rPr lang="en-US" sz="2400" dirty="0"/>
                  <a:t>There are lots of rules with AND/OR/NOT, </a:t>
                </a:r>
              </a:p>
              <a:p>
                <a:pPr marL="0" indent="0">
                  <a:buClr>
                    <a:srgbClr val="7030A0"/>
                  </a:buClr>
                  <a:buNone/>
                </a:pPr>
                <a:r>
                  <a:rPr lang="en-US" sz="2400" dirty="0"/>
                  <a:t>but very few with implications…</a:t>
                </a:r>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482907"/>
                <a:ext cx="11187258" cy="4845504"/>
              </a:xfrm>
              <a:blipFill>
                <a:blip r:embed="rId2"/>
                <a:stretch>
                  <a:fillRect l="-1743" t="-2138"/>
                </a:stretch>
              </a:blipFill>
            </p:spPr>
            <p:txBody>
              <a:bodyPr/>
              <a:lstStyle/>
              <a:p>
                <a:r>
                  <a:rPr lang="en-US">
                    <a:noFill/>
                  </a:rPr>
                  <a:t> </a:t>
                </a:r>
              </a:p>
            </p:txBody>
          </p:sp>
        </mc:Fallback>
      </mc:AlternateContent>
      <p:sp>
        <p:nvSpPr>
          <p:cNvPr id="6" name="Rounded Rectangle 4">
            <a:extLst>
              <a:ext uri="{FF2B5EF4-FFF2-40B4-BE49-F238E27FC236}">
                <a16:creationId xmlns:a16="http://schemas.microsoft.com/office/drawing/2014/main" id="{A107278E-54C5-4C3F-9DEB-B569CF146D56}"/>
              </a:ext>
            </a:extLst>
          </p:cNvPr>
          <p:cNvSpPr/>
          <p:nvPr/>
        </p:nvSpPr>
        <p:spPr>
          <a:xfrm>
            <a:off x="6615751" y="4187089"/>
            <a:ext cx="5001009" cy="21814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a:p>
            <a:pPr algn="ctr"/>
            <a:r>
              <a:rPr lang="en-US" sz="2400" dirty="0"/>
              <a:t>pollev.com/</a:t>
            </a:r>
            <a:r>
              <a:rPr lang="en-US" sz="2400" dirty="0" err="1"/>
              <a:t>robbie</a:t>
            </a:r>
            <a:endParaRPr lang="en-US" sz="2400" dirty="0"/>
          </a:p>
          <a:p>
            <a:pPr algn="ctr"/>
            <a:endParaRPr lang="en-US" sz="2400" dirty="0"/>
          </a:p>
          <a:p>
            <a:pPr algn="ctr"/>
            <a:r>
              <a:rPr lang="en-US" sz="2400" dirty="0"/>
              <a:t>Help me adjust my explanation!</a:t>
            </a:r>
          </a:p>
          <a:p>
            <a:pPr algn="ctr"/>
            <a:endParaRPr lang="en-US" sz="2400" dirty="0"/>
          </a:p>
        </p:txBody>
      </p:sp>
    </p:spTree>
    <p:extLst>
      <p:ext uri="{BB962C8B-B14F-4D97-AF65-F5344CB8AC3E}">
        <p14:creationId xmlns:p14="http://schemas.microsoft.com/office/powerpoint/2010/main" val="4708762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Contrapositive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962346" y="1343784"/>
                <a:ext cx="1678433" cy="577380"/>
              </a:xfrm>
            </p:spPr>
            <p:txBody>
              <a:bodyPr/>
              <a:lstStyle/>
              <a:p>
                <a14:m>
                  <m:oMath xmlns:m="http://schemas.openxmlformats.org/officeDocument/2006/math">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962346" y="1343784"/>
                <a:ext cx="1678433" cy="577380"/>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5003469" y="1299741"/>
                <a:ext cx="2359232" cy="1815882"/>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 </m:t>
                    </m:r>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4" name="TextBox 3"/>
              <p:cNvSpPr txBox="1">
                <a:spLocks noRot="1" noChangeAspect="1" noMove="1" noResize="1" noEditPoints="1" noAdjustHandles="1" noChangeArrowheads="1" noChangeShapeType="1" noTextEdit="1"/>
              </p:cNvSpPr>
              <p:nvPr/>
            </p:nvSpPr>
            <p:spPr>
              <a:xfrm>
                <a:off x="5003469" y="1299741"/>
                <a:ext cx="2359232" cy="1815882"/>
              </a:xfrm>
              <a:prstGeom prst="rect">
                <a:avLst/>
              </a:prstGeom>
              <a:blipFill>
                <a:blip r:embed="rId3"/>
                <a:stretch>
                  <a:fillRect/>
                </a:stretch>
              </a:blipFill>
            </p:spPr>
            <p:txBody>
              <a:bodyPr/>
              <a:lstStyle/>
              <a:p>
                <a:r>
                  <a:rPr lang="en-US">
                    <a:noFill/>
                  </a:rPr>
                  <a:t> </a:t>
                </a:r>
              </a:p>
            </p:txBody>
          </p:sp>
        </mc:Fallback>
      </mc:AlternateContent>
      <p:sp>
        <p:nvSpPr>
          <p:cNvPr id="5" name="TextBox 4"/>
          <p:cNvSpPr txBox="1"/>
          <p:nvPr/>
        </p:nvSpPr>
        <p:spPr>
          <a:xfrm>
            <a:off x="7588332" y="1343784"/>
            <a:ext cx="3431969" cy="1815882"/>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Law of Implication</a:t>
            </a:r>
          </a:p>
          <a:p>
            <a:r>
              <a:rPr lang="en-US" sz="2800" dirty="0">
                <a:latin typeface="Segoe UI Semilight" panose="020B0402040204020203" pitchFamily="34" charset="0"/>
                <a:cs typeface="Segoe UI Semilight" panose="020B0402040204020203" pitchFamily="34" charset="0"/>
              </a:rPr>
              <a:t>Commutativity</a:t>
            </a:r>
          </a:p>
          <a:p>
            <a:r>
              <a:rPr lang="en-US" sz="2800" dirty="0">
                <a:latin typeface="Segoe UI Semilight" panose="020B0402040204020203" pitchFamily="34" charset="0"/>
                <a:cs typeface="Segoe UI Semilight" panose="020B0402040204020203" pitchFamily="34" charset="0"/>
              </a:rPr>
              <a:t>Double Negation</a:t>
            </a:r>
          </a:p>
          <a:p>
            <a:r>
              <a:rPr lang="en-US" sz="2800" dirty="0">
                <a:latin typeface="Segoe UI Semilight" panose="020B0402040204020203" pitchFamily="34" charset="0"/>
                <a:cs typeface="Segoe UI Semilight" panose="020B0402040204020203" pitchFamily="34" charset="0"/>
              </a:rPr>
              <a:t>Law of Implication</a:t>
            </a:r>
          </a:p>
        </p:txBody>
      </p:sp>
      <p:sp>
        <p:nvSpPr>
          <p:cNvPr id="6" name="TextBox 5"/>
          <p:cNvSpPr txBox="1"/>
          <p:nvPr/>
        </p:nvSpPr>
        <p:spPr>
          <a:xfrm>
            <a:off x="855023" y="3574473"/>
            <a:ext cx="10735294" cy="3108543"/>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All of our rules deal with ORs and ANDs, let’s switch the implication to just use AND/NOT/OR.</a:t>
            </a:r>
          </a:p>
          <a:p>
            <a:r>
              <a:rPr lang="en-US" sz="2800" dirty="0">
                <a:latin typeface="Segoe UI Semilight" panose="020B0402040204020203" pitchFamily="34" charset="0"/>
                <a:cs typeface="Segoe UI Semilight" panose="020B0402040204020203" pitchFamily="34" charset="0"/>
              </a:rPr>
              <a:t>And do the same with our target</a:t>
            </a:r>
          </a:p>
          <a:p>
            <a:r>
              <a:rPr lang="en-US" sz="2800" dirty="0">
                <a:latin typeface="Segoe UI Semilight" panose="020B0402040204020203" pitchFamily="34" charset="0"/>
                <a:cs typeface="Segoe UI Semilight" panose="020B0402040204020203" pitchFamily="34" charset="0"/>
              </a:rPr>
              <a:t>	It’s ok to work from both ends. In fact it’s a very common strategy!</a:t>
            </a:r>
          </a:p>
          <a:p>
            <a:r>
              <a:rPr lang="en-US" sz="2800" dirty="0">
                <a:latin typeface="Segoe UI Semilight" panose="020B0402040204020203" pitchFamily="34" charset="0"/>
                <a:cs typeface="Segoe UI Semilight" panose="020B0402040204020203" pitchFamily="34" charset="0"/>
              </a:rPr>
              <a:t>Now how do we get the top to look like the bottom? </a:t>
            </a:r>
          </a:p>
          <a:p>
            <a:r>
              <a:rPr lang="en-US" sz="2800" dirty="0">
                <a:latin typeface="Segoe UI Semilight" panose="020B0402040204020203" pitchFamily="34" charset="0"/>
                <a:cs typeface="Segoe UI Semilight" panose="020B0402040204020203" pitchFamily="34" charset="0"/>
              </a:rPr>
              <a:t>	Just a few more rules and we’re done!</a:t>
            </a:r>
          </a:p>
        </p:txBody>
      </p:sp>
    </p:spTree>
    <p:extLst>
      <p:ext uri="{BB962C8B-B14F-4D97-AF65-F5344CB8AC3E}">
        <p14:creationId xmlns:p14="http://schemas.microsoft.com/office/powerpoint/2010/main" val="3658465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7CE11-C0FF-4971-B4C9-A4B1B71239FC}"/>
              </a:ext>
            </a:extLst>
          </p:cNvPr>
          <p:cNvSpPr>
            <a:spLocks noGrp="1"/>
          </p:cNvSpPr>
          <p:nvPr>
            <p:ph type="title"/>
          </p:nvPr>
        </p:nvSpPr>
        <p:spPr/>
        <p:txBody>
          <a:bodyPr/>
          <a:lstStyle/>
          <a:p>
            <a:r>
              <a:rPr lang="en-US" dirty="0"/>
              <a:t>Work from both ends, but…</a:t>
            </a:r>
          </a:p>
        </p:txBody>
      </p:sp>
      <p:sp>
        <p:nvSpPr>
          <p:cNvPr id="3" name="Content Placeholder 2">
            <a:extLst>
              <a:ext uri="{FF2B5EF4-FFF2-40B4-BE49-F238E27FC236}">
                <a16:creationId xmlns:a16="http://schemas.microsoft.com/office/drawing/2014/main" id="{39B92617-027A-4BB3-B2AB-F530FABD1EF8}"/>
              </a:ext>
            </a:extLst>
          </p:cNvPr>
          <p:cNvSpPr>
            <a:spLocks noGrp="1"/>
          </p:cNvSpPr>
          <p:nvPr>
            <p:ph idx="1"/>
          </p:nvPr>
        </p:nvSpPr>
        <p:spPr/>
        <p:txBody>
          <a:bodyPr>
            <a:normAutofit lnSpcReduction="10000"/>
          </a:bodyPr>
          <a:lstStyle/>
          <a:p>
            <a:r>
              <a:rPr lang="en-US" dirty="0"/>
              <a:t>…make sure at the end, if you read from top-to-bottom, every step makes sense.</a:t>
            </a:r>
          </a:p>
          <a:p>
            <a:r>
              <a:rPr lang="en-US" dirty="0"/>
              <a:t>When proving an equivalence you must:</a:t>
            </a:r>
            <a:br>
              <a:rPr lang="en-US" dirty="0"/>
            </a:br>
            <a:r>
              <a:rPr lang="en-US" dirty="0"/>
              <a:t>1. Start with the left side (or right side)</a:t>
            </a:r>
          </a:p>
          <a:p>
            <a:r>
              <a:rPr lang="en-US" dirty="0"/>
              <a:t>2. Modify what you had in the last step (using an equivalence)</a:t>
            </a:r>
          </a:p>
          <a:p>
            <a:r>
              <a:rPr lang="en-US" dirty="0"/>
              <a:t>3. Derive the right side (or left side if you started with the right)</a:t>
            </a:r>
          </a:p>
          <a:p>
            <a:r>
              <a:rPr lang="en-US" dirty="0"/>
              <a:t>You may </a:t>
            </a:r>
            <a:r>
              <a:rPr lang="en-US" b="1" dirty="0"/>
              <a:t>not </a:t>
            </a:r>
            <a:r>
              <a:rPr lang="en-US" dirty="0"/>
              <a:t>start with the equivalence you’re trying to show, and simplify to something “obviously true.” </a:t>
            </a:r>
          </a:p>
          <a:p>
            <a:pPr lvl="1"/>
            <a:r>
              <a:rPr lang="en-US" dirty="0"/>
              <a:t>More on why later in the quarter, but </a:t>
            </a:r>
            <a:r>
              <a:rPr lang="en-US" dirty="0" err="1"/>
              <a:t>tl;dr</a:t>
            </a:r>
            <a:r>
              <a:rPr lang="en-US" dirty="0"/>
              <a:t> for now is you can’t use your goal as a starting assumption (it’s what you’re trying to show! If you knew it, no need to write a proof).</a:t>
            </a:r>
            <a:endParaRPr lang="en-US" b="1" dirty="0"/>
          </a:p>
        </p:txBody>
      </p:sp>
    </p:spTree>
    <p:extLst>
      <p:ext uri="{BB962C8B-B14F-4D97-AF65-F5344CB8AC3E}">
        <p14:creationId xmlns:p14="http://schemas.microsoft.com/office/powerpoint/2010/main" val="8793328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Digital Logic</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719053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Digital </a:t>
            </a:r>
            <a:r>
              <a:rPr lang="en-US" dirty="0"/>
              <a:t>C</a:t>
            </a:r>
            <a:r>
              <a:rPr lang="en-US"/>
              <a:t>ircuits</a:t>
            </a:r>
            <a:endParaRPr lang="en-US" dirty="0"/>
          </a:p>
        </p:txBody>
      </p:sp>
      <p:sp>
        <p:nvSpPr>
          <p:cNvPr id="14" name="Content Placeholder 5"/>
          <p:cNvSpPr>
            <a:spLocks noGrp="1"/>
          </p:cNvSpPr>
          <p:nvPr>
            <p:ph idx="1"/>
          </p:nvPr>
        </p:nvSpPr>
        <p:spPr>
          <a:xfrm>
            <a:off x="1981200" y="1246911"/>
            <a:ext cx="8312728" cy="4436917"/>
          </a:xfrm>
        </p:spPr>
        <p:txBody>
          <a:bodyPr>
            <a:noAutofit/>
          </a:bodyPr>
          <a:lstStyle/>
          <a:p>
            <a:pPr marL="0" indent="0">
              <a:buNone/>
            </a:pPr>
            <a:r>
              <a:rPr lang="en-US" sz="3000" dirty="0">
                <a:latin typeface="Franklin Gothic Medium" pitchFamily="34" charset="0"/>
              </a:rPr>
              <a:t>Computing With Logic</a:t>
            </a:r>
          </a:p>
          <a:p>
            <a:pPr lvl="1">
              <a:lnSpc>
                <a:spcPct val="90000"/>
              </a:lnSpc>
            </a:pPr>
            <a:r>
              <a:rPr lang="en-US" b="1" dirty="0">
                <a:solidFill>
                  <a:srgbClr val="C00000"/>
                </a:solidFill>
                <a:latin typeface="Franklin Gothic Medium" pitchFamily="34" charset="0"/>
              </a:rPr>
              <a:t>T</a:t>
            </a:r>
            <a:r>
              <a:rPr lang="en-US" dirty="0">
                <a:solidFill>
                  <a:srgbClr val="C00000"/>
                </a:solidFill>
                <a:latin typeface="Franklin Gothic Medium" pitchFamily="34" charset="0"/>
              </a:rPr>
              <a:t>  corresponds to 1 </a:t>
            </a:r>
            <a:r>
              <a:rPr lang="en-US" dirty="0">
                <a:latin typeface="Franklin Gothic Medium" pitchFamily="34" charset="0"/>
              </a:rPr>
              <a:t>or </a:t>
            </a:r>
            <a:r>
              <a:rPr lang="ja-JP" altLang="en-US" dirty="0">
                <a:latin typeface="Franklin Gothic Medium" pitchFamily="34" charset="0"/>
              </a:rPr>
              <a:t>“</a:t>
            </a:r>
            <a:r>
              <a:rPr lang="en-US" dirty="0">
                <a:latin typeface="Franklin Gothic Medium" pitchFamily="34" charset="0"/>
              </a:rPr>
              <a:t>high</a:t>
            </a:r>
            <a:r>
              <a:rPr lang="ja-JP" altLang="en-US" dirty="0">
                <a:latin typeface="Franklin Gothic Medium" pitchFamily="34" charset="0"/>
              </a:rPr>
              <a:t>”</a:t>
            </a:r>
            <a:r>
              <a:rPr lang="en-US" dirty="0">
                <a:latin typeface="Franklin Gothic Medium" pitchFamily="34" charset="0"/>
              </a:rPr>
              <a:t> voltage </a:t>
            </a:r>
          </a:p>
          <a:p>
            <a:pPr lvl="1">
              <a:lnSpc>
                <a:spcPct val="90000"/>
              </a:lnSpc>
            </a:pPr>
            <a:r>
              <a:rPr lang="en-US" b="1" dirty="0">
                <a:solidFill>
                  <a:srgbClr val="C00000"/>
                </a:solidFill>
                <a:latin typeface="Franklin Gothic Medium" pitchFamily="34" charset="0"/>
              </a:rPr>
              <a:t>F</a:t>
            </a:r>
            <a:r>
              <a:rPr lang="en-US" dirty="0">
                <a:solidFill>
                  <a:srgbClr val="C00000"/>
                </a:solidFill>
                <a:latin typeface="Franklin Gothic Medium" pitchFamily="34" charset="0"/>
              </a:rPr>
              <a:t>  corresponds to 0 </a:t>
            </a:r>
            <a:r>
              <a:rPr lang="en-US" dirty="0">
                <a:latin typeface="Franklin Gothic Medium" pitchFamily="34" charset="0"/>
              </a:rPr>
              <a:t>or </a:t>
            </a:r>
            <a:r>
              <a:rPr lang="ja-JP" altLang="en-US" dirty="0">
                <a:latin typeface="Franklin Gothic Medium" pitchFamily="34" charset="0"/>
              </a:rPr>
              <a:t>“</a:t>
            </a:r>
            <a:r>
              <a:rPr lang="en-US" dirty="0">
                <a:latin typeface="Franklin Gothic Medium" pitchFamily="34" charset="0"/>
              </a:rPr>
              <a:t>low</a:t>
            </a:r>
            <a:r>
              <a:rPr lang="ja-JP" altLang="en-US" dirty="0">
                <a:latin typeface="Franklin Gothic Medium" pitchFamily="34" charset="0"/>
              </a:rPr>
              <a:t>”</a:t>
            </a:r>
            <a:r>
              <a:rPr lang="en-US" dirty="0">
                <a:latin typeface="Franklin Gothic Medium" pitchFamily="34" charset="0"/>
              </a:rPr>
              <a:t> voltage</a:t>
            </a:r>
          </a:p>
          <a:p>
            <a:pPr lvl="4">
              <a:lnSpc>
                <a:spcPct val="90000"/>
              </a:lnSpc>
            </a:pPr>
            <a:endParaRPr lang="en-US" sz="2800" dirty="0">
              <a:latin typeface="Franklin Gothic Medium" pitchFamily="34" charset="0"/>
            </a:endParaRPr>
          </a:p>
          <a:p>
            <a:pPr marL="0" indent="0">
              <a:buNone/>
            </a:pPr>
            <a:r>
              <a:rPr lang="en-US" sz="3000" b="1" dirty="0">
                <a:latin typeface="Franklin Gothic Medium" pitchFamily="34" charset="0"/>
              </a:rPr>
              <a:t>Gates </a:t>
            </a:r>
          </a:p>
          <a:p>
            <a:pPr lvl="1">
              <a:lnSpc>
                <a:spcPct val="90000"/>
              </a:lnSpc>
            </a:pPr>
            <a:r>
              <a:rPr lang="en-US" dirty="0">
                <a:latin typeface="Franklin Gothic Medium" pitchFamily="34" charset="0"/>
              </a:rPr>
              <a:t>Take inputs and produce outputs (functions)</a:t>
            </a:r>
          </a:p>
          <a:p>
            <a:pPr lvl="1">
              <a:lnSpc>
                <a:spcPct val="90000"/>
              </a:lnSpc>
            </a:pPr>
            <a:r>
              <a:rPr lang="en-US" dirty="0">
                <a:latin typeface="Franklin Gothic Medium" pitchFamily="34" charset="0"/>
              </a:rPr>
              <a:t>Several kinds of gates</a:t>
            </a:r>
          </a:p>
          <a:p>
            <a:pPr lvl="1">
              <a:lnSpc>
                <a:spcPct val="90000"/>
              </a:lnSpc>
            </a:pPr>
            <a:r>
              <a:rPr lang="en-US" dirty="0">
                <a:latin typeface="Franklin Gothic Medium" pitchFamily="34" charset="0"/>
              </a:rPr>
              <a:t>Correspond to propositional connectives (most of them)</a:t>
            </a:r>
          </a:p>
          <a:p>
            <a:pPr lvl="2">
              <a:lnSpc>
                <a:spcPct val="90000"/>
              </a:lnSpc>
            </a:pPr>
            <a:endParaRPr lang="en-US" sz="2800" dirty="0">
              <a:latin typeface="Franklin Gothic Medium" pitchFamily="34" charset="0"/>
            </a:endParaRPr>
          </a:p>
        </p:txBody>
      </p:sp>
    </p:spTree>
    <p:extLst>
      <p:ext uri="{BB962C8B-B14F-4D97-AF65-F5344CB8AC3E}">
        <p14:creationId xmlns:p14="http://schemas.microsoft.com/office/powerpoint/2010/main" val="29639228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Gate</a:t>
            </a:r>
          </a:p>
        </p:txBody>
      </p:sp>
      <p:graphicFrame>
        <p:nvGraphicFramePr>
          <p:cNvPr id="10" name="Table 9"/>
          <p:cNvGraphicFramePr>
            <a:graphicFrameLocks noGrp="1"/>
          </p:cNvGraphicFramePr>
          <p:nvPr>
            <p:custDataLst>
              <p:tags r:id="rId1"/>
            </p:custDataLst>
          </p:nvPr>
        </p:nvGraphicFramePr>
        <p:xfrm>
          <a:off x="3171030" y="2562985"/>
          <a:ext cx="1905000" cy="1884360"/>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376872">
                <a:tc>
                  <a:txBody>
                    <a:bodyPr/>
                    <a:lstStyle/>
                    <a:p>
                      <a:pPr algn="ctr"/>
                      <a:r>
                        <a:rPr lang="en-US" b="1" i="1" dirty="0"/>
                        <a:t>p</a:t>
                      </a:r>
                    </a:p>
                  </a:txBody>
                  <a:tcPr/>
                </a:tc>
                <a:tc>
                  <a:txBody>
                    <a:bodyPr/>
                    <a:lstStyle/>
                    <a:p>
                      <a:pPr algn="ctr"/>
                      <a:r>
                        <a:rPr lang="en-US" b="1" i="1" dirty="0"/>
                        <a:t>q</a:t>
                      </a:r>
                    </a:p>
                  </a:txBody>
                  <a:tcPr/>
                </a:tc>
                <a:tc>
                  <a:txBody>
                    <a:bodyPr/>
                    <a:lstStyle/>
                    <a:p>
                      <a:pPr algn="ctr"/>
                      <a:r>
                        <a:rPr lang="en-US" b="1" i="1" dirty="0"/>
                        <a:t>p </a:t>
                      </a:r>
                      <a:r>
                        <a:rPr lang="en-US" b="1" i="0" baseline="0" dirty="0">
                          <a:latin typeface="Symbol"/>
                          <a:sym typeface="Symbol"/>
                        </a:rPr>
                        <a:t></a:t>
                      </a:r>
                      <a:r>
                        <a:rPr lang="en-US" b="1" i="0" baseline="0" dirty="0"/>
                        <a:t> </a:t>
                      </a:r>
                      <a:r>
                        <a:rPr lang="en-US" b="1" i="1" baseline="0" dirty="0"/>
                        <a:t>q</a:t>
                      </a:r>
                      <a:endParaRPr lang="en-US" b="1" i="1" dirty="0"/>
                    </a:p>
                  </a:txBody>
                  <a:tcPr/>
                </a:tc>
                <a:extLst>
                  <a:ext uri="{0D108BD9-81ED-4DB2-BD59-A6C34878D82A}">
                    <a16:rowId xmlns:a16="http://schemas.microsoft.com/office/drawing/2014/main" val="10000"/>
                  </a:ext>
                </a:extLst>
              </a:tr>
              <a:tr h="376872">
                <a:tc>
                  <a:txBody>
                    <a:bodyPr/>
                    <a:lstStyle/>
                    <a:p>
                      <a:pPr algn="ctr"/>
                      <a:r>
                        <a:rPr lang="en-US" b="1" dirty="0"/>
                        <a:t>T</a:t>
                      </a:r>
                    </a:p>
                  </a:txBody>
                  <a:tcPr/>
                </a:tc>
                <a:tc>
                  <a:txBody>
                    <a:bodyPr/>
                    <a:lstStyle/>
                    <a:p>
                      <a:pPr algn="ctr"/>
                      <a:r>
                        <a:rPr lang="en-US" b="1" dirty="0"/>
                        <a:t>T</a:t>
                      </a:r>
                    </a:p>
                  </a:txBody>
                  <a:tcPr/>
                </a:tc>
                <a:tc>
                  <a:txBody>
                    <a:bodyPr/>
                    <a:lstStyle/>
                    <a:p>
                      <a:pPr algn="ctr"/>
                      <a:r>
                        <a:rPr lang="en-US" b="1" dirty="0"/>
                        <a:t>T</a:t>
                      </a:r>
                    </a:p>
                  </a:txBody>
                  <a:tcPr/>
                </a:tc>
                <a:extLst>
                  <a:ext uri="{0D108BD9-81ED-4DB2-BD59-A6C34878D82A}">
                    <a16:rowId xmlns:a16="http://schemas.microsoft.com/office/drawing/2014/main" val="10001"/>
                  </a:ext>
                </a:extLst>
              </a:tr>
              <a:tr h="376872">
                <a:tc>
                  <a:txBody>
                    <a:bodyPr/>
                    <a:lstStyle/>
                    <a:p>
                      <a:pPr algn="ctr"/>
                      <a:r>
                        <a:rPr lang="en-US" b="1" dirty="0"/>
                        <a:t>T</a:t>
                      </a:r>
                    </a:p>
                  </a:txBody>
                  <a:tcPr/>
                </a:tc>
                <a:tc>
                  <a:txBody>
                    <a:bodyPr/>
                    <a:lstStyle/>
                    <a:p>
                      <a:pPr algn="ctr"/>
                      <a:r>
                        <a:rPr lang="en-US" b="1" dirty="0"/>
                        <a:t>F</a:t>
                      </a:r>
                    </a:p>
                  </a:txBody>
                  <a:tcPr/>
                </a:tc>
                <a:tc>
                  <a:txBody>
                    <a:bodyPr/>
                    <a:lstStyle/>
                    <a:p>
                      <a:pPr algn="ctr"/>
                      <a:r>
                        <a:rPr lang="en-US" b="1" dirty="0"/>
                        <a:t>F</a:t>
                      </a:r>
                    </a:p>
                  </a:txBody>
                  <a:tcPr/>
                </a:tc>
                <a:extLst>
                  <a:ext uri="{0D108BD9-81ED-4DB2-BD59-A6C34878D82A}">
                    <a16:rowId xmlns:a16="http://schemas.microsoft.com/office/drawing/2014/main" val="10002"/>
                  </a:ext>
                </a:extLst>
              </a:tr>
              <a:tr h="376872">
                <a:tc>
                  <a:txBody>
                    <a:bodyPr/>
                    <a:lstStyle/>
                    <a:p>
                      <a:pPr algn="ctr"/>
                      <a:r>
                        <a:rPr lang="en-US" b="1" dirty="0"/>
                        <a:t>F</a:t>
                      </a:r>
                    </a:p>
                  </a:txBody>
                  <a:tcPr/>
                </a:tc>
                <a:tc>
                  <a:txBody>
                    <a:bodyPr/>
                    <a:lstStyle/>
                    <a:p>
                      <a:pPr algn="ctr"/>
                      <a:r>
                        <a:rPr lang="en-US" b="1" dirty="0"/>
                        <a:t>T</a:t>
                      </a:r>
                    </a:p>
                  </a:txBody>
                  <a:tcPr/>
                </a:tc>
                <a:tc>
                  <a:txBody>
                    <a:bodyPr/>
                    <a:lstStyle/>
                    <a:p>
                      <a:pPr algn="ctr"/>
                      <a:r>
                        <a:rPr lang="en-US" b="1" dirty="0"/>
                        <a:t>F</a:t>
                      </a:r>
                    </a:p>
                  </a:txBody>
                  <a:tcPr/>
                </a:tc>
                <a:extLst>
                  <a:ext uri="{0D108BD9-81ED-4DB2-BD59-A6C34878D82A}">
                    <a16:rowId xmlns:a16="http://schemas.microsoft.com/office/drawing/2014/main" val="10003"/>
                  </a:ext>
                </a:extLst>
              </a:tr>
              <a:tr h="376872">
                <a:tc>
                  <a:txBody>
                    <a:bodyPr/>
                    <a:lstStyle/>
                    <a:p>
                      <a:pPr algn="ctr"/>
                      <a:r>
                        <a:rPr lang="en-US" b="1" dirty="0"/>
                        <a:t>F</a:t>
                      </a:r>
                    </a:p>
                  </a:txBody>
                  <a:tcPr/>
                </a:tc>
                <a:tc>
                  <a:txBody>
                    <a:bodyPr/>
                    <a:lstStyle/>
                    <a:p>
                      <a:pPr algn="ctr"/>
                      <a:r>
                        <a:rPr lang="en-US" b="1" dirty="0"/>
                        <a:t>F</a:t>
                      </a:r>
                    </a:p>
                  </a:txBody>
                  <a:tcPr/>
                </a:tc>
                <a:tc>
                  <a:txBody>
                    <a:bodyPr/>
                    <a:lstStyle/>
                    <a:p>
                      <a:pPr algn="ctr"/>
                      <a:r>
                        <a:rPr lang="en-US" b="1" dirty="0"/>
                        <a:t>F</a:t>
                      </a:r>
                    </a:p>
                  </a:txBody>
                  <a:tcPr/>
                </a:tc>
                <a:extLst>
                  <a:ext uri="{0D108BD9-81ED-4DB2-BD59-A6C34878D82A}">
                    <a16:rowId xmlns:a16="http://schemas.microsoft.com/office/drawing/2014/main" val="10004"/>
                  </a:ext>
                </a:extLst>
              </a:tr>
            </a:tbl>
          </a:graphicData>
        </a:graphic>
      </p:graphicFrame>
      <p:graphicFrame>
        <p:nvGraphicFramePr>
          <p:cNvPr id="11" name="Table 10"/>
          <p:cNvGraphicFramePr>
            <a:graphicFrameLocks noGrp="1"/>
          </p:cNvGraphicFramePr>
          <p:nvPr>
            <p:custDataLst>
              <p:tags r:id="rId2"/>
            </p:custDataLst>
          </p:nvPr>
        </p:nvGraphicFramePr>
        <p:xfrm>
          <a:off x="7193828" y="2619200"/>
          <a:ext cx="1905000" cy="1884362"/>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389700">
                <a:tc>
                  <a:txBody>
                    <a:bodyPr/>
                    <a:lstStyle/>
                    <a:p>
                      <a:pPr algn="ctr"/>
                      <a:r>
                        <a:rPr lang="en-US" sz="1800" b="1" i="1" dirty="0"/>
                        <a:t>p</a:t>
                      </a:r>
                    </a:p>
                  </a:txBody>
                  <a:tcPr/>
                </a:tc>
                <a:tc>
                  <a:txBody>
                    <a:bodyPr/>
                    <a:lstStyle/>
                    <a:p>
                      <a:pPr algn="ctr"/>
                      <a:r>
                        <a:rPr lang="en-US" sz="1800" b="1" i="1" dirty="0"/>
                        <a:t>q</a:t>
                      </a:r>
                    </a:p>
                  </a:txBody>
                  <a:tcPr/>
                </a:tc>
                <a:tc>
                  <a:txBody>
                    <a:bodyPr/>
                    <a:lstStyle/>
                    <a:p>
                      <a:pPr algn="ctr"/>
                      <a:r>
                        <a:rPr lang="en-US" sz="1400" b="1" i="0" dirty="0"/>
                        <a:t>OUT</a:t>
                      </a:r>
                    </a:p>
                  </a:txBody>
                  <a:tcPr anchor="ctr"/>
                </a:tc>
                <a:extLst>
                  <a:ext uri="{0D108BD9-81ED-4DB2-BD59-A6C34878D82A}">
                    <a16:rowId xmlns:a16="http://schemas.microsoft.com/office/drawing/2014/main" val="10000"/>
                  </a:ext>
                </a:extLst>
              </a:tr>
              <a:tr h="365760">
                <a:tc>
                  <a:txBody>
                    <a:bodyPr/>
                    <a:lstStyle/>
                    <a:p>
                      <a:pPr algn="ctr"/>
                      <a:r>
                        <a:rPr lang="en-US" sz="1800" b="1" dirty="0"/>
                        <a:t>1</a:t>
                      </a:r>
                    </a:p>
                  </a:txBody>
                  <a:tcPr/>
                </a:tc>
                <a:tc>
                  <a:txBody>
                    <a:bodyPr/>
                    <a:lstStyle/>
                    <a:p>
                      <a:pPr algn="ctr"/>
                      <a:r>
                        <a:rPr lang="en-US" sz="1800" b="1" dirty="0"/>
                        <a:t>1</a:t>
                      </a:r>
                    </a:p>
                  </a:txBody>
                  <a:tcPr/>
                </a:tc>
                <a:tc>
                  <a:txBody>
                    <a:bodyPr/>
                    <a:lstStyle/>
                    <a:p>
                      <a:pPr algn="ctr"/>
                      <a:r>
                        <a:rPr lang="en-US" sz="1800" b="1" dirty="0"/>
                        <a:t>1</a:t>
                      </a:r>
                    </a:p>
                  </a:txBody>
                  <a:tcPr/>
                </a:tc>
                <a:extLst>
                  <a:ext uri="{0D108BD9-81ED-4DB2-BD59-A6C34878D82A}">
                    <a16:rowId xmlns:a16="http://schemas.microsoft.com/office/drawing/2014/main" val="10001"/>
                  </a:ext>
                </a:extLst>
              </a:tr>
              <a:tr h="365760">
                <a:tc>
                  <a:txBody>
                    <a:bodyPr/>
                    <a:lstStyle/>
                    <a:p>
                      <a:pPr algn="ctr"/>
                      <a:r>
                        <a:rPr lang="en-US" sz="1800" b="1" dirty="0"/>
                        <a:t>1</a:t>
                      </a:r>
                    </a:p>
                  </a:txBody>
                  <a:tcPr/>
                </a:tc>
                <a:tc>
                  <a:txBody>
                    <a:bodyPr/>
                    <a:lstStyle/>
                    <a:p>
                      <a:pPr algn="ctr"/>
                      <a:r>
                        <a:rPr lang="en-US" sz="1800" b="1" dirty="0"/>
                        <a:t>0</a:t>
                      </a:r>
                    </a:p>
                  </a:txBody>
                  <a:tcPr/>
                </a:tc>
                <a:tc>
                  <a:txBody>
                    <a:bodyPr/>
                    <a:lstStyle/>
                    <a:p>
                      <a:pPr algn="ctr"/>
                      <a:r>
                        <a:rPr lang="en-US" sz="1800" b="1" dirty="0"/>
                        <a:t>0</a:t>
                      </a:r>
                    </a:p>
                  </a:txBody>
                  <a:tcPr/>
                </a:tc>
                <a:extLst>
                  <a:ext uri="{0D108BD9-81ED-4DB2-BD59-A6C34878D82A}">
                    <a16:rowId xmlns:a16="http://schemas.microsoft.com/office/drawing/2014/main" val="10002"/>
                  </a:ext>
                </a:extLst>
              </a:tr>
              <a:tr h="365760">
                <a:tc>
                  <a:txBody>
                    <a:bodyPr/>
                    <a:lstStyle/>
                    <a:p>
                      <a:pPr algn="ctr"/>
                      <a:r>
                        <a:rPr lang="en-US" sz="1800" b="1" dirty="0"/>
                        <a:t>0</a:t>
                      </a:r>
                    </a:p>
                  </a:txBody>
                  <a:tcPr/>
                </a:tc>
                <a:tc>
                  <a:txBody>
                    <a:bodyPr/>
                    <a:lstStyle/>
                    <a:p>
                      <a:pPr algn="ctr"/>
                      <a:r>
                        <a:rPr lang="en-US" sz="1800" b="1" dirty="0"/>
                        <a:t>1</a:t>
                      </a:r>
                    </a:p>
                  </a:txBody>
                  <a:tcPr/>
                </a:tc>
                <a:tc>
                  <a:txBody>
                    <a:bodyPr/>
                    <a:lstStyle/>
                    <a:p>
                      <a:pPr algn="ctr"/>
                      <a:r>
                        <a:rPr lang="en-US" sz="1800" b="1" dirty="0"/>
                        <a:t>0</a:t>
                      </a:r>
                    </a:p>
                  </a:txBody>
                  <a:tcPr/>
                </a:tc>
                <a:extLst>
                  <a:ext uri="{0D108BD9-81ED-4DB2-BD59-A6C34878D82A}">
                    <a16:rowId xmlns:a16="http://schemas.microsoft.com/office/drawing/2014/main" val="10003"/>
                  </a:ext>
                </a:extLst>
              </a:tr>
              <a:tr h="397382">
                <a:tc>
                  <a:txBody>
                    <a:bodyPr/>
                    <a:lstStyle/>
                    <a:p>
                      <a:pPr algn="ctr"/>
                      <a:r>
                        <a:rPr lang="en-US" sz="1800" b="1" dirty="0"/>
                        <a:t>0</a:t>
                      </a:r>
                    </a:p>
                  </a:txBody>
                  <a:tcPr/>
                </a:tc>
                <a:tc>
                  <a:txBody>
                    <a:bodyPr/>
                    <a:lstStyle/>
                    <a:p>
                      <a:pPr algn="ctr"/>
                      <a:r>
                        <a:rPr lang="en-US" sz="1800" b="1" dirty="0"/>
                        <a:t>0</a:t>
                      </a:r>
                    </a:p>
                  </a:txBody>
                  <a:tcPr/>
                </a:tc>
                <a:tc>
                  <a:txBody>
                    <a:bodyPr/>
                    <a:lstStyle/>
                    <a:p>
                      <a:pPr algn="ctr"/>
                      <a:r>
                        <a:rPr lang="en-US" sz="1800" b="1" dirty="0"/>
                        <a:t>0</a:t>
                      </a:r>
                    </a:p>
                  </a:txBody>
                  <a:tcPr/>
                </a:tc>
                <a:extLst>
                  <a:ext uri="{0D108BD9-81ED-4DB2-BD59-A6C34878D82A}">
                    <a16:rowId xmlns:a16="http://schemas.microsoft.com/office/drawing/2014/main" val="10004"/>
                  </a:ext>
                </a:extLst>
              </a:tr>
            </a:tbl>
          </a:graphicData>
        </a:graphic>
      </p:graphicFrame>
      <p:sp>
        <p:nvSpPr>
          <p:cNvPr id="12" name="TextBox 5"/>
          <p:cNvSpPr txBox="1">
            <a:spLocks noChangeArrowheads="1"/>
          </p:cNvSpPr>
          <p:nvPr/>
        </p:nvSpPr>
        <p:spPr bwMode="auto">
          <a:xfrm>
            <a:off x="2682876" y="1296988"/>
            <a:ext cx="2881313"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800" dirty="0">
                <a:solidFill>
                  <a:srgbClr val="C00000"/>
                </a:solidFill>
                <a:latin typeface="Franklin Gothic Medium" pitchFamily="34" charset="0"/>
                <a:cs typeface="Arial" pitchFamily="34" charset="0"/>
              </a:rPr>
              <a:t>AND Connective</a:t>
            </a:r>
          </a:p>
        </p:txBody>
      </p:sp>
      <p:sp>
        <p:nvSpPr>
          <p:cNvPr id="13" name="TextBox 33"/>
          <p:cNvSpPr txBox="1">
            <a:spLocks noChangeArrowheads="1"/>
          </p:cNvSpPr>
          <p:nvPr/>
        </p:nvSpPr>
        <p:spPr bwMode="auto">
          <a:xfrm>
            <a:off x="6859589" y="1296989"/>
            <a:ext cx="2632075"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800" dirty="0">
                <a:solidFill>
                  <a:srgbClr val="C00000"/>
                </a:solidFill>
                <a:latin typeface="Franklin Gothic Medium" pitchFamily="34" charset="0"/>
              </a:rPr>
              <a:t>AND Gate</a:t>
            </a:r>
            <a:endParaRPr lang="en-US" sz="2000" b="1" i="1" dirty="0">
              <a:solidFill>
                <a:srgbClr val="C00000"/>
              </a:solidFill>
              <a:latin typeface="Franklin Gothic Medium" pitchFamily="34" charset="0"/>
            </a:endParaRPr>
          </a:p>
        </p:txBody>
      </p:sp>
      <p:grpSp>
        <p:nvGrpSpPr>
          <p:cNvPr id="29" name="Group 28"/>
          <p:cNvGrpSpPr/>
          <p:nvPr/>
        </p:nvGrpSpPr>
        <p:grpSpPr>
          <a:xfrm>
            <a:off x="5149060" y="4920090"/>
            <a:ext cx="2200704" cy="990600"/>
            <a:chOff x="6194573" y="5288253"/>
            <a:chExt cx="2200704" cy="990600"/>
          </a:xfrm>
        </p:grpSpPr>
        <p:sp>
          <p:nvSpPr>
            <p:cNvPr id="19" name="Rectangle 21"/>
            <p:cNvSpPr>
              <a:spLocks noChangeArrowheads="1"/>
            </p:cNvSpPr>
            <p:nvPr/>
          </p:nvSpPr>
          <p:spPr bwMode="auto">
            <a:xfrm>
              <a:off x="6194573" y="5681953"/>
              <a:ext cx="279455"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q</a:t>
              </a:r>
            </a:p>
          </p:txBody>
        </p:sp>
        <p:grpSp>
          <p:nvGrpSpPr>
            <p:cNvPr id="3" name="Group 2"/>
            <p:cNvGrpSpPr/>
            <p:nvPr/>
          </p:nvGrpSpPr>
          <p:grpSpPr>
            <a:xfrm>
              <a:off x="6194573" y="5288253"/>
              <a:ext cx="2200704" cy="787400"/>
              <a:chOff x="6194573" y="5288253"/>
              <a:chExt cx="2200704" cy="787400"/>
            </a:xfrm>
          </p:grpSpPr>
          <p:sp>
            <p:nvSpPr>
              <p:cNvPr id="18" name="Rectangle 20"/>
              <p:cNvSpPr>
                <a:spLocks noChangeArrowheads="1"/>
              </p:cNvSpPr>
              <p:nvPr/>
            </p:nvSpPr>
            <p:spPr bwMode="auto">
              <a:xfrm>
                <a:off x="6194573" y="5288253"/>
                <a:ext cx="342967" cy="78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p</a:t>
                </a:r>
              </a:p>
            </p:txBody>
          </p:sp>
          <p:sp>
            <p:nvSpPr>
              <p:cNvPr id="20" name="Rectangle 22"/>
              <p:cNvSpPr>
                <a:spLocks noChangeArrowheads="1"/>
              </p:cNvSpPr>
              <p:nvPr/>
            </p:nvSpPr>
            <p:spPr bwMode="auto">
              <a:xfrm>
                <a:off x="7861773" y="5604483"/>
                <a:ext cx="533504" cy="33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tabLst>
                    <a:tab pos="457200" algn="l"/>
                    <a:tab pos="914400" algn="l"/>
                    <a:tab pos="1371600" algn="l"/>
                  </a:tabLst>
                </a:pPr>
                <a:r>
                  <a:rPr lang="en-US" sz="1400" dirty="0"/>
                  <a:t>OUT</a:t>
                </a:r>
              </a:p>
            </p:txBody>
          </p:sp>
          <p:sp>
            <p:nvSpPr>
              <p:cNvPr id="17" name="TextBox 6"/>
              <p:cNvSpPr txBox="1">
                <a:spLocks noChangeArrowheads="1"/>
              </p:cNvSpPr>
              <p:nvPr/>
            </p:nvSpPr>
            <p:spPr bwMode="auto">
              <a:xfrm>
                <a:off x="6836748" y="5593634"/>
                <a:ext cx="57419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grpSp>
      </p:grpSp>
      <p:sp>
        <p:nvSpPr>
          <p:cNvPr id="23" name="TextBox 8"/>
          <p:cNvSpPr txBox="1">
            <a:spLocks noChangeArrowheads="1"/>
          </p:cNvSpPr>
          <p:nvPr/>
        </p:nvSpPr>
        <p:spPr bwMode="auto">
          <a:xfrm>
            <a:off x="4717690" y="5833837"/>
            <a:ext cx="2916237"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ja-JP" altLang="en-US" dirty="0">
                <a:latin typeface="Franklin Gothic Medium" pitchFamily="34" charset="0"/>
              </a:rPr>
              <a:t>“</a:t>
            </a:r>
            <a:r>
              <a:rPr lang="en-US" dirty="0">
                <a:latin typeface="Franklin Gothic Medium" pitchFamily="34" charset="0"/>
              </a:rPr>
              <a:t>block looks like D of AND</a:t>
            </a:r>
            <a:r>
              <a:rPr lang="ja-JP" altLang="en-US" dirty="0">
                <a:latin typeface="Franklin Gothic Medium" pitchFamily="34" charset="0"/>
              </a:rPr>
              <a:t>”</a:t>
            </a:r>
            <a:endParaRPr lang="en-US" dirty="0">
              <a:latin typeface="Franklin Gothic Medium" pitchFamily="34" charset="0"/>
            </a:endParaRPr>
          </a:p>
        </p:txBody>
      </p:sp>
      <p:grpSp>
        <p:nvGrpSpPr>
          <p:cNvPr id="4" name="Group 3"/>
          <p:cNvGrpSpPr/>
          <p:nvPr/>
        </p:nvGrpSpPr>
        <p:grpSpPr>
          <a:xfrm>
            <a:off x="7549710" y="2076084"/>
            <a:ext cx="1185616" cy="423254"/>
            <a:chOff x="2194073" y="4864047"/>
            <a:chExt cx="1185616" cy="423254"/>
          </a:xfrm>
        </p:grpSpPr>
        <p:sp>
          <p:nvSpPr>
            <p:cNvPr id="24" name="Rectangle 20"/>
            <p:cNvSpPr>
              <a:spLocks noChangeArrowheads="1"/>
            </p:cNvSpPr>
            <p:nvPr/>
          </p:nvSpPr>
          <p:spPr bwMode="auto">
            <a:xfrm>
              <a:off x="2201693" y="4864047"/>
              <a:ext cx="184771" cy="2479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500" i="1" dirty="0"/>
                <a:t>p</a:t>
              </a:r>
            </a:p>
          </p:txBody>
        </p:sp>
        <p:sp>
          <p:nvSpPr>
            <p:cNvPr id="25" name="Rectangle 22"/>
            <p:cNvSpPr>
              <a:spLocks noChangeArrowheads="1"/>
            </p:cNvSpPr>
            <p:nvPr/>
          </p:nvSpPr>
          <p:spPr bwMode="auto">
            <a:xfrm>
              <a:off x="3092267" y="5000713"/>
              <a:ext cx="287422" cy="1778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tabLst>
                  <a:tab pos="457200" algn="l"/>
                  <a:tab pos="914400" algn="l"/>
                  <a:tab pos="1371600" algn="l"/>
                </a:tabLst>
              </a:pPr>
              <a:r>
                <a:rPr lang="en-US" sz="1000" dirty="0"/>
                <a:t>OUT</a:t>
              </a:r>
            </a:p>
          </p:txBody>
        </p:sp>
        <p:sp>
          <p:nvSpPr>
            <p:cNvPr id="27" name="TextBox 6"/>
            <p:cNvSpPr txBox="1">
              <a:spLocks noChangeArrowheads="1"/>
            </p:cNvSpPr>
            <p:nvPr/>
          </p:nvSpPr>
          <p:spPr bwMode="auto">
            <a:xfrm>
              <a:off x="2471461" y="4989878"/>
              <a:ext cx="463588"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000" b="1" dirty="0"/>
                <a:t>AND</a:t>
              </a:r>
            </a:p>
          </p:txBody>
        </p:sp>
        <p:sp>
          <p:nvSpPr>
            <p:cNvPr id="28" name="Rectangle 20"/>
            <p:cNvSpPr>
              <a:spLocks noChangeArrowheads="1"/>
            </p:cNvSpPr>
            <p:nvPr/>
          </p:nvSpPr>
          <p:spPr bwMode="auto">
            <a:xfrm>
              <a:off x="2194073" y="5039307"/>
              <a:ext cx="184771" cy="2479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500" i="1" dirty="0"/>
                <a:t>q</a:t>
              </a:r>
            </a:p>
          </p:txBody>
        </p:sp>
      </p:grpSp>
      <p:sp>
        <p:nvSpPr>
          <p:cNvPr id="14" name="Rectangle 13"/>
          <p:cNvSpPr/>
          <p:nvPr/>
        </p:nvSpPr>
        <p:spPr>
          <a:xfrm>
            <a:off x="3695300" y="2134460"/>
            <a:ext cx="673581" cy="369332"/>
          </a:xfrm>
          <a:prstGeom prst="rect">
            <a:avLst/>
          </a:prstGeom>
        </p:spPr>
        <p:txBody>
          <a:bodyPr wrap="none">
            <a:spAutoFit/>
          </a:bodyPr>
          <a:lstStyle/>
          <a:p>
            <a:pPr algn="ctr"/>
            <a:r>
              <a:rPr lang="en-US" b="1" i="1" dirty="0"/>
              <a:t>p </a:t>
            </a:r>
            <a:r>
              <a:rPr lang="en-US" b="1" dirty="0">
                <a:latin typeface="Symbol" charset="0"/>
                <a:sym typeface="Symbol" charset="0"/>
              </a:rPr>
              <a:t></a:t>
            </a:r>
            <a:r>
              <a:rPr lang="en-US" b="1" dirty="0"/>
              <a:t> </a:t>
            </a:r>
            <a:r>
              <a:rPr lang="en-US" b="1" i="1" dirty="0"/>
              <a:t>q</a:t>
            </a:r>
          </a:p>
        </p:txBody>
      </p:sp>
      <p:sp>
        <p:nvSpPr>
          <p:cNvPr id="30" name="TextBox 29"/>
          <p:cNvSpPr txBox="1"/>
          <p:nvPr/>
        </p:nvSpPr>
        <p:spPr>
          <a:xfrm>
            <a:off x="5806440" y="1327469"/>
            <a:ext cx="702346" cy="461665"/>
          </a:xfrm>
          <a:prstGeom prst="rect">
            <a:avLst/>
          </a:prstGeom>
          <a:noFill/>
        </p:spPr>
        <p:txBody>
          <a:bodyPr wrap="square" rtlCol="0">
            <a:spAutoFit/>
          </a:bodyPr>
          <a:lstStyle/>
          <a:p>
            <a:r>
              <a:rPr lang="en-US" sz="2400" dirty="0">
                <a:latin typeface="Franklin Gothic Medium"/>
                <a:cs typeface="Franklin Gothic Medium"/>
              </a:rPr>
              <a:t>vs.</a:t>
            </a:r>
          </a:p>
        </p:txBody>
      </p:sp>
      <p:pic>
        <p:nvPicPr>
          <p:cNvPr id="31"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6758" y="4895994"/>
            <a:ext cx="1419502" cy="9483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0756" y="2158148"/>
            <a:ext cx="816273" cy="3219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2740921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 Gate</a:t>
            </a:r>
          </a:p>
        </p:txBody>
      </p:sp>
      <p:graphicFrame>
        <p:nvGraphicFramePr>
          <p:cNvPr id="10" name="Table 9"/>
          <p:cNvGraphicFramePr>
            <a:graphicFrameLocks noGrp="1"/>
          </p:cNvGraphicFramePr>
          <p:nvPr>
            <p:custDataLst>
              <p:tags r:id="rId1"/>
            </p:custDataLst>
          </p:nvPr>
        </p:nvGraphicFramePr>
        <p:xfrm>
          <a:off x="3171030" y="2564678"/>
          <a:ext cx="1905000" cy="1884360"/>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376872">
                <a:tc>
                  <a:txBody>
                    <a:bodyPr/>
                    <a:lstStyle/>
                    <a:p>
                      <a:pPr algn="ctr"/>
                      <a:r>
                        <a:rPr lang="en-US" b="1" i="1" dirty="0"/>
                        <a:t>p</a:t>
                      </a:r>
                    </a:p>
                  </a:txBody>
                  <a:tcPr/>
                </a:tc>
                <a:tc>
                  <a:txBody>
                    <a:bodyPr/>
                    <a:lstStyle/>
                    <a:p>
                      <a:pPr algn="ctr"/>
                      <a:r>
                        <a:rPr lang="en-US" b="1" i="1" dirty="0"/>
                        <a:t>q</a:t>
                      </a:r>
                    </a:p>
                  </a:txBody>
                  <a:tcPr/>
                </a:tc>
                <a:tc>
                  <a:txBody>
                    <a:bodyPr/>
                    <a:lstStyle/>
                    <a:p>
                      <a:pPr algn="ctr"/>
                      <a:r>
                        <a:rPr lang="en-US" b="1" i="1" dirty="0"/>
                        <a:t>p </a:t>
                      </a:r>
                      <a:r>
                        <a:rPr lang="en-US" b="1" i="0" baseline="0" dirty="0">
                          <a:latin typeface="Symbol"/>
                          <a:sym typeface="Symbol"/>
                        </a:rPr>
                        <a:t></a:t>
                      </a:r>
                      <a:r>
                        <a:rPr lang="en-US" b="1" i="0" baseline="0" dirty="0"/>
                        <a:t> </a:t>
                      </a:r>
                      <a:r>
                        <a:rPr lang="en-US" b="1" i="1" baseline="0" dirty="0"/>
                        <a:t>q</a:t>
                      </a:r>
                      <a:endParaRPr lang="en-US" b="1" i="1" dirty="0"/>
                    </a:p>
                  </a:txBody>
                  <a:tcPr/>
                </a:tc>
                <a:extLst>
                  <a:ext uri="{0D108BD9-81ED-4DB2-BD59-A6C34878D82A}">
                    <a16:rowId xmlns:a16="http://schemas.microsoft.com/office/drawing/2014/main" val="10000"/>
                  </a:ext>
                </a:extLst>
              </a:tr>
              <a:tr h="376872">
                <a:tc>
                  <a:txBody>
                    <a:bodyPr/>
                    <a:lstStyle/>
                    <a:p>
                      <a:pPr algn="ctr"/>
                      <a:r>
                        <a:rPr lang="en-US" b="1" dirty="0"/>
                        <a:t>T</a:t>
                      </a:r>
                    </a:p>
                  </a:txBody>
                  <a:tcPr/>
                </a:tc>
                <a:tc>
                  <a:txBody>
                    <a:bodyPr/>
                    <a:lstStyle/>
                    <a:p>
                      <a:pPr algn="ctr"/>
                      <a:r>
                        <a:rPr lang="en-US" b="1" dirty="0"/>
                        <a:t>T</a:t>
                      </a:r>
                    </a:p>
                  </a:txBody>
                  <a:tcPr/>
                </a:tc>
                <a:tc>
                  <a:txBody>
                    <a:bodyPr/>
                    <a:lstStyle/>
                    <a:p>
                      <a:pPr algn="ctr"/>
                      <a:r>
                        <a:rPr lang="en-US" b="1" dirty="0"/>
                        <a:t>T</a:t>
                      </a:r>
                    </a:p>
                  </a:txBody>
                  <a:tcPr/>
                </a:tc>
                <a:extLst>
                  <a:ext uri="{0D108BD9-81ED-4DB2-BD59-A6C34878D82A}">
                    <a16:rowId xmlns:a16="http://schemas.microsoft.com/office/drawing/2014/main" val="10001"/>
                  </a:ext>
                </a:extLst>
              </a:tr>
              <a:tr h="376872">
                <a:tc>
                  <a:txBody>
                    <a:bodyPr/>
                    <a:lstStyle/>
                    <a:p>
                      <a:pPr algn="ctr"/>
                      <a:r>
                        <a:rPr lang="en-US" b="1" dirty="0"/>
                        <a:t>T</a:t>
                      </a:r>
                    </a:p>
                  </a:txBody>
                  <a:tcPr/>
                </a:tc>
                <a:tc>
                  <a:txBody>
                    <a:bodyPr/>
                    <a:lstStyle/>
                    <a:p>
                      <a:pPr algn="ctr"/>
                      <a:r>
                        <a:rPr lang="en-US" b="1" dirty="0"/>
                        <a:t>F</a:t>
                      </a:r>
                    </a:p>
                  </a:txBody>
                  <a:tcPr/>
                </a:tc>
                <a:tc>
                  <a:txBody>
                    <a:bodyPr/>
                    <a:lstStyle/>
                    <a:p>
                      <a:pPr algn="ctr"/>
                      <a:r>
                        <a:rPr lang="en-US" b="1" dirty="0"/>
                        <a:t>T</a:t>
                      </a:r>
                    </a:p>
                  </a:txBody>
                  <a:tcPr/>
                </a:tc>
                <a:extLst>
                  <a:ext uri="{0D108BD9-81ED-4DB2-BD59-A6C34878D82A}">
                    <a16:rowId xmlns:a16="http://schemas.microsoft.com/office/drawing/2014/main" val="10002"/>
                  </a:ext>
                </a:extLst>
              </a:tr>
              <a:tr h="376872">
                <a:tc>
                  <a:txBody>
                    <a:bodyPr/>
                    <a:lstStyle/>
                    <a:p>
                      <a:pPr algn="ctr"/>
                      <a:r>
                        <a:rPr lang="en-US" b="1" dirty="0"/>
                        <a:t>F</a:t>
                      </a:r>
                    </a:p>
                  </a:txBody>
                  <a:tcPr/>
                </a:tc>
                <a:tc>
                  <a:txBody>
                    <a:bodyPr/>
                    <a:lstStyle/>
                    <a:p>
                      <a:pPr algn="ctr"/>
                      <a:r>
                        <a:rPr lang="en-US" b="1" dirty="0"/>
                        <a:t>T</a:t>
                      </a:r>
                    </a:p>
                  </a:txBody>
                  <a:tcPr/>
                </a:tc>
                <a:tc>
                  <a:txBody>
                    <a:bodyPr/>
                    <a:lstStyle/>
                    <a:p>
                      <a:pPr algn="ctr"/>
                      <a:r>
                        <a:rPr lang="en-US" b="1" dirty="0"/>
                        <a:t>T</a:t>
                      </a:r>
                    </a:p>
                  </a:txBody>
                  <a:tcPr/>
                </a:tc>
                <a:extLst>
                  <a:ext uri="{0D108BD9-81ED-4DB2-BD59-A6C34878D82A}">
                    <a16:rowId xmlns:a16="http://schemas.microsoft.com/office/drawing/2014/main" val="10003"/>
                  </a:ext>
                </a:extLst>
              </a:tr>
              <a:tr h="376872">
                <a:tc>
                  <a:txBody>
                    <a:bodyPr/>
                    <a:lstStyle/>
                    <a:p>
                      <a:pPr algn="ctr"/>
                      <a:r>
                        <a:rPr lang="en-US" b="1" dirty="0"/>
                        <a:t>F</a:t>
                      </a:r>
                    </a:p>
                  </a:txBody>
                  <a:tcPr/>
                </a:tc>
                <a:tc>
                  <a:txBody>
                    <a:bodyPr/>
                    <a:lstStyle/>
                    <a:p>
                      <a:pPr algn="ctr"/>
                      <a:r>
                        <a:rPr lang="en-US" b="1" dirty="0"/>
                        <a:t>F</a:t>
                      </a:r>
                    </a:p>
                  </a:txBody>
                  <a:tcPr/>
                </a:tc>
                <a:tc>
                  <a:txBody>
                    <a:bodyPr/>
                    <a:lstStyle/>
                    <a:p>
                      <a:pPr algn="ctr"/>
                      <a:r>
                        <a:rPr lang="en-US" b="1" dirty="0"/>
                        <a:t>F</a:t>
                      </a:r>
                    </a:p>
                  </a:txBody>
                  <a:tcPr/>
                </a:tc>
                <a:extLst>
                  <a:ext uri="{0D108BD9-81ED-4DB2-BD59-A6C34878D82A}">
                    <a16:rowId xmlns:a16="http://schemas.microsoft.com/office/drawing/2014/main" val="10004"/>
                  </a:ext>
                </a:extLst>
              </a:tr>
            </a:tbl>
          </a:graphicData>
        </a:graphic>
      </p:graphicFrame>
      <p:graphicFrame>
        <p:nvGraphicFramePr>
          <p:cNvPr id="11" name="Table 10"/>
          <p:cNvGraphicFramePr>
            <a:graphicFrameLocks noGrp="1"/>
          </p:cNvGraphicFramePr>
          <p:nvPr>
            <p:custDataLst>
              <p:tags r:id="rId2"/>
            </p:custDataLst>
          </p:nvPr>
        </p:nvGraphicFramePr>
        <p:xfrm>
          <a:off x="7193828" y="2619200"/>
          <a:ext cx="1905000" cy="1884362"/>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389700">
                <a:tc>
                  <a:txBody>
                    <a:bodyPr/>
                    <a:lstStyle/>
                    <a:p>
                      <a:pPr algn="ctr"/>
                      <a:r>
                        <a:rPr lang="en-US" sz="1800" b="1" i="1" dirty="0"/>
                        <a:t>p</a:t>
                      </a:r>
                    </a:p>
                  </a:txBody>
                  <a:tcPr/>
                </a:tc>
                <a:tc>
                  <a:txBody>
                    <a:bodyPr/>
                    <a:lstStyle/>
                    <a:p>
                      <a:pPr algn="ctr"/>
                      <a:r>
                        <a:rPr lang="en-US" sz="1800" b="1" i="1" dirty="0"/>
                        <a:t>q</a:t>
                      </a:r>
                    </a:p>
                  </a:txBody>
                  <a:tcPr/>
                </a:tc>
                <a:tc>
                  <a:txBody>
                    <a:bodyPr/>
                    <a:lstStyle/>
                    <a:p>
                      <a:pPr algn="ctr"/>
                      <a:r>
                        <a:rPr lang="en-US" sz="1400" b="1" i="0" dirty="0"/>
                        <a:t>OUT</a:t>
                      </a:r>
                    </a:p>
                  </a:txBody>
                  <a:tcPr anchor="ctr"/>
                </a:tc>
                <a:extLst>
                  <a:ext uri="{0D108BD9-81ED-4DB2-BD59-A6C34878D82A}">
                    <a16:rowId xmlns:a16="http://schemas.microsoft.com/office/drawing/2014/main" val="10000"/>
                  </a:ext>
                </a:extLst>
              </a:tr>
              <a:tr h="365760">
                <a:tc>
                  <a:txBody>
                    <a:bodyPr/>
                    <a:lstStyle/>
                    <a:p>
                      <a:pPr algn="ctr"/>
                      <a:r>
                        <a:rPr lang="en-US" sz="1800" b="1" dirty="0"/>
                        <a:t>1</a:t>
                      </a:r>
                    </a:p>
                  </a:txBody>
                  <a:tcPr/>
                </a:tc>
                <a:tc>
                  <a:txBody>
                    <a:bodyPr/>
                    <a:lstStyle/>
                    <a:p>
                      <a:pPr algn="ctr"/>
                      <a:r>
                        <a:rPr lang="en-US" sz="1800" b="1" dirty="0"/>
                        <a:t>1</a:t>
                      </a:r>
                    </a:p>
                  </a:txBody>
                  <a:tcPr/>
                </a:tc>
                <a:tc>
                  <a:txBody>
                    <a:bodyPr/>
                    <a:lstStyle/>
                    <a:p>
                      <a:pPr algn="ctr"/>
                      <a:r>
                        <a:rPr lang="en-US" sz="1800" b="1" dirty="0"/>
                        <a:t>1</a:t>
                      </a:r>
                    </a:p>
                  </a:txBody>
                  <a:tcPr/>
                </a:tc>
                <a:extLst>
                  <a:ext uri="{0D108BD9-81ED-4DB2-BD59-A6C34878D82A}">
                    <a16:rowId xmlns:a16="http://schemas.microsoft.com/office/drawing/2014/main" val="10001"/>
                  </a:ext>
                </a:extLst>
              </a:tr>
              <a:tr h="365760">
                <a:tc>
                  <a:txBody>
                    <a:bodyPr/>
                    <a:lstStyle/>
                    <a:p>
                      <a:pPr algn="ctr"/>
                      <a:r>
                        <a:rPr lang="en-US" sz="1800" b="1" dirty="0"/>
                        <a:t>1</a:t>
                      </a:r>
                    </a:p>
                  </a:txBody>
                  <a:tcPr/>
                </a:tc>
                <a:tc>
                  <a:txBody>
                    <a:bodyPr/>
                    <a:lstStyle/>
                    <a:p>
                      <a:pPr algn="ctr"/>
                      <a:r>
                        <a:rPr lang="en-US" sz="1800" b="1" dirty="0"/>
                        <a:t>0</a:t>
                      </a:r>
                    </a:p>
                  </a:txBody>
                  <a:tcPr/>
                </a:tc>
                <a:tc>
                  <a:txBody>
                    <a:bodyPr/>
                    <a:lstStyle/>
                    <a:p>
                      <a:pPr algn="ctr"/>
                      <a:r>
                        <a:rPr lang="en-US" sz="1800" b="1" dirty="0"/>
                        <a:t>1</a:t>
                      </a:r>
                    </a:p>
                  </a:txBody>
                  <a:tcPr/>
                </a:tc>
                <a:extLst>
                  <a:ext uri="{0D108BD9-81ED-4DB2-BD59-A6C34878D82A}">
                    <a16:rowId xmlns:a16="http://schemas.microsoft.com/office/drawing/2014/main" val="10002"/>
                  </a:ext>
                </a:extLst>
              </a:tr>
              <a:tr h="365760">
                <a:tc>
                  <a:txBody>
                    <a:bodyPr/>
                    <a:lstStyle/>
                    <a:p>
                      <a:pPr algn="ctr"/>
                      <a:r>
                        <a:rPr lang="en-US" sz="1800" b="1" dirty="0"/>
                        <a:t>0</a:t>
                      </a:r>
                    </a:p>
                  </a:txBody>
                  <a:tcPr/>
                </a:tc>
                <a:tc>
                  <a:txBody>
                    <a:bodyPr/>
                    <a:lstStyle/>
                    <a:p>
                      <a:pPr algn="ctr"/>
                      <a:r>
                        <a:rPr lang="en-US" sz="1800" b="1" dirty="0"/>
                        <a:t>1</a:t>
                      </a:r>
                    </a:p>
                  </a:txBody>
                  <a:tcPr/>
                </a:tc>
                <a:tc>
                  <a:txBody>
                    <a:bodyPr/>
                    <a:lstStyle/>
                    <a:p>
                      <a:pPr algn="ctr"/>
                      <a:r>
                        <a:rPr lang="en-US" sz="1800" b="1" dirty="0"/>
                        <a:t>1</a:t>
                      </a:r>
                    </a:p>
                  </a:txBody>
                  <a:tcPr/>
                </a:tc>
                <a:extLst>
                  <a:ext uri="{0D108BD9-81ED-4DB2-BD59-A6C34878D82A}">
                    <a16:rowId xmlns:a16="http://schemas.microsoft.com/office/drawing/2014/main" val="10003"/>
                  </a:ext>
                </a:extLst>
              </a:tr>
              <a:tr h="397382">
                <a:tc>
                  <a:txBody>
                    <a:bodyPr/>
                    <a:lstStyle/>
                    <a:p>
                      <a:pPr algn="ctr"/>
                      <a:r>
                        <a:rPr lang="en-US" sz="1800" b="1" dirty="0"/>
                        <a:t>0</a:t>
                      </a:r>
                    </a:p>
                  </a:txBody>
                  <a:tcPr/>
                </a:tc>
                <a:tc>
                  <a:txBody>
                    <a:bodyPr/>
                    <a:lstStyle/>
                    <a:p>
                      <a:pPr algn="ctr"/>
                      <a:r>
                        <a:rPr lang="en-US" sz="1800" b="1" dirty="0"/>
                        <a:t>0</a:t>
                      </a:r>
                    </a:p>
                  </a:txBody>
                  <a:tcPr/>
                </a:tc>
                <a:tc>
                  <a:txBody>
                    <a:bodyPr/>
                    <a:lstStyle/>
                    <a:p>
                      <a:pPr algn="ctr"/>
                      <a:r>
                        <a:rPr lang="en-US" sz="1800" b="1" dirty="0"/>
                        <a:t>0</a:t>
                      </a:r>
                    </a:p>
                  </a:txBody>
                  <a:tcPr/>
                </a:tc>
                <a:extLst>
                  <a:ext uri="{0D108BD9-81ED-4DB2-BD59-A6C34878D82A}">
                    <a16:rowId xmlns:a16="http://schemas.microsoft.com/office/drawing/2014/main" val="10004"/>
                  </a:ext>
                </a:extLst>
              </a:tr>
            </a:tbl>
          </a:graphicData>
        </a:graphic>
      </p:graphicFrame>
      <p:sp>
        <p:nvSpPr>
          <p:cNvPr id="12" name="TextBox 5"/>
          <p:cNvSpPr txBox="1">
            <a:spLocks noChangeArrowheads="1"/>
          </p:cNvSpPr>
          <p:nvPr/>
        </p:nvSpPr>
        <p:spPr bwMode="auto">
          <a:xfrm>
            <a:off x="2682876" y="1296988"/>
            <a:ext cx="2881313"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800" dirty="0">
                <a:solidFill>
                  <a:srgbClr val="C00000"/>
                </a:solidFill>
                <a:latin typeface="Franklin Gothic Medium" pitchFamily="34" charset="0"/>
                <a:cs typeface="Arial" pitchFamily="34" charset="0"/>
              </a:rPr>
              <a:t>OR Connective</a:t>
            </a:r>
          </a:p>
        </p:txBody>
      </p:sp>
      <p:sp>
        <p:nvSpPr>
          <p:cNvPr id="13" name="TextBox 33"/>
          <p:cNvSpPr txBox="1">
            <a:spLocks noChangeArrowheads="1"/>
          </p:cNvSpPr>
          <p:nvPr/>
        </p:nvSpPr>
        <p:spPr bwMode="auto">
          <a:xfrm>
            <a:off x="6859589" y="1296989"/>
            <a:ext cx="2632075"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800" dirty="0">
                <a:solidFill>
                  <a:srgbClr val="C00000"/>
                </a:solidFill>
                <a:latin typeface="Franklin Gothic Medium" pitchFamily="34" charset="0"/>
              </a:rPr>
              <a:t>OR Gate</a:t>
            </a:r>
            <a:endParaRPr lang="en-US" sz="2000" b="1" i="1" dirty="0">
              <a:solidFill>
                <a:srgbClr val="C00000"/>
              </a:solidFill>
              <a:latin typeface="Franklin Gothic Medium" pitchFamily="34" charset="0"/>
            </a:endParaRPr>
          </a:p>
        </p:txBody>
      </p:sp>
      <p:grpSp>
        <p:nvGrpSpPr>
          <p:cNvPr id="5" name="Group 4"/>
          <p:cNvGrpSpPr/>
          <p:nvPr/>
        </p:nvGrpSpPr>
        <p:grpSpPr>
          <a:xfrm>
            <a:off x="7549710" y="2076084"/>
            <a:ext cx="1185616" cy="423254"/>
            <a:chOff x="6025710" y="2076084"/>
            <a:chExt cx="1185616" cy="423254"/>
          </a:xfrm>
        </p:grpSpPr>
        <p:sp>
          <p:nvSpPr>
            <p:cNvPr id="24" name="Rectangle 20"/>
            <p:cNvSpPr>
              <a:spLocks noChangeArrowheads="1"/>
            </p:cNvSpPr>
            <p:nvPr/>
          </p:nvSpPr>
          <p:spPr bwMode="auto">
            <a:xfrm>
              <a:off x="6033330" y="2076084"/>
              <a:ext cx="184771" cy="2479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500" i="1" dirty="0"/>
                <a:t>p</a:t>
              </a:r>
            </a:p>
          </p:txBody>
        </p:sp>
        <p:sp>
          <p:nvSpPr>
            <p:cNvPr id="25" name="Rectangle 22"/>
            <p:cNvSpPr>
              <a:spLocks noChangeArrowheads="1"/>
            </p:cNvSpPr>
            <p:nvPr/>
          </p:nvSpPr>
          <p:spPr bwMode="auto">
            <a:xfrm>
              <a:off x="6923904" y="2212750"/>
              <a:ext cx="287422" cy="1778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tabLst>
                  <a:tab pos="457200" algn="l"/>
                  <a:tab pos="914400" algn="l"/>
                  <a:tab pos="1371600" algn="l"/>
                </a:tabLst>
              </a:pPr>
              <a:r>
                <a:rPr lang="en-US" sz="1000" dirty="0"/>
                <a:t> OUT</a:t>
              </a:r>
            </a:p>
          </p:txBody>
        </p:sp>
        <p:sp>
          <p:nvSpPr>
            <p:cNvPr id="27" name="TextBox 6"/>
            <p:cNvSpPr txBox="1">
              <a:spLocks noChangeArrowheads="1"/>
            </p:cNvSpPr>
            <p:nvPr/>
          </p:nvSpPr>
          <p:spPr bwMode="auto">
            <a:xfrm>
              <a:off x="6303098" y="2201915"/>
              <a:ext cx="412292"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700" b="1" dirty="0"/>
                <a:t> </a:t>
              </a:r>
              <a:r>
                <a:rPr lang="en-US" sz="1000" b="1" dirty="0"/>
                <a:t>OR</a:t>
              </a:r>
            </a:p>
          </p:txBody>
        </p:sp>
        <p:sp>
          <p:nvSpPr>
            <p:cNvPr id="28" name="Rectangle 20"/>
            <p:cNvSpPr>
              <a:spLocks noChangeArrowheads="1"/>
            </p:cNvSpPr>
            <p:nvPr/>
          </p:nvSpPr>
          <p:spPr bwMode="auto">
            <a:xfrm>
              <a:off x="6025710" y="2251344"/>
              <a:ext cx="184771" cy="2479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500" i="1" dirty="0"/>
                <a:t>q</a:t>
              </a:r>
            </a:p>
          </p:txBody>
        </p:sp>
      </p:grpSp>
      <p:sp>
        <p:nvSpPr>
          <p:cNvPr id="14" name="Rectangle 13"/>
          <p:cNvSpPr/>
          <p:nvPr/>
        </p:nvSpPr>
        <p:spPr>
          <a:xfrm>
            <a:off x="3695300" y="2136153"/>
            <a:ext cx="673581" cy="369332"/>
          </a:xfrm>
          <a:prstGeom prst="rect">
            <a:avLst/>
          </a:prstGeom>
        </p:spPr>
        <p:txBody>
          <a:bodyPr wrap="none">
            <a:spAutoFit/>
          </a:bodyPr>
          <a:lstStyle/>
          <a:p>
            <a:pPr algn="ctr"/>
            <a:r>
              <a:rPr lang="en-US" b="1" i="1" dirty="0"/>
              <a:t>p </a:t>
            </a:r>
            <a:r>
              <a:rPr lang="en-US" b="1" dirty="0">
                <a:latin typeface="Symbol"/>
                <a:sym typeface="Symbol"/>
              </a:rPr>
              <a:t></a:t>
            </a:r>
            <a:r>
              <a:rPr lang="en-US" b="1" dirty="0"/>
              <a:t> </a:t>
            </a:r>
            <a:r>
              <a:rPr lang="en-US" b="1" i="1" dirty="0"/>
              <a:t>q</a:t>
            </a:r>
          </a:p>
        </p:txBody>
      </p:sp>
      <p:sp>
        <p:nvSpPr>
          <p:cNvPr id="30" name="TextBox 29"/>
          <p:cNvSpPr txBox="1"/>
          <p:nvPr/>
        </p:nvSpPr>
        <p:spPr>
          <a:xfrm>
            <a:off x="5806440" y="1327469"/>
            <a:ext cx="702346" cy="461665"/>
          </a:xfrm>
          <a:prstGeom prst="rect">
            <a:avLst/>
          </a:prstGeom>
          <a:noFill/>
        </p:spPr>
        <p:txBody>
          <a:bodyPr wrap="square" rtlCol="0">
            <a:spAutoFit/>
          </a:bodyPr>
          <a:lstStyle/>
          <a:p>
            <a:r>
              <a:rPr lang="en-US" sz="2400" dirty="0">
                <a:latin typeface="Franklin Gothic Medium"/>
                <a:cs typeface="Franklin Gothic Medium"/>
              </a:rPr>
              <a:t>vs.</a:t>
            </a:r>
          </a:p>
        </p:txBody>
      </p:sp>
      <p:grpSp>
        <p:nvGrpSpPr>
          <p:cNvPr id="36" name="Group 7"/>
          <p:cNvGrpSpPr>
            <a:grpSpLocks/>
          </p:cNvGrpSpPr>
          <p:nvPr/>
        </p:nvGrpSpPr>
        <p:grpSpPr bwMode="auto">
          <a:xfrm>
            <a:off x="5084268" y="4926878"/>
            <a:ext cx="1097041" cy="1068388"/>
            <a:chOff x="5879239" y="5013674"/>
            <a:chExt cx="1096917" cy="1068388"/>
          </a:xfrm>
        </p:grpSpPr>
        <p:grpSp>
          <p:nvGrpSpPr>
            <p:cNvPr id="37" name="Group 21"/>
            <p:cNvGrpSpPr>
              <a:grpSpLocks/>
            </p:cNvGrpSpPr>
            <p:nvPr/>
          </p:nvGrpSpPr>
          <p:grpSpPr bwMode="auto">
            <a:xfrm>
              <a:off x="5879239" y="5013674"/>
              <a:ext cx="342900" cy="1068388"/>
              <a:chOff x="5325299" y="4417218"/>
              <a:chExt cx="342900" cy="1068388"/>
            </a:xfrm>
          </p:grpSpPr>
          <p:sp>
            <p:nvSpPr>
              <p:cNvPr id="39" name="Rectangle 29"/>
              <p:cNvSpPr>
                <a:spLocks noChangeArrowheads="1"/>
              </p:cNvSpPr>
              <p:nvPr/>
            </p:nvSpPr>
            <p:spPr bwMode="auto">
              <a:xfrm>
                <a:off x="5325299" y="4417218"/>
                <a:ext cx="342900"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a:t>p</a:t>
                </a:r>
              </a:p>
            </p:txBody>
          </p:sp>
          <p:sp>
            <p:nvSpPr>
              <p:cNvPr id="40" name="Rectangle 30"/>
              <p:cNvSpPr>
                <a:spLocks noChangeArrowheads="1"/>
              </p:cNvSpPr>
              <p:nvPr/>
            </p:nvSpPr>
            <p:spPr bwMode="auto">
              <a:xfrm>
                <a:off x="5325299" y="4888706"/>
                <a:ext cx="279400"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a:t>q</a:t>
                </a:r>
              </a:p>
            </p:txBody>
          </p:sp>
        </p:grpSp>
        <p:sp>
          <p:nvSpPr>
            <p:cNvPr id="38" name="TextBox 6"/>
            <p:cNvSpPr txBox="1">
              <a:spLocks noChangeArrowheads="1"/>
            </p:cNvSpPr>
            <p:nvPr/>
          </p:nvSpPr>
          <p:spPr bwMode="auto">
            <a:xfrm>
              <a:off x="6522237" y="5345375"/>
              <a:ext cx="453919"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OR</a:t>
              </a:r>
            </a:p>
          </p:txBody>
        </p:sp>
      </p:grpSp>
      <p:sp>
        <p:nvSpPr>
          <p:cNvPr id="43" name="TextBox 29"/>
          <p:cNvSpPr txBox="1">
            <a:spLocks noChangeArrowheads="1"/>
          </p:cNvSpPr>
          <p:nvPr/>
        </p:nvSpPr>
        <p:spPr bwMode="auto">
          <a:xfrm>
            <a:off x="4402545" y="5937447"/>
            <a:ext cx="3262313"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ja-JP" altLang="en-US" dirty="0">
                <a:latin typeface="Franklin Gothic Medium" pitchFamily="34" charset="0"/>
              </a:rPr>
              <a:t>“</a:t>
            </a:r>
            <a:r>
              <a:rPr lang="en-US" dirty="0">
                <a:latin typeface="Franklin Gothic Medium" pitchFamily="34" charset="0"/>
              </a:rPr>
              <a:t>arrowhead block looks like V</a:t>
            </a:r>
            <a:r>
              <a:rPr lang="ja-JP" altLang="en-US" dirty="0">
                <a:latin typeface="Franklin Gothic Medium" pitchFamily="34" charset="0"/>
              </a:rPr>
              <a:t>”</a:t>
            </a:r>
            <a:endParaRPr lang="en-US" dirty="0">
              <a:latin typeface="Franklin Gothic Medium" pitchFamily="34" charset="0"/>
            </a:endParaRPr>
          </a:p>
        </p:txBody>
      </p:sp>
      <p:sp>
        <p:nvSpPr>
          <p:cNvPr id="45" name="Rectangle 22"/>
          <p:cNvSpPr>
            <a:spLocks noChangeArrowheads="1"/>
          </p:cNvSpPr>
          <p:nvPr/>
        </p:nvSpPr>
        <p:spPr bwMode="auto">
          <a:xfrm>
            <a:off x="6733868" y="5272231"/>
            <a:ext cx="533504" cy="33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tabLst>
                <a:tab pos="457200" algn="l"/>
                <a:tab pos="914400" algn="l"/>
                <a:tab pos="1371600" algn="l"/>
              </a:tabLst>
            </a:pPr>
            <a:r>
              <a:rPr lang="en-US" sz="1400" dirty="0"/>
              <a:t>OUT</a:t>
            </a:r>
          </a:p>
        </p:txBody>
      </p:sp>
      <p:pic>
        <p:nvPicPr>
          <p:cNvPr id="23" name="Picture 50" descr="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1129" y="5092514"/>
            <a:ext cx="1400334" cy="63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 name="Picture 50" descr="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8168" y="2090189"/>
            <a:ext cx="760757" cy="4414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2132235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 Gates</a:t>
            </a:r>
          </a:p>
        </p:txBody>
      </p:sp>
      <p:sp>
        <p:nvSpPr>
          <p:cNvPr id="41" name="TextBox 5"/>
          <p:cNvSpPr txBox="1">
            <a:spLocks noChangeArrowheads="1"/>
          </p:cNvSpPr>
          <p:nvPr/>
        </p:nvSpPr>
        <p:spPr bwMode="auto">
          <a:xfrm>
            <a:off x="2679699" y="1802291"/>
            <a:ext cx="2881313"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000" b="1">
                <a:latin typeface="Symbol" charset="0"/>
                <a:sym typeface="Symbol" charset="0"/>
              </a:rPr>
              <a:t></a:t>
            </a:r>
            <a:r>
              <a:rPr lang="en-US" sz="2000" b="1" i="1"/>
              <a:t>p</a:t>
            </a:r>
            <a:endParaRPr lang="en-US" sz="2000" b="1" i="1" dirty="0"/>
          </a:p>
        </p:txBody>
      </p:sp>
      <p:sp>
        <p:nvSpPr>
          <p:cNvPr id="42" name="TextBox 33"/>
          <p:cNvSpPr txBox="1">
            <a:spLocks noChangeArrowheads="1"/>
          </p:cNvSpPr>
          <p:nvPr/>
        </p:nvSpPr>
        <p:spPr bwMode="auto">
          <a:xfrm>
            <a:off x="6535383" y="1289993"/>
            <a:ext cx="3253076"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800" dirty="0">
                <a:solidFill>
                  <a:srgbClr val="C00000"/>
                </a:solidFill>
                <a:latin typeface="Franklin Gothic Medium" pitchFamily="34" charset="0"/>
              </a:rPr>
              <a:t>NOT Gate</a:t>
            </a:r>
            <a:endParaRPr lang="en-US" sz="2000" dirty="0">
              <a:latin typeface="Franklin Gothic Medium" pitchFamily="34" charset="0"/>
            </a:endParaRPr>
          </a:p>
        </p:txBody>
      </p:sp>
      <p:graphicFrame>
        <p:nvGraphicFramePr>
          <p:cNvPr id="43" name="Table 42"/>
          <p:cNvGraphicFramePr>
            <a:graphicFrameLocks noGrp="1"/>
          </p:cNvGraphicFramePr>
          <p:nvPr>
            <p:custDataLst>
              <p:tags r:id="rId1"/>
            </p:custDataLst>
          </p:nvPr>
        </p:nvGraphicFramePr>
        <p:xfrm>
          <a:off x="3602759" y="2590800"/>
          <a:ext cx="1143000" cy="1127412"/>
        </p:xfrm>
        <a:graphic>
          <a:graphicData uri="http://schemas.openxmlformats.org/drawingml/2006/table">
            <a:tbl>
              <a:tblPr firstRow="1" bandRow="1">
                <a:tableStyleId>{5940675A-B579-460E-94D1-54222C63F5DA}</a:tableStyleId>
              </a:tblPr>
              <a:tblGrid>
                <a:gridCol w="470648">
                  <a:extLst>
                    <a:ext uri="{9D8B030D-6E8A-4147-A177-3AD203B41FA5}">
                      <a16:colId xmlns:a16="http://schemas.microsoft.com/office/drawing/2014/main" val="20000"/>
                    </a:ext>
                  </a:extLst>
                </a:gridCol>
                <a:gridCol w="672352">
                  <a:extLst>
                    <a:ext uri="{9D8B030D-6E8A-4147-A177-3AD203B41FA5}">
                      <a16:colId xmlns:a16="http://schemas.microsoft.com/office/drawing/2014/main" val="20001"/>
                    </a:ext>
                  </a:extLst>
                </a:gridCol>
              </a:tblGrid>
              <a:tr h="396022">
                <a:tc>
                  <a:txBody>
                    <a:bodyPr/>
                    <a:lstStyle/>
                    <a:p>
                      <a:pPr algn="ctr"/>
                      <a:r>
                        <a:rPr lang="en-US" sz="1800" b="1" i="1" dirty="0"/>
                        <a:t>p</a:t>
                      </a:r>
                    </a:p>
                  </a:txBody>
                  <a:tcPr marT="45662" marB="45662"/>
                </a:tc>
                <a:tc>
                  <a:txBody>
                    <a:bodyPr/>
                    <a:lstStyle/>
                    <a:p>
                      <a:pPr algn="ctr"/>
                      <a:r>
                        <a:rPr lang="en-US" sz="2000" b="1" i="0" baseline="0" dirty="0">
                          <a:latin typeface="Symbol"/>
                          <a:sym typeface="Symbol"/>
                        </a:rPr>
                        <a:t></a:t>
                      </a:r>
                      <a:r>
                        <a:rPr lang="en-US" sz="1800" b="1" i="0" baseline="0" dirty="0"/>
                        <a:t> </a:t>
                      </a:r>
                      <a:r>
                        <a:rPr lang="en-US" sz="1800" b="1" i="1" baseline="0" dirty="0"/>
                        <a:t>p</a:t>
                      </a:r>
                      <a:endParaRPr lang="en-US" sz="1800" b="1" i="1" dirty="0"/>
                    </a:p>
                  </a:txBody>
                  <a:tcPr marT="45662" marB="45662"/>
                </a:tc>
                <a:extLst>
                  <a:ext uri="{0D108BD9-81ED-4DB2-BD59-A6C34878D82A}">
                    <a16:rowId xmlns:a16="http://schemas.microsoft.com/office/drawing/2014/main" val="10000"/>
                  </a:ext>
                </a:extLst>
              </a:tr>
              <a:tr h="365552">
                <a:tc>
                  <a:txBody>
                    <a:bodyPr/>
                    <a:lstStyle/>
                    <a:p>
                      <a:pPr algn="ctr"/>
                      <a:r>
                        <a:rPr lang="en-US" sz="1800" b="1" dirty="0"/>
                        <a:t>T</a:t>
                      </a:r>
                    </a:p>
                  </a:txBody>
                  <a:tcPr marT="45662" marB="45662"/>
                </a:tc>
                <a:tc>
                  <a:txBody>
                    <a:bodyPr/>
                    <a:lstStyle/>
                    <a:p>
                      <a:pPr algn="ctr"/>
                      <a:r>
                        <a:rPr lang="en-US" sz="1800" b="1" dirty="0"/>
                        <a:t>F</a:t>
                      </a:r>
                    </a:p>
                  </a:txBody>
                  <a:tcPr marT="45662" marB="45662"/>
                </a:tc>
                <a:extLst>
                  <a:ext uri="{0D108BD9-81ED-4DB2-BD59-A6C34878D82A}">
                    <a16:rowId xmlns:a16="http://schemas.microsoft.com/office/drawing/2014/main" val="10001"/>
                  </a:ext>
                </a:extLst>
              </a:tr>
              <a:tr h="365552">
                <a:tc>
                  <a:txBody>
                    <a:bodyPr/>
                    <a:lstStyle/>
                    <a:p>
                      <a:pPr algn="ctr"/>
                      <a:r>
                        <a:rPr lang="en-US" sz="1800" b="1" dirty="0"/>
                        <a:t>F</a:t>
                      </a:r>
                    </a:p>
                  </a:txBody>
                  <a:tcPr marT="45662" marB="45662"/>
                </a:tc>
                <a:tc>
                  <a:txBody>
                    <a:bodyPr/>
                    <a:lstStyle/>
                    <a:p>
                      <a:pPr algn="ctr"/>
                      <a:r>
                        <a:rPr lang="en-US" sz="1800" b="1" dirty="0"/>
                        <a:t>T</a:t>
                      </a:r>
                    </a:p>
                  </a:txBody>
                  <a:tcPr marT="45662" marB="45662"/>
                </a:tc>
                <a:extLst>
                  <a:ext uri="{0D108BD9-81ED-4DB2-BD59-A6C34878D82A}">
                    <a16:rowId xmlns:a16="http://schemas.microsoft.com/office/drawing/2014/main" val="10002"/>
                  </a:ext>
                </a:extLst>
              </a:tr>
            </a:tbl>
          </a:graphicData>
        </a:graphic>
      </p:graphicFrame>
      <p:graphicFrame>
        <p:nvGraphicFramePr>
          <p:cNvPr id="44" name="Table 43"/>
          <p:cNvGraphicFramePr>
            <a:graphicFrameLocks noGrp="1"/>
          </p:cNvGraphicFramePr>
          <p:nvPr>
            <p:custDataLst>
              <p:tags r:id="rId2"/>
            </p:custDataLst>
          </p:nvPr>
        </p:nvGraphicFramePr>
        <p:xfrm>
          <a:off x="7497739" y="2613582"/>
          <a:ext cx="1143000" cy="1097010"/>
        </p:xfrm>
        <a:graphic>
          <a:graphicData uri="http://schemas.openxmlformats.org/drawingml/2006/table">
            <a:tbl>
              <a:tblPr firstRow="1" bandRow="1">
                <a:tableStyleId>{5940675A-B579-460E-94D1-54222C63F5DA}</a:tableStyleId>
              </a:tblPr>
              <a:tblGrid>
                <a:gridCol w="470648">
                  <a:extLst>
                    <a:ext uri="{9D8B030D-6E8A-4147-A177-3AD203B41FA5}">
                      <a16:colId xmlns:a16="http://schemas.microsoft.com/office/drawing/2014/main" val="20000"/>
                    </a:ext>
                  </a:extLst>
                </a:gridCol>
                <a:gridCol w="672352">
                  <a:extLst>
                    <a:ext uri="{9D8B030D-6E8A-4147-A177-3AD203B41FA5}">
                      <a16:colId xmlns:a16="http://schemas.microsoft.com/office/drawing/2014/main" val="20001"/>
                    </a:ext>
                  </a:extLst>
                </a:gridCol>
              </a:tblGrid>
              <a:tr h="365654">
                <a:tc>
                  <a:txBody>
                    <a:bodyPr/>
                    <a:lstStyle/>
                    <a:p>
                      <a:pPr algn="ctr"/>
                      <a:r>
                        <a:rPr lang="en-US" sz="1800" b="1" i="1" dirty="0"/>
                        <a:t>p</a:t>
                      </a:r>
                    </a:p>
                  </a:txBody>
                  <a:tcPr marT="45675" marB="45675"/>
                </a:tc>
                <a:tc>
                  <a:txBody>
                    <a:bodyPr/>
                    <a:lstStyle/>
                    <a:p>
                      <a:pPr algn="ctr"/>
                      <a:r>
                        <a:rPr lang="en-US" sz="1400" b="1" i="0" dirty="0"/>
                        <a:t>OUT</a:t>
                      </a:r>
                      <a:endParaRPr lang="en-US" sz="1400" b="1" i="1" dirty="0"/>
                    </a:p>
                  </a:txBody>
                  <a:tcPr marT="45675" marB="45675" anchor="ctr"/>
                </a:tc>
                <a:extLst>
                  <a:ext uri="{0D108BD9-81ED-4DB2-BD59-A6C34878D82A}">
                    <a16:rowId xmlns:a16="http://schemas.microsoft.com/office/drawing/2014/main" val="10000"/>
                  </a:ext>
                </a:extLst>
              </a:tr>
              <a:tr h="365654">
                <a:tc>
                  <a:txBody>
                    <a:bodyPr/>
                    <a:lstStyle/>
                    <a:p>
                      <a:pPr algn="ctr"/>
                      <a:r>
                        <a:rPr lang="en-US" sz="1800" b="1" dirty="0"/>
                        <a:t>1</a:t>
                      </a:r>
                    </a:p>
                  </a:txBody>
                  <a:tcPr marT="45675" marB="45675"/>
                </a:tc>
                <a:tc>
                  <a:txBody>
                    <a:bodyPr/>
                    <a:lstStyle/>
                    <a:p>
                      <a:pPr algn="ctr"/>
                      <a:r>
                        <a:rPr lang="en-US" sz="1800" b="1" dirty="0"/>
                        <a:t>0</a:t>
                      </a:r>
                    </a:p>
                  </a:txBody>
                  <a:tcPr marT="45675" marB="45675"/>
                </a:tc>
                <a:extLst>
                  <a:ext uri="{0D108BD9-81ED-4DB2-BD59-A6C34878D82A}">
                    <a16:rowId xmlns:a16="http://schemas.microsoft.com/office/drawing/2014/main" val="10001"/>
                  </a:ext>
                </a:extLst>
              </a:tr>
              <a:tr h="365654">
                <a:tc>
                  <a:txBody>
                    <a:bodyPr/>
                    <a:lstStyle/>
                    <a:p>
                      <a:pPr algn="ctr"/>
                      <a:r>
                        <a:rPr lang="en-US" sz="1800" b="1" dirty="0"/>
                        <a:t>0</a:t>
                      </a:r>
                    </a:p>
                  </a:txBody>
                  <a:tcPr marT="45675" marB="45675"/>
                </a:tc>
                <a:tc>
                  <a:txBody>
                    <a:bodyPr/>
                    <a:lstStyle/>
                    <a:p>
                      <a:pPr algn="ctr"/>
                      <a:r>
                        <a:rPr lang="en-US" sz="1800" b="1" dirty="0"/>
                        <a:t>1</a:t>
                      </a:r>
                    </a:p>
                  </a:txBody>
                  <a:tcPr marT="45675" marB="45675"/>
                </a:tc>
                <a:extLst>
                  <a:ext uri="{0D108BD9-81ED-4DB2-BD59-A6C34878D82A}">
                    <a16:rowId xmlns:a16="http://schemas.microsoft.com/office/drawing/2014/main" val="10002"/>
                  </a:ext>
                </a:extLst>
              </a:tr>
            </a:tbl>
          </a:graphicData>
        </a:graphic>
      </p:graphicFrame>
      <p:sp>
        <p:nvSpPr>
          <p:cNvPr id="17" name="TextBox 16"/>
          <p:cNvSpPr txBox="1"/>
          <p:nvPr/>
        </p:nvSpPr>
        <p:spPr>
          <a:xfrm>
            <a:off x="5806440" y="1327469"/>
            <a:ext cx="702346" cy="461665"/>
          </a:xfrm>
          <a:prstGeom prst="rect">
            <a:avLst/>
          </a:prstGeom>
          <a:noFill/>
        </p:spPr>
        <p:txBody>
          <a:bodyPr wrap="square" rtlCol="0">
            <a:spAutoFit/>
          </a:bodyPr>
          <a:lstStyle/>
          <a:p>
            <a:r>
              <a:rPr lang="en-US" sz="2400" dirty="0">
                <a:latin typeface="Franklin Gothic Medium"/>
                <a:cs typeface="Franklin Gothic Medium"/>
              </a:rPr>
              <a:t>vs.</a:t>
            </a:r>
          </a:p>
        </p:txBody>
      </p:sp>
      <p:sp>
        <p:nvSpPr>
          <p:cNvPr id="5" name="Rectangle 4"/>
          <p:cNvSpPr/>
          <p:nvPr/>
        </p:nvSpPr>
        <p:spPr>
          <a:xfrm>
            <a:off x="2777615" y="1290007"/>
            <a:ext cx="2685479" cy="523220"/>
          </a:xfrm>
          <a:prstGeom prst="rect">
            <a:avLst/>
          </a:prstGeom>
        </p:spPr>
        <p:txBody>
          <a:bodyPr wrap="none">
            <a:spAutoFit/>
          </a:bodyPr>
          <a:lstStyle/>
          <a:p>
            <a:pPr lvl="0" algn="ctr"/>
            <a:r>
              <a:rPr lang="en-US" sz="2800" dirty="0">
                <a:solidFill>
                  <a:srgbClr val="C00000"/>
                </a:solidFill>
                <a:latin typeface="Franklin Gothic Medium" pitchFamily="34" charset="0"/>
              </a:rPr>
              <a:t>NOT Connective</a:t>
            </a:r>
          </a:p>
        </p:txBody>
      </p:sp>
      <p:sp>
        <p:nvSpPr>
          <p:cNvPr id="6" name="Rectangle 5"/>
          <p:cNvSpPr/>
          <p:nvPr/>
        </p:nvSpPr>
        <p:spPr>
          <a:xfrm>
            <a:off x="8814725" y="2111334"/>
            <a:ext cx="1370888" cy="646331"/>
          </a:xfrm>
          <a:prstGeom prst="rect">
            <a:avLst/>
          </a:prstGeom>
        </p:spPr>
        <p:txBody>
          <a:bodyPr wrap="none">
            <a:spAutoFit/>
          </a:bodyPr>
          <a:lstStyle/>
          <a:p>
            <a:pPr algn="ctr"/>
            <a:r>
              <a:rPr lang="en-US" dirty="0">
                <a:solidFill>
                  <a:srgbClr val="C00000"/>
                </a:solidFill>
                <a:latin typeface="Franklin Gothic Medium" pitchFamily="34" charset="0"/>
              </a:rPr>
              <a:t> </a:t>
            </a:r>
            <a:r>
              <a:rPr lang="en-US" dirty="0">
                <a:latin typeface="Franklin Gothic Medium" pitchFamily="34" charset="0"/>
              </a:rPr>
              <a:t>Also called </a:t>
            </a:r>
          </a:p>
          <a:p>
            <a:pPr algn="ctr"/>
            <a:r>
              <a:rPr lang="en-US" i="1" dirty="0">
                <a:latin typeface="Franklin Gothic Medium" pitchFamily="34" charset="0"/>
              </a:rPr>
              <a:t>inverter</a:t>
            </a:r>
            <a:endParaRPr lang="en-US" sz="1400" dirty="0">
              <a:latin typeface="Franklin Gothic Medium" pitchFamily="34" charset="0"/>
            </a:endParaRPr>
          </a:p>
        </p:txBody>
      </p:sp>
      <p:grpSp>
        <p:nvGrpSpPr>
          <p:cNvPr id="13" name="Group 12"/>
          <p:cNvGrpSpPr/>
          <p:nvPr/>
        </p:nvGrpSpPr>
        <p:grpSpPr>
          <a:xfrm>
            <a:off x="4848693" y="4315032"/>
            <a:ext cx="1685608" cy="708978"/>
            <a:chOff x="5585789" y="4310697"/>
            <a:chExt cx="1685608" cy="708978"/>
          </a:xfrm>
        </p:grpSpPr>
        <p:grpSp>
          <p:nvGrpSpPr>
            <p:cNvPr id="20" name="Group 1"/>
            <p:cNvGrpSpPr>
              <a:grpSpLocks/>
            </p:cNvGrpSpPr>
            <p:nvPr/>
          </p:nvGrpSpPr>
          <p:grpSpPr bwMode="auto">
            <a:xfrm>
              <a:off x="5585789" y="4310697"/>
              <a:ext cx="1685608" cy="708978"/>
              <a:chOff x="5682558" y="4410075"/>
              <a:chExt cx="1684775" cy="708978"/>
            </a:xfrm>
          </p:grpSpPr>
          <p:sp>
            <p:nvSpPr>
              <p:cNvPr id="21" name="Rectangle 41"/>
              <p:cNvSpPr>
                <a:spLocks noChangeArrowheads="1"/>
              </p:cNvSpPr>
              <p:nvPr/>
            </p:nvSpPr>
            <p:spPr bwMode="auto">
              <a:xfrm>
                <a:off x="5682558" y="4410075"/>
                <a:ext cx="342900"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p</a:t>
                </a:r>
              </a:p>
            </p:txBody>
          </p:sp>
          <p:sp>
            <p:nvSpPr>
              <p:cNvPr id="39" name="Rectangle 42"/>
              <p:cNvSpPr>
                <a:spLocks noChangeArrowheads="1"/>
              </p:cNvSpPr>
              <p:nvPr/>
            </p:nvSpPr>
            <p:spPr bwMode="auto">
              <a:xfrm>
                <a:off x="7087933" y="4522153"/>
                <a:ext cx="279400"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grpSp>
        <p:sp>
          <p:nvSpPr>
            <p:cNvPr id="23" name="TextBox 6"/>
            <p:cNvSpPr txBox="1">
              <a:spLocks noChangeArrowheads="1"/>
            </p:cNvSpPr>
            <p:nvPr/>
          </p:nvSpPr>
          <p:spPr bwMode="auto">
            <a:xfrm>
              <a:off x="6043054" y="4414300"/>
              <a:ext cx="56297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grpSp>
      <p:grpSp>
        <p:nvGrpSpPr>
          <p:cNvPr id="25" name="Group 1"/>
          <p:cNvGrpSpPr>
            <a:grpSpLocks/>
          </p:cNvGrpSpPr>
          <p:nvPr/>
        </p:nvGrpSpPr>
        <p:grpSpPr bwMode="auto">
          <a:xfrm>
            <a:off x="7452860" y="1789063"/>
            <a:ext cx="1180771" cy="485815"/>
            <a:chOff x="5660672" y="4421024"/>
            <a:chExt cx="1695718" cy="698029"/>
          </a:xfrm>
        </p:grpSpPr>
        <p:sp>
          <p:nvSpPr>
            <p:cNvPr id="26" name="Rectangle 41"/>
            <p:cNvSpPr>
              <a:spLocks noChangeArrowheads="1"/>
            </p:cNvSpPr>
            <p:nvPr/>
          </p:nvSpPr>
          <p:spPr bwMode="auto">
            <a:xfrm>
              <a:off x="5660672" y="4421024"/>
              <a:ext cx="342900"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600" i="1" dirty="0"/>
                <a:t>p</a:t>
              </a:r>
            </a:p>
          </p:txBody>
        </p:sp>
        <p:sp>
          <p:nvSpPr>
            <p:cNvPr id="27" name="Rectangle 42"/>
            <p:cNvSpPr>
              <a:spLocks noChangeArrowheads="1"/>
            </p:cNvSpPr>
            <p:nvPr/>
          </p:nvSpPr>
          <p:spPr bwMode="auto">
            <a:xfrm>
              <a:off x="7076990" y="4522153"/>
              <a:ext cx="279400"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000" dirty="0"/>
                <a:t>OUT</a:t>
              </a:r>
            </a:p>
          </p:txBody>
        </p:sp>
      </p:grpSp>
      <p:sp>
        <p:nvSpPr>
          <p:cNvPr id="29" name="TextBox 6"/>
          <p:cNvSpPr txBox="1">
            <a:spLocks noChangeArrowheads="1"/>
          </p:cNvSpPr>
          <p:nvPr/>
        </p:nvSpPr>
        <p:spPr bwMode="auto">
          <a:xfrm>
            <a:off x="7756448" y="1851422"/>
            <a:ext cx="455574"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000" b="1" dirty="0"/>
              <a:t>NOT</a:t>
            </a:r>
          </a:p>
        </p:txBody>
      </p:sp>
      <p:cxnSp>
        <p:nvCxnSpPr>
          <p:cNvPr id="9" name="Straight Arrow Connector 8"/>
          <p:cNvCxnSpPr/>
          <p:nvPr/>
        </p:nvCxnSpPr>
        <p:spPr>
          <a:xfrm flipH="1" flipV="1">
            <a:off x="8930642" y="1661160"/>
            <a:ext cx="457199" cy="535714"/>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pic>
        <p:nvPicPr>
          <p:cNvPr id="22" name="Picture 51" descr="not"/>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034961" y="4240736"/>
            <a:ext cx="1219802" cy="663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 name="Picture 51" descr="not"/>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21923" y="1748390"/>
            <a:ext cx="786336" cy="4277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506682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Blobs are Okay!</a:t>
            </a:r>
          </a:p>
        </p:txBody>
      </p:sp>
      <p:grpSp>
        <p:nvGrpSpPr>
          <p:cNvPr id="16" name="Group 15"/>
          <p:cNvGrpSpPr/>
          <p:nvPr/>
        </p:nvGrpSpPr>
        <p:grpSpPr>
          <a:xfrm>
            <a:off x="4853538" y="4853729"/>
            <a:ext cx="1783080" cy="691833"/>
            <a:chOff x="5869940" y="5299710"/>
            <a:chExt cx="1783080" cy="691833"/>
          </a:xfrm>
        </p:grpSpPr>
        <p:cxnSp>
          <p:nvCxnSpPr>
            <p:cNvPr id="46" name="Straight Connector 45"/>
            <p:cNvCxnSpPr/>
            <p:nvPr/>
          </p:nvCxnSpPr>
          <p:spPr>
            <a:xfrm>
              <a:off x="6099053" y="5532120"/>
              <a:ext cx="12847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6316346" y="5299710"/>
              <a:ext cx="772024" cy="44112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48" name="Rectangle 9"/>
            <p:cNvSpPr>
              <a:spLocks noChangeArrowheads="1"/>
            </p:cNvSpPr>
            <p:nvPr/>
          </p:nvSpPr>
          <p:spPr bwMode="auto">
            <a:xfrm>
              <a:off x="5869940" y="5299710"/>
              <a:ext cx="312906"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spcAft>
                  <a:spcPts val="2000"/>
                </a:spcAft>
                <a:tabLst>
                  <a:tab pos="457200" algn="l"/>
                  <a:tab pos="914400" algn="l"/>
                  <a:tab pos="1371600" algn="l"/>
                </a:tabLst>
              </a:pPr>
              <a:r>
                <a:rPr lang="en-US" sz="2000" i="1" dirty="0"/>
                <a:t>p</a:t>
              </a:r>
            </a:p>
          </p:txBody>
        </p:sp>
        <p:sp>
          <p:nvSpPr>
            <p:cNvPr id="49" name="Rectangle 42"/>
            <p:cNvSpPr>
              <a:spLocks noChangeArrowheads="1"/>
            </p:cNvSpPr>
            <p:nvPr/>
          </p:nvSpPr>
          <p:spPr bwMode="auto">
            <a:xfrm>
              <a:off x="7373620" y="5394643"/>
              <a:ext cx="279400"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sp>
          <p:nvSpPr>
            <p:cNvPr id="24" name="TextBox 6"/>
            <p:cNvSpPr txBox="1">
              <a:spLocks noChangeArrowheads="1"/>
            </p:cNvSpPr>
            <p:nvPr/>
          </p:nvSpPr>
          <p:spPr bwMode="auto">
            <a:xfrm>
              <a:off x="6437014" y="5368706"/>
              <a:ext cx="56297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grpSp>
      <p:sp>
        <p:nvSpPr>
          <p:cNvPr id="33" name="Rectangle 29"/>
          <p:cNvSpPr>
            <a:spLocks noChangeArrowheads="1"/>
          </p:cNvSpPr>
          <p:nvPr/>
        </p:nvSpPr>
        <p:spPr bwMode="auto">
          <a:xfrm>
            <a:off x="4751468" y="1966800"/>
            <a:ext cx="342939"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p</a:t>
            </a:r>
          </a:p>
        </p:txBody>
      </p:sp>
      <p:sp>
        <p:nvSpPr>
          <p:cNvPr id="37" name="Oval 36"/>
          <p:cNvSpPr/>
          <p:nvPr/>
        </p:nvSpPr>
        <p:spPr>
          <a:xfrm>
            <a:off x="5310738" y="1993817"/>
            <a:ext cx="772024" cy="67889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cxnSp>
        <p:nvCxnSpPr>
          <p:cNvPr id="38" name="Straight Connector 37"/>
          <p:cNvCxnSpPr/>
          <p:nvPr/>
        </p:nvCxnSpPr>
        <p:spPr>
          <a:xfrm>
            <a:off x="4925276" y="2215729"/>
            <a:ext cx="4035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947947" y="2504156"/>
            <a:ext cx="4035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Rectangle 30"/>
          <p:cNvSpPr>
            <a:spLocks noChangeArrowheads="1"/>
          </p:cNvSpPr>
          <p:nvPr/>
        </p:nvSpPr>
        <p:spPr bwMode="auto">
          <a:xfrm>
            <a:off x="4734116" y="2254522"/>
            <a:ext cx="279432"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q</a:t>
            </a:r>
          </a:p>
        </p:txBody>
      </p:sp>
      <p:cxnSp>
        <p:nvCxnSpPr>
          <p:cNvPr id="52" name="Straight Connector 51"/>
          <p:cNvCxnSpPr>
            <a:stCxn id="37" idx="6"/>
          </p:cNvCxnSpPr>
          <p:nvPr/>
        </p:nvCxnSpPr>
        <p:spPr>
          <a:xfrm>
            <a:off x="6082763" y="2333263"/>
            <a:ext cx="3962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Rectangle 42"/>
          <p:cNvSpPr>
            <a:spLocks noChangeArrowheads="1"/>
          </p:cNvSpPr>
          <p:nvPr/>
        </p:nvSpPr>
        <p:spPr bwMode="auto">
          <a:xfrm>
            <a:off x="6468888" y="2195786"/>
            <a:ext cx="279400"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sp>
        <p:nvSpPr>
          <p:cNvPr id="32" name="TextBox 6"/>
          <p:cNvSpPr txBox="1">
            <a:spLocks noChangeArrowheads="1"/>
          </p:cNvSpPr>
          <p:nvPr/>
        </p:nvSpPr>
        <p:spPr bwMode="auto">
          <a:xfrm>
            <a:off x="5424423" y="2195787"/>
            <a:ext cx="57419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55" name="Rectangle 29"/>
          <p:cNvSpPr>
            <a:spLocks noChangeArrowheads="1"/>
          </p:cNvSpPr>
          <p:nvPr/>
        </p:nvSpPr>
        <p:spPr bwMode="auto">
          <a:xfrm>
            <a:off x="4799796" y="3252753"/>
            <a:ext cx="342939"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p</a:t>
            </a:r>
          </a:p>
        </p:txBody>
      </p:sp>
      <p:sp>
        <p:nvSpPr>
          <p:cNvPr id="56" name="Oval 55"/>
          <p:cNvSpPr/>
          <p:nvPr/>
        </p:nvSpPr>
        <p:spPr>
          <a:xfrm>
            <a:off x="5359066" y="3279770"/>
            <a:ext cx="772024" cy="67889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cxnSp>
        <p:nvCxnSpPr>
          <p:cNvPr id="57" name="Straight Connector 56"/>
          <p:cNvCxnSpPr/>
          <p:nvPr/>
        </p:nvCxnSpPr>
        <p:spPr>
          <a:xfrm>
            <a:off x="4973604" y="3501682"/>
            <a:ext cx="4035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996275" y="3790109"/>
            <a:ext cx="4035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Rectangle 30"/>
          <p:cNvSpPr>
            <a:spLocks noChangeArrowheads="1"/>
          </p:cNvSpPr>
          <p:nvPr/>
        </p:nvSpPr>
        <p:spPr bwMode="auto">
          <a:xfrm>
            <a:off x="4782444" y="3540475"/>
            <a:ext cx="279432"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q</a:t>
            </a:r>
          </a:p>
        </p:txBody>
      </p:sp>
      <p:cxnSp>
        <p:nvCxnSpPr>
          <p:cNvPr id="60" name="Straight Connector 59"/>
          <p:cNvCxnSpPr>
            <a:stCxn id="56" idx="6"/>
          </p:cNvCxnSpPr>
          <p:nvPr/>
        </p:nvCxnSpPr>
        <p:spPr>
          <a:xfrm>
            <a:off x="6131091" y="3619216"/>
            <a:ext cx="3962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Rectangle 42"/>
          <p:cNvSpPr>
            <a:spLocks noChangeArrowheads="1"/>
          </p:cNvSpPr>
          <p:nvPr/>
        </p:nvSpPr>
        <p:spPr bwMode="auto">
          <a:xfrm>
            <a:off x="6517216" y="3481739"/>
            <a:ext cx="279400"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sp>
        <p:nvSpPr>
          <p:cNvPr id="62" name="TextBox 6"/>
          <p:cNvSpPr txBox="1">
            <a:spLocks noChangeArrowheads="1"/>
          </p:cNvSpPr>
          <p:nvPr/>
        </p:nvSpPr>
        <p:spPr bwMode="auto">
          <a:xfrm>
            <a:off x="5518093" y="3481740"/>
            <a:ext cx="45397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OR</a:t>
            </a:r>
          </a:p>
        </p:txBody>
      </p:sp>
      <p:sp>
        <p:nvSpPr>
          <p:cNvPr id="8" name="TextBox 7"/>
          <p:cNvSpPr txBox="1"/>
          <p:nvPr/>
        </p:nvSpPr>
        <p:spPr>
          <a:xfrm>
            <a:off x="2572959" y="1147982"/>
            <a:ext cx="6887398" cy="461665"/>
          </a:xfrm>
          <a:prstGeom prst="rect">
            <a:avLst/>
          </a:prstGeom>
          <a:noFill/>
        </p:spPr>
        <p:txBody>
          <a:bodyPr wrap="none" rtlCol="0">
            <a:spAutoFit/>
          </a:bodyPr>
          <a:lstStyle/>
          <a:p>
            <a:r>
              <a:rPr lang="en-US" sz="2400" dirty="0">
                <a:latin typeface="Franklin Gothic Medium"/>
                <a:cs typeface="Franklin Gothic Medium"/>
              </a:rPr>
              <a:t>You may write gates using blobs instead of shapes!</a:t>
            </a:r>
          </a:p>
        </p:txBody>
      </p:sp>
    </p:spTree>
    <p:extLst>
      <p:ext uri="{BB962C8B-B14F-4D97-AF65-F5344CB8AC3E}">
        <p14:creationId xmlns:p14="http://schemas.microsoft.com/office/powerpoint/2010/main" val="1905972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Warm Up – Solution </a:t>
            </a:r>
          </a:p>
        </p:txBody>
      </p:sp>
      <p:sp>
        <p:nvSpPr>
          <p:cNvPr id="3" name="Content Placeholder 2"/>
          <p:cNvSpPr>
            <a:spLocks noGrp="1"/>
          </p:cNvSpPr>
          <p:nvPr>
            <p:ph idx="1"/>
          </p:nvPr>
        </p:nvSpPr>
        <p:spPr/>
        <p:txBody>
          <a:bodyPr/>
          <a:lstStyle/>
          <a:p>
            <a:r>
              <a:rPr lang="en-US" dirty="0"/>
              <a:t>Translate this sentence into symbolic logic, and describe a weather pattern and transportation method that causes the proposition to be false.</a:t>
            </a:r>
          </a:p>
          <a:p>
            <a:endParaRPr lang="en-US" dirty="0"/>
          </a:p>
          <a:p>
            <a:r>
              <a:rPr lang="en-US" dirty="0"/>
              <a:t>It is snowing today, and if it is raining or snowing then we won’t walk to school.</a:t>
            </a:r>
          </a:p>
          <a:p>
            <a:endParaRPr lang="en-US" dirty="0"/>
          </a:p>
          <a:p>
            <a:r>
              <a:rPr lang="en-US" dirty="0"/>
              <a:t>Figure out parentheses</a:t>
            </a:r>
          </a:p>
        </p:txBody>
      </p:sp>
      <p:sp>
        <p:nvSpPr>
          <p:cNvPr id="4" name="Oval 3"/>
          <p:cNvSpPr/>
          <p:nvPr/>
        </p:nvSpPr>
        <p:spPr>
          <a:xfrm>
            <a:off x="3676072" y="3267773"/>
            <a:ext cx="692727" cy="6188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285345" y="3267773"/>
            <a:ext cx="692727" cy="6188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68799" y="3202168"/>
            <a:ext cx="369456" cy="75004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218049" y="3241831"/>
            <a:ext cx="741224" cy="75004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p:cNvSpPr txBox="1"/>
              <p:nvPr/>
            </p:nvSpPr>
            <p:spPr>
              <a:xfrm>
                <a:off x="1891146" y="2806108"/>
                <a:ext cx="67425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dirty="0" smtClean="0">
                          <a:latin typeface="Cambria Math" panose="02040503050406030204" pitchFamily="18" charset="0"/>
                          <a:cs typeface="Segoe UI Semilight" panose="020B0402040204020203" pitchFamily="34" charset="0"/>
                        </a:rPr>
                        <m:t>𝑝</m:t>
                      </m:r>
                    </m:oMath>
                  </m:oMathPara>
                </a14:m>
                <a:endParaRPr lang="en-US" sz="3200" dirty="0">
                  <a:latin typeface="Segoe UI Semilight" panose="020B0402040204020203" pitchFamily="34" charset="0"/>
                  <a:cs typeface="Segoe UI Semilight" panose="020B0402040204020203"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891146" y="2806108"/>
                <a:ext cx="674254" cy="58477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021116" y="2806107"/>
                <a:ext cx="67425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cs typeface="Segoe UI Semilight" panose="020B0402040204020203" pitchFamily="34" charset="0"/>
                        </a:rPr>
                        <m:t>𝑞</m:t>
                      </m:r>
                    </m:oMath>
                  </m:oMathPara>
                </a14:m>
                <a:endParaRPr lang="en-US" sz="3200" dirty="0">
                  <a:latin typeface="Segoe UI Semilight" panose="020B0402040204020203" pitchFamily="34" charset="0"/>
                  <a:cs typeface="Segoe UI Semilight" panose="020B0402040204020203"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5021116" y="2806107"/>
                <a:ext cx="674254" cy="58477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7193971" y="2909780"/>
                <a:ext cx="67425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dirty="0" smtClean="0">
                          <a:latin typeface="Cambria Math" panose="02040503050406030204" pitchFamily="18" charset="0"/>
                          <a:cs typeface="Segoe UI Semilight" panose="020B0402040204020203" pitchFamily="34" charset="0"/>
                        </a:rPr>
                        <m:t>𝑝</m:t>
                      </m:r>
                    </m:oMath>
                  </m:oMathPara>
                </a14:m>
                <a:endParaRPr lang="en-US" sz="3200" dirty="0">
                  <a:latin typeface="Segoe UI Semilight" panose="020B0402040204020203" pitchFamily="34" charset="0"/>
                  <a:cs typeface="Segoe UI Semilight" panose="020B0402040204020203"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7193971" y="2909780"/>
                <a:ext cx="674254" cy="5847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0120739" y="2769487"/>
                <a:ext cx="67425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cs typeface="Segoe UI Semilight" panose="020B0402040204020203" pitchFamily="34" charset="0"/>
                        </a:rPr>
                        <m:t>¬</m:t>
                      </m:r>
                      <m:r>
                        <a:rPr lang="en-US" sz="3200" b="0" i="1" smtClean="0">
                          <a:latin typeface="Cambria Math" panose="02040503050406030204" pitchFamily="18" charset="0"/>
                          <a:cs typeface="Segoe UI Semilight" panose="020B0402040204020203" pitchFamily="34" charset="0"/>
                        </a:rPr>
                        <m:t>𝑟</m:t>
                      </m:r>
                    </m:oMath>
                  </m:oMathPara>
                </a14:m>
                <a:endParaRPr lang="en-US" sz="3200" dirty="0">
                  <a:latin typeface="Segoe UI Semilight" panose="020B0402040204020203" pitchFamily="34" charset="0"/>
                  <a:cs typeface="Segoe UI Semilight" panose="020B0402040204020203"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0120739" y="2769487"/>
                <a:ext cx="674254" cy="58477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8832267" y="3991876"/>
                <a:ext cx="3057237" cy="1200329"/>
              </a:xfrm>
              <a:prstGeom prst="rect">
                <a:avLst/>
              </a:prstGeom>
              <a:noFill/>
            </p:spPr>
            <p:txBody>
              <a:bodyPr wrap="square" rtlCol="0">
                <a:spAutoFit/>
              </a:bodyPr>
              <a:lstStyle/>
              <a:p>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oMath>
                </a14:m>
                <a:r>
                  <a:rPr lang="en-US" sz="2400" dirty="0">
                    <a:latin typeface="Segoe UI Semilight" panose="020B0402040204020203" pitchFamily="34" charset="0"/>
                    <a:cs typeface="Segoe UI Semilight" panose="020B0402040204020203" pitchFamily="34" charset="0"/>
                  </a:rPr>
                  <a:t>it is snowing today.</a:t>
                </a:r>
              </a:p>
              <a:p>
                <a14:m>
                  <m:oMath xmlns:m="http://schemas.openxmlformats.org/officeDocument/2006/math">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a14:m>
                <a:r>
                  <a:rPr lang="en-US" sz="2400" dirty="0">
                    <a:latin typeface="Segoe UI Semilight" panose="020B0402040204020203" pitchFamily="34" charset="0"/>
                    <a:cs typeface="Segoe UI Semilight" panose="020B0402040204020203" pitchFamily="34" charset="0"/>
                  </a:rPr>
                  <a:t> it is raining.</a:t>
                </a:r>
              </a:p>
              <a:p>
                <a14:m>
                  <m:oMath xmlns:m="http://schemas.openxmlformats.org/officeDocument/2006/math">
                    <m:r>
                      <a:rPr lang="en-US" sz="2400" b="0" i="1" smtClean="0">
                        <a:latin typeface="Cambria Math" panose="02040503050406030204" pitchFamily="18" charset="0"/>
                        <a:cs typeface="Segoe UI Semilight" panose="020B0402040204020203" pitchFamily="34" charset="0"/>
                      </a:rPr>
                      <m:t>𝑟</m:t>
                    </m:r>
                    <m:r>
                      <a:rPr lang="en-US" sz="2400" b="0" i="1" smtClean="0">
                        <a:latin typeface="Cambria Math" panose="02040503050406030204" pitchFamily="18" charset="0"/>
                        <a:cs typeface="Segoe UI Semilight" panose="020B0402040204020203" pitchFamily="34" charset="0"/>
                      </a:rPr>
                      <m:t>:</m:t>
                    </m:r>
                  </m:oMath>
                </a14:m>
                <a:r>
                  <a:rPr lang="en-US" sz="2400" dirty="0">
                    <a:latin typeface="Segoe UI Semilight" panose="020B0402040204020203" pitchFamily="34" charset="0"/>
                    <a:cs typeface="Segoe UI Semilight" panose="020B0402040204020203" pitchFamily="34" charset="0"/>
                  </a:rPr>
                  <a:t> we walk to school.</a:t>
                </a:r>
              </a:p>
            </p:txBody>
          </p:sp>
        </mc:Choice>
        <mc:Fallback xmlns="">
          <p:sp>
            <p:nvSpPr>
              <p:cNvPr id="12" name="TextBox 11"/>
              <p:cNvSpPr txBox="1">
                <a:spLocks noRot="1" noChangeAspect="1" noMove="1" noResize="1" noEditPoints="1" noAdjustHandles="1" noChangeArrowheads="1" noChangeShapeType="1" noTextEdit="1"/>
              </p:cNvSpPr>
              <p:nvPr/>
            </p:nvSpPr>
            <p:spPr>
              <a:xfrm>
                <a:off x="8832267" y="3991876"/>
                <a:ext cx="3057237" cy="1200329"/>
              </a:xfrm>
              <a:prstGeom prst="rect">
                <a:avLst/>
              </a:prstGeom>
              <a:blipFill>
                <a:blip r:embed="rId6"/>
                <a:stretch>
                  <a:fillRect l="-599" t="-3553" b="-111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868026" y="5002033"/>
                <a:ext cx="697793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𝑟</m:t>
                      </m:r>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2868026" y="5002033"/>
                <a:ext cx="6977938" cy="461665"/>
              </a:xfrm>
              <a:prstGeom prst="rect">
                <a:avLst/>
              </a:prstGeom>
              <a:blipFill>
                <a:blip r:embed="rId7"/>
                <a:stretch>
                  <a:fillRect b="-21333"/>
                </a:stretch>
              </a:blipFill>
            </p:spPr>
            <p:txBody>
              <a:bodyPr/>
              <a:lstStyle/>
              <a:p>
                <a:r>
                  <a:rPr lang="en-US">
                    <a:noFill/>
                  </a:rPr>
                  <a:t> </a:t>
                </a:r>
              </a:p>
            </p:txBody>
          </p:sp>
        </mc:Fallback>
      </mc:AlternateContent>
      <p:sp>
        <p:nvSpPr>
          <p:cNvPr id="14" name="TextBox 13"/>
          <p:cNvSpPr txBox="1"/>
          <p:nvPr/>
        </p:nvSpPr>
        <p:spPr>
          <a:xfrm>
            <a:off x="1034473" y="5504650"/>
            <a:ext cx="10855031"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“raining or snowing” is the condition of the implication, not walking to school is the conclusion. Omitted words in other clauses hint that “It is snowing today” stands on its own.</a:t>
            </a:r>
          </a:p>
        </p:txBody>
      </p:sp>
    </p:spTree>
    <p:extLst>
      <p:ext uri="{BB962C8B-B14F-4D97-AF65-F5344CB8AC3E}">
        <p14:creationId xmlns:p14="http://schemas.microsoft.com/office/powerpoint/2010/main" val="13626893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50" descr="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5973" y="3496292"/>
            <a:ext cx="1475491" cy="6816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 name="Picture 51" descr="no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20568" y="2538073"/>
            <a:ext cx="1219802" cy="663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 name="Picture 51" descr="no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58469" y="1638996"/>
            <a:ext cx="1219802" cy="663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7834" y="2687756"/>
            <a:ext cx="1419502" cy="6730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1398" y="1781302"/>
            <a:ext cx="1419502" cy="8093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Combinational Logic Circuits</a:t>
            </a:r>
          </a:p>
        </p:txBody>
      </p:sp>
      <p:sp>
        <p:nvSpPr>
          <p:cNvPr id="24" name="TextBox 17"/>
          <p:cNvSpPr txBox="1">
            <a:spLocks noChangeArrowheads="1"/>
          </p:cNvSpPr>
          <p:nvPr/>
        </p:nvSpPr>
        <p:spPr bwMode="auto">
          <a:xfrm>
            <a:off x="3151980" y="4960518"/>
            <a:ext cx="616643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400" dirty="0">
                <a:solidFill>
                  <a:srgbClr val="C00000"/>
                </a:solidFill>
                <a:latin typeface="Franklin Gothic Medium" pitchFamily="34" charset="0"/>
              </a:rPr>
              <a:t>Values get sent along wires connecting gates </a:t>
            </a:r>
          </a:p>
        </p:txBody>
      </p:sp>
      <p:sp>
        <p:nvSpPr>
          <p:cNvPr id="11" name="TextBox 6"/>
          <p:cNvSpPr txBox="1">
            <a:spLocks noChangeArrowheads="1"/>
          </p:cNvSpPr>
          <p:nvPr/>
        </p:nvSpPr>
        <p:spPr bwMode="auto">
          <a:xfrm>
            <a:off x="4323915" y="1829925"/>
            <a:ext cx="56297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sp>
        <p:nvSpPr>
          <p:cNvPr id="29" name="TextBox 6"/>
          <p:cNvSpPr txBox="1">
            <a:spLocks noChangeArrowheads="1"/>
          </p:cNvSpPr>
          <p:nvPr/>
        </p:nvSpPr>
        <p:spPr bwMode="auto">
          <a:xfrm>
            <a:off x="4471955" y="3695314"/>
            <a:ext cx="453971"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OR</a:t>
            </a:r>
          </a:p>
        </p:txBody>
      </p:sp>
      <p:sp>
        <p:nvSpPr>
          <p:cNvPr id="46" name="TextBox 6"/>
          <p:cNvSpPr txBox="1">
            <a:spLocks noChangeArrowheads="1"/>
          </p:cNvSpPr>
          <p:nvPr/>
        </p:nvSpPr>
        <p:spPr bwMode="auto">
          <a:xfrm>
            <a:off x="5942246" y="2883693"/>
            <a:ext cx="57419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53" name="TextBox 6"/>
          <p:cNvSpPr txBox="1">
            <a:spLocks noChangeArrowheads="1"/>
          </p:cNvSpPr>
          <p:nvPr/>
        </p:nvSpPr>
        <p:spPr bwMode="auto">
          <a:xfrm>
            <a:off x="7699683" y="2034903"/>
            <a:ext cx="58551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56" name="TextBox 6"/>
          <p:cNvSpPr txBox="1">
            <a:spLocks noChangeArrowheads="1"/>
          </p:cNvSpPr>
          <p:nvPr/>
        </p:nvSpPr>
        <p:spPr bwMode="auto">
          <a:xfrm>
            <a:off x="4390583" y="2723925"/>
            <a:ext cx="56297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cxnSp>
        <p:nvCxnSpPr>
          <p:cNvPr id="58" name="Straight Connector 57"/>
          <p:cNvCxnSpPr/>
          <p:nvPr/>
        </p:nvCxnSpPr>
        <p:spPr>
          <a:xfrm flipV="1">
            <a:off x="5047612" y="1971049"/>
            <a:ext cx="2624628"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Elbow Connector 59"/>
          <p:cNvCxnSpPr/>
          <p:nvPr/>
        </p:nvCxnSpPr>
        <p:spPr>
          <a:xfrm flipV="1">
            <a:off x="5131406" y="3185691"/>
            <a:ext cx="784860" cy="653000"/>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Elbow Connector 60"/>
          <p:cNvCxnSpPr/>
          <p:nvPr/>
        </p:nvCxnSpPr>
        <p:spPr>
          <a:xfrm flipV="1">
            <a:off x="6574960" y="2366736"/>
            <a:ext cx="1097280" cy="653000"/>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6" name="Rectangle 65"/>
          <p:cNvSpPr/>
          <p:nvPr/>
        </p:nvSpPr>
        <p:spPr>
          <a:xfrm>
            <a:off x="7226674" y="2028479"/>
            <a:ext cx="418704" cy="88202"/>
          </a:xfrm>
          <a:prstGeom prst="rect">
            <a:avLst/>
          </a:prstGeom>
          <a:solidFill>
            <a:schemeClr val="bg1"/>
          </a:solidFill>
          <a:ln>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TextBox 2"/>
          <p:cNvSpPr txBox="1"/>
          <p:nvPr/>
        </p:nvSpPr>
        <p:spPr>
          <a:xfrm>
            <a:off x="5018319" y="5633419"/>
            <a:ext cx="1936426" cy="461665"/>
          </a:xfrm>
          <a:prstGeom prst="rect">
            <a:avLst/>
          </a:prstGeom>
          <a:noFill/>
        </p:spPr>
        <p:txBody>
          <a:bodyPr wrap="square" rtlCol="0">
            <a:spAutoFit/>
          </a:bodyPr>
          <a:lstStyle/>
          <a:p>
            <a:endParaRPr lang="en-US" sz="2400" dirty="0">
              <a:latin typeface="Franklin Gothic Medium"/>
              <a:cs typeface="Franklin Gothic Medium"/>
            </a:endParaRPr>
          </a:p>
        </p:txBody>
      </p:sp>
      <p:sp>
        <p:nvSpPr>
          <p:cNvPr id="4" name="TextBox 3"/>
          <p:cNvSpPr txBox="1"/>
          <p:nvPr/>
        </p:nvSpPr>
        <p:spPr>
          <a:xfrm>
            <a:off x="3776300" y="1715921"/>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p</a:t>
            </a:r>
          </a:p>
        </p:txBody>
      </p:sp>
      <p:sp>
        <p:nvSpPr>
          <p:cNvPr id="21" name="TextBox 20"/>
          <p:cNvSpPr txBox="1"/>
          <p:nvPr/>
        </p:nvSpPr>
        <p:spPr>
          <a:xfrm>
            <a:off x="3776300" y="2615450"/>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q</a:t>
            </a:r>
          </a:p>
        </p:txBody>
      </p:sp>
      <p:sp>
        <p:nvSpPr>
          <p:cNvPr id="22" name="TextBox 21"/>
          <p:cNvSpPr txBox="1"/>
          <p:nvPr/>
        </p:nvSpPr>
        <p:spPr>
          <a:xfrm>
            <a:off x="3776300" y="3413887"/>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r</a:t>
            </a:r>
          </a:p>
        </p:txBody>
      </p:sp>
      <p:sp>
        <p:nvSpPr>
          <p:cNvPr id="23" name="TextBox 22"/>
          <p:cNvSpPr txBox="1"/>
          <p:nvPr/>
        </p:nvSpPr>
        <p:spPr>
          <a:xfrm>
            <a:off x="3776300" y="3761748"/>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s</a:t>
            </a:r>
          </a:p>
        </p:txBody>
      </p:sp>
      <p:sp>
        <p:nvSpPr>
          <p:cNvPr id="25" name="Rectangle 42"/>
          <p:cNvSpPr>
            <a:spLocks noChangeArrowheads="1"/>
          </p:cNvSpPr>
          <p:nvPr/>
        </p:nvSpPr>
        <p:spPr bwMode="auto">
          <a:xfrm>
            <a:off x="8716201" y="2048815"/>
            <a:ext cx="279400"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cxnSp>
        <p:nvCxnSpPr>
          <p:cNvPr id="57" name="Straight Connector 56"/>
          <p:cNvCxnSpPr/>
          <p:nvPr/>
        </p:nvCxnSpPr>
        <p:spPr>
          <a:xfrm flipV="1">
            <a:off x="5085640" y="2865628"/>
            <a:ext cx="830626"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13557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50" descr="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5973" y="3496292"/>
            <a:ext cx="1475491" cy="6816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 name="Picture 51" descr="no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20568" y="2538073"/>
            <a:ext cx="1219802" cy="663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 name="Picture 51" descr="no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58469" y="1638996"/>
            <a:ext cx="1219802" cy="663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7834" y="2687756"/>
            <a:ext cx="1419502" cy="6730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1398" y="1781302"/>
            <a:ext cx="1419502" cy="8093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Combinational Logic Circuits</a:t>
            </a:r>
          </a:p>
        </p:txBody>
      </p:sp>
      <p:sp>
        <p:nvSpPr>
          <p:cNvPr id="24" name="TextBox 17"/>
          <p:cNvSpPr txBox="1">
            <a:spLocks noChangeArrowheads="1"/>
          </p:cNvSpPr>
          <p:nvPr/>
        </p:nvSpPr>
        <p:spPr bwMode="auto">
          <a:xfrm>
            <a:off x="3151980" y="4960518"/>
            <a:ext cx="616643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400" dirty="0">
                <a:solidFill>
                  <a:srgbClr val="C00000"/>
                </a:solidFill>
                <a:latin typeface="Franklin Gothic Medium" pitchFamily="34" charset="0"/>
              </a:rPr>
              <a:t>Values get sent along wires connecting gates </a:t>
            </a:r>
          </a:p>
        </p:txBody>
      </p:sp>
      <p:sp>
        <p:nvSpPr>
          <p:cNvPr id="11" name="TextBox 6"/>
          <p:cNvSpPr txBox="1">
            <a:spLocks noChangeArrowheads="1"/>
          </p:cNvSpPr>
          <p:nvPr/>
        </p:nvSpPr>
        <p:spPr bwMode="auto">
          <a:xfrm>
            <a:off x="4323915" y="1829925"/>
            <a:ext cx="56297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sp>
        <p:nvSpPr>
          <p:cNvPr id="29" name="TextBox 6"/>
          <p:cNvSpPr txBox="1">
            <a:spLocks noChangeArrowheads="1"/>
          </p:cNvSpPr>
          <p:nvPr/>
        </p:nvSpPr>
        <p:spPr bwMode="auto">
          <a:xfrm>
            <a:off x="4471955" y="3695314"/>
            <a:ext cx="453971"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OR</a:t>
            </a:r>
          </a:p>
        </p:txBody>
      </p:sp>
      <p:sp>
        <p:nvSpPr>
          <p:cNvPr id="46" name="TextBox 6"/>
          <p:cNvSpPr txBox="1">
            <a:spLocks noChangeArrowheads="1"/>
          </p:cNvSpPr>
          <p:nvPr/>
        </p:nvSpPr>
        <p:spPr bwMode="auto">
          <a:xfrm>
            <a:off x="5942246" y="2883693"/>
            <a:ext cx="57419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53" name="TextBox 6"/>
          <p:cNvSpPr txBox="1">
            <a:spLocks noChangeArrowheads="1"/>
          </p:cNvSpPr>
          <p:nvPr/>
        </p:nvSpPr>
        <p:spPr bwMode="auto">
          <a:xfrm>
            <a:off x="7699683" y="2034903"/>
            <a:ext cx="58551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56" name="TextBox 6"/>
          <p:cNvSpPr txBox="1">
            <a:spLocks noChangeArrowheads="1"/>
          </p:cNvSpPr>
          <p:nvPr/>
        </p:nvSpPr>
        <p:spPr bwMode="auto">
          <a:xfrm>
            <a:off x="4390583" y="2723925"/>
            <a:ext cx="56297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cxnSp>
        <p:nvCxnSpPr>
          <p:cNvPr id="58" name="Straight Connector 57"/>
          <p:cNvCxnSpPr/>
          <p:nvPr/>
        </p:nvCxnSpPr>
        <p:spPr>
          <a:xfrm flipV="1">
            <a:off x="5047612" y="1971049"/>
            <a:ext cx="2624628"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Elbow Connector 59"/>
          <p:cNvCxnSpPr/>
          <p:nvPr/>
        </p:nvCxnSpPr>
        <p:spPr>
          <a:xfrm flipV="1">
            <a:off x="5131406" y="3185691"/>
            <a:ext cx="784860" cy="653000"/>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Elbow Connector 60"/>
          <p:cNvCxnSpPr/>
          <p:nvPr/>
        </p:nvCxnSpPr>
        <p:spPr>
          <a:xfrm flipV="1">
            <a:off x="6574960" y="2366736"/>
            <a:ext cx="1097280" cy="653000"/>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6" name="Rectangle 65"/>
          <p:cNvSpPr/>
          <p:nvPr/>
        </p:nvSpPr>
        <p:spPr>
          <a:xfrm>
            <a:off x="7226674" y="2028479"/>
            <a:ext cx="418704" cy="88202"/>
          </a:xfrm>
          <a:prstGeom prst="rect">
            <a:avLst/>
          </a:prstGeom>
          <a:solidFill>
            <a:schemeClr val="bg1"/>
          </a:solidFill>
          <a:ln>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TextBox 2"/>
          <p:cNvSpPr txBox="1"/>
          <p:nvPr/>
        </p:nvSpPr>
        <p:spPr>
          <a:xfrm>
            <a:off x="5018319" y="5633419"/>
            <a:ext cx="1936426" cy="461665"/>
          </a:xfrm>
          <a:prstGeom prst="rect">
            <a:avLst/>
          </a:prstGeom>
          <a:noFill/>
        </p:spPr>
        <p:txBody>
          <a:bodyPr wrap="square" rtlCol="0">
            <a:spAutoFit/>
          </a:bodyPr>
          <a:lstStyle/>
          <a:p>
            <a:endParaRPr lang="en-US" sz="2400" dirty="0">
              <a:latin typeface="Franklin Gothic Medium"/>
              <a:cs typeface="Franklin Gothic Medium"/>
            </a:endParaRPr>
          </a:p>
        </p:txBody>
      </p:sp>
      <p:sp>
        <p:nvSpPr>
          <p:cNvPr id="4" name="TextBox 3"/>
          <p:cNvSpPr txBox="1"/>
          <p:nvPr/>
        </p:nvSpPr>
        <p:spPr>
          <a:xfrm>
            <a:off x="3776300" y="1715921"/>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p</a:t>
            </a:r>
          </a:p>
        </p:txBody>
      </p:sp>
      <p:sp>
        <p:nvSpPr>
          <p:cNvPr id="21" name="TextBox 20"/>
          <p:cNvSpPr txBox="1"/>
          <p:nvPr/>
        </p:nvSpPr>
        <p:spPr>
          <a:xfrm>
            <a:off x="3776300" y="2615450"/>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q</a:t>
            </a:r>
          </a:p>
        </p:txBody>
      </p:sp>
      <p:sp>
        <p:nvSpPr>
          <p:cNvPr id="22" name="TextBox 21"/>
          <p:cNvSpPr txBox="1"/>
          <p:nvPr/>
        </p:nvSpPr>
        <p:spPr>
          <a:xfrm>
            <a:off x="3776300" y="3413887"/>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r</a:t>
            </a:r>
          </a:p>
        </p:txBody>
      </p:sp>
      <p:sp>
        <p:nvSpPr>
          <p:cNvPr id="23" name="TextBox 22"/>
          <p:cNvSpPr txBox="1"/>
          <p:nvPr/>
        </p:nvSpPr>
        <p:spPr>
          <a:xfrm>
            <a:off x="3776300" y="3761748"/>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s</a:t>
            </a:r>
          </a:p>
        </p:txBody>
      </p:sp>
      <p:sp>
        <p:nvSpPr>
          <p:cNvPr id="25" name="Rectangle 42"/>
          <p:cNvSpPr>
            <a:spLocks noChangeArrowheads="1"/>
          </p:cNvSpPr>
          <p:nvPr/>
        </p:nvSpPr>
        <p:spPr bwMode="auto">
          <a:xfrm>
            <a:off x="8716201" y="2048815"/>
            <a:ext cx="279400"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cxnSp>
        <p:nvCxnSpPr>
          <p:cNvPr id="57" name="Straight Connector 56"/>
          <p:cNvCxnSpPr/>
          <p:nvPr/>
        </p:nvCxnSpPr>
        <p:spPr>
          <a:xfrm flipV="1">
            <a:off x="5085640" y="2865628"/>
            <a:ext cx="830626"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33" name="Picture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0009" y="5633418"/>
            <a:ext cx="5346192" cy="554736"/>
          </a:xfrm>
          <a:prstGeom prst="rect">
            <a:avLst/>
          </a:prstGeom>
          <a:solidFill>
            <a:schemeClr val="bg1"/>
          </a:solidFill>
        </p:spPr>
      </p:pic>
    </p:spTree>
    <p:extLst>
      <p:ext uri="{BB962C8B-B14F-4D97-AF65-F5344CB8AC3E}">
        <p14:creationId xmlns:p14="http://schemas.microsoft.com/office/powerpoint/2010/main" val="35057312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Combinational Logic Circuits</a:t>
            </a:r>
          </a:p>
        </p:txBody>
      </p:sp>
      <p:sp>
        <p:nvSpPr>
          <p:cNvPr id="24" name="TextBox 17"/>
          <p:cNvSpPr txBox="1">
            <a:spLocks noChangeArrowheads="1"/>
          </p:cNvSpPr>
          <p:nvPr/>
        </p:nvSpPr>
        <p:spPr bwMode="auto">
          <a:xfrm>
            <a:off x="3171955" y="4280258"/>
            <a:ext cx="593015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400" dirty="0">
                <a:solidFill>
                  <a:srgbClr val="C00000"/>
                </a:solidFill>
                <a:latin typeface="Franklin Gothic Medium" pitchFamily="34" charset="0"/>
              </a:rPr>
              <a:t>Wires can send one value to multiple gates!</a:t>
            </a:r>
          </a:p>
        </p:txBody>
      </p:sp>
      <p:sp>
        <p:nvSpPr>
          <p:cNvPr id="34" name="TextBox 6"/>
          <p:cNvSpPr txBox="1">
            <a:spLocks noChangeArrowheads="1"/>
          </p:cNvSpPr>
          <p:nvPr/>
        </p:nvSpPr>
        <p:spPr bwMode="auto">
          <a:xfrm>
            <a:off x="7865151" y="2387517"/>
            <a:ext cx="453971"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OR</a:t>
            </a:r>
          </a:p>
        </p:txBody>
      </p:sp>
      <p:sp>
        <p:nvSpPr>
          <p:cNvPr id="36" name="TextBox 6"/>
          <p:cNvSpPr txBox="1">
            <a:spLocks noChangeArrowheads="1"/>
          </p:cNvSpPr>
          <p:nvPr/>
        </p:nvSpPr>
        <p:spPr bwMode="auto">
          <a:xfrm>
            <a:off x="6154094" y="3212347"/>
            <a:ext cx="57419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40" name="TextBox 6"/>
          <p:cNvSpPr txBox="1">
            <a:spLocks noChangeArrowheads="1"/>
          </p:cNvSpPr>
          <p:nvPr/>
        </p:nvSpPr>
        <p:spPr bwMode="auto">
          <a:xfrm>
            <a:off x="3940345" y="2396848"/>
            <a:ext cx="56297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cxnSp>
        <p:nvCxnSpPr>
          <p:cNvPr id="44" name="Elbow Connector 43"/>
          <p:cNvCxnSpPr/>
          <p:nvPr/>
        </p:nvCxnSpPr>
        <p:spPr>
          <a:xfrm flipV="1">
            <a:off x="6785176" y="2716410"/>
            <a:ext cx="1017850" cy="653000"/>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3032760" y="1571746"/>
            <a:ext cx="3665030" cy="309506"/>
            <a:chOff x="1181861" y="4024012"/>
            <a:chExt cx="3665030" cy="309506"/>
          </a:xfrm>
        </p:grpSpPr>
        <p:sp>
          <p:nvSpPr>
            <p:cNvPr id="38" name="TextBox 6"/>
            <p:cNvSpPr txBox="1">
              <a:spLocks noChangeArrowheads="1"/>
            </p:cNvSpPr>
            <p:nvPr/>
          </p:nvSpPr>
          <p:spPr bwMode="auto">
            <a:xfrm>
              <a:off x="4272695" y="4025741"/>
              <a:ext cx="57419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cxnSp>
          <p:nvCxnSpPr>
            <p:cNvPr id="46" name="Straight Connector 45"/>
            <p:cNvCxnSpPr/>
            <p:nvPr/>
          </p:nvCxnSpPr>
          <p:spPr>
            <a:xfrm>
              <a:off x="1181861" y="4024012"/>
              <a:ext cx="3066871"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47" name="Elbow Connector 46"/>
          <p:cNvCxnSpPr/>
          <p:nvPr/>
        </p:nvCxnSpPr>
        <p:spPr>
          <a:xfrm>
            <a:off x="6785177" y="1720759"/>
            <a:ext cx="1025615" cy="649824"/>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3056792" y="3530342"/>
            <a:ext cx="3066871"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Elbow Connector 51"/>
          <p:cNvCxnSpPr/>
          <p:nvPr/>
        </p:nvCxnSpPr>
        <p:spPr>
          <a:xfrm flipV="1">
            <a:off x="4652245" y="1896493"/>
            <a:ext cx="1442498" cy="660152"/>
          </a:xfrm>
          <a:prstGeom prst="bentConnector3">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 name="Elbow Connector 55"/>
          <p:cNvCxnSpPr/>
          <p:nvPr/>
        </p:nvCxnSpPr>
        <p:spPr>
          <a:xfrm>
            <a:off x="4640798" y="2558877"/>
            <a:ext cx="1475245" cy="645689"/>
          </a:xfrm>
          <a:prstGeom prst="bentConnector3">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2722053" y="1310686"/>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p</a:t>
            </a:r>
          </a:p>
        </p:txBody>
      </p:sp>
      <p:sp>
        <p:nvSpPr>
          <p:cNvPr id="25" name="TextBox 24"/>
          <p:cNvSpPr txBox="1"/>
          <p:nvPr/>
        </p:nvSpPr>
        <p:spPr>
          <a:xfrm>
            <a:off x="3392424" y="2260255"/>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q</a:t>
            </a:r>
          </a:p>
        </p:txBody>
      </p:sp>
      <p:sp>
        <p:nvSpPr>
          <p:cNvPr id="26" name="TextBox 25"/>
          <p:cNvSpPr txBox="1"/>
          <p:nvPr/>
        </p:nvSpPr>
        <p:spPr>
          <a:xfrm>
            <a:off x="2779020" y="3259906"/>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r</a:t>
            </a:r>
          </a:p>
        </p:txBody>
      </p:sp>
      <p:sp>
        <p:nvSpPr>
          <p:cNvPr id="27" name="Rectangle 42"/>
          <p:cNvSpPr>
            <a:spLocks noChangeArrowheads="1"/>
          </p:cNvSpPr>
          <p:nvPr/>
        </p:nvSpPr>
        <p:spPr bwMode="auto">
          <a:xfrm>
            <a:off x="8851257" y="2396843"/>
            <a:ext cx="279400"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pic>
        <p:nvPicPr>
          <p:cNvPr id="29" name="Picture 50" descr="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0122" y="2203830"/>
            <a:ext cx="1398901" cy="6816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 name="Picture 51" descr="no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82919" y="2217134"/>
            <a:ext cx="1219802" cy="663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0666" y="3042468"/>
            <a:ext cx="1419502" cy="6499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7455" y="1427852"/>
            <a:ext cx="1419502" cy="613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2434269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Combinational Logic Circuits</a:t>
            </a:r>
          </a:p>
        </p:txBody>
      </p:sp>
      <p:sp>
        <p:nvSpPr>
          <p:cNvPr id="24" name="TextBox 17"/>
          <p:cNvSpPr txBox="1">
            <a:spLocks noChangeArrowheads="1"/>
          </p:cNvSpPr>
          <p:nvPr/>
        </p:nvSpPr>
        <p:spPr bwMode="auto">
          <a:xfrm>
            <a:off x="3171955" y="4280258"/>
            <a:ext cx="593015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400" dirty="0">
                <a:solidFill>
                  <a:srgbClr val="C00000"/>
                </a:solidFill>
                <a:latin typeface="Franklin Gothic Medium" pitchFamily="34" charset="0"/>
              </a:rPr>
              <a:t>Wires can send one value to multiple gates!</a:t>
            </a:r>
          </a:p>
        </p:txBody>
      </p:sp>
      <p:sp>
        <p:nvSpPr>
          <p:cNvPr id="34" name="TextBox 6"/>
          <p:cNvSpPr txBox="1">
            <a:spLocks noChangeArrowheads="1"/>
          </p:cNvSpPr>
          <p:nvPr/>
        </p:nvSpPr>
        <p:spPr bwMode="auto">
          <a:xfrm>
            <a:off x="7865151" y="2387517"/>
            <a:ext cx="453971"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OR</a:t>
            </a:r>
          </a:p>
        </p:txBody>
      </p:sp>
      <p:sp>
        <p:nvSpPr>
          <p:cNvPr id="36" name="TextBox 6"/>
          <p:cNvSpPr txBox="1">
            <a:spLocks noChangeArrowheads="1"/>
          </p:cNvSpPr>
          <p:nvPr/>
        </p:nvSpPr>
        <p:spPr bwMode="auto">
          <a:xfrm>
            <a:off x="6154094" y="3212347"/>
            <a:ext cx="57419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40" name="TextBox 6"/>
          <p:cNvSpPr txBox="1">
            <a:spLocks noChangeArrowheads="1"/>
          </p:cNvSpPr>
          <p:nvPr/>
        </p:nvSpPr>
        <p:spPr bwMode="auto">
          <a:xfrm>
            <a:off x="3940345" y="2396848"/>
            <a:ext cx="56297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cxnSp>
        <p:nvCxnSpPr>
          <p:cNvPr id="44" name="Elbow Connector 43"/>
          <p:cNvCxnSpPr/>
          <p:nvPr/>
        </p:nvCxnSpPr>
        <p:spPr>
          <a:xfrm flipV="1">
            <a:off x="6785176" y="2716410"/>
            <a:ext cx="1017850" cy="653000"/>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3032760" y="1571746"/>
            <a:ext cx="3665030" cy="309506"/>
            <a:chOff x="1181861" y="4024012"/>
            <a:chExt cx="3665030" cy="309506"/>
          </a:xfrm>
        </p:grpSpPr>
        <p:sp>
          <p:nvSpPr>
            <p:cNvPr id="38" name="TextBox 6"/>
            <p:cNvSpPr txBox="1">
              <a:spLocks noChangeArrowheads="1"/>
            </p:cNvSpPr>
            <p:nvPr/>
          </p:nvSpPr>
          <p:spPr bwMode="auto">
            <a:xfrm>
              <a:off x="4272695" y="4025741"/>
              <a:ext cx="57419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cxnSp>
          <p:nvCxnSpPr>
            <p:cNvPr id="46" name="Straight Connector 45"/>
            <p:cNvCxnSpPr/>
            <p:nvPr/>
          </p:nvCxnSpPr>
          <p:spPr>
            <a:xfrm>
              <a:off x="1181861" y="4024012"/>
              <a:ext cx="3066871"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47" name="Elbow Connector 46"/>
          <p:cNvCxnSpPr/>
          <p:nvPr/>
        </p:nvCxnSpPr>
        <p:spPr>
          <a:xfrm>
            <a:off x="6785177" y="1720759"/>
            <a:ext cx="1025615" cy="649824"/>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3056792" y="3530342"/>
            <a:ext cx="3066871"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Elbow Connector 51"/>
          <p:cNvCxnSpPr/>
          <p:nvPr/>
        </p:nvCxnSpPr>
        <p:spPr>
          <a:xfrm flipV="1">
            <a:off x="4652245" y="1896493"/>
            <a:ext cx="1442498" cy="660152"/>
          </a:xfrm>
          <a:prstGeom prst="bentConnector3">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 name="Elbow Connector 55"/>
          <p:cNvCxnSpPr/>
          <p:nvPr/>
        </p:nvCxnSpPr>
        <p:spPr>
          <a:xfrm>
            <a:off x="4640798" y="2558877"/>
            <a:ext cx="1475245" cy="645689"/>
          </a:xfrm>
          <a:prstGeom prst="bentConnector3">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2722053" y="1310686"/>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p</a:t>
            </a:r>
          </a:p>
        </p:txBody>
      </p:sp>
      <p:sp>
        <p:nvSpPr>
          <p:cNvPr id="25" name="TextBox 24"/>
          <p:cNvSpPr txBox="1"/>
          <p:nvPr/>
        </p:nvSpPr>
        <p:spPr>
          <a:xfrm>
            <a:off x="3392424" y="2260255"/>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q</a:t>
            </a:r>
          </a:p>
        </p:txBody>
      </p:sp>
      <p:sp>
        <p:nvSpPr>
          <p:cNvPr id="26" name="TextBox 25"/>
          <p:cNvSpPr txBox="1"/>
          <p:nvPr/>
        </p:nvSpPr>
        <p:spPr>
          <a:xfrm>
            <a:off x="2779020" y="3259906"/>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r</a:t>
            </a:r>
          </a:p>
        </p:txBody>
      </p:sp>
      <p:sp>
        <p:nvSpPr>
          <p:cNvPr id="27" name="Rectangle 42"/>
          <p:cNvSpPr>
            <a:spLocks noChangeArrowheads="1"/>
          </p:cNvSpPr>
          <p:nvPr/>
        </p:nvSpPr>
        <p:spPr bwMode="auto">
          <a:xfrm>
            <a:off x="8851257" y="2396843"/>
            <a:ext cx="279400"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mc:AlternateContent xmlns:mc="http://schemas.openxmlformats.org/markup-compatibility/2006" xmlns:a14="http://schemas.microsoft.com/office/drawing/2010/main">
        <mc:Choice Requires="a14">
          <p:sp>
            <p:nvSpPr>
              <p:cNvPr id="28" name="TextBox 27"/>
              <p:cNvSpPr txBox="1"/>
              <p:nvPr/>
            </p:nvSpPr>
            <p:spPr>
              <a:xfrm>
                <a:off x="3949617" y="5402586"/>
                <a:ext cx="53428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2400" i="1">
                              <a:latin typeface="Cambria Math" panose="02040503050406030204" pitchFamily="18" charset="0"/>
                              <a:cs typeface="Franklin Gothic Medium"/>
                            </a:rPr>
                          </m:ctrlPr>
                        </m:dPr>
                        <m:e>
                          <m:r>
                            <a:rPr lang="en-US" sz="2400" i="1">
                              <a:latin typeface="Cambria Math"/>
                              <a:cs typeface="Franklin Gothic Medium"/>
                            </a:rPr>
                            <m:t>𝑝</m:t>
                          </m:r>
                          <m:r>
                            <a:rPr lang="en-US" sz="2400" i="1">
                              <a:latin typeface="Cambria Math"/>
                              <a:cs typeface="Franklin Gothic Medium"/>
                            </a:rPr>
                            <m:t>∧¬</m:t>
                          </m:r>
                          <m:r>
                            <a:rPr lang="en-US" sz="2400" i="1">
                              <a:latin typeface="Cambria Math"/>
                              <a:cs typeface="Franklin Gothic Medium"/>
                            </a:rPr>
                            <m:t>𝑞</m:t>
                          </m:r>
                          <m:r>
                            <a:rPr lang="en-US" sz="2400" i="1">
                              <a:latin typeface="Cambria Math"/>
                              <a:cs typeface="Franklin Gothic Medium"/>
                            </a:rPr>
                            <m:t> </m:t>
                          </m:r>
                        </m:e>
                      </m:d>
                      <m:r>
                        <a:rPr lang="en-US" sz="2400" i="1">
                          <a:latin typeface="Cambria Math"/>
                          <a:cs typeface="Franklin Gothic Medium"/>
                        </a:rPr>
                        <m:t>∨(¬</m:t>
                      </m:r>
                      <m:r>
                        <a:rPr lang="en-US" sz="2400" i="1">
                          <a:latin typeface="Cambria Math"/>
                          <a:cs typeface="Franklin Gothic Medium"/>
                        </a:rPr>
                        <m:t>𝑞</m:t>
                      </m:r>
                      <m:r>
                        <a:rPr lang="en-US" sz="2400" i="1">
                          <a:latin typeface="Cambria Math"/>
                          <a:cs typeface="Franklin Gothic Medium"/>
                        </a:rPr>
                        <m:t>∧</m:t>
                      </m:r>
                      <m:r>
                        <a:rPr lang="en-US" sz="2400" i="1">
                          <a:latin typeface="Cambria Math"/>
                          <a:cs typeface="Franklin Gothic Medium"/>
                        </a:rPr>
                        <m:t>𝑟</m:t>
                      </m:r>
                      <m:r>
                        <a:rPr lang="en-US" sz="2400" i="1">
                          <a:latin typeface="Cambria Math"/>
                          <a:cs typeface="Franklin Gothic Medium"/>
                        </a:rPr>
                        <m:t>)</m:t>
                      </m:r>
                    </m:oMath>
                  </m:oMathPara>
                </a14:m>
                <a:endParaRPr lang="en-US" sz="2400" dirty="0">
                  <a:latin typeface="Franklin Gothic Medium"/>
                  <a:cs typeface="Franklin Gothic Medium"/>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3949617" y="5402586"/>
                <a:ext cx="5342816" cy="461665"/>
              </a:xfrm>
              <a:prstGeom prst="rect">
                <a:avLst/>
              </a:prstGeom>
              <a:blipFill>
                <a:blip r:embed="rId2"/>
                <a:stretch>
                  <a:fillRect b="-19737"/>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2946" y="5309514"/>
            <a:ext cx="5346192" cy="554736"/>
          </a:xfrm>
          <a:prstGeom prst="rect">
            <a:avLst/>
          </a:prstGeom>
          <a:solidFill>
            <a:schemeClr val="bg1"/>
          </a:solidFill>
        </p:spPr>
      </p:pic>
      <p:pic>
        <p:nvPicPr>
          <p:cNvPr id="29" name="Picture 50" descr="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0122" y="2203830"/>
            <a:ext cx="1398901" cy="6816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 name="Picture 51" descr="not"/>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682919" y="2217134"/>
            <a:ext cx="1219802" cy="663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 name="Picture 49" descr="a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0666" y="3042468"/>
            <a:ext cx="1419502" cy="6499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 name="Picture 49" descr="a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7455" y="1427852"/>
            <a:ext cx="1419502" cy="613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627267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More Vocabulary</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9518660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Vocabulary!</a:t>
            </a:r>
          </a:p>
        </p:txBody>
      </p:sp>
      <p:grpSp>
        <p:nvGrpSpPr>
          <p:cNvPr id="5" name="Group 4"/>
          <p:cNvGrpSpPr/>
          <p:nvPr/>
        </p:nvGrpSpPr>
        <p:grpSpPr>
          <a:xfrm>
            <a:off x="2577792" y="1190840"/>
            <a:ext cx="7401950" cy="1857159"/>
            <a:chOff x="1185843" y="3428999"/>
            <a:chExt cx="5380493" cy="1857159"/>
          </a:xfrm>
        </p:grpSpPr>
        <p:sp>
          <p:nvSpPr>
            <p:cNvPr id="6" name="Rectangle 5"/>
            <p:cNvSpPr/>
            <p:nvPr/>
          </p:nvSpPr>
          <p:spPr>
            <a:xfrm>
              <a:off x="1185843" y="3428999"/>
              <a:ext cx="5380493" cy="185715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r>
                <a:rPr lang="en-US" sz="2800" b="1" i="1" dirty="0">
                  <a:latin typeface="Segoe UI Semibold" panose="020B0702040204020203" pitchFamily="34" charset="0"/>
                  <a:cs typeface="Segoe UI Semibold" panose="020B0702040204020203" pitchFamily="34" charset="0"/>
                </a:rPr>
                <a:t>Tautology</a:t>
              </a:r>
              <a:r>
                <a:rPr lang="en-US" sz="2800" b="1" dirty="0">
                  <a:latin typeface="Segoe UI Semibold" panose="020B0702040204020203" pitchFamily="34" charset="0"/>
                  <a:cs typeface="Segoe UI Semibold" panose="020B0702040204020203" pitchFamily="34" charset="0"/>
                </a:rPr>
                <a:t> </a:t>
              </a:r>
              <a:r>
                <a:rPr lang="en-US" sz="2800" dirty="0">
                  <a:latin typeface="Segoe UI Semibold" panose="020B0702040204020203" pitchFamily="34" charset="0"/>
                  <a:cs typeface="Segoe UI Semibold" panose="020B0702040204020203" pitchFamily="34" charset="0"/>
                </a:rPr>
                <a:t>if it is always true.</a:t>
              </a:r>
            </a:p>
            <a:p>
              <a:r>
                <a:rPr lang="en-US" sz="2800" b="1" i="1" dirty="0">
                  <a:latin typeface="Segoe UI Semibold" panose="020B0702040204020203" pitchFamily="34" charset="0"/>
                  <a:cs typeface="Segoe UI Semibold" panose="020B0702040204020203" pitchFamily="34" charset="0"/>
                </a:rPr>
                <a:t>Contradiction</a:t>
              </a:r>
              <a:r>
                <a:rPr lang="en-US" sz="2800" b="1" dirty="0">
                  <a:latin typeface="Segoe UI Semibold" panose="020B0702040204020203" pitchFamily="34" charset="0"/>
                  <a:cs typeface="Segoe UI Semibold" panose="020B0702040204020203" pitchFamily="34" charset="0"/>
                </a:rPr>
                <a:t> if it is always false.</a:t>
              </a:r>
            </a:p>
            <a:p>
              <a:r>
                <a:rPr lang="en-US" sz="2800" b="1" i="1" dirty="0">
                  <a:latin typeface="Segoe UI Semibold" panose="020B0702040204020203" pitchFamily="34" charset="0"/>
                  <a:cs typeface="Segoe UI Semibold" panose="020B0702040204020203" pitchFamily="34" charset="0"/>
                </a:rPr>
                <a:t>Contingency</a:t>
              </a:r>
              <a:r>
                <a:rPr lang="en-US" sz="2800" b="1" dirty="0">
                  <a:latin typeface="Segoe UI Semibold" panose="020B0702040204020203" pitchFamily="34" charset="0"/>
                  <a:cs typeface="Segoe UI Semibold" panose="020B0702040204020203" pitchFamily="34" charset="0"/>
                </a:rPr>
                <a:t> if it can be both true and false.</a:t>
              </a:r>
            </a:p>
          </p:txBody>
        </p:sp>
        <p:sp>
          <p:nvSpPr>
            <p:cNvPr id="7" name="Rectangle 6"/>
            <p:cNvSpPr/>
            <p:nvPr/>
          </p:nvSpPr>
          <p:spPr>
            <a:xfrm>
              <a:off x="1195367" y="3429000"/>
              <a:ext cx="5370969"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A proposition is a….</a:t>
              </a:r>
            </a:p>
          </p:txBody>
        </p:sp>
      </p:grpSp>
      <mc:AlternateContent xmlns:mc="http://schemas.openxmlformats.org/markup-compatibility/2006" xmlns:a14="http://schemas.microsoft.com/office/drawing/2010/main">
        <mc:Choice Requires="a14">
          <p:sp>
            <p:nvSpPr>
              <p:cNvPr id="3" name="TextBox 2"/>
              <p:cNvSpPr txBox="1"/>
              <p:nvPr/>
            </p:nvSpPr>
            <p:spPr>
              <a:xfrm>
                <a:off x="2441873" y="3429000"/>
                <a:ext cx="8550592" cy="830997"/>
              </a:xfrm>
              <a:prstGeom prst="rect">
                <a:avLst/>
              </a:prstGeom>
              <a:noFill/>
            </p:spPr>
            <p:txBody>
              <a:bodyPr wrap="square" rtlCol="0">
                <a:spAutoFit/>
              </a:bodyPr>
              <a:lstStyle/>
              <a:p>
                <a:r>
                  <a:rPr lang="en-US" sz="2400" b="1" dirty="0">
                    <a:solidFill>
                      <a:srgbClr val="4C3282"/>
                    </a:solidFill>
                    <a:latin typeface="Segoe UI Semilight" panose="020B0402040204020203" pitchFamily="34" charset="0"/>
                    <a:cs typeface="Segoe UI Semilight" panose="020B0402040204020203" pitchFamily="34" charset="0"/>
                  </a:rPr>
                  <a:t>Tautology</a:t>
                </a:r>
              </a:p>
              <a:p>
                <a:r>
                  <a:rPr lang="en-US" sz="24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400" b="0" i="1" smtClean="0">
                        <a:solidFill>
                          <a:schemeClr val="tx1"/>
                        </a:solidFill>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 is true, </a:t>
                </a:r>
                <a14:m>
                  <m:oMath xmlns:m="http://schemas.openxmlformats.org/officeDocument/2006/math">
                    <m:r>
                      <a:rPr lang="en-US" sz="2400" b="0" i="1" smtClean="0">
                        <a:solidFill>
                          <a:srgbClr val="4C3282"/>
                        </a:solidFill>
                        <a:latin typeface="Cambria Math" panose="02040503050406030204" pitchFamily="18" charset="0"/>
                        <a:cs typeface="Segoe UI Semilight" panose="020B0402040204020203" pitchFamily="34" charset="0"/>
                      </a:rPr>
                      <m:t>𝑝</m:t>
                    </m:r>
                    <m:r>
                      <a:rPr lang="en-US" sz="2400" b="0" i="1" smtClean="0">
                        <a:solidFill>
                          <a:srgbClr val="4C3282"/>
                        </a:solidFill>
                        <a:latin typeface="Cambria Math" panose="02040503050406030204" pitchFamily="18" charset="0"/>
                        <a:cs typeface="Segoe UI Semilight" panose="020B0402040204020203" pitchFamily="34" charset="0"/>
                      </a:rPr>
                      <m:t>∨¬</m:t>
                    </m:r>
                    <m:r>
                      <a:rPr lang="en-US" sz="2400" b="0" i="1" smtClean="0">
                        <a:solidFill>
                          <a:srgbClr val="4C3282"/>
                        </a:solidFill>
                        <a:latin typeface="Cambria Math" panose="02040503050406030204" pitchFamily="18" charset="0"/>
                        <a:cs typeface="Segoe UI Semilight" panose="020B0402040204020203" pitchFamily="34" charset="0"/>
                      </a:rPr>
                      <m:t>𝑝</m:t>
                    </m:r>
                  </m:oMath>
                </a14:m>
                <a:r>
                  <a:rPr lang="en-US" sz="2400" dirty="0">
                    <a:solidFill>
                      <a:srgbClr val="4C3282"/>
                    </a:solidFill>
                    <a:latin typeface="Segoe UI Semilight" panose="020B0402040204020203" pitchFamily="34" charset="0"/>
                    <a:cs typeface="Segoe UI Semilight" panose="020B0402040204020203" pitchFamily="34" charset="0"/>
                  </a:rPr>
                  <a:t> </a:t>
                </a:r>
                <a:r>
                  <a:rPr lang="en-US" sz="2400" dirty="0">
                    <a:latin typeface="Segoe UI Semilight" panose="020B0402040204020203" pitchFamily="34" charset="0"/>
                    <a:cs typeface="Segoe UI Semilight" panose="020B0402040204020203" pitchFamily="34" charset="0"/>
                  </a:rPr>
                  <a:t>is </a:t>
                </a:r>
                <a:r>
                  <a:rPr lang="en-US" sz="2400" dirty="0">
                    <a:solidFill>
                      <a:srgbClr val="4C3282"/>
                    </a:solidFill>
                    <a:latin typeface="Segoe UI Semilight" panose="020B0402040204020203" pitchFamily="34" charset="0"/>
                    <a:cs typeface="Segoe UI Semilight" panose="020B0402040204020203" pitchFamily="34" charset="0"/>
                  </a:rPr>
                  <a:t>true</a:t>
                </a:r>
                <a:r>
                  <a:rPr lang="en-US" sz="2400" dirty="0">
                    <a:latin typeface="Segoe UI Semilight" panose="020B0402040204020203" pitchFamily="34" charset="0"/>
                    <a:cs typeface="Segoe UI Semilight" panose="020B0402040204020203" pitchFamily="34" charset="0"/>
                  </a:rPr>
                  <a:t>; if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 is false,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 </m:t>
                    </m:r>
                  </m:oMath>
                </a14:m>
                <a:r>
                  <a:rPr lang="en-US" sz="2400" dirty="0">
                    <a:latin typeface="Segoe UI Semilight" panose="020B0402040204020203" pitchFamily="34" charset="0"/>
                    <a:cs typeface="Segoe UI Semilight" panose="020B0402040204020203" pitchFamily="34" charset="0"/>
                  </a:rPr>
                  <a:t>is </a:t>
                </a:r>
                <a:r>
                  <a:rPr lang="en-US" sz="2400" dirty="0">
                    <a:solidFill>
                      <a:srgbClr val="4C3282"/>
                    </a:solidFill>
                    <a:latin typeface="Segoe UI Semilight" panose="020B0402040204020203" pitchFamily="34" charset="0"/>
                    <a:cs typeface="Segoe UI Semilight" panose="020B0402040204020203" pitchFamily="34" charset="0"/>
                  </a:rPr>
                  <a:t>true</a:t>
                </a:r>
                <a:r>
                  <a:rPr lang="en-US" sz="2400" dirty="0">
                    <a:latin typeface="Segoe UI Semilight" panose="020B0402040204020203" pitchFamily="34" charset="0"/>
                    <a:cs typeface="Segoe UI Semilight" panose="020B0402040204020203" pitchFamily="34" charset="0"/>
                  </a:rPr>
                  <a:t>.</a:t>
                </a:r>
              </a:p>
            </p:txBody>
          </p:sp>
        </mc:Choice>
        <mc:Fallback xmlns="">
          <p:sp>
            <p:nvSpPr>
              <p:cNvPr id="3" name="TextBox 2"/>
              <p:cNvSpPr txBox="1">
                <a:spLocks noRot="1" noChangeAspect="1" noMove="1" noResize="1" noEditPoints="1" noAdjustHandles="1" noChangeArrowheads="1" noChangeShapeType="1" noTextEdit="1"/>
              </p:cNvSpPr>
              <p:nvPr/>
            </p:nvSpPr>
            <p:spPr>
              <a:xfrm>
                <a:off x="2441873" y="3429000"/>
                <a:ext cx="8550592" cy="830997"/>
              </a:xfrm>
              <a:prstGeom prst="rect">
                <a:avLst/>
              </a:prstGeom>
              <a:blipFill>
                <a:blip r:embed="rId6"/>
                <a:stretch>
                  <a:fillRect l="-1141" t="-5147" b="-161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441873" y="4783557"/>
                <a:ext cx="8550592" cy="830997"/>
              </a:xfrm>
              <a:prstGeom prst="rect">
                <a:avLst/>
              </a:prstGeom>
              <a:noFill/>
            </p:spPr>
            <p:txBody>
              <a:bodyPr wrap="square" rtlCol="0">
                <a:spAutoFit/>
              </a:bodyPr>
              <a:lstStyle/>
              <a:p>
                <a:r>
                  <a:rPr lang="en-US" sz="2400" b="1" dirty="0">
                    <a:solidFill>
                      <a:srgbClr val="4C3282"/>
                    </a:solidFill>
                    <a:latin typeface="Segoe UI Semilight" panose="020B0402040204020203" pitchFamily="34" charset="0"/>
                    <a:cs typeface="Segoe UI Semilight" panose="020B0402040204020203" pitchFamily="34" charset="0"/>
                  </a:rPr>
                  <a:t>Contradiction</a:t>
                </a:r>
              </a:p>
              <a:p>
                <a:r>
                  <a:rPr lang="en-US" sz="24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400" b="0" i="1" smtClean="0">
                        <a:solidFill>
                          <a:schemeClr val="tx1"/>
                        </a:solidFill>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 is true,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oMath>
                </a14:m>
                <a:r>
                  <a:rPr lang="en-US" sz="2400" dirty="0">
                    <a:solidFill>
                      <a:srgbClr val="4C3282"/>
                    </a:solidFill>
                    <a:latin typeface="Segoe UI Semilight" panose="020B0402040204020203" pitchFamily="34" charset="0"/>
                    <a:cs typeface="Segoe UI Semilight" panose="020B0402040204020203" pitchFamily="34" charset="0"/>
                  </a:rPr>
                  <a:t> </a:t>
                </a:r>
                <a:r>
                  <a:rPr lang="en-US" sz="2400" dirty="0">
                    <a:latin typeface="Segoe UI Semilight" panose="020B0402040204020203" pitchFamily="34" charset="0"/>
                    <a:cs typeface="Segoe UI Semilight" panose="020B0402040204020203" pitchFamily="34" charset="0"/>
                  </a:rPr>
                  <a:t>is </a:t>
                </a:r>
                <a:r>
                  <a:rPr lang="en-US" sz="2400" dirty="0">
                    <a:solidFill>
                      <a:srgbClr val="4C3282"/>
                    </a:solidFill>
                    <a:latin typeface="Segoe UI Semilight" panose="020B0402040204020203" pitchFamily="34" charset="0"/>
                    <a:cs typeface="Segoe UI Semilight" panose="020B0402040204020203" pitchFamily="34" charset="0"/>
                  </a:rPr>
                  <a:t>false</a:t>
                </a:r>
                <a:r>
                  <a:rPr lang="en-US" sz="2400" dirty="0">
                    <a:latin typeface="Segoe UI Semilight" panose="020B0402040204020203" pitchFamily="34" charset="0"/>
                    <a:cs typeface="Segoe UI Semilight" panose="020B0402040204020203" pitchFamily="34" charset="0"/>
                  </a:rPr>
                  <a:t>; if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 is false,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 </m:t>
                    </m:r>
                  </m:oMath>
                </a14:m>
                <a:r>
                  <a:rPr lang="en-US" sz="2400" dirty="0">
                    <a:latin typeface="Segoe UI Semilight" panose="020B0402040204020203" pitchFamily="34" charset="0"/>
                    <a:cs typeface="Segoe UI Semilight" panose="020B0402040204020203" pitchFamily="34" charset="0"/>
                  </a:rPr>
                  <a:t>is </a:t>
                </a:r>
                <a:r>
                  <a:rPr lang="en-US" sz="2400" dirty="0">
                    <a:solidFill>
                      <a:srgbClr val="4C3282"/>
                    </a:solidFill>
                    <a:latin typeface="Segoe UI Semilight" panose="020B0402040204020203" pitchFamily="34" charset="0"/>
                    <a:cs typeface="Segoe UI Semilight" panose="020B0402040204020203" pitchFamily="34" charset="0"/>
                  </a:rPr>
                  <a:t>false</a:t>
                </a:r>
                <a:r>
                  <a:rPr lang="en-US" sz="2400" dirty="0">
                    <a:latin typeface="Segoe UI Semilight" panose="020B0402040204020203" pitchFamily="34" charset="0"/>
                    <a:cs typeface="Segoe UI Semilight" panose="020B0402040204020203" pitchFamily="34" charset="0"/>
                  </a:rPr>
                  <a:t>.</a:t>
                </a:r>
              </a:p>
            </p:txBody>
          </p:sp>
        </mc:Choice>
        <mc:Fallback xmlns="">
          <p:sp>
            <p:nvSpPr>
              <p:cNvPr id="12" name="TextBox 11"/>
              <p:cNvSpPr txBox="1">
                <a:spLocks noRot="1" noChangeAspect="1" noMove="1" noResize="1" noEditPoints="1" noAdjustHandles="1" noChangeArrowheads="1" noChangeShapeType="1" noTextEdit="1"/>
              </p:cNvSpPr>
              <p:nvPr/>
            </p:nvSpPr>
            <p:spPr>
              <a:xfrm>
                <a:off x="2441873" y="4783557"/>
                <a:ext cx="8550592" cy="830997"/>
              </a:xfrm>
              <a:prstGeom prst="rect">
                <a:avLst/>
              </a:prstGeom>
              <a:blipFill>
                <a:blip r:embed="rId7"/>
                <a:stretch>
                  <a:fillRect l="-1141" t="-5147" b="-169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441873" y="5945408"/>
                <a:ext cx="8550592" cy="830997"/>
              </a:xfrm>
              <a:prstGeom prst="rect">
                <a:avLst/>
              </a:prstGeom>
              <a:noFill/>
            </p:spPr>
            <p:txBody>
              <a:bodyPr wrap="square" rtlCol="0">
                <a:spAutoFit/>
              </a:bodyPr>
              <a:lstStyle/>
              <a:p>
                <a:r>
                  <a:rPr lang="en-US" sz="2400" b="1" dirty="0">
                    <a:solidFill>
                      <a:srgbClr val="4C3282"/>
                    </a:solidFill>
                    <a:latin typeface="Segoe UI Semilight" panose="020B0402040204020203" pitchFamily="34" charset="0"/>
                    <a:cs typeface="Segoe UI Semilight" panose="020B0402040204020203" pitchFamily="34" charset="0"/>
                  </a:rPr>
                  <a:t>Contingency </a:t>
                </a:r>
                <a:r>
                  <a:rPr lang="en-US" sz="24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400" b="0" i="1" smtClean="0">
                        <a:solidFill>
                          <a:schemeClr val="tx1"/>
                        </a:solidFill>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 is true and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𝑞</m:t>
                    </m:r>
                  </m:oMath>
                </a14:m>
                <a:r>
                  <a:rPr lang="en-US" sz="2400" dirty="0">
                    <a:latin typeface="Segoe UI Semilight" panose="020B0402040204020203" pitchFamily="34" charset="0"/>
                    <a:cs typeface="Segoe UI Semilight" panose="020B0402040204020203" pitchFamily="34" charset="0"/>
                  </a:rPr>
                  <a:t> is true, </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 </m:t>
                    </m:r>
                  </m:oMath>
                </a14:m>
                <a:r>
                  <a:rPr lang="en-US" sz="2400" dirty="0">
                    <a:latin typeface="Segoe UI Semilight" panose="020B0402040204020203" pitchFamily="34" charset="0"/>
                    <a:cs typeface="Segoe UI Semilight" panose="020B0402040204020203" pitchFamily="34" charset="0"/>
                  </a:rPr>
                  <a:t>is </a:t>
                </a:r>
                <a:r>
                  <a:rPr lang="en-US" sz="2400" dirty="0">
                    <a:solidFill>
                      <a:srgbClr val="4C3282"/>
                    </a:solidFill>
                    <a:latin typeface="Segoe UI Semilight" panose="020B0402040204020203" pitchFamily="34" charset="0"/>
                    <a:cs typeface="Segoe UI Semilight" panose="020B0402040204020203" pitchFamily="34" charset="0"/>
                  </a:rPr>
                  <a:t>true</a:t>
                </a:r>
                <a:r>
                  <a:rPr lang="en-US" sz="2400" dirty="0">
                    <a:latin typeface="Segoe UI Semilight" panose="020B0402040204020203" pitchFamily="34" charset="0"/>
                    <a:cs typeface="Segoe UI Semilight" panose="020B0402040204020203" pitchFamily="34" charset="0"/>
                  </a:rPr>
                  <a:t>; </a:t>
                </a:r>
              </a:p>
              <a:p>
                <a:r>
                  <a:rPr lang="en-US" sz="2400" dirty="0">
                    <a:latin typeface="Segoe UI Semilight" panose="020B0402040204020203" pitchFamily="34" charset="0"/>
                    <a:cs typeface="Segoe UI Semilight" panose="020B0402040204020203" pitchFamily="34" charset="0"/>
                  </a:rPr>
                  <a:t>                     If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 is true and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𝑞</m:t>
                    </m:r>
                  </m:oMath>
                </a14:m>
                <a:r>
                  <a:rPr lang="en-US" sz="2400" dirty="0">
                    <a:latin typeface="Segoe UI Semilight" panose="020B0402040204020203" pitchFamily="34" charset="0"/>
                    <a:cs typeface="Segoe UI Semilight" panose="020B0402040204020203" pitchFamily="34" charset="0"/>
                  </a:rPr>
                  <a:t> is false, </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 </m:t>
                    </m:r>
                  </m:oMath>
                </a14:m>
                <a:r>
                  <a:rPr lang="en-US" sz="2400" dirty="0">
                    <a:latin typeface="Segoe UI Semilight" panose="020B0402040204020203" pitchFamily="34" charset="0"/>
                    <a:cs typeface="Segoe UI Semilight" panose="020B0402040204020203" pitchFamily="34" charset="0"/>
                  </a:rPr>
                  <a:t>is </a:t>
                </a:r>
                <a:r>
                  <a:rPr lang="en-US" sz="2400" dirty="0">
                    <a:solidFill>
                      <a:srgbClr val="4C3282"/>
                    </a:solidFill>
                    <a:latin typeface="Segoe UI Semilight" panose="020B0402040204020203" pitchFamily="34" charset="0"/>
                    <a:cs typeface="Segoe UI Semilight" panose="020B0402040204020203" pitchFamily="34" charset="0"/>
                  </a:rPr>
                  <a:t>false</a:t>
                </a:r>
                <a:r>
                  <a:rPr lang="en-US" sz="2400" dirty="0">
                    <a:latin typeface="Segoe UI Semilight" panose="020B0402040204020203" pitchFamily="34" charset="0"/>
                    <a:cs typeface="Segoe UI Semilight" panose="020B0402040204020203" pitchFamily="34" charset="0"/>
                  </a:rPr>
                  <a:t>.</a:t>
                </a:r>
              </a:p>
            </p:txBody>
          </p:sp>
        </mc:Choice>
        <mc:Fallback xmlns="">
          <p:sp>
            <p:nvSpPr>
              <p:cNvPr id="13" name="TextBox 12"/>
              <p:cNvSpPr txBox="1">
                <a:spLocks noRot="1" noChangeAspect="1" noMove="1" noResize="1" noEditPoints="1" noAdjustHandles="1" noChangeArrowheads="1" noChangeShapeType="1" noTextEdit="1"/>
              </p:cNvSpPr>
              <p:nvPr/>
            </p:nvSpPr>
            <p:spPr>
              <a:xfrm>
                <a:off x="2441873" y="5945408"/>
                <a:ext cx="8550592" cy="830997"/>
              </a:xfrm>
              <a:prstGeom prst="rect">
                <a:avLst/>
              </a:prstGeom>
              <a:blipFill>
                <a:blip r:embed="rId8"/>
                <a:stretch>
                  <a:fillRect l="-1141" t="-5109" b="-160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145174" y="2979954"/>
                <a:ext cx="190571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4C3282"/>
                          </a:solidFill>
                          <a:latin typeface="Cambria Math" panose="02040503050406030204" pitchFamily="18" charset="0"/>
                        </a:rPr>
                        <m:t>𝑝</m:t>
                      </m:r>
                      <m:r>
                        <a:rPr lang="en-US" sz="2800" b="0" i="1" smtClean="0">
                          <a:solidFill>
                            <a:srgbClr val="4C3282"/>
                          </a:solidFill>
                          <a:latin typeface="Cambria Math" panose="02040503050406030204" pitchFamily="18" charset="0"/>
                        </a:rPr>
                        <m:t>∨¬</m:t>
                      </m:r>
                      <m:r>
                        <a:rPr lang="en-US" sz="2800" b="0" i="1" smtClean="0">
                          <a:solidFill>
                            <a:srgbClr val="4C3282"/>
                          </a:solidFill>
                          <a:latin typeface="Cambria Math" panose="02040503050406030204" pitchFamily="18" charset="0"/>
                        </a:rPr>
                        <m:t>𝑝</m:t>
                      </m:r>
                    </m:oMath>
                  </m:oMathPara>
                </a14:m>
                <a:endParaRPr lang="en-US" sz="2800" dirty="0"/>
              </a:p>
            </p:txBody>
          </p:sp>
        </mc:Choice>
        <mc:Fallback xmlns="">
          <p:sp>
            <p:nvSpPr>
              <p:cNvPr id="4" name="TextBox 3"/>
              <p:cNvSpPr txBox="1">
                <a:spLocks noRot="1" noChangeAspect="1" noMove="1" noResize="1" noEditPoints="1" noAdjustHandles="1" noChangeArrowheads="1" noChangeShapeType="1" noTextEdit="1"/>
              </p:cNvSpPr>
              <p:nvPr/>
            </p:nvSpPr>
            <p:spPr>
              <a:xfrm>
                <a:off x="2145174" y="2979954"/>
                <a:ext cx="1905718" cy="52322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145174" y="4323727"/>
                <a:ext cx="190571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4C3282"/>
                          </a:solidFill>
                          <a:latin typeface="Cambria Math" panose="02040503050406030204" pitchFamily="18" charset="0"/>
                        </a:rPr>
                        <m:t>𝑝</m:t>
                      </m:r>
                      <m:r>
                        <a:rPr lang="en-US" sz="2800" b="0" i="1" smtClean="0">
                          <a:solidFill>
                            <a:srgbClr val="4C3282"/>
                          </a:solidFill>
                          <a:latin typeface="Cambria Math" panose="02040503050406030204" pitchFamily="18" charset="0"/>
                        </a:rPr>
                        <m:t>⊕</m:t>
                      </m:r>
                      <m:r>
                        <a:rPr lang="en-US" sz="2800" b="0" i="1" smtClean="0">
                          <a:solidFill>
                            <a:srgbClr val="4C3282"/>
                          </a:solidFill>
                          <a:latin typeface="Cambria Math" panose="02040503050406030204" pitchFamily="18" charset="0"/>
                        </a:rPr>
                        <m:t>𝑝</m:t>
                      </m:r>
                    </m:oMath>
                  </m:oMathPara>
                </a14:m>
                <a:endParaRPr lang="en-US" sz="2800" dirty="0"/>
              </a:p>
            </p:txBody>
          </p:sp>
        </mc:Choice>
        <mc:Fallback xmlns="">
          <p:sp>
            <p:nvSpPr>
              <p:cNvPr id="14" name="TextBox 13"/>
              <p:cNvSpPr txBox="1">
                <a:spLocks noRot="1" noChangeAspect="1" noMove="1" noResize="1" noEditPoints="1" noAdjustHandles="1" noChangeArrowheads="1" noChangeShapeType="1" noTextEdit="1"/>
              </p:cNvSpPr>
              <p:nvPr/>
            </p:nvSpPr>
            <p:spPr>
              <a:xfrm>
                <a:off x="2145174" y="4323727"/>
                <a:ext cx="1905718" cy="52322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145174" y="5563804"/>
                <a:ext cx="2416994"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2800" b="0" i="1" smtClean="0">
                              <a:solidFill>
                                <a:srgbClr val="4C3282"/>
                              </a:solidFill>
                              <a:latin typeface="Cambria Math" panose="02040503050406030204" pitchFamily="18" charset="0"/>
                            </a:rPr>
                          </m:ctrlPr>
                        </m:dPr>
                        <m:e>
                          <m:r>
                            <a:rPr lang="en-US" sz="2800" b="0" i="1" smtClean="0">
                              <a:solidFill>
                                <a:srgbClr val="4C3282"/>
                              </a:solidFill>
                              <a:latin typeface="Cambria Math" panose="02040503050406030204" pitchFamily="18" charset="0"/>
                            </a:rPr>
                            <m:t>𝑝</m:t>
                          </m:r>
                          <m:r>
                            <a:rPr lang="en-US" sz="2800" b="0" i="1" smtClean="0">
                              <a:solidFill>
                                <a:srgbClr val="4C3282"/>
                              </a:solidFill>
                              <a:latin typeface="Cambria Math" panose="02040503050406030204" pitchFamily="18" charset="0"/>
                            </a:rPr>
                            <m:t>→</m:t>
                          </m:r>
                          <m:r>
                            <a:rPr lang="en-US" sz="2800" b="0" i="1" smtClean="0">
                              <a:solidFill>
                                <a:srgbClr val="4C3282"/>
                              </a:solidFill>
                              <a:latin typeface="Cambria Math" panose="02040503050406030204" pitchFamily="18" charset="0"/>
                            </a:rPr>
                            <m:t>𝑞</m:t>
                          </m:r>
                        </m:e>
                      </m:d>
                      <m:r>
                        <a:rPr lang="en-US" sz="2800" b="0" i="1" smtClean="0">
                          <a:solidFill>
                            <a:srgbClr val="4C3282"/>
                          </a:solidFill>
                          <a:latin typeface="Cambria Math" panose="02040503050406030204" pitchFamily="18" charset="0"/>
                        </a:rPr>
                        <m:t>∧</m:t>
                      </m:r>
                      <m:r>
                        <a:rPr lang="en-US" sz="2800" b="0" i="1" smtClean="0">
                          <a:solidFill>
                            <a:srgbClr val="4C3282"/>
                          </a:solidFill>
                          <a:latin typeface="Cambria Math" panose="02040503050406030204" pitchFamily="18" charset="0"/>
                        </a:rPr>
                        <m:t>𝑝</m:t>
                      </m:r>
                    </m:oMath>
                  </m:oMathPara>
                </a14:m>
                <a:endParaRPr lang="en-US" sz="2800" dirty="0"/>
              </a:p>
            </p:txBody>
          </p:sp>
        </mc:Choice>
        <mc:Fallback xmlns="">
          <p:sp>
            <p:nvSpPr>
              <p:cNvPr id="15" name="TextBox 14"/>
              <p:cNvSpPr txBox="1">
                <a:spLocks noRot="1" noChangeAspect="1" noMove="1" noResize="1" noEditPoints="1" noAdjustHandles="1" noChangeArrowheads="1" noChangeShapeType="1" noTextEdit="1"/>
              </p:cNvSpPr>
              <p:nvPr/>
            </p:nvSpPr>
            <p:spPr>
              <a:xfrm>
                <a:off x="2145174" y="5563804"/>
                <a:ext cx="2416994" cy="523220"/>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66106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Let’s prove that</a:t>
                </a:r>
                <a14:m>
                  <m:oMath xmlns:m="http://schemas.openxmlformats.org/officeDocument/2006/math">
                    <m:r>
                      <a:rPr lang="en-US" b="0" i="0"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e>
                    </m:d>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oMath>
                </a14:m>
                <a:r>
                  <a:rPr lang="en-US" dirty="0"/>
                  <a:t> is a tautology.</a:t>
                </a:r>
              </a:p>
              <a:p>
                <a:endParaRPr lang="en-US" dirty="0"/>
              </a:p>
              <a:p>
                <a:r>
                  <a:rPr lang="en-US" dirty="0"/>
                  <a:t>Alright, what are we trying to show?</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6232331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463857"/>
                <a:ext cx="2986107" cy="605575"/>
              </a:xfrm>
            </p:spPr>
            <p:txBody>
              <a:bodyPr/>
              <a:lstStyle/>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r>
                      <a:rPr lang="en-US" i="1">
                        <a:latin typeface="Cambria Math" panose="02040503050406030204" pitchFamily="18" charset="0"/>
                      </a:rPr>
                      <m:t>𝑞</m:t>
                    </m:r>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463857"/>
                <a:ext cx="2986107" cy="605575"/>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3380509" y="1450107"/>
                <a:ext cx="7934036" cy="4456669"/>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𝑝</m:t>
                    </m:r>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𝑞</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𝑞</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𝑝</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0"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0" smtClean="0">
                        <a:latin typeface="Cambria Math" panose="02040503050406030204" pitchFamily="18" charset="0"/>
                        <a:cs typeface="Segoe UI Semilight" panose="020B0402040204020203" pitchFamily="34" charset="0"/>
                      </a:rPr>
                      <m:t> </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4" name="TextBox 3"/>
              <p:cNvSpPr txBox="1">
                <a:spLocks noRot="1" noChangeAspect="1" noMove="1" noResize="1" noEditPoints="1" noAdjustHandles="1" noChangeArrowheads="1" noChangeShapeType="1" noTextEdit="1"/>
              </p:cNvSpPr>
              <p:nvPr/>
            </p:nvSpPr>
            <p:spPr>
              <a:xfrm>
                <a:off x="3380509" y="1450107"/>
                <a:ext cx="7934036" cy="4456669"/>
              </a:xfrm>
              <a:prstGeom prst="rect">
                <a:avLst/>
              </a:prstGeom>
              <a:blipFill>
                <a:blip r:embed="rId3"/>
                <a:stretch>
                  <a:fillRect/>
                </a:stretch>
              </a:blipFill>
            </p:spPr>
            <p:txBody>
              <a:bodyPr/>
              <a:lstStyle/>
              <a:p>
                <a:r>
                  <a:rPr lang="en-US">
                    <a:noFill/>
                  </a:rPr>
                  <a:t> </a:t>
                </a:r>
              </a:p>
            </p:txBody>
          </p:sp>
        </mc:Fallback>
      </mc:AlternateContent>
      <p:sp>
        <p:nvSpPr>
          <p:cNvPr id="5" name="TextBox 4"/>
          <p:cNvSpPr txBox="1"/>
          <p:nvPr/>
        </p:nvSpPr>
        <p:spPr>
          <a:xfrm>
            <a:off x="5971308" y="3600055"/>
            <a:ext cx="6548582"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Law of Implication</a:t>
            </a:r>
          </a:p>
          <a:p>
            <a:r>
              <a:rPr lang="en-US" sz="2400" dirty="0">
                <a:latin typeface="Segoe UI Semilight" panose="020B0402040204020203" pitchFamily="34" charset="0"/>
                <a:cs typeface="Segoe UI Semilight" panose="020B0402040204020203" pitchFamily="34" charset="0"/>
              </a:rPr>
              <a:t>It’s easier if everything is AND/OR/NOT</a:t>
            </a:r>
          </a:p>
        </p:txBody>
      </p:sp>
      <mc:AlternateContent xmlns:mc="http://schemas.openxmlformats.org/markup-compatibility/2006" xmlns:a14="http://schemas.microsoft.com/office/drawing/2010/main">
        <mc:Choice Requires="a14">
          <p:sp>
            <p:nvSpPr>
              <p:cNvPr id="6" name="TextBox 5"/>
              <p:cNvSpPr txBox="1"/>
              <p:nvPr/>
            </p:nvSpPr>
            <p:spPr>
              <a:xfrm>
                <a:off x="6220692" y="4229114"/>
                <a:ext cx="6548582"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Associative </a:t>
                </a:r>
                <a:r>
                  <a:rPr lang="en-US" sz="2400" dirty="0">
                    <a:latin typeface="Segoe UI Semilight" panose="020B0402040204020203" pitchFamily="34" charset="0"/>
                    <a:cs typeface="Segoe UI Semilight" panose="020B0402040204020203" pitchFamily="34" charset="0"/>
                  </a:rPr>
                  <a:t>(twice)</a:t>
                </a:r>
              </a:p>
              <a:p>
                <a:r>
                  <a:rPr lang="en-US" sz="2400" dirty="0">
                    <a:latin typeface="Segoe UI Semilight" panose="020B0402040204020203" pitchFamily="34" charset="0"/>
                    <a:cs typeface="Segoe UI Semilight" panose="020B0402040204020203" pitchFamily="34" charset="0"/>
                  </a:rPr>
                  <a:t>Put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a14:m>
                <a:r>
                  <a:rPr lang="en-US" sz="2400" dirty="0">
                    <a:latin typeface="Segoe UI Semilight" panose="020B0402040204020203" pitchFamily="34" charset="0"/>
                    <a:cs typeface="Segoe UI Semilight" panose="020B0402040204020203" pitchFamily="34" charset="0"/>
                  </a:rPr>
                  <a:t> next to each other.</a:t>
                </a:r>
              </a:p>
            </p:txBody>
          </p:sp>
        </mc:Choice>
        <mc:Fallback xmlns="">
          <p:sp>
            <p:nvSpPr>
              <p:cNvPr id="6" name="TextBox 5"/>
              <p:cNvSpPr txBox="1">
                <a:spLocks noRot="1" noChangeAspect="1" noMove="1" noResize="1" noEditPoints="1" noAdjustHandles="1" noChangeArrowheads="1" noChangeShapeType="1" noTextEdit="1"/>
              </p:cNvSpPr>
              <p:nvPr/>
            </p:nvSpPr>
            <p:spPr>
              <a:xfrm>
                <a:off x="6220692" y="4229114"/>
                <a:ext cx="6548582" cy="830997"/>
              </a:xfrm>
              <a:prstGeom prst="rect">
                <a:avLst/>
              </a:prstGeom>
              <a:blipFill>
                <a:blip r:embed="rId4"/>
                <a:stretch>
                  <a:fillRect l="-1395" t="-5147" b="-16912"/>
                </a:stretch>
              </a:blipFill>
            </p:spPr>
            <p:txBody>
              <a:bodyPr/>
              <a:lstStyle/>
              <a:p>
                <a:r>
                  <a:rPr lang="en-US">
                    <a:noFill/>
                  </a:rPr>
                  <a:t> </a:t>
                </a:r>
              </a:p>
            </p:txBody>
          </p:sp>
        </mc:Fallback>
      </mc:AlternateContent>
      <p:sp>
        <p:nvSpPr>
          <p:cNvPr id="7" name="TextBox 6"/>
          <p:cNvSpPr txBox="1"/>
          <p:nvPr/>
        </p:nvSpPr>
        <p:spPr>
          <a:xfrm>
            <a:off x="6096000" y="3896419"/>
            <a:ext cx="6548582" cy="830997"/>
          </a:xfrm>
          <a:prstGeom prst="rect">
            <a:avLst/>
          </a:prstGeom>
          <a:noFill/>
        </p:spPr>
        <p:txBody>
          <a:bodyPr wrap="square" rtlCol="0">
            <a:spAutoFit/>
          </a:bodyPr>
          <a:lstStyle/>
          <a:p>
            <a:r>
              <a:rPr lang="en-US" sz="2400" b="1" dirty="0" err="1">
                <a:latin typeface="Segoe UI Semilight" panose="020B0402040204020203" pitchFamily="34" charset="0"/>
                <a:cs typeface="Segoe UI Semilight" panose="020B0402040204020203" pitchFamily="34" charset="0"/>
              </a:rPr>
              <a:t>DeMorgan’s</a:t>
            </a:r>
            <a:r>
              <a:rPr lang="en-US" sz="2400" b="1" dirty="0">
                <a:latin typeface="Segoe UI Semilight" panose="020B0402040204020203" pitchFamily="34" charset="0"/>
                <a:cs typeface="Segoe UI Semilight" panose="020B0402040204020203" pitchFamily="34" charset="0"/>
              </a:rPr>
              <a:t> Law</a:t>
            </a:r>
          </a:p>
          <a:p>
            <a:r>
              <a:rPr lang="en-US" sz="2400" dirty="0">
                <a:latin typeface="Segoe UI Semilight" panose="020B0402040204020203" pitchFamily="34" charset="0"/>
                <a:cs typeface="Segoe UI Semilight" panose="020B0402040204020203" pitchFamily="34" charset="0"/>
              </a:rPr>
              <a:t>Gets rid of some parentheses/just a gut feeling.</a:t>
            </a:r>
          </a:p>
        </p:txBody>
      </p:sp>
      <mc:AlternateContent xmlns:mc="http://schemas.openxmlformats.org/markup-compatibility/2006" xmlns:a14="http://schemas.microsoft.com/office/drawing/2010/main">
        <mc:Choice Requires="a14">
          <p:sp>
            <p:nvSpPr>
              <p:cNvPr id="8" name="TextBox 7"/>
              <p:cNvSpPr txBox="1"/>
              <p:nvPr/>
            </p:nvSpPr>
            <p:spPr>
              <a:xfrm>
                <a:off x="6345384" y="4518507"/>
                <a:ext cx="6548582"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Commutative, Negation</a:t>
                </a:r>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Simplify out the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a14:m>
                <a:r>
                  <a:rPr lang="en-US" sz="2400" dirty="0">
                    <a:latin typeface="Segoe UI Semilight" panose="020B0402040204020203" pitchFamily="34" charset="0"/>
                    <a:cs typeface="Segoe UI Semilight" panose="020B0402040204020203" pitchFamily="34" charset="0"/>
                  </a:rPr>
                  <a:t>.</a:t>
                </a:r>
              </a:p>
            </p:txBody>
          </p:sp>
        </mc:Choice>
        <mc:Fallback xmlns="">
          <p:sp>
            <p:nvSpPr>
              <p:cNvPr id="8" name="TextBox 7"/>
              <p:cNvSpPr txBox="1">
                <a:spLocks noRot="1" noChangeAspect="1" noMove="1" noResize="1" noEditPoints="1" noAdjustHandles="1" noChangeArrowheads="1" noChangeShapeType="1" noTextEdit="1"/>
              </p:cNvSpPr>
              <p:nvPr/>
            </p:nvSpPr>
            <p:spPr>
              <a:xfrm>
                <a:off x="6345384" y="4518507"/>
                <a:ext cx="6548582" cy="830997"/>
              </a:xfrm>
              <a:prstGeom prst="rect">
                <a:avLst/>
              </a:prstGeom>
              <a:blipFill>
                <a:blip r:embed="rId5"/>
                <a:stretch>
                  <a:fillRect l="-1490" t="-5109" b="-160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470076" y="4783784"/>
                <a:ext cx="6548582"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Commutative, Domination</a:t>
                </a:r>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Simplify out the </a:t>
                </a:r>
                <a14:m>
                  <m:oMath xmlns:m="http://schemas.openxmlformats.org/officeDocument/2006/math">
                    <m:r>
                      <m:rPr>
                        <m:sty m:val="p"/>
                      </m:rPr>
                      <a:rPr lang="en-US" sz="2400" i="0" dirty="0" smtClean="0">
                        <a:latin typeface="Cambria Math" panose="02040503050406030204" pitchFamily="18" charset="0"/>
                        <a:cs typeface="Segoe UI Semilight" panose="020B0402040204020203" pitchFamily="34" charset="0"/>
                      </a:rPr>
                      <m:t>T</m:t>
                    </m:r>
                  </m:oMath>
                </a14:m>
                <a:r>
                  <a:rPr lang="en-US" sz="2400" dirty="0">
                    <a:latin typeface="Segoe UI Semilight" panose="020B0402040204020203" pitchFamily="34" charset="0"/>
                    <a:cs typeface="Segoe UI Semilight" panose="020B0402040204020203" pitchFamily="34" charset="0"/>
                  </a:rPr>
                  <a:t>.</a:t>
                </a:r>
              </a:p>
            </p:txBody>
          </p:sp>
        </mc:Choice>
        <mc:Fallback xmlns="">
          <p:sp>
            <p:nvSpPr>
              <p:cNvPr id="9" name="TextBox 8"/>
              <p:cNvSpPr txBox="1">
                <a:spLocks noRot="1" noChangeAspect="1" noMove="1" noResize="1" noEditPoints="1" noAdjustHandles="1" noChangeArrowheads="1" noChangeShapeType="1" noTextEdit="1"/>
              </p:cNvSpPr>
              <p:nvPr/>
            </p:nvSpPr>
            <p:spPr>
              <a:xfrm>
                <a:off x="6470076" y="4783784"/>
                <a:ext cx="6548582" cy="830997"/>
              </a:xfrm>
              <a:prstGeom prst="rect">
                <a:avLst/>
              </a:prstGeom>
              <a:blipFill>
                <a:blip r:embed="rId6"/>
                <a:stretch>
                  <a:fillRect l="-1395" t="-5147" b="-169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6594768" y="5095223"/>
                <a:ext cx="6548582"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Commutative, Negation</a:t>
                </a:r>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Simplify out the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a:t>
                </a:r>
              </a:p>
            </p:txBody>
          </p:sp>
        </mc:Choice>
        <mc:Fallback xmlns="">
          <p:sp>
            <p:nvSpPr>
              <p:cNvPr id="10" name="TextBox 9"/>
              <p:cNvSpPr txBox="1">
                <a:spLocks noRot="1" noChangeAspect="1" noMove="1" noResize="1" noEditPoints="1" noAdjustHandles="1" noChangeArrowheads="1" noChangeShapeType="1" noTextEdit="1"/>
              </p:cNvSpPr>
              <p:nvPr/>
            </p:nvSpPr>
            <p:spPr>
              <a:xfrm>
                <a:off x="6594768" y="5095223"/>
                <a:ext cx="6548582" cy="830997"/>
              </a:xfrm>
              <a:prstGeom prst="rect">
                <a:avLst/>
              </a:prstGeom>
              <a:blipFill>
                <a:blip r:embed="rId7"/>
                <a:stretch>
                  <a:fillRect l="-1490" t="-5147" b="-16912"/>
                </a:stretch>
              </a:blipFill>
            </p:spPr>
            <p:txBody>
              <a:bodyPr/>
              <a:lstStyle/>
              <a:p>
                <a:r>
                  <a:rPr lang="en-US">
                    <a:noFill/>
                  </a:rPr>
                  <a:t> </a:t>
                </a:r>
              </a:p>
            </p:txBody>
          </p:sp>
        </mc:Fallback>
      </mc:AlternateContent>
      <p:sp>
        <p:nvSpPr>
          <p:cNvPr id="11" name="TextBox 10"/>
          <p:cNvSpPr txBox="1"/>
          <p:nvPr/>
        </p:nvSpPr>
        <p:spPr>
          <a:xfrm>
            <a:off x="397164" y="2456873"/>
            <a:ext cx="2844800" cy="2062103"/>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Proof-writing tip:</a:t>
            </a:r>
          </a:p>
          <a:p>
            <a:r>
              <a:rPr lang="en-US" sz="2400" b="1" dirty="0">
                <a:latin typeface="Segoe UI Semilight" panose="020B0402040204020203" pitchFamily="34" charset="0"/>
                <a:cs typeface="Segoe UI Semilight" panose="020B0402040204020203" pitchFamily="34" charset="0"/>
              </a:rPr>
              <a:t>Take a step back.</a:t>
            </a:r>
          </a:p>
          <a:p>
            <a:r>
              <a:rPr lang="en-US" sz="2000" dirty="0">
                <a:latin typeface="Segoe UI Semilight" panose="020B0402040204020203" pitchFamily="34" charset="0"/>
                <a:cs typeface="Segoe UI Semilight" panose="020B0402040204020203" pitchFamily="34" charset="0"/>
              </a:rPr>
              <a:t>Pause and carefully look at what you have. You might see where to go next…</a:t>
            </a:r>
          </a:p>
        </p:txBody>
      </p:sp>
      <p:sp>
        <p:nvSpPr>
          <p:cNvPr id="12" name="TextBox 11"/>
          <p:cNvSpPr txBox="1"/>
          <p:nvPr/>
        </p:nvSpPr>
        <p:spPr>
          <a:xfrm>
            <a:off x="6594768" y="6032665"/>
            <a:ext cx="5007424"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We’re done!</a:t>
            </a:r>
          </a:p>
        </p:txBody>
      </p:sp>
    </p:spTree>
    <p:extLst>
      <p:ext uri="{BB962C8B-B14F-4D97-AF65-F5344CB8AC3E}">
        <p14:creationId xmlns:p14="http://schemas.microsoft.com/office/powerpoint/2010/main" val="331295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5"/>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6"/>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xEl>
                                              <p:pRg st="6" end="6"/>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childTnLst>
                                </p:cTn>
                              </p:par>
                              <p:par>
                                <p:cTn id="49" presetID="1" presetClass="exit" presetSubtype="0" fill="hold" grpId="1" nodeType="withEffect">
                                  <p:stCondLst>
                                    <p:cond delay="0"/>
                                  </p:stCondLst>
                                  <p:childTnLst>
                                    <p:set>
                                      <p:cBhvr>
                                        <p:cTn id="50" dur="1" fill="hold">
                                          <p:stCondLst>
                                            <p:cond delay="0"/>
                                          </p:stCondLst>
                                        </p:cTn>
                                        <p:tgtEl>
                                          <p:spTgt spid="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childTnLst>
                                </p:cTn>
                              </p:par>
                              <p:par>
                                <p:cTn id="55" presetID="1" presetClass="exit" presetSubtype="0" fill="hold" grpId="1" nodeType="withEffect">
                                  <p:stCondLst>
                                    <p:cond delay="0"/>
                                  </p:stCondLst>
                                  <p:childTnLst>
                                    <p:set>
                                      <p:cBhvr>
                                        <p:cTn id="56" dur="1" fill="hold">
                                          <p:stCondLst>
                                            <p:cond delay="0"/>
                                          </p:stCondLst>
                                        </p:cTn>
                                        <p:tgtEl>
                                          <p:spTgt spid="9"/>
                                        </p:tgtEl>
                                        <p:attrNameLst>
                                          <p:attrName>style.visibility</p:attrName>
                                        </p:attrNameLst>
                                      </p:cBhvr>
                                      <p:to>
                                        <p:strVal val="hidden"/>
                                      </p:to>
                                    </p:set>
                                  </p:childTnLst>
                                </p:cTn>
                              </p:par>
                              <p:par>
                                <p:cTn id="57" presetID="1" presetClass="entr" presetSubtype="0"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10"/>
                                        </p:tgtEl>
                                        <p:attrNameLst>
                                          <p:attrName>style.visibility</p:attrName>
                                        </p:attrNameLst>
                                      </p:cBhvr>
                                      <p:to>
                                        <p:strVal val="hidden"/>
                                      </p:to>
                                    </p:set>
                                  </p:childTnLst>
                                </p:cTn>
                              </p:par>
                              <p:par>
                                <p:cTn id="67" presetID="1" presetClass="entr" presetSubtype="0" fill="hold" grpId="0" nodeType="withEffect">
                                  <p:stCondLst>
                                    <p:cond delay="0"/>
                                  </p:stCondLst>
                                  <p:childTnLst>
                                    <p:set>
                                      <p:cBhvr>
                                        <p:cTn id="6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P spid="8" grpId="0"/>
      <p:bldP spid="8" grpId="1"/>
      <p:bldP spid="9" grpId="0"/>
      <p:bldP spid="9" grpId="1"/>
      <p:bldP spid="10" grpId="0"/>
      <p:bldP spid="10" grpId="1"/>
      <p:bldP spid="11" grpId="0"/>
      <p:bldP spid="1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463857"/>
                <a:ext cx="2986107" cy="605575"/>
              </a:xfrm>
            </p:spPr>
            <p:txBody>
              <a:bodyPr/>
              <a:lstStyle/>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r>
                      <a:rPr lang="en-US" i="1">
                        <a:latin typeface="Cambria Math" panose="02040503050406030204" pitchFamily="18" charset="0"/>
                      </a:rPr>
                      <m:t>𝑞</m:t>
                    </m:r>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463857"/>
                <a:ext cx="2986107" cy="605575"/>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380509" y="1450107"/>
                <a:ext cx="7934036" cy="4456669"/>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𝑝</m:t>
                    </m:r>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𝑞</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𝑞</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𝑝</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0"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0" smtClean="0">
                        <a:latin typeface="Cambria Math" panose="02040503050406030204" pitchFamily="18" charset="0"/>
                        <a:cs typeface="Segoe UI Semilight" panose="020B0402040204020203" pitchFamily="34" charset="0"/>
                      </a:rPr>
                      <m:t> </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6" name="TextBox 5"/>
              <p:cNvSpPr txBox="1">
                <a:spLocks noRot="1" noChangeAspect="1" noMove="1" noResize="1" noEditPoints="1" noAdjustHandles="1" noChangeArrowheads="1" noChangeShapeType="1" noTextEdit="1"/>
              </p:cNvSpPr>
              <p:nvPr/>
            </p:nvSpPr>
            <p:spPr>
              <a:xfrm>
                <a:off x="3380509" y="1450107"/>
                <a:ext cx="7934036" cy="4456669"/>
              </a:xfrm>
              <a:prstGeom prst="rect">
                <a:avLst/>
              </a:prstGeom>
              <a:blipFill>
                <a:blip r:embed="rId3"/>
                <a:stretch>
                  <a:fillRect/>
                </a:stretch>
              </a:blipFill>
            </p:spPr>
            <p:txBody>
              <a:bodyPr/>
              <a:lstStyle/>
              <a:p>
                <a:r>
                  <a:rPr lang="en-US">
                    <a:noFill/>
                  </a:rPr>
                  <a:t> </a:t>
                </a:r>
              </a:p>
            </p:txBody>
          </p:sp>
        </mc:Fallback>
      </mc:AlternateContent>
      <p:sp>
        <p:nvSpPr>
          <p:cNvPr id="7" name="TextBox 6"/>
          <p:cNvSpPr txBox="1"/>
          <p:nvPr/>
        </p:nvSpPr>
        <p:spPr>
          <a:xfrm>
            <a:off x="6964218" y="1505571"/>
            <a:ext cx="4950691" cy="4401205"/>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Law of implication</a:t>
            </a:r>
          </a:p>
          <a:p>
            <a:r>
              <a:rPr lang="en-US" sz="2800" dirty="0" err="1">
                <a:latin typeface="Segoe UI Semilight" panose="020B0402040204020203" pitchFamily="34" charset="0"/>
                <a:cs typeface="Segoe UI Semilight" panose="020B0402040204020203" pitchFamily="34" charset="0"/>
              </a:rPr>
              <a:t>DeMorgan’s</a:t>
            </a:r>
            <a:r>
              <a:rPr lang="en-US" sz="2800" dirty="0">
                <a:latin typeface="Segoe UI Semilight" panose="020B0402040204020203" pitchFamily="34" charset="0"/>
                <a:cs typeface="Segoe UI Semilight" panose="020B0402040204020203" pitchFamily="34" charset="0"/>
              </a:rPr>
              <a:t> Law</a:t>
            </a:r>
          </a:p>
          <a:p>
            <a:r>
              <a:rPr lang="en-US" sz="2800" dirty="0">
                <a:latin typeface="Segoe UI Semilight" panose="020B0402040204020203" pitchFamily="34" charset="0"/>
                <a:cs typeface="Segoe UI Semilight" panose="020B0402040204020203" pitchFamily="34" charset="0"/>
              </a:rPr>
              <a:t>Associative</a:t>
            </a:r>
          </a:p>
          <a:p>
            <a:r>
              <a:rPr lang="en-US" sz="2800" dirty="0">
                <a:latin typeface="Segoe UI Semilight" panose="020B0402040204020203" pitchFamily="34" charset="0"/>
                <a:cs typeface="Segoe UI Semilight" panose="020B0402040204020203" pitchFamily="34" charset="0"/>
              </a:rPr>
              <a:t>Associative</a:t>
            </a:r>
          </a:p>
          <a:p>
            <a:r>
              <a:rPr lang="en-US" sz="2800" dirty="0">
                <a:latin typeface="Segoe UI Semilight" panose="020B0402040204020203" pitchFamily="34" charset="0"/>
                <a:cs typeface="Segoe UI Semilight" panose="020B0402040204020203" pitchFamily="34" charset="0"/>
              </a:rPr>
              <a:t>Commutative</a:t>
            </a:r>
          </a:p>
          <a:p>
            <a:r>
              <a:rPr lang="en-US" sz="2800" dirty="0">
                <a:latin typeface="Segoe UI Semilight" panose="020B0402040204020203" pitchFamily="34" charset="0"/>
                <a:cs typeface="Segoe UI Semilight" panose="020B0402040204020203" pitchFamily="34" charset="0"/>
              </a:rPr>
              <a:t>Negation</a:t>
            </a:r>
          </a:p>
          <a:p>
            <a:r>
              <a:rPr lang="en-US" sz="2800" dirty="0">
                <a:latin typeface="Segoe UI Semilight" panose="020B0402040204020203" pitchFamily="34" charset="0"/>
                <a:cs typeface="Segoe UI Semilight" panose="020B0402040204020203" pitchFamily="34" charset="0"/>
              </a:rPr>
              <a:t>Commutative</a:t>
            </a:r>
          </a:p>
          <a:p>
            <a:r>
              <a:rPr lang="en-US" sz="2800" dirty="0">
                <a:latin typeface="Segoe UI Semilight" panose="020B0402040204020203" pitchFamily="34" charset="0"/>
                <a:cs typeface="Segoe UI Semilight" panose="020B0402040204020203" pitchFamily="34" charset="0"/>
              </a:rPr>
              <a:t>Domination</a:t>
            </a:r>
          </a:p>
          <a:p>
            <a:r>
              <a:rPr lang="en-US" sz="2800" dirty="0">
                <a:latin typeface="Segoe UI Semilight" panose="020B0402040204020203" pitchFamily="34" charset="0"/>
                <a:cs typeface="Segoe UI Semilight" panose="020B0402040204020203" pitchFamily="34" charset="0"/>
              </a:rPr>
              <a:t>Commutative</a:t>
            </a:r>
          </a:p>
          <a:p>
            <a:r>
              <a:rPr lang="en-US" sz="2800" dirty="0">
                <a:latin typeface="Segoe UI Semilight" panose="020B0402040204020203" pitchFamily="34" charset="0"/>
                <a:cs typeface="Segoe UI Semilight" panose="020B0402040204020203" pitchFamily="34" charset="0"/>
              </a:rPr>
              <a:t>Negation</a:t>
            </a:r>
          </a:p>
        </p:txBody>
      </p:sp>
    </p:spTree>
    <p:extLst>
      <p:ext uri="{BB962C8B-B14F-4D97-AF65-F5344CB8AC3E}">
        <p14:creationId xmlns:p14="http://schemas.microsoft.com/office/powerpoint/2010/main" val="4147355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Computing Equivalence</a:t>
            </a:r>
          </a:p>
        </p:txBody>
      </p:sp>
      <p:sp>
        <p:nvSpPr>
          <p:cNvPr id="7" name="Content Placeholder 2"/>
          <p:cNvSpPr>
            <a:spLocks noGrp="1"/>
          </p:cNvSpPr>
          <p:nvPr>
            <p:ph idx="1"/>
            <p:custDataLst>
              <p:tags r:id="rId1"/>
            </p:custDataLst>
          </p:nvPr>
        </p:nvSpPr>
        <p:spPr>
          <a:xfrm>
            <a:off x="2064327" y="1226128"/>
            <a:ext cx="8229600" cy="938338"/>
          </a:xfrm>
        </p:spPr>
        <p:txBody>
          <a:bodyPr/>
          <a:lstStyle/>
          <a:p>
            <a:pPr marL="0" indent="0">
              <a:buNone/>
            </a:pPr>
            <a:r>
              <a:rPr lang="en-US" dirty="0">
                <a:latin typeface="Franklin Gothic Medium" pitchFamily="34" charset="0"/>
              </a:rPr>
              <a:t>Given two propositions, can we write an algorithm to determine if they </a:t>
            </a:r>
            <a:r>
              <a:rPr lang="en-US">
                <a:latin typeface="Franklin Gothic Medium" pitchFamily="34" charset="0"/>
              </a:rPr>
              <a:t>are equivalent?</a:t>
            </a:r>
            <a:endParaRPr lang="en-US" dirty="0">
              <a:latin typeface="Franklin Gothic Medium" pitchFamily="34" charset="0"/>
            </a:endParaRPr>
          </a:p>
        </p:txBody>
      </p:sp>
      <p:sp>
        <p:nvSpPr>
          <p:cNvPr id="8" name="Content Placeholder 2"/>
          <p:cNvSpPr txBox="1">
            <a:spLocks/>
          </p:cNvSpPr>
          <p:nvPr>
            <p:custDataLst>
              <p:tags r:id="rId2"/>
            </p:custDataLst>
          </p:nvPr>
        </p:nvSpPr>
        <p:spPr>
          <a:xfrm>
            <a:off x="1981200" y="3958322"/>
            <a:ext cx="8229600" cy="54423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800" dirty="0">
                <a:latin typeface="Franklin Gothic Medium" pitchFamily="34" charset="0"/>
              </a:rPr>
              <a:t>What is the runtime of our algorithm?</a:t>
            </a:r>
          </a:p>
        </p:txBody>
      </p:sp>
    </p:spTree>
    <p:extLst>
      <p:ext uri="{BB962C8B-B14F-4D97-AF65-F5344CB8AC3E}">
        <p14:creationId xmlns:p14="http://schemas.microsoft.com/office/powerpoint/2010/main" val="675487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Our First Proof and Digital Logic</a:t>
            </a:r>
          </a:p>
        </p:txBody>
      </p:sp>
      <p:sp>
        <p:nvSpPr>
          <p:cNvPr id="3" name="Subtitle 2"/>
          <p:cNvSpPr>
            <a:spLocks noGrp="1"/>
          </p:cNvSpPr>
          <p:nvPr>
            <p:ph type="subTitle" idx="1"/>
          </p:nvPr>
        </p:nvSpPr>
        <p:spPr/>
        <p:txBody>
          <a:bodyPr/>
          <a:lstStyle/>
          <a:p>
            <a:r>
              <a:rPr lang="en-US" dirty="0"/>
              <a:t>CSE 311 Winter 2023</a:t>
            </a:r>
          </a:p>
          <a:p>
            <a:r>
              <a:rPr lang="en-US" dirty="0"/>
              <a:t>Lecture 3</a:t>
            </a:r>
          </a:p>
        </p:txBody>
      </p:sp>
      <p:pic>
        <p:nvPicPr>
          <p:cNvPr id="1026" name="Picture 2" descr="Proof">
            <a:extLst>
              <a:ext uri="{FF2B5EF4-FFF2-40B4-BE49-F238E27FC236}">
                <a16:creationId xmlns:a16="http://schemas.microsoft.com/office/drawing/2014/main" id="{8D79343D-33C5-4DF3-9236-D2ED938A45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0" y="434823"/>
            <a:ext cx="3856588" cy="42338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7D8552E-4208-4BFF-9832-8D4A916EC876}"/>
              </a:ext>
            </a:extLst>
          </p:cNvPr>
          <p:cNvSpPr txBox="1"/>
          <p:nvPr/>
        </p:nvSpPr>
        <p:spPr>
          <a:xfrm>
            <a:off x="7448550" y="4330132"/>
            <a:ext cx="2190750" cy="338554"/>
          </a:xfrm>
          <a:prstGeom prst="rect">
            <a:avLst/>
          </a:prstGeom>
          <a:noFill/>
        </p:spPr>
        <p:txBody>
          <a:bodyPr wrap="square" rtlCol="0">
            <a:spAutoFit/>
          </a:bodyPr>
          <a:lstStyle/>
          <a:p>
            <a:r>
              <a:rPr lang="en-US" sz="1600" dirty="0">
                <a:latin typeface="Segoe UI Semilight" panose="020B0402040204020203" pitchFamily="34" charset="0"/>
                <a:cs typeface="Segoe UI Semilight" panose="020B0402040204020203" pitchFamily="34" charset="0"/>
              </a:rPr>
              <a:t>xkcd.com/1153</a:t>
            </a:r>
          </a:p>
        </p:txBody>
      </p:sp>
    </p:spTree>
    <p:extLst>
      <p:ext uri="{BB962C8B-B14F-4D97-AF65-F5344CB8AC3E}">
        <p14:creationId xmlns:p14="http://schemas.microsoft.com/office/powerpoint/2010/main" val="39816757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Computing Equivalence</a:t>
            </a:r>
          </a:p>
        </p:txBody>
      </p:sp>
      <p:sp>
        <p:nvSpPr>
          <p:cNvPr id="7" name="Content Placeholder 2"/>
          <p:cNvSpPr>
            <a:spLocks noGrp="1"/>
          </p:cNvSpPr>
          <p:nvPr>
            <p:ph idx="1"/>
            <p:custDataLst>
              <p:tags r:id="rId1"/>
            </p:custDataLst>
          </p:nvPr>
        </p:nvSpPr>
        <p:spPr>
          <a:xfrm>
            <a:off x="2064327" y="1226128"/>
            <a:ext cx="8229600" cy="938338"/>
          </a:xfrm>
        </p:spPr>
        <p:txBody>
          <a:bodyPr/>
          <a:lstStyle/>
          <a:p>
            <a:pPr marL="0" indent="0">
              <a:buNone/>
            </a:pPr>
            <a:r>
              <a:rPr lang="en-US" dirty="0">
                <a:latin typeface="Franklin Gothic Medium" pitchFamily="34" charset="0"/>
              </a:rPr>
              <a:t>Given two propositions, can we write an algorithm to determine if they </a:t>
            </a:r>
            <a:r>
              <a:rPr lang="en-US">
                <a:latin typeface="Franklin Gothic Medium" pitchFamily="34" charset="0"/>
              </a:rPr>
              <a:t>are equivalent?</a:t>
            </a:r>
            <a:endParaRPr lang="en-US" dirty="0">
              <a:latin typeface="Franklin Gothic Medium" pitchFamily="34" charset="0"/>
            </a:endParaRPr>
          </a:p>
        </p:txBody>
      </p:sp>
      <p:sp>
        <p:nvSpPr>
          <p:cNvPr id="6" name="TextBox 5"/>
          <p:cNvSpPr txBox="1"/>
          <p:nvPr/>
        </p:nvSpPr>
        <p:spPr>
          <a:xfrm>
            <a:off x="2528060" y="2352979"/>
            <a:ext cx="7135881" cy="707886"/>
          </a:xfrm>
          <a:prstGeom prst="rect">
            <a:avLst/>
          </a:prstGeom>
          <a:noFill/>
        </p:spPr>
        <p:txBody>
          <a:bodyPr wrap="square" rtlCol="0">
            <a:spAutoFit/>
          </a:bodyPr>
          <a:lstStyle/>
          <a:p>
            <a:r>
              <a:rPr lang="en-US" sz="2000" dirty="0">
                <a:solidFill>
                  <a:srgbClr val="7030A0"/>
                </a:solidFill>
                <a:latin typeface="Franklin Gothic Medium"/>
                <a:cs typeface="Franklin Gothic Medium"/>
              </a:rPr>
              <a:t>Yes!  Generate the truth tables for both propositions and check if they are the same for every entry.</a:t>
            </a:r>
          </a:p>
        </p:txBody>
      </p:sp>
      <p:sp>
        <p:nvSpPr>
          <p:cNvPr id="8" name="Content Placeholder 2"/>
          <p:cNvSpPr txBox="1">
            <a:spLocks/>
          </p:cNvSpPr>
          <p:nvPr>
            <p:custDataLst>
              <p:tags r:id="rId2"/>
            </p:custDataLst>
          </p:nvPr>
        </p:nvSpPr>
        <p:spPr>
          <a:xfrm>
            <a:off x="1981200" y="3958322"/>
            <a:ext cx="8229600" cy="54423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800" dirty="0">
                <a:latin typeface="Franklin Gothic Medium" pitchFamily="34" charset="0"/>
              </a:rPr>
              <a:t>What is the runtime of our algorithm?</a:t>
            </a:r>
          </a:p>
        </p:txBody>
      </p:sp>
      <mc:AlternateContent xmlns:mc="http://schemas.openxmlformats.org/markup-compatibility/2006" xmlns:a14="http://schemas.microsoft.com/office/drawing/2010/main">
        <mc:Choice Requires="a14">
          <p:sp>
            <p:nvSpPr>
              <p:cNvPr id="9" name="TextBox 8"/>
              <p:cNvSpPr txBox="1"/>
              <p:nvPr/>
            </p:nvSpPr>
            <p:spPr>
              <a:xfrm>
                <a:off x="2611187" y="4692123"/>
                <a:ext cx="7135881" cy="734240"/>
              </a:xfrm>
              <a:prstGeom prst="rect">
                <a:avLst/>
              </a:prstGeom>
              <a:noFill/>
            </p:spPr>
            <p:txBody>
              <a:bodyPr wrap="square" rtlCol="0">
                <a:spAutoFit/>
              </a:bodyPr>
              <a:lstStyle/>
              <a:p>
                <a:r>
                  <a:rPr lang="en-US" sz="2000" dirty="0">
                    <a:solidFill>
                      <a:srgbClr val="7030A0"/>
                    </a:solidFill>
                    <a:latin typeface="Franklin Gothic Medium"/>
                    <a:cs typeface="Franklin Gothic Medium"/>
                  </a:rPr>
                  <a:t>Every atomic proposition has two possibilities </a:t>
                </a:r>
                <a:r>
                  <a:rPr lang="en-US" sz="2000" dirty="0">
                    <a:latin typeface="Franklin Gothic Medium"/>
                    <a:cs typeface="Franklin Gothic Medium"/>
                  </a:rPr>
                  <a:t>(T, F)</a:t>
                </a:r>
                <a:r>
                  <a:rPr lang="en-US" sz="2000" dirty="0">
                    <a:solidFill>
                      <a:srgbClr val="005923"/>
                    </a:solidFill>
                    <a:latin typeface="Franklin Gothic Medium"/>
                    <a:cs typeface="Franklin Gothic Medium"/>
                  </a:rPr>
                  <a:t>.  </a:t>
                </a:r>
                <a:r>
                  <a:rPr lang="en-US" sz="2000" dirty="0">
                    <a:solidFill>
                      <a:srgbClr val="7030A0"/>
                    </a:solidFill>
                    <a:latin typeface="Franklin Gothic Medium"/>
                    <a:cs typeface="Franklin Gothic Medium"/>
                  </a:rPr>
                  <a:t>If there are </a:t>
                </a:r>
                <a14:m>
                  <m:oMath xmlns:m="http://schemas.openxmlformats.org/officeDocument/2006/math">
                    <m:r>
                      <a:rPr lang="en-US" sz="2000" b="1" i="1" dirty="0">
                        <a:solidFill>
                          <a:srgbClr val="C00000"/>
                        </a:solidFill>
                        <a:latin typeface="Cambria Math" panose="02040503050406030204" pitchFamily="18" charset="0"/>
                        <a:cs typeface="Franklin Gothic Medium"/>
                      </a:rPr>
                      <m:t>𝒏</m:t>
                    </m:r>
                  </m:oMath>
                </a14:m>
                <a:r>
                  <a:rPr lang="en-US" sz="2000" dirty="0">
                    <a:solidFill>
                      <a:srgbClr val="005923"/>
                    </a:solidFill>
                    <a:latin typeface="Franklin Gothic Medium"/>
                    <a:cs typeface="Franklin Gothic Medium"/>
                  </a:rPr>
                  <a:t> </a:t>
                </a:r>
                <a:r>
                  <a:rPr lang="en-US" sz="2000" dirty="0">
                    <a:solidFill>
                      <a:srgbClr val="7030A0"/>
                    </a:solidFill>
                    <a:latin typeface="Franklin Gothic Medium"/>
                    <a:cs typeface="Franklin Gothic Medium"/>
                  </a:rPr>
                  <a:t>atomic propositions, there are </a:t>
                </a:r>
                <a14:m>
                  <m:oMath xmlns:m="http://schemas.openxmlformats.org/officeDocument/2006/math">
                    <m:sSup>
                      <m:sSupPr>
                        <m:ctrlPr>
                          <a:rPr lang="en-US" sz="2000" b="1" i="1">
                            <a:solidFill>
                              <a:srgbClr val="C00000"/>
                            </a:solidFill>
                            <a:latin typeface="Cambria Math" panose="02040503050406030204" pitchFamily="18" charset="0"/>
                            <a:cs typeface="Franklin Gothic Medium"/>
                          </a:rPr>
                        </m:ctrlPr>
                      </m:sSupPr>
                      <m:e>
                        <m:r>
                          <a:rPr lang="en-US" sz="2000" b="1" i="1">
                            <a:solidFill>
                              <a:srgbClr val="C00000"/>
                            </a:solidFill>
                            <a:latin typeface="Cambria Math" charset="0"/>
                            <a:cs typeface="Franklin Gothic Medium"/>
                          </a:rPr>
                          <m:t>𝟐</m:t>
                        </m:r>
                      </m:e>
                      <m:sup>
                        <m:r>
                          <a:rPr lang="en-US" sz="2000" b="1" i="1">
                            <a:solidFill>
                              <a:srgbClr val="C00000"/>
                            </a:solidFill>
                            <a:latin typeface="Cambria Math" charset="0"/>
                            <a:cs typeface="Franklin Gothic Medium"/>
                          </a:rPr>
                          <m:t>𝒏</m:t>
                        </m:r>
                      </m:sup>
                    </m:sSup>
                  </m:oMath>
                </a14:m>
                <a:r>
                  <a:rPr lang="en-US" sz="2000" dirty="0">
                    <a:solidFill>
                      <a:srgbClr val="005923"/>
                    </a:solidFill>
                    <a:latin typeface="Franklin Gothic Medium"/>
                    <a:cs typeface="Franklin Gothic Medium"/>
                  </a:rPr>
                  <a:t> </a:t>
                </a:r>
                <a:r>
                  <a:rPr lang="en-US" sz="2000" dirty="0">
                    <a:solidFill>
                      <a:srgbClr val="7030A0"/>
                    </a:solidFill>
                    <a:latin typeface="Franklin Gothic Medium"/>
                    <a:cs typeface="Franklin Gothic Medium"/>
                  </a:rPr>
                  <a:t>rows in the truth table.</a:t>
                </a:r>
              </a:p>
            </p:txBody>
          </p:sp>
        </mc:Choice>
        <mc:Fallback xmlns="">
          <p:sp>
            <p:nvSpPr>
              <p:cNvPr id="9" name="TextBox 8"/>
              <p:cNvSpPr txBox="1">
                <a:spLocks noRot="1" noChangeAspect="1" noMove="1" noResize="1" noEditPoints="1" noAdjustHandles="1" noChangeArrowheads="1" noChangeShapeType="1" noTextEdit="1"/>
              </p:cNvSpPr>
              <p:nvPr/>
            </p:nvSpPr>
            <p:spPr>
              <a:xfrm>
                <a:off x="2611187" y="4692123"/>
                <a:ext cx="7135881" cy="734240"/>
              </a:xfrm>
              <a:prstGeom prst="rect">
                <a:avLst/>
              </a:prstGeom>
              <a:blipFill>
                <a:blip r:embed="rId4"/>
                <a:stretch>
                  <a:fillRect l="-854" t="-5000" r="-1110" b="-10833"/>
                </a:stretch>
              </a:blipFill>
            </p:spPr>
            <p:txBody>
              <a:bodyPr/>
              <a:lstStyle/>
              <a:p>
                <a:r>
                  <a:rPr lang="en-US">
                    <a:noFill/>
                  </a:rPr>
                  <a:t> </a:t>
                </a:r>
              </a:p>
            </p:txBody>
          </p:sp>
        </mc:Fallback>
      </mc:AlternateContent>
    </p:spTree>
    <p:extLst>
      <p:ext uri="{BB962C8B-B14F-4D97-AF65-F5344CB8AC3E}">
        <p14:creationId xmlns:p14="http://schemas.microsoft.com/office/powerpoint/2010/main" val="2160019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E6D21-9380-42AC-96D0-AF1F042EB3A4}"/>
              </a:ext>
            </a:extLst>
          </p:cNvPr>
          <p:cNvSpPr>
            <a:spLocks noGrp="1"/>
          </p:cNvSpPr>
          <p:nvPr>
            <p:ph type="title"/>
          </p:nvPr>
        </p:nvSpPr>
        <p:spPr/>
        <p:txBody>
          <a:bodyPr/>
          <a:lstStyle/>
          <a:p>
            <a:r>
              <a:rPr lang="en-US" dirty="0"/>
              <a:t>Announcements: Office Hours</a:t>
            </a:r>
          </a:p>
        </p:txBody>
      </p:sp>
      <p:sp>
        <p:nvSpPr>
          <p:cNvPr id="3" name="Content Placeholder 2">
            <a:extLst>
              <a:ext uri="{FF2B5EF4-FFF2-40B4-BE49-F238E27FC236}">
                <a16:creationId xmlns:a16="http://schemas.microsoft.com/office/drawing/2014/main" id="{BB24E655-2535-4799-91C2-E6A7B5EF520D}"/>
              </a:ext>
            </a:extLst>
          </p:cNvPr>
          <p:cNvSpPr>
            <a:spLocks noGrp="1"/>
          </p:cNvSpPr>
          <p:nvPr>
            <p:ph idx="1"/>
          </p:nvPr>
        </p:nvSpPr>
        <p:spPr/>
        <p:txBody>
          <a:bodyPr>
            <a:normAutofit lnSpcReduction="10000"/>
          </a:bodyPr>
          <a:lstStyle/>
          <a:p>
            <a:r>
              <a:rPr lang="en-US" dirty="0"/>
              <a:t>A chance to talk to staff about the class.</a:t>
            </a:r>
          </a:p>
          <a:p>
            <a:r>
              <a:rPr lang="en-US" dirty="0"/>
              <a:t>Advice:</a:t>
            </a:r>
          </a:p>
          <a:p>
            <a:pPr lvl="1"/>
            <a:r>
              <a:rPr lang="en-US" dirty="0"/>
              <a:t>You don’t have to have a question to come to office hours! (It can help, though)</a:t>
            </a:r>
          </a:p>
          <a:p>
            <a:pPr lvl="1"/>
            <a:r>
              <a:rPr lang="en-US" dirty="0"/>
              <a:t>Aim early on in the “homework cycle” (i.e., long before the deadline).</a:t>
            </a:r>
          </a:p>
          <a:p>
            <a:pPr lvl="1"/>
            <a:r>
              <a:rPr lang="en-US" dirty="0"/>
              <a:t>We won’t answer every kind of question in office hours:</a:t>
            </a:r>
          </a:p>
          <a:p>
            <a:pPr lvl="1"/>
            <a:r>
              <a:rPr lang="en-US" dirty="0"/>
              <a:t>	We don’t “</a:t>
            </a:r>
            <a:r>
              <a:rPr lang="en-US" dirty="0" err="1"/>
              <a:t>pregrade</a:t>
            </a:r>
            <a:r>
              <a:rPr lang="en-US" dirty="0"/>
              <a:t>” homework. We won’t tell you whether something is right or wrong.</a:t>
            </a:r>
          </a:p>
          <a:p>
            <a:pPr lvl="1"/>
            <a:r>
              <a:rPr lang="en-US" dirty="0"/>
              <a:t>	We will help on homework, but not usually by “giving hints.” We’ll usually ask questions about what you’ve tried, ask questions to help you decide what to do next, or point you to good examples to look at. </a:t>
            </a:r>
          </a:p>
          <a:p>
            <a:pPr lvl="1"/>
            <a:endParaRPr lang="en-US" dirty="0"/>
          </a:p>
          <a:p>
            <a:pPr lvl="1"/>
            <a:r>
              <a:rPr lang="en-US" dirty="0"/>
              <a:t>You’re allowed to talk to others at office hours, as long as you’re still following the collaboration policy.</a:t>
            </a:r>
          </a:p>
        </p:txBody>
      </p:sp>
    </p:spTree>
    <p:extLst>
      <p:ext uri="{BB962C8B-B14F-4D97-AF65-F5344CB8AC3E}">
        <p14:creationId xmlns:p14="http://schemas.microsoft.com/office/powerpoint/2010/main" val="1712687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DF37C-A7DF-40FA-A3C2-1D19B9A93F63}"/>
              </a:ext>
            </a:extLst>
          </p:cNvPr>
          <p:cNvSpPr>
            <a:spLocks noGrp="1"/>
          </p:cNvSpPr>
          <p:nvPr>
            <p:ph type="title"/>
          </p:nvPr>
        </p:nvSpPr>
        <p:spPr/>
        <p:txBody>
          <a:bodyPr/>
          <a:lstStyle/>
          <a:p>
            <a:r>
              <a:rPr lang="en-US" dirty="0"/>
              <a:t>Announcements: Section Materials</a:t>
            </a:r>
          </a:p>
        </p:txBody>
      </p:sp>
      <p:sp>
        <p:nvSpPr>
          <p:cNvPr id="3" name="Content Placeholder 2">
            <a:extLst>
              <a:ext uri="{FF2B5EF4-FFF2-40B4-BE49-F238E27FC236}">
                <a16:creationId xmlns:a16="http://schemas.microsoft.com/office/drawing/2014/main" id="{941C4CC1-4378-4AA6-80BA-809D3C78AD7F}"/>
              </a:ext>
            </a:extLst>
          </p:cNvPr>
          <p:cNvSpPr>
            <a:spLocks noGrp="1"/>
          </p:cNvSpPr>
          <p:nvPr>
            <p:ph idx="1"/>
          </p:nvPr>
        </p:nvSpPr>
        <p:spPr/>
        <p:txBody>
          <a:bodyPr/>
          <a:lstStyle/>
          <a:p>
            <a:r>
              <a:rPr lang="en-US" dirty="0"/>
              <a:t>Handouts and solutions from sections are on the calendar.</a:t>
            </a:r>
          </a:p>
          <a:p>
            <a:r>
              <a:rPr lang="en-US" dirty="0"/>
              <a:t>Section solutions should be one of your most-used resources.</a:t>
            </a:r>
          </a:p>
          <a:p>
            <a:r>
              <a:rPr lang="en-US" dirty="0"/>
              <a:t>They’re staff-written solutions for problems that are often similar to </a:t>
            </a:r>
            <a:r>
              <a:rPr lang="en-US" dirty="0" err="1"/>
              <a:t>homeworks</a:t>
            </a:r>
            <a:r>
              <a:rPr lang="en-US" dirty="0"/>
              <a:t>.</a:t>
            </a:r>
          </a:p>
          <a:p>
            <a:pPr lvl="1"/>
            <a:r>
              <a:rPr lang="en-US" dirty="0"/>
              <a:t>When you’re wondering how much explanation to give, or what kind of formatting we might expect, section solutions are the first place to look (along with lecture slides).</a:t>
            </a:r>
          </a:p>
        </p:txBody>
      </p:sp>
    </p:spTree>
    <p:extLst>
      <p:ext uri="{BB962C8B-B14F-4D97-AF65-F5344CB8AC3E}">
        <p14:creationId xmlns:p14="http://schemas.microsoft.com/office/powerpoint/2010/main" val="3311083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FB47E-2231-4039-AE51-DC69AA148F4E}"/>
              </a:ext>
            </a:extLst>
          </p:cNvPr>
          <p:cNvSpPr>
            <a:spLocks noGrp="1"/>
          </p:cNvSpPr>
          <p:nvPr>
            <p:ph type="title"/>
          </p:nvPr>
        </p:nvSpPr>
        <p:spPr/>
        <p:txBody>
          <a:bodyPr/>
          <a:lstStyle/>
          <a:p>
            <a:r>
              <a:rPr lang="en-US" dirty="0"/>
              <a:t>Homework Submissions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F1933F4-EEF0-4CEB-8F0A-DA957B719004}"/>
                  </a:ext>
                </a:extLst>
              </p:cNvPr>
              <p:cNvSpPr>
                <a:spLocks noGrp="1"/>
              </p:cNvSpPr>
              <p:nvPr>
                <p:ph idx="1"/>
              </p:nvPr>
            </p:nvSpPr>
            <p:spPr/>
            <p:txBody>
              <a:bodyPr/>
              <a:lstStyle/>
              <a:p>
                <a:r>
                  <a:rPr lang="en-US" dirty="0"/>
                  <a:t>Make sure we can read what you submit. </a:t>
                </a:r>
              </a:p>
              <a:p>
                <a:pPr lvl="1"/>
                <a:r>
                  <a:rPr lang="en-US" dirty="0"/>
                  <a:t>We can’t spend 5 minutes per submission deciding if that’s a </a:t>
                </a:r>
                <a14:m>
                  <m:oMath xmlns:m="http://schemas.openxmlformats.org/officeDocument/2006/math">
                    <m:r>
                      <a:rPr lang="en-US" b="0" i="1" smtClean="0">
                        <a:latin typeface="Cambria Math" panose="02040503050406030204" pitchFamily="18" charset="0"/>
                      </a:rPr>
                      <m:t>𝑝</m:t>
                    </m:r>
                  </m:oMath>
                </a14:m>
                <a:r>
                  <a:rPr lang="en-US" dirty="0"/>
                  <a:t> or a </a:t>
                </a:r>
                <a14:m>
                  <m:oMath xmlns:m="http://schemas.openxmlformats.org/officeDocument/2006/math">
                    <m:r>
                      <a:rPr lang="en-US" b="0" i="1" smtClean="0">
                        <a:latin typeface="Cambria Math" panose="02040503050406030204" pitchFamily="18" charset="0"/>
                      </a:rPr>
                      <m:t>𝑞</m:t>
                    </m:r>
                  </m:oMath>
                </a14:m>
                <a:r>
                  <a:rPr lang="en-US" dirty="0"/>
                  <a:t>.</a:t>
                </a:r>
              </a:p>
              <a:p>
                <a:pPr lvl="1"/>
                <a:endParaRPr lang="en-US" dirty="0"/>
              </a:p>
              <a:p>
                <a:pPr lvl="1"/>
                <a:r>
                  <a:rPr lang="en-US" dirty="0"/>
                  <a:t>Typesetting guarantees we can read it.</a:t>
                </a:r>
              </a:p>
              <a:p>
                <a:pPr lvl="1"/>
                <a:r>
                  <a:rPr lang="en-US" dirty="0"/>
                  <a:t>Microsoft Word’s equation editor is now halfway decent!</a:t>
                </a:r>
              </a:p>
              <a:p>
                <a:pPr lvl="1"/>
                <a:r>
                  <a:rPr lang="en-US" dirty="0"/>
                  <a:t>LaTeX is the industry standard for typesetting (if you go to CS grad school, you’ll use it for all your papers). Overleaf is the easiest way to get started.</a:t>
                </a:r>
              </a:p>
              <a:p>
                <a:pPr lvl="1"/>
                <a:endParaRPr lang="en-US" dirty="0"/>
              </a:p>
              <a:p>
                <a:pPr lvl="1"/>
                <a:r>
                  <a:rPr lang="en-US" dirty="0"/>
                  <a:t>Need to know the code for a symbol? </a:t>
                </a:r>
                <a:r>
                  <a:rPr lang="en-US" dirty="0" err="1">
                    <a:hlinkClick r:id="rId2"/>
                  </a:rPr>
                  <a:t>Detexify</a:t>
                </a:r>
                <a:r>
                  <a:rPr lang="en-US" dirty="0"/>
                  <a:t>! Word uses LaTeX codes…mostly…</a:t>
                </a:r>
              </a:p>
            </p:txBody>
          </p:sp>
        </mc:Choice>
        <mc:Fallback xmlns="">
          <p:sp>
            <p:nvSpPr>
              <p:cNvPr id="3" name="Content Placeholder 2">
                <a:extLst>
                  <a:ext uri="{FF2B5EF4-FFF2-40B4-BE49-F238E27FC236}">
                    <a16:creationId xmlns:a16="http://schemas.microsoft.com/office/drawing/2014/main" id="{5F1933F4-EEF0-4CEB-8F0A-DA957B719004}"/>
                  </a:ext>
                </a:extLst>
              </p:cNvPr>
              <p:cNvSpPr>
                <a:spLocks noGrp="1" noRot="1" noChangeAspect="1" noMove="1" noResize="1" noEditPoints="1" noAdjustHandles="1" noChangeArrowheads="1" noChangeShapeType="1" noTextEdit="1"/>
              </p:cNvSpPr>
              <p:nvPr>
                <p:ph idx="1"/>
              </p:nvPr>
            </p:nvSpPr>
            <p:spPr>
              <a:blipFill>
                <a:blip r:embed="rId3"/>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4590904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2">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txDef>
      <a:spPr>
        <a:noFill/>
      </a:spPr>
      <a:bodyPr wrap="square" rtlCol="0">
        <a:spAutoFit/>
      </a:bodyPr>
      <a:lstStyle>
        <a:defPPr>
          <a:defRPr sz="2400" dirty="0">
            <a:latin typeface="Segoe UI Semilight" panose="020B0402040204020203" pitchFamily="34" charset="0"/>
            <a:cs typeface="Segoe UI Semilight" panose="020B0402040204020203" pitchFamily="34" charset="0"/>
          </a:defRPr>
        </a:defPPr>
      </a:lstStyle>
    </a:txDef>
  </a:objectDefaults>
  <a:extraClrSchemeLst/>
  <a:extLst>
    <a:ext uri="{05A4C25C-085E-4340-85A3-A5531E510DB2}">
      <thm15:themeFamily xmlns:thm15="http://schemas.microsoft.com/office/thememl/2012/main" name="311_template" id="{478A45B3-8228-4452-9448-225E48ECB476}" vid="{3FFB9360-7A2B-4DBD-A3D8-46E51A2048FE}"/>
    </a:ext>
  </a:extLst>
</a:theme>
</file>

<file path=docProps/app.xml><?xml version="1.0" encoding="utf-8"?>
<Properties xmlns="http://schemas.openxmlformats.org/officeDocument/2006/extended-properties" xmlns:vt="http://schemas.openxmlformats.org/officeDocument/2006/docPropsVTypes">
  <Template>311_template</Template>
  <TotalTime>2304</TotalTime>
  <Words>4208</Words>
  <Application>Microsoft Office PowerPoint</Application>
  <PresentationFormat>Widescreen</PresentationFormat>
  <Paragraphs>837</Paragraphs>
  <Slides>60</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60</vt:i4>
      </vt:variant>
    </vt:vector>
  </HeadingPairs>
  <TitlesOfParts>
    <vt:vector size="74" baseType="lpstr">
      <vt:lpstr>メイリオ</vt:lpstr>
      <vt:lpstr>ＭＳ Ｐゴシック</vt:lpstr>
      <vt:lpstr>Arial</vt:lpstr>
      <vt:lpstr>Cambria Math</vt:lpstr>
      <vt:lpstr>Courier New</vt:lpstr>
      <vt:lpstr>Franklin Gothic Medium</vt:lpstr>
      <vt:lpstr>Segoe UI</vt:lpstr>
      <vt:lpstr>Segoe UI Light</vt:lpstr>
      <vt:lpstr>Segoe UI Semibold</vt:lpstr>
      <vt:lpstr>Segoe UI Semilight</vt:lpstr>
      <vt:lpstr>Symbol</vt:lpstr>
      <vt:lpstr>Tw Cen MT</vt:lpstr>
      <vt:lpstr>Wingdings 3</vt:lpstr>
      <vt:lpstr>Integral</vt:lpstr>
      <vt:lpstr>Warm Up</vt:lpstr>
      <vt:lpstr>Warm Up – Solution </vt:lpstr>
      <vt:lpstr>Warm Up – Solution </vt:lpstr>
      <vt:lpstr>Warm Up – Solution </vt:lpstr>
      <vt:lpstr>Warm Up – Solution </vt:lpstr>
      <vt:lpstr>Our First Proof and Digital Logic</vt:lpstr>
      <vt:lpstr>Announcements: Office Hours</vt:lpstr>
      <vt:lpstr>Announcements: Section Materials</vt:lpstr>
      <vt:lpstr>Homework Submissions</vt:lpstr>
      <vt:lpstr>Today</vt:lpstr>
      <vt:lpstr>Our First Proof</vt:lpstr>
      <vt:lpstr>Last Time</vt:lpstr>
      <vt:lpstr>Law of Implication</vt:lpstr>
      <vt:lpstr>Law of Implication</vt:lpstr>
      <vt:lpstr>Law of Implication</vt:lpstr>
      <vt:lpstr>Properties of Logical Connectives</vt:lpstr>
      <vt:lpstr>Properties of Logical Connectives</vt:lpstr>
      <vt:lpstr>Using Our Rules</vt:lpstr>
      <vt:lpstr>Our First Proof</vt:lpstr>
      <vt:lpstr>Our First Proof</vt:lpstr>
      <vt:lpstr>Our First Proof</vt:lpstr>
      <vt:lpstr>Let’s apply a rule</vt:lpstr>
      <vt:lpstr>Our First Proof</vt:lpstr>
      <vt:lpstr>Our First Proof</vt:lpstr>
      <vt:lpstr>Our First Proof</vt:lpstr>
      <vt:lpstr>Our First Proof</vt:lpstr>
      <vt:lpstr>Our First Proof</vt:lpstr>
      <vt:lpstr>Our First Proof</vt:lpstr>
      <vt:lpstr>Our First Proof</vt:lpstr>
      <vt:lpstr>Our First Proof</vt:lpstr>
      <vt:lpstr>Our First Proof</vt:lpstr>
      <vt:lpstr>Simplify T∧(¬p∨q) to (¬p∨q)</vt:lpstr>
      <vt:lpstr>Our First Proof</vt:lpstr>
      <vt:lpstr>Commutativity</vt:lpstr>
      <vt:lpstr>More on Our First Proof</vt:lpstr>
      <vt:lpstr>Our First Proof</vt:lpstr>
      <vt:lpstr>More on Our First Proof</vt:lpstr>
      <vt:lpstr>Modifying Implications</vt:lpstr>
      <vt:lpstr>Converse, Contrapositive</vt:lpstr>
      <vt:lpstr>Converse, Contrapositive</vt:lpstr>
      <vt:lpstr>Contrapositive</vt:lpstr>
      <vt:lpstr>Contrapositive</vt:lpstr>
      <vt:lpstr>Work from both ends, but…</vt:lpstr>
      <vt:lpstr>Digital Logic</vt:lpstr>
      <vt:lpstr>Digital Circuits</vt:lpstr>
      <vt:lpstr>And Gate</vt:lpstr>
      <vt:lpstr>Or Gate</vt:lpstr>
      <vt:lpstr>Not Gates</vt:lpstr>
      <vt:lpstr>Blobs are Okay!</vt:lpstr>
      <vt:lpstr>Combinational Logic Circuits</vt:lpstr>
      <vt:lpstr>Combinational Logic Circuits</vt:lpstr>
      <vt:lpstr>Combinational Logic Circuits</vt:lpstr>
      <vt:lpstr>Combinational Logic Circuits</vt:lpstr>
      <vt:lpstr>More Vocabulary</vt:lpstr>
      <vt:lpstr>Vocabulary!</vt:lpstr>
      <vt:lpstr>Another Proof</vt:lpstr>
      <vt:lpstr>Another Proof</vt:lpstr>
      <vt:lpstr>Another Proof</vt:lpstr>
      <vt:lpstr>Computing Equivalence</vt:lpstr>
      <vt:lpstr>Computing Equivalence</vt:lpstr>
    </vt:vector>
  </TitlesOfParts>
  <Company>CSE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rtweber2</dc:creator>
  <cp:lastModifiedBy>rtweber2</cp:lastModifiedBy>
  <cp:revision>58</cp:revision>
  <cp:lastPrinted>2022-03-30T22:05:13Z</cp:lastPrinted>
  <dcterms:created xsi:type="dcterms:W3CDTF">2020-07-14T00:36:10Z</dcterms:created>
  <dcterms:modified xsi:type="dcterms:W3CDTF">2023-01-09T17:02:02Z</dcterms:modified>
</cp:coreProperties>
</file>