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34" r:id="rId3"/>
    <p:sldId id="351" r:id="rId4"/>
    <p:sldId id="333" r:id="rId5"/>
    <p:sldId id="348" r:id="rId6"/>
    <p:sldId id="349" r:id="rId7"/>
    <p:sldId id="350" r:id="rId8"/>
    <p:sldId id="335" r:id="rId9"/>
    <p:sldId id="336" r:id="rId10"/>
    <p:sldId id="337" r:id="rId11"/>
    <p:sldId id="338" r:id="rId12"/>
    <p:sldId id="339" r:id="rId13"/>
    <p:sldId id="341" r:id="rId14"/>
    <p:sldId id="347" r:id="rId15"/>
    <p:sldId id="342" r:id="rId16"/>
    <p:sldId id="343" r:id="rId17"/>
    <p:sldId id="344" r:id="rId18"/>
    <p:sldId id="345" r:id="rId19"/>
    <p:sldId id="346" r:id="rId20"/>
    <p:sldId id="300" r:id="rId21"/>
    <p:sldId id="325" r:id="rId22"/>
    <p:sldId id="274" r:id="rId23"/>
    <p:sldId id="301" r:id="rId24"/>
    <p:sldId id="302" r:id="rId25"/>
    <p:sldId id="275" r:id="rId26"/>
    <p:sldId id="303" r:id="rId27"/>
    <p:sldId id="278" r:id="rId28"/>
    <p:sldId id="279" r:id="rId29"/>
    <p:sldId id="280" r:id="rId30"/>
    <p:sldId id="281" r:id="rId31"/>
    <p:sldId id="312" r:id="rId32"/>
    <p:sldId id="282" r:id="rId33"/>
    <p:sldId id="310" r:id="rId34"/>
    <p:sldId id="284" r:id="rId35"/>
    <p:sldId id="313" r:id="rId36"/>
    <p:sldId id="314" r:id="rId37"/>
    <p:sldId id="320" r:id="rId38"/>
    <p:sldId id="316" r:id="rId39"/>
    <p:sldId id="317" r:id="rId40"/>
    <p:sldId id="318" r:id="rId41"/>
    <p:sldId id="321" r:id="rId42"/>
    <p:sldId id="323" r:id="rId43"/>
    <p:sldId id="319" r:id="rId44"/>
    <p:sldId id="32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BED4E-280B-4D1F-91E2-EAE079489D9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3w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2022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</a:t>
            </a:r>
            <a:r>
              <a:rPr lang="en-US" dirty="0" err="1"/>
              <a:t>panopto</a:t>
            </a:r>
            <a:r>
              <a:rPr lang="en-US" dirty="0"/>
              <a:t>” – link is posted on ed.</a:t>
            </a:r>
          </a:p>
          <a:p>
            <a:r>
              <a:rPr lang="en-US" dirty="0"/>
              <a:t>HW1 comes out tonight – on the assignments tab on the webpage</a:t>
            </a:r>
          </a:p>
          <a:p>
            <a:r>
              <a:rPr lang="en-US" dirty="0"/>
              <a:t>Due (less-than-a-week-from-today</a:t>
            </a:r>
            <a:r>
              <a:rPr lang="en-US"/>
              <a:t>) Wednesday evening</a:t>
            </a:r>
            <a:r>
              <a:rPr lang="en-US" dirty="0"/>
              <a:t>. </a:t>
            </a:r>
          </a:p>
          <a:p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 (invite coming tonight).</a:t>
            </a:r>
          </a:p>
          <a:p>
            <a:r>
              <a:rPr lang="en-US" dirty="0"/>
              <a:t>OH start today! (more will appear on the calendar for next week) </a:t>
            </a:r>
          </a:p>
          <a:p>
            <a:r>
              <a:rPr lang="en-US" dirty="0"/>
              <a:t>mix of zoom + in-person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3"/>
                <a:ext cx="10938335" cy="37581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4C3282"/>
                    </a:solidFill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</a:rPr>
                  <a:t> B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4C3282"/>
                    </a:solidFill>
                  </a:rPr>
                  <a:t>(A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</a:rPr>
                  <a:t>B)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</a:rPr>
                  <a:t>T </a:t>
                </a:r>
                <a:r>
                  <a:rPr lang="en-US" dirty="0"/>
                  <a:t>have the same meaning.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3"/>
                <a:ext cx="10938335" cy="3758146"/>
              </a:xfrm>
              <a:blipFill>
                <a:blip r:embed="rId2"/>
                <a:stretch>
                  <a:fillRect l="-1560" t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each rule,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24401"/>
              </p:ext>
            </p:extLst>
          </p:nvPr>
        </p:nvGraphicFramePr>
        <p:xfrm>
          <a:off x="1228299" y="2649675"/>
          <a:ext cx="1012663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7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  (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i="0" dirty="0"/>
                        <a:t>)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89974" y="5438634"/>
            <a:ext cx="449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Medium"/>
                <a:cs typeface="Franklin Gothic Medium"/>
              </a:rPr>
              <a:t>You’ve been using these for a while!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527-F7BD-4673-BBB9-CB266B19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enrolling in 390Z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C4ED-0A37-444F-93B3-FF8DDE9D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still space!</a:t>
            </a:r>
          </a:p>
          <a:p>
            <a:br>
              <a:rPr lang="en-US" dirty="0"/>
            </a:br>
            <a:r>
              <a:rPr lang="en-US" dirty="0"/>
              <a:t>More info on the </a:t>
            </a:r>
            <a:r>
              <a:rPr lang="en-US" dirty="0">
                <a:hlinkClick r:id="rId2"/>
              </a:rPr>
              <a:t>390z course webpage</a:t>
            </a:r>
            <a:endParaRPr lang="en-US" dirty="0"/>
          </a:p>
          <a:p>
            <a:r>
              <a:rPr lang="en-US" dirty="0"/>
              <a:t>You need an add code, the form to get one is on the course web.</a:t>
            </a:r>
          </a:p>
        </p:txBody>
      </p:sp>
    </p:spTree>
    <p:extLst>
      <p:ext uri="{BB962C8B-B14F-4D97-AF65-F5344CB8AC3E}">
        <p14:creationId xmlns:p14="http://schemas.microsoft.com/office/powerpoint/2010/main" val="140784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92597157"/>
                  </p:ext>
                </p:extLst>
              </p:nvPr>
            </p:nvGraphicFramePr>
            <p:xfrm>
              <a:off x="2688610" y="2770462"/>
              <a:ext cx="7295607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53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292597157"/>
                  </p:ext>
                </p:extLst>
              </p:nvPr>
            </p:nvGraphicFramePr>
            <p:xfrm>
              <a:off x="2688610" y="2770462"/>
              <a:ext cx="7295607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53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1136082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1024490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5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50215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257949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122" t="-1053" r="-399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6466" y="263276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We will always give you this list!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3" y="1812295"/>
            <a:ext cx="9009888" cy="512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1" y="1350630"/>
                <a:ext cx="6533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following hold: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1" y="1350630"/>
                <a:ext cx="6533148" cy="461665"/>
              </a:xfrm>
              <a:prstGeom prst="rect">
                <a:avLst/>
              </a:prstGeom>
              <a:blipFill>
                <a:blip r:embed="rId3"/>
                <a:stretch>
                  <a:fillRect l="-1494" t="-9333" r="-18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2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write a proof?</a:t>
            </a:r>
          </a:p>
          <a:p>
            <a:r>
              <a:rPr lang="en-US" dirty="0"/>
              <a:t>It’s not always plug-and-chug…we’ll be highlighting strategies throughout the quarter.</a:t>
            </a:r>
          </a:p>
          <a:p>
            <a:endParaRPr lang="en-US" dirty="0"/>
          </a:p>
          <a:p>
            <a:r>
              <a:rPr lang="en-US" dirty="0"/>
              <a:t>To start with:</a:t>
            </a:r>
          </a:p>
          <a:p>
            <a:r>
              <a:rPr lang="en-US" dirty="0"/>
              <a:t>Make sure we know what we want to show…</a:t>
            </a:r>
          </a:p>
        </p:txBody>
      </p:sp>
    </p:spTree>
    <p:extLst>
      <p:ext uri="{BB962C8B-B14F-4D97-AF65-F5344CB8AC3E}">
        <p14:creationId xmlns:p14="http://schemas.microsoft.com/office/powerpoint/2010/main" val="1961334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7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7572" y="3482238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5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14668" y="4139153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  <a:p>
            <a:r>
              <a:rPr lang="en-US" dirty="0"/>
              <a:t>Our first proof (maybe)!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1341" y="230557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41" y="230557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235" t="-1595" r="-1117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7903" y="5421056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03" y="5421056"/>
                <a:ext cx="9276347" cy="830997"/>
              </a:xfrm>
              <a:prstGeom prst="rect">
                <a:avLst/>
              </a:prstGeom>
              <a:blipFill>
                <a:blip r:embed="rId5"/>
                <a:stretch>
                  <a:fillRect l="-986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30376" y="566206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1597" y="5925046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768" y="5627352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maybe the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62" y="4024689"/>
                <a:ext cx="37837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62" y="4024689"/>
                <a:ext cx="3783717" cy="1200329"/>
              </a:xfrm>
              <a:prstGeom prst="rect">
                <a:avLst/>
              </a:prstGeom>
              <a:blipFill>
                <a:blip r:embed="rId5"/>
                <a:stretch>
                  <a:fillRect l="-258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4188160" y="3378819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3449</TotalTime>
  <Words>3365</Words>
  <Application>Microsoft Office PowerPoint</Application>
  <PresentationFormat>Widescreen</PresentationFormat>
  <Paragraphs>642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Consider enrolling in 390Z</vt:lpstr>
      <vt:lpstr>Today</vt:lpstr>
      <vt:lpstr>Implication (p→q)</vt:lpstr>
      <vt:lpstr>p → q</vt:lpstr>
      <vt:lpstr>p → q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Today</vt:lpstr>
      <vt:lpstr>Logical Equivalence</vt:lpstr>
      <vt:lpstr>A  B  vs.  A  B</vt:lpstr>
      <vt:lpstr>Simplification and Proofs</vt:lpstr>
      <vt:lpstr>Manipulating Expressions</vt:lpstr>
      <vt:lpstr>De Morgan’s Laws</vt:lpstr>
      <vt:lpstr>De Morgan’s Laws</vt:lpstr>
      <vt:lpstr>De Morgan’s Laws</vt:lpstr>
      <vt:lpstr>De Morgan’s Laws</vt:lpstr>
      <vt:lpstr>De Morgan’s Laws</vt:lpstr>
      <vt:lpstr>Law of Implication</vt:lpstr>
      <vt:lpstr>Law of Implication</vt:lpstr>
      <vt:lpstr>Law of Implication</vt:lpstr>
      <vt:lpstr>Properties of Logical Connectives</vt:lpstr>
      <vt:lpstr>Properties of Logical Connectives</vt:lpstr>
      <vt:lpstr>Using Our Rules</vt:lpstr>
      <vt:lpstr>Our First Proof</vt:lpstr>
      <vt:lpstr>Our First Proof</vt:lpstr>
      <vt:lpstr>Our First Proof</vt:lpstr>
      <vt:lpstr>Our First Proof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93</cp:revision>
  <dcterms:created xsi:type="dcterms:W3CDTF">2020-07-09T20:29:17Z</dcterms:created>
  <dcterms:modified xsi:type="dcterms:W3CDTF">2023-01-06T15:57:14Z</dcterms:modified>
</cp:coreProperties>
</file>