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17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8"/>
  </p:notesMasterIdLst>
  <p:sldIdLst>
    <p:sldId id="330" r:id="rId2"/>
    <p:sldId id="256" r:id="rId3"/>
    <p:sldId id="257" r:id="rId4"/>
    <p:sldId id="260" r:id="rId5"/>
    <p:sldId id="333" r:id="rId6"/>
    <p:sldId id="334" r:id="rId7"/>
    <p:sldId id="320" r:id="rId8"/>
    <p:sldId id="269" r:id="rId9"/>
    <p:sldId id="319" r:id="rId10"/>
    <p:sldId id="270" r:id="rId11"/>
    <p:sldId id="271" r:id="rId12"/>
    <p:sldId id="273" r:id="rId13"/>
    <p:sldId id="258" r:id="rId14"/>
    <p:sldId id="275" r:id="rId15"/>
    <p:sldId id="276" r:id="rId16"/>
    <p:sldId id="285" r:id="rId17"/>
    <p:sldId id="321" r:id="rId18"/>
    <p:sldId id="287" r:id="rId19"/>
    <p:sldId id="348" r:id="rId20"/>
    <p:sldId id="289" r:id="rId21"/>
    <p:sldId id="322" r:id="rId22"/>
    <p:sldId id="323" r:id="rId23"/>
    <p:sldId id="295" r:id="rId24"/>
    <p:sldId id="296" r:id="rId25"/>
    <p:sldId id="332" r:id="rId26"/>
    <p:sldId id="314" r:id="rId27"/>
    <p:sldId id="297" r:id="rId28"/>
    <p:sldId id="312" r:id="rId29"/>
    <p:sldId id="302" r:id="rId30"/>
    <p:sldId id="303" r:id="rId31"/>
    <p:sldId id="290" r:id="rId32"/>
    <p:sldId id="291" r:id="rId33"/>
    <p:sldId id="310" r:id="rId34"/>
    <p:sldId id="315" r:id="rId35"/>
    <p:sldId id="337" r:id="rId36"/>
    <p:sldId id="341" r:id="rId37"/>
    <p:sldId id="347" r:id="rId38"/>
    <p:sldId id="342" r:id="rId39"/>
    <p:sldId id="343" r:id="rId40"/>
    <p:sldId id="344" r:id="rId41"/>
    <p:sldId id="345" r:id="rId42"/>
    <p:sldId id="346" r:id="rId43"/>
    <p:sldId id="318" r:id="rId44"/>
    <p:sldId id="329" r:id="rId45"/>
    <p:sldId id="300" r:id="rId46"/>
    <p:sldId id="331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32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571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E13C32-3B51-4432-98BE-5FC74CF3EA18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7678CA-2F54-44BE-A511-97BAA829C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692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3389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4925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6505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1823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795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12880140-73E7-49E1-964A-3FAC671F9CE1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819DB-58D5-4D54-A286-76A3E17B169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5599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80140-73E7-49E1-964A-3FAC671F9CE1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819DB-58D5-4D54-A286-76A3E17B1696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42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80140-73E7-49E1-964A-3FAC671F9CE1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819DB-58D5-4D54-A286-76A3E17B169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2656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49160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958038"/>
            <a:ext cx="10363200" cy="815815"/>
          </a:xfrm>
          <a:prstGeom prst="rect">
            <a:avLst/>
          </a:prstGeom>
        </p:spPr>
        <p:txBody>
          <a:bodyPr/>
          <a:lstStyle>
            <a:lvl1pPr>
              <a:defRPr>
                <a:latin typeface="Franklin Gothic Medium"/>
                <a:cs typeface="Franklin Gothic Medium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08263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80140-73E7-49E1-964A-3FAC671F9CE1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819DB-58D5-4D54-A286-76A3E17B1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406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80140-73E7-49E1-964A-3FAC671F9CE1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819DB-58D5-4D54-A286-76A3E17B169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7652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80140-73E7-49E1-964A-3FAC671F9CE1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819DB-58D5-4D54-A286-76A3E17B169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281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80140-73E7-49E1-964A-3FAC671F9CE1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819DB-58D5-4D54-A286-76A3E17B1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153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80140-73E7-49E1-964A-3FAC671F9CE1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819DB-58D5-4D54-A286-76A3E17B169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28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80140-73E7-49E1-964A-3FAC671F9CE1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819DB-58D5-4D54-A286-76A3E17B169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3416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80140-73E7-49E1-964A-3FAC671F9CE1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819DB-58D5-4D54-A286-76A3E17B1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242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80140-73E7-49E1-964A-3FAC671F9CE1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819DB-58D5-4D54-A286-76A3E17B169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5603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12880140-73E7-49E1-964A-3FAC671F9CE1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DC1819DB-58D5-4D54-A286-76A3E17B1696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8657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585216" indent="-4572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 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4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4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4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5" Type="http://schemas.openxmlformats.org/officeDocument/2006/relationships/image" Target="../media/image8.png"/><Relationship Id="rId4" Type="http://schemas.openxmlformats.org/officeDocument/2006/relationships/tags" Target="../tags/tag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4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20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8.xml"/><Relationship Id="rId1" Type="http://schemas.openxmlformats.org/officeDocument/2006/relationships/tags" Target="../tags/tag16.xml"/><Relationship Id="rId5" Type="http://schemas.openxmlformats.org/officeDocument/2006/relationships/image" Target="../media/image12.png"/><Relationship Id="rId4" Type="http://schemas.openxmlformats.org/officeDocument/2006/relationships/image" Target="../media/image12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140.png"/><Relationship Id="rId5" Type="http://schemas.openxmlformats.org/officeDocument/2006/relationships/image" Target="../media/image13.png"/><Relationship Id="rId4" Type="http://schemas.openxmlformats.org/officeDocument/2006/relationships/image" Target="../media/image12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nas.org/content/111/23/8410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anjalia@cs.washington.edu" TargetMode="External"/><Relationship Id="rId2" Type="http://schemas.openxmlformats.org/officeDocument/2006/relationships/hyperlink" Target="https://courses.cs.washington.edu/courses/cse390z/22wi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Here Early?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Here for CSE 311?</a:t>
            </a:r>
          </a:p>
          <a:p>
            <a:r>
              <a:rPr lang="en-US" dirty="0"/>
              <a:t>Welcome! You’re early!</a:t>
            </a:r>
          </a:p>
          <a:p>
            <a:endParaRPr lang="en-US" dirty="0"/>
          </a:p>
          <a:p>
            <a:r>
              <a:rPr lang="en-US" dirty="0"/>
              <a:t>Want a copy of these slides to take notes?</a:t>
            </a:r>
          </a:p>
          <a:p>
            <a:pPr lvl="1"/>
            <a:r>
              <a:rPr lang="en-US" dirty="0"/>
              <a:t> You can download them from the calendar webpage cs.uw.edu/311</a:t>
            </a:r>
          </a:p>
        </p:txBody>
      </p:sp>
    </p:spTree>
    <p:extLst>
      <p:ext uri="{BB962C8B-B14F-4D97-AF65-F5344CB8AC3E}">
        <p14:creationId xmlns:p14="http://schemas.microsoft.com/office/powerpoint/2010/main" val="38042916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this course?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this course, you will learn how to make and communicate rigorous and formal arguments.</a:t>
            </a:r>
          </a:p>
          <a:p>
            <a:endParaRPr lang="en-US" dirty="0"/>
          </a:p>
          <a:p>
            <a:r>
              <a:rPr lang="en-US" dirty="0"/>
              <a:t>Why? Because you’ll have to do technical communication in real life.</a:t>
            </a:r>
          </a:p>
          <a:p>
            <a:pPr lvl="1"/>
            <a:r>
              <a:rPr lang="en-US" dirty="0"/>
              <a:t>If you become a PM – you’ll have to convert non-technical requirements from experts into clear, unambiguous statements of what is needed. </a:t>
            </a:r>
          </a:p>
          <a:p>
            <a:pPr lvl="1"/>
            <a:r>
              <a:rPr lang="en-US" dirty="0"/>
              <a:t>If you become an engineer – you’ll have to justify to others exactly why your code works, and interpret precise requirements from your PM. </a:t>
            </a:r>
          </a:p>
          <a:p>
            <a:pPr lvl="1"/>
            <a:r>
              <a:rPr lang="en-US" dirty="0"/>
              <a:t>If you become an academic – to explain to other academics how your algorithms and ideas improve on everyone else’s.</a:t>
            </a:r>
          </a:p>
        </p:txBody>
      </p:sp>
    </p:spTree>
    <p:extLst>
      <p:ext uri="{BB962C8B-B14F-4D97-AF65-F5344CB8AC3E}">
        <p14:creationId xmlns:p14="http://schemas.microsoft.com/office/powerpoint/2010/main" val="18586420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63E8E-00CB-4A95-AD3F-A86199B81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this course?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14237E-D95A-49DD-A396-DBFE908C65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this course, you will learn how to make and communicate rigorous and formal arguments.</a:t>
            </a:r>
          </a:p>
          <a:p>
            <a:r>
              <a:rPr lang="en-US" dirty="0"/>
              <a:t>Two verbs</a:t>
            </a:r>
          </a:p>
          <a:p>
            <a:endParaRPr lang="en-US" dirty="0"/>
          </a:p>
          <a:p>
            <a:r>
              <a:rPr lang="en-US" dirty="0"/>
              <a:t>Make arguments – what kind of reasoning is allowed and what kind of reasoning can lead to errors?</a:t>
            </a:r>
          </a:p>
          <a:p>
            <a:r>
              <a:rPr lang="en-US" dirty="0"/>
              <a:t>Communicate arguments – using one of the common languages of computer scientists (no one is going to use your code if you can’t tell them what it does or convince them it’s functional)</a:t>
            </a:r>
          </a:p>
        </p:txBody>
      </p:sp>
    </p:spTree>
    <p:extLst>
      <p:ext uri="{BB962C8B-B14F-4D97-AF65-F5344CB8AC3E}">
        <p14:creationId xmlns:p14="http://schemas.microsoft.com/office/powerpoint/2010/main" val="2512038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6F588-9C57-4A2B-9092-C642D880C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C0BD4F-5D41-4C46-B192-05809687A6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57556"/>
            <a:ext cx="11187258" cy="5024887"/>
          </a:xfrm>
        </p:spPr>
        <p:txBody>
          <a:bodyPr>
            <a:normAutofit/>
          </a:bodyPr>
          <a:lstStyle/>
          <a:p>
            <a:r>
              <a:rPr lang="en-US" dirty="0"/>
              <a:t>Symbolic Logic (training wheels; lectures 1-7) </a:t>
            </a:r>
          </a:p>
          <a:p>
            <a:pPr lvl="1"/>
            <a:r>
              <a:rPr lang="en-US" dirty="0"/>
              <a:t>Just make arguments in mechanical ways.</a:t>
            </a:r>
          </a:p>
          <a:p>
            <a:pPr lvl="2"/>
            <a:r>
              <a:rPr lang="en-US" dirty="0"/>
              <a:t>Using notation and rules a computer could understand.</a:t>
            </a:r>
          </a:p>
          <a:p>
            <a:pPr lvl="1"/>
            <a:r>
              <a:rPr lang="en-US" dirty="0"/>
              <a:t>Understand the rules that are allowed, without worrying about pretty words.</a:t>
            </a:r>
          </a:p>
          <a:p>
            <a:r>
              <a:rPr lang="en-US" dirty="0"/>
              <a:t>Set Theory/Arithmetic (bike in your backyard; lectures 8-19)</a:t>
            </a:r>
          </a:p>
          <a:p>
            <a:pPr lvl="1"/>
            <a:r>
              <a:rPr lang="en-US" dirty="0"/>
              <a:t>Make arguments, and communicate them to humans</a:t>
            </a:r>
          </a:p>
          <a:p>
            <a:pPr lvl="1"/>
            <a:r>
              <a:rPr lang="en-US" dirty="0"/>
              <a:t>Arguments about numbers and sets, objects you already know</a:t>
            </a:r>
          </a:p>
          <a:p>
            <a:r>
              <a:rPr lang="en-US" dirty="0"/>
              <a:t>Models of computation (biking in your neighborhood; lectures 20-27)</a:t>
            </a:r>
          </a:p>
          <a:p>
            <a:pPr lvl="1"/>
            <a:r>
              <a:rPr lang="en-US" dirty="0"/>
              <a:t>Still make and communicate rigorous arguments</a:t>
            </a:r>
          </a:p>
          <a:p>
            <a:pPr lvl="1"/>
            <a:r>
              <a:rPr lang="en-US" dirty="0"/>
              <a:t>But now with objects you haven’t used before.</a:t>
            </a:r>
          </a:p>
          <a:p>
            <a:pPr lvl="2"/>
            <a:r>
              <a:rPr lang="en-US" dirty="0"/>
              <a:t>A first taste of how we can argue rigorously about computers.</a:t>
            </a:r>
          </a:p>
        </p:txBody>
      </p:sp>
    </p:spTree>
    <p:extLst>
      <p:ext uri="{BB962C8B-B14F-4D97-AF65-F5344CB8AC3E}">
        <p14:creationId xmlns:p14="http://schemas.microsoft.com/office/powerpoint/2010/main" val="2855593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Perspective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752517" y="1277943"/>
            <a:ext cx="8191776" cy="5236900"/>
            <a:chOff x="693738" y="1187556"/>
            <a:chExt cx="8191776" cy="5236900"/>
          </a:xfrm>
        </p:grpSpPr>
        <p:sp>
          <p:nvSpPr>
            <p:cNvPr id="5" name="Oval 4"/>
            <p:cNvSpPr/>
            <p:nvPr/>
          </p:nvSpPr>
          <p:spPr>
            <a:xfrm>
              <a:off x="693738" y="1187556"/>
              <a:ext cx="7321604" cy="5236900"/>
            </a:xfrm>
            <a:prstGeom prst="ellipse">
              <a:avLst/>
            </a:prstGeom>
            <a:ln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041773" y="1262260"/>
              <a:ext cx="258781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>
                  <a:latin typeface="Franklin Gothic Medium"/>
                  <a:cs typeface="Franklin Gothic Medium"/>
                </a:rPr>
                <a:t>Computer Science </a:t>
              </a:r>
            </a:p>
            <a:p>
              <a:pPr algn="ctr"/>
              <a:r>
                <a:rPr lang="en-US" sz="2400" dirty="0">
                  <a:latin typeface="Franklin Gothic Medium"/>
                  <a:cs typeface="Franklin Gothic Medium"/>
                </a:rPr>
                <a:t>and Engineering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043317" y="2535954"/>
              <a:ext cx="19969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>
                  <a:latin typeface="Franklin Gothic Medium"/>
                  <a:cs typeface="Franklin Gothic Medium"/>
                </a:rPr>
                <a:t>Programming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3953947" y="2305122"/>
              <a:ext cx="3351287" cy="2881401"/>
            </a:xfrm>
            <a:prstGeom prst="ellips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094679" y="2443856"/>
              <a:ext cx="10698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>
                  <a:latin typeface="Franklin Gothic Medium"/>
                  <a:cs typeface="Franklin Gothic Medium"/>
                </a:rPr>
                <a:t>Theory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1366129" y="2305122"/>
              <a:ext cx="3351287" cy="2881401"/>
            </a:xfrm>
            <a:prstGeom prst="ellips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658747" y="3364630"/>
              <a:ext cx="3351287" cy="2881401"/>
            </a:xfrm>
            <a:prstGeom prst="ellips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656993" y="5667197"/>
              <a:ext cx="14574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>
                  <a:latin typeface="Franklin Gothic Medium"/>
                  <a:cs typeface="Franklin Gothic Medium"/>
                </a:rPr>
                <a:t>Hardware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338139" y="2997619"/>
              <a:ext cx="127616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accent4">
                      <a:lumMod val="50000"/>
                    </a:schemeClr>
                  </a:solidFill>
                  <a:latin typeface="Franklin Gothic Medium"/>
                  <a:cs typeface="Franklin Gothic Medium"/>
                </a:rPr>
                <a:t>CSE 14x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H="1" flipV="1">
              <a:off x="6061335" y="3767164"/>
              <a:ext cx="2167464" cy="1750185"/>
            </a:xfrm>
            <a:prstGeom prst="straightConnector1">
              <a:avLst/>
            </a:prstGeom>
            <a:ln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H="1" flipV="1">
              <a:off x="5357793" y="4119336"/>
              <a:ext cx="2871006" cy="1398012"/>
            </a:xfrm>
            <a:prstGeom prst="straightConnector1">
              <a:avLst/>
            </a:prstGeom>
            <a:ln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7572084" y="5553533"/>
              <a:ext cx="13134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accent4">
                      <a:lumMod val="50000"/>
                    </a:schemeClr>
                  </a:solidFill>
                  <a:latin typeface="Franklin Gothic Medium"/>
                  <a:cs typeface="Franklin Gothic Medium"/>
                </a:rPr>
                <a:t>CSE 311</a:t>
              </a: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flipH="1" flipV="1">
              <a:off x="4333195" y="3116181"/>
              <a:ext cx="3895604" cy="2401167"/>
            </a:xfrm>
            <a:prstGeom prst="straightConnector1">
              <a:avLst/>
            </a:prstGeom>
            <a:ln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094862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Symbolic Logic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2470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/>
              <a:t>What is symbolic logic and why do we need it?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sz="2400" dirty="0"/>
              <a:t>Symbolic Logic is a language, like English or Java, with its own</a:t>
            </a:r>
          </a:p>
          <a:p>
            <a:pPr>
              <a:defRPr/>
            </a:pPr>
            <a:r>
              <a:rPr lang="en-US" sz="2400" dirty="0"/>
              <a:t>words and rules for combining words into sentences (syntax)</a:t>
            </a:r>
          </a:p>
          <a:p>
            <a:pPr>
              <a:defRPr/>
            </a:pPr>
            <a:r>
              <a:rPr lang="en-US" sz="2400" dirty="0"/>
              <a:t>ways to assign meaning to words and sentences (semantics)</a:t>
            </a:r>
          </a:p>
          <a:p>
            <a:pPr marL="0" indent="0">
              <a:buNone/>
              <a:defRPr/>
            </a:pPr>
            <a:endParaRPr lang="en-US" sz="2400" dirty="0"/>
          </a:p>
          <a:p>
            <a:pPr marL="0" indent="0">
              <a:buNone/>
              <a:defRPr/>
            </a:pPr>
            <a:r>
              <a:rPr lang="en-US" sz="2400" dirty="0"/>
              <a:t>Symbolic Logic will let us </a:t>
            </a:r>
            <a:r>
              <a:rPr lang="en-US" sz="2400" b="1" dirty="0"/>
              <a:t>mechanically</a:t>
            </a:r>
            <a:r>
              <a:rPr lang="en-US" sz="2400" dirty="0"/>
              <a:t> simplify expressions and make arguments.</a:t>
            </a:r>
          </a:p>
          <a:p>
            <a:pPr marL="0" indent="0">
              <a:buNone/>
              <a:defRPr/>
            </a:pPr>
            <a:r>
              <a:rPr lang="en-US" sz="2400" dirty="0"/>
              <a:t>The new language will let us focus on the (sometimes familiar, sometimes unfamiliar) rules of logic.</a:t>
            </a:r>
          </a:p>
          <a:p>
            <a:pPr marL="0" indent="0">
              <a:buNone/>
              <a:defRPr/>
            </a:pPr>
            <a:r>
              <a:rPr lang="en-US" sz="2400" dirty="0"/>
              <a:t>Once we have those rules down, we’ll be able to apply them “intuitively” and won’t need the symbolic representation as often</a:t>
            </a:r>
          </a:p>
          <a:p>
            <a:pPr marL="0" indent="0">
              <a:buNone/>
              <a:defRPr/>
            </a:pPr>
            <a:r>
              <a:rPr lang="en-US" sz="2400" dirty="0"/>
              <a:t>	but we’ll still go back to it when things get complicated.</a:t>
            </a:r>
          </a:p>
        </p:txBody>
      </p:sp>
    </p:spTree>
    <p:extLst>
      <p:ext uri="{BB962C8B-B14F-4D97-AF65-F5344CB8AC3E}">
        <p14:creationId xmlns:p14="http://schemas.microsoft.com/office/powerpoint/2010/main" val="34954956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Propositions: building blocks of logic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6"/>
            <a:ext cx="11187258" cy="4936943"/>
          </a:xfrm>
        </p:spPr>
        <p:txBody>
          <a:bodyPr>
            <a:normAutofit/>
          </a:bodyPr>
          <a:lstStyle/>
          <a:p>
            <a:pPr marL="457200" lvl="1">
              <a:defRPr/>
            </a:pPr>
            <a:endParaRPr lang="en-US" sz="2600" dirty="0"/>
          </a:p>
          <a:p>
            <a:pPr marL="457200" lvl="1">
              <a:defRPr/>
            </a:pPr>
            <a:endParaRPr lang="en-US" sz="2600" dirty="0"/>
          </a:p>
          <a:p>
            <a:pPr marL="457200" lvl="1">
              <a:defRPr/>
            </a:pPr>
            <a:endParaRPr lang="en-US" sz="2600" dirty="0"/>
          </a:p>
          <a:p>
            <a:pPr marL="457200" lvl="1">
              <a:defRPr/>
            </a:pPr>
            <a:endParaRPr lang="en-US" sz="2600" dirty="0"/>
          </a:p>
          <a:p>
            <a:pPr marL="457200" lvl="1">
              <a:defRPr/>
            </a:pPr>
            <a:r>
              <a:rPr lang="en-US" sz="2600" dirty="0"/>
              <a:t>Propositions are the basic building blocks in symbolic logic. </a:t>
            </a:r>
          </a:p>
          <a:p>
            <a:pPr marL="457200" lvl="1">
              <a:defRPr/>
            </a:pPr>
            <a:r>
              <a:rPr lang="en-US" sz="2600" dirty="0"/>
              <a:t>Here are two propositions.</a:t>
            </a:r>
          </a:p>
          <a:p>
            <a:pPr marL="57150" indent="0">
              <a:buNone/>
              <a:defRPr/>
            </a:pPr>
            <a:r>
              <a:rPr lang="en-US" dirty="0"/>
              <a:t>All cats are mammals</a:t>
            </a:r>
          </a:p>
          <a:p>
            <a:pPr marL="457200" lvl="1">
              <a:defRPr/>
            </a:pPr>
            <a:r>
              <a:rPr lang="en-US" dirty="0">
                <a:solidFill>
                  <a:srgbClr val="7030A0"/>
                </a:solidFill>
              </a:rPr>
              <a:t>True, (and a proposition)</a:t>
            </a:r>
            <a:endParaRPr lang="en-US" dirty="0"/>
          </a:p>
          <a:p>
            <a:pPr marL="57150" indent="0">
              <a:buNone/>
              <a:defRPr/>
            </a:pPr>
            <a:r>
              <a:rPr lang="en-US" dirty="0"/>
              <a:t>All mammals are cats</a:t>
            </a:r>
          </a:p>
          <a:p>
            <a:pPr marL="457200" lvl="1">
              <a:defRPr/>
            </a:pPr>
            <a:r>
              <a:rPr lang="en-US" dirty="0">
                <a:solidFill>
                  <a:srgbClr val="7030A0"/>
                </a:solidFill>
              </a:rPr>
              <a:t>False, but is well-formed and has a truth value, so still a proposition.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75239" y="1632285"/>
            <a:ext cx="8407337" cy="1485900"/>
            <a:chOff x="1185842" y="3429000"/>
            <a:chExt cx="6111311" cy="1485900"/>
          </a:xfrm>
        </p:grpSpPr>
        <p:sp>
          <p:nvSpPr>
            <p:cNvPr id="4" name="Rectangle 3"/>
            <p:cNvSpPr/>
            <p:nvPr/>
          </p:nvSpPr>
          <p:spPr>
            <a:xfrm>
              <a:off x="1185842" y="3429000"/>
              <a:ext cx="6111311" cy="1485900"/>
            </a:xfrm>
            <a:prstGeom prst="rect">
              <a:avLst/>
            </a:prstGeom>
            <a:solidFill>
              <a:srgbClr val="A48D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  <a:p>
              <a:pPr algn="ctr"/>
              <a:r>
                <a:rPr lang="en-US" sz="280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A statement that has a truth value (i.e. is true or false) and is “well-formed”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1195367" y="3429000"/>
              <a:ext cx="6101786" cy="476250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Proposition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41457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142/143 you talked about a variable type that could be either true or false.</a:t>
            </a:r>
          </a:p>
          <a:p>
            <a:endParaRPr lang="en-US" dirty="0"/>
          </a:p>
          <a:p>
            <a:r>
              <a:rPr lang="en-US" dirty="0"/>
              <a:t>You called it a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“Boolean”</a:t>
            </a:r>
          </a:p>
          <a:p>
            <a:r>
              <a:rPr lang="en-US" dirty="0"/>
              <a:t>Boolean variables are a useful analogy for propositions.</a:t>
            </a:r>
          </a:p>
          <a:p>
            <a:pPr lvl="1"/>
            <a:r>
              <a:rPr lang="en-US" dirty="0"/>
              <a:t>They aren’t identical, but they’re very similar.</a:t>
            </a:r>
          </a:p>
        </p:txBody>
      </p:sp>
    </p:spTree>
    <p:extLst>
      <p:ext uri="{BB962C8B-B14F-4D97-AF65-F5344CB8AC3E}">
        <p14:creationId xmlns:p14="http://schemas.microsoft.com/office/powerpoint/2010/main" val="29708109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 These Propositions?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39" y="1386913"/>
            <a:ext cx="8229600" cy="569379"/>
          </a:xfrm>
        </p:spPr>
        <p:txBody>
          <a:bodyPr vert="horz" lIns="91440" tIns="45720" rIns="45720" bIns="45720" rtlCol="0" anchor="t">
            <a:noAutofit/>
          </a:bodyPr>
          <a:lstStyle/>
          <a:p>
            <a:pPr marL="57150" indent="0">
              <a:spcBef>
                <a:spcPts val="2500"/>
              </a:spcBef>
              <a:buNone/>
              <a:defRPr/>
            </a:pPr>
            <a:r>
              <a:rPr lang="en-US" sz="2600" dirty="0"/>
              <a:t>2 + 2 = 5</a:t>
            </a:r>
          </a:p>
        </p:txBody>
      </p:sp>
      <p:sp>
        <p:nvSpPr>
          <p:cNvPr id="4" name="Rectangle 3"/>
          <p:cNvSpPr/>
          <p:nvPr/>
        </p:nvSpPr>
        <p:spPr>
          <a:xfrm>
            <a:off x="578261" y="2192209"/>
            <a:ext cx="16482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" indent="0">
              <a:spcBef>
                <a:spcPts val="2500"/>
              </a:spcBef>
              <a:buNone/>
              <a:defRPr/>
            </a:pPr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x + 2 = 5</a:t>
            </a:r>
          </a:p>
        </p:txBody>
      </p:sp>
      <p:sp>
        <p:nvSpPr>
          <p:cNvPr id="5" name="Rectangle 4"/>
          <p:cNvSpPr/>
          <p:nvPr/>
        </p:nvSpPr>
        <p:spPr>
          <a:xfrm>
            <a:off x="575239" y="3091509"/>
            <a:ext cx="16512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" indent="0">
              <a:spcBef>
                <a:spcPts val="2500"/>
              </a:spcBef>
              <a:buNone/>
              <a:defRPr/>
            </a:pPr>
            <a:r>
              <a:rPr lang="en-US" sz="28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Akjsdf</a:t>
            </a:r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!</a:t>
            </a:r>
          </a:p>
        </p:txBody>
      </p:sp>
      <p:sp>
        <p:nvSpPr>
          <p:cNvPr id="8" name="Rectangle 7"/>
          <p:cNvSpPr/>
          <p:nvPr/>
        </p:nvSpPr>
        <p:spPr>
          <a:xfrm>
            <a:off x="575239" y="4125759"/>
            <a:ext cx="23759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" indent="0">
              <a:spcBef>
                <a:spcPts val="2500"/>
              </a:spcBef>
              <a:buNone/>
              <a:defRPr/>
            </a:pPr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Who are you?</a:t>
            </a:r>
          </a:p>
        </p:txBody>
      </p:sp>
      <p:sp>
        <p:nvSpPr>
          <p:cNvPr id="9" name="Rectangle 8"/>
          <p:cNvSpPr/>
          <p:nvPr/>
        </p:nvSpPr>
        <p:spPr>
          <a:xfrm>
            <a:off x="575239" y="5356824"/>
            <a:ext cx="108948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" indent="0">
              <a:spcBef>
                <a:spcPts val="2500"/>
              </a:spcBef>
              <a:buNone/>
              <a:defRPr/>
            </a:pPr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There is life on Mars.</a:t>
            </a:r>
          </a:p>
        </p:txBody>
      </p:sp>
    </p:spTree>
    <p:extLst>
      <p:ext uri="{BB962C8B-B14F-4D97-AF65-F5344CB8AC3E}">
        <p14:creationId xmlns:p14="http://schemas.microsoft.com/office/powerpoint/2010/main" val="20638109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 These Propositions?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39" y="1386913"/>
            <a:ext cx="8229600" cy="569379"/>
          </a:xfrm>
        </p:spPr>
        <p:txBody>
          <a:bodyPr vert="horz" lIns="91440" tIns="45720" rIns="45720" bIns="45720" rtlCol="0" anchor="t">
            <a:noAutofit/>
          </a:bodyPr>
          <a:lstStyle/>
          <a:p>
            <a:pPr marL="57150" indent="0">
              <a:spcBef>
                <a:spcPts val="2500"/>
              </a:spcBef>
              <a:buNone/>
              <a:defRPr/>
            </a:pPr>
            <a:r>
              <a:rPr lang="en-US" sz="2600" dirty="0"/>
              <a:t>2 + 2 = 5</a:t>
            </a:r>
          </a:p>
        </p:txBody>
      </p:sp>
      <p:sp>
        <p:nvSpPr>
          <p:cNvPr id="6" name="Rectangle 5"/>
          <p:cNvSpPr/>
          <p:nvPr/>
        </p:nvSpPr>
        <p:spPr>
          <a:xfrm>
            <a:off x="2226469" y="1421895"/>
            <a:ext cx="81153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This is a proposition.  It’s okay for propositions to be false.</a:t>
            </a:r>
          </a:p>
        </p:txBody>
      </p:sp>
      <p:sp>
        <p:nvSpPr>
          <p:cNvPr id="7" name="Rectangle 6"/>
          <p:cNvSpPr/>
          <p:nvPr/>
        </p:nvSpPr>
        <p:spPr>
          <a:xfrm>
            <a:off x="2226469" y="2294216"/>
            <a:ext cx="81153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Not a proposition.  Doesn’t have a fixed truth value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26469" y="3187081"/>
            <a:ext cx="81153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Not a proposition because it’s gibberish.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160985" y="4635550"/>
            <a:ext cx="81153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This is a question which means it doesn’t have a truth value.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160985" y="6035677"/>
            <a:ext cx="85986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This is a proposition.  We don’t know if it’s true or false, but we know it’s one of them!</a:t>
            </a:r>
          </a:p>
        </p:txBody>
      </p:sp>
      <p:sp>
        <p:nvSpPr>
          <p:cNvPr id="4" name="Rectangle 3"/>
          <p:cNvSpPr/>
          <p:nvPr/>
        </p:nvSpPr>
        <p:spPr>
          <a:xfrm>
            <a:off x="578261" y="2192209"/>
            <a:ext cx="16482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" indent="0">
              <a:spcBef>
                <a:spcPts val="2500"/>
              </a:spcBef>
              <a:buNone/>
              <a:defRPr/>
            </a:pPr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x + 2 = 5</a:t>
            </a:r>
          </a:p>
        </p:txBody>
      </p:sp>
      <p:sp>
        <p:nvSpPr>
          <p:cNvPr id="5" name="Rectangle 4"/>
          <p:cNvSpPr/>
          <p:nvPr/>
        </p:nvSpPr>
        <p:spPr>
          <a:xfrm>
            <a:off x="575239" y="3091509"/>
            <a:ext cx="16512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" indent="0">
              <a:spcBef>
                <a:spcPts val="2500"/>
              </a:spcBef>
              <a:buNone/>
              <a:defRPr/>
            </a:pPr>
            <a:r>
              <a:rPr lang="en-US" sz="28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Akjsdf</a:t>
            </a:r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!</a:t>
            </a:r>
          </a:p>
        </p:txBody>
      </p:sp>
      <p:sp>
        <p:nvSpPr>
          <p:cNvPr id="8" name="Rectangle 7"/>
          <p:cNvSpPr/>
          <p:nvPr/>
        </p:nvSpPr>
        <p:spPr>
          <a:xfrm>
            <a:off x="575239" y="4125759"/>
            <a:ext cx="23759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" indent="0">
              <a:spcBef>
                <a:spcPts val="2500"/>
              </a:spcBef>
              <a:buNone/>
              <a:defRPr/>
            </a:pPr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Who are you?</a:t>
            </a:r>
          </a:p>
        </p:txBody>
      </p:sp>
      <p:sp>
        <p:nvSpPr>
          <p:cNvPr id="9" name="Rectangle 8"/>
          <p:cNvSpPr/>
          <p:nvPr/>
        </p:nvSpPr>
        <p:spPr>
          <a:xfrm>
            <a:off x="575239" y="5356824"/>
            <a:ext cx="108948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" indent="0">
              <a:spcBef>
                <a:spcPts val="2500"/>
              </a:spcBef>
              <a:buNone/>
              <a:defRPr/>
            </a:pPr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There is life on Mars.</a:t>
            </a:r>
          </a:p>
        </p:txBody>
      </p:sp>
    </p:spTree>
    <p:extLst>
      <p:ext uri="{BB962C8B-B14F-4D97-AF65-F5344CB8AC3E}">
        <p14:creationId xmlns:p14="http://schemas.microsoft.com/office/powerpoint/2010/main" val="3931591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Logistics and</a:t>
            </a:r>
            <a:br>
              <a:rPr lang="en-US" dirty="0"/>
            </a:br>
            <a:r>
              <a:rPr lang="en-US" dirty="0"/>
              <a:t>Propositional Logic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311: Foundations of Computing I</a:t>
            </a:r>
            <a:br>
              <a:rPr lang="en-US" dirty="0"/>
            </a:br>
            <a:r>
              <a:rPr lang="en-US" dirty="0"/>
              <a:t>Lecture 1</a:t>
            </a:r>
          </a:p>
        </p:txBody>
      </p:sp>
      <p:pic>
        <p:nvPicPr>
          <p:cNvPr id="4" name="Picture 2" descr="Formal Log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033" y="746887"/>
            <a:ext cx="4345420" cy="342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49706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Propositions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57150" indent="0">
                  <a:buNone/>
                  <a:defRPr/>
                </a:pPr>
                <a:r>
                  <a:rPr lang="en-US" dirty="0"/>
                  <a:t>We need a way of talking about </a:t>
                </a:r>
                <a:r>
                  <a:rPr lang="en-US" i="1" dirty="0"/>
                  <a:t>arbitrary</a:t>
                </a:r>
                <a:r>
                  <a:rPr lang="en-US" dirty="0"/>
                  <a:t> ideas…</a:t>
                </a:r>
              </a:p>
              <a:p>
                <a:pPr marL="57150" indent="0">
                  <a:buNone/>
                  <a:defRPr/>
                </a:pPr>
                <a:r>
                  <a:rPr lang="en-US" dirty="0"/>
                  <a:t>To make statements easier to read we’ll use propositional variables</a:t>
                </a:r>
                <a:r>
                  <a:rPr lang="en-US" dirty="0">
                    <a:solidFill>
                      <a:srgbClr val="4C3282"/>
                    </a:solidFill>
                  </a:rPr>
                  <a:t> </a:t>
                </a:r>
                <a:r>
                  <a:rPr lang="en-US" dirty="0"/>
                  <a:t>like</a:t>
                </a:r>
                <a:r>
                  <a:rPr lang="en-US" dirty="0">
                    <a:solidFill>
                      <a:srgbClr val="4C328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solidFill>
                          <a:srgbClr val="4C3282"/>
                        </a:solidFill>
                        <a:latin typeface="Cambria Math"/>
                      </a:rPr>
                      <m:t>𝑠</m:t>
                    </m:r>
                    <m:r>
                      <a:rPr lang="en-US" i="1">
                        <a:latin typeface="Cambria Math"/>
                      </a:rPr>
                      <m:t>,…</m:t>
                    </m:r>
                  </m:oMath>
                </a14:m>
                <a:endParaRPr lang="en-US" dirty="0"/>
              </a:p>
              <a:p>
                <a:pPr marL="57150" indent="0">
                  <a:buNone/>
                  <a:defRPr/>
                </a:pPr>
                <a:r>
                  <a:rPr lang="en-US" dirty="0"/>
                  <a:t>	Lower-case letters are standard. </a:t>
                </a:r>
              </a:p>
              <a:p>
                <a:pPr marL="57150" indent="0">
                  <a:buNone/>
                  <a:defRPr/>
                </a:pPr>
                <a:r>
                  <a:rPr lang="en-US" dirty="0"/>
                  <a:t>	Usually start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(for proposition), and avoid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,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, because…</a:t>
                </a:r>
              </a:p>
              <a:p>
                <a:pPr marL="57150" indent="0">
                  <a:buNone/>
                  <a:defRPr/>
                </a:pPr>
                <a:r>
                  <a:rPr lang="en-US" dirty="0"/>
                  <a:t>Truth Values:</a:t>
                </a:r>
              </a:p>
              <a:p>
                <a:pPr lvl="1">
                  <a:defRPr/>
                </a:pPr>
                <a:r>
                  <a:rPr lang="en-US" sz="2800" dirty="0"/>
                  <a:t> </a:t>
                </a:r>
                <a:r>
                  <a:rPr lang="en-US" sz="2800" dirty="0">
                    <a:solidFill>
                      <a:srgbClr val="4C3282"/>
                    </a:solidFill>
                  </a:rPr>
                  <a:t>T</a:t>
                </a:r>
                <a:r>
                  <a:rPr lang="en-US" sz="2800" dirty="0"/>
                  <a:t> for </a:t>
                </a:r>
                <a:r>
                  <a:rPr lang="en-US" sz="2800" dirty="0">
                    <a:solidFill>
                      <a:schemeClr val="accent4">
                        <a:lumMod val="25000"/>
                      </a:schemeClr>
                    </a:solidFill>
                  </a:rPr>
                  <a:t>true (note capitalization)</a:t>
                </a:r>
              </a:p>
              <a:p>
                <a:pPr lvl="1">
                  <a:defRPr/>
                </a:pPr>
                <a:r>
                  <a:rPr lang="en-US" sz="2800" dirty="0"/>
                  <a:t> </a:t>
                </a:r>
                <a:r>
                  <a:rPr lang="en-US" sz="2800" dirty="0">
                    <a:solidFill>
                      <a:srgbClr val="4C3282"/>
                    </a:solidFill>
                  </a:rPr>
                  <a:t>F</a:t>
                </a:r>
                <a:r>
                  <a:rPr lang="en-US" sz="2800" dirty="0"/>
                  <a:t> for </a:t>
                </a:r>
                <a:r>
                  <a:rPr lang="en-US" sz="2800" dirty="0">
                    <a:solidFill>
                      <a:schemeClr val="accent4">
                        <a:lumMod val="25000"/>
                      </a:schemeClr>
                    </a:solidFill>
                  </a:rPr>
                  <a:t>false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35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47495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said propositions were a lot like Booleans…</a:t>
            </a:r>
          </a:p>
          <a:p>
            <a:r>
              <a:rPr lang="en-US" dirty="0"/>
              <a:t>How did you connect Booleans in code?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&amp;&amp;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||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037075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Logical Connectives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And (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&amp;&amp;</a:t>
                </a:r>
                <a:r>
                  <a:rPr lang="en-US" dirty="0"/>
                  <a:t>) works exactly like it did in code.</a:t>
                </a:r>
              </a:p>
              <a:p>
                <a:pPr lvl="1"/>
                <a:r>
                  <a:rPr lang="en-US" dirty="0"/>
                  <a:t>But with a different symbol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endParaRPr lang="en-US" dirty="0"/>
              </a:p>
              <a:p>
                <a:r>
                  <a:rPr lang="en-US" dirty="0"/>
                  <a:t>Or (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||</a:t>
                </a:r>
                <a:r>
                  <a:rPr lang="en-US" dirty="0"/>
                  <a:t>) works exactly like it did in code.</a:t>
                </a:r>
              </a:p>
              <a:p>
                <a:r>
                  <a:rPr lang="en-US" dirty="0"/>
                  <a:t>But with a different symbol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</m:oMath>
                </a14:m>
                <a:endParaRPr lang="en-US" dirty="0"/>
              </a:p>
              <a:p>
                <a:r>
                  <a:rPr lang="en-US" dirty="0"/>
                  <a:t>Not (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!</a:t>
                </a:r>
                <a:r>
                  <a:rPr lang="en-US" dirty="0"/>
                  <a:t>)works exactly like it did in code.</a:t>
                </a:r>
              </a:p>
              <a:p>
                <a:pPr lvl="1"/>
                <a:r>
                  <a:rPr lang="en-US" dirty="0"/>
                  <a:t>But with a different symbol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¬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64442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Truth Tables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2860965" y="1468579"/>
          <a:ext cx="1250371" cy="13369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48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55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423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/>
                        <a:t>p</a:t>
                      </a:r>
                    </a:p>
                  </a:txBody>
                  <a:tcPr marT="45680" marB="456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baseline="0" dirty="0">
                          <a:latin typeface="Symbol"/>
                          <a:sym typeface="Symbol"/>
                        </a:rPr>
                        <a:t></a:t>
                      </a:r>
                      <a:r>
                        <a:rPr lang="en-US" sz="2400" b="1" i="1" baseline="0" dirty="0"/>
                        <a:t>p</a:t>
                      </a:r>
                      <a:endParaRPr lang="en-US" sz="2400" b="1" i="1" dirty="0"/>
                    </a:p>
                  </a:txBody>
                  <a:tcPr marT="45680" marB="4568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366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680" marB="4568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680" marB="4568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366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680" marB="4568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680" marB="4568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6123704" y="1427014"/>
          <a:ext cx="2528460" cy="1920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79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79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25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/>
                        <a:t>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/>
                        <a:t>p </a:t>
                      </a:r>
                      <a:r>
                        <a:rPr lang="en-US" sz="2400" b="1" i="0" baseline="0" dirty="0">
                          <a:latin typeface="Symbol"/>
                          <a:sym typeface="Symbol"/>
                        </a:rPr>
                        <a:t></a:t>
                      </a:r>
                      <a:r>
                        <a:rPr lang="en-US" sz="2400" b="1" i="0" baseline="0" dirty="0"/>
                        <a:t> </a:t>
                      </a:r>
                      <a:r>
                        <a:rPr lang="en-US" sz="2400" b="1" i="1" baseline="0" dirty="0"/>
                        <a:t>q</a:t>
                      </a:r>
                      <a:endParaRPr lang="en-US" sz="2400" b="1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2815935" y="3972793"/>
          <a:ext cx="2540763" cy="19306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403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23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80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9673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/>
                        <a:t>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/>
                        <a:t>p </a:t>
                      </a:r>
                      <a:r>
                        <a:rPr lang="en-US" sz="2400" b="1" i="0" baseline="0" dirty="0">
                          <a:latin typeface="Symbol"/>
                          <a:sym typeface="Symbol"/>
                        </a:rPr>
                        <a:t></a:t>
                      </a:r>
                      <a:r>
                        <a:rPr lang="en-US" sz="2400" b="1" i="1" dirty="0"/>
                        <a:t> q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73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773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773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773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75239" y="5903418"/>
            <a:ext cx="1128425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Truth tables are the simplest way to describe how logical connectives operate.</a:t>
            </a:r>
          </a:p>
        </p:txBody>
      </p:sp>
    </p:spTree>
    <p:extLst>
      <p:ext uri="{BB962C8B-B14F-4D97-AF65-F5344CB8AC3E}">
        <p14:creationId xmlns:p14="http://schemas.microsoft.com/office/powerpoint/2010/main" val="24053964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Truth Tables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2860965" y="1468579"/>
          <a:ext cx="1250371" cy="13369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48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55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423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/>
                        <a:t>p</a:t>
                      </a:r>
                    </a:p>
                  </a:txBody>
                  <a:tcPr marT="45680" marB="456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baseline="0" dirty="0">
                          <a:latin typeface="Symbol"/>
                          <a:sym typeface="Symbol"/>
                        </a:rPr>
                        <a:t></a:t>
                      </a:r>
                      <a:r>
                        <a:rPr lang="en-US" sz="2400" b="1" i="1" baseline="0" dirty="0"/>
                        <a:t>p</a:t>
                      </a:r>
                      <a:endParaRPr lang="en-US" sz="2400" b="1" i="1" dirty="0"/>
                    </a:p>
                  </a:txBody>
                  <a:tcPr marT="45680" marB="4568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36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T</a:t>
                      </a:r>
                    </a:p>
                  </a:txBody>
                  <a:tcPr marT="45680" marB="456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F</a:t>
                      </a:r>
                    </a:p>
                  </a:txBody>
                  <a:tcPr marT="45680" marB="4568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36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F</a:t>
                      </a:r>
                    </a:p>
                  </a:txBody>
                  <a:tcPr marT="45680" marB="456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T</a:t>
                      </a:r>
                    </a:p>
                  </a:txBody>
                  <a:tcPr marT="45680" marB="4568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6123704" y="1427014"/>
          <a:ext cx="2528460" cy="1920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79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79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25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/>
                        <a:t>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/>
                        <a:t>q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/>
                        <a:t>p </a:t>
                      </a:r>
                      <a:r>
                        <a:rPr lang="en-US" sz="2400" b="1" i="0" baseline="0" dirty="0">
                          <a:latin typeface="Symbol"/>
                          <a:sym typeface="Symbol"/>
                        </a:rPr>
                        <a:t></a:t>
                      </a:r>
                      <a:r>
                        <a:rPr lang="en-US" sz="2400" b="1" i="0" baseline="0" dirty="0"/>
                        <a:t> </a:t>
                      </a:r>
                      <a:r>
                        <a:rPr lang="en-US" sz="2400" b="1" i="1" baseline="0" dirty="0"/>
                        <a:t>q</a:t>
                      </a:r>
                      <a:endParaRPr lang="en-US" sz="2400" b="1" i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2815935" y="3972793"/>
          <a:ext cx="2540763" cy="19306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403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23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80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9673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/>
                        <a:t>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/>
                        <a:t>q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/>
                        <a:t>p </a:t>
                      </a:r>
                      <a:r>
                        <a:rPr lang="en-US" sz="2400" b="1" i="0" baseline="0" dirty="0">
                          <a:latin typeface="Symbol"/>
                          <a:sym typeface="Symbol"/>
                        </a:rPr>
                        <a:t></a:t>
                      </a:r>
                      <a:r>
                        <a:rPr lang="en-US" sz="2400" b="1" i="1" dirty="0"/>
                        <a:t> q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73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773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773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773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75239" y="5903418"/>
            <a:ext cx="1128425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Truth tables are the simplest way to describe how logical connectives operate.</a:t>
            </a:r>
          </a:p>
        </p:txBody>
      </p:sp>
    </p:spTree>
    <p:extLst>
      <p:ext uri="{BB962C8B-B14F-4D97-AF65-F5344CB8AC3E}">
        <p14:creationId xmlns:p14="http://schemas.microsoft.com/office/powerpoint/2010/main" val="34916135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356CA-780F-42BB-AB4A-BEC01FE29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105CC36-26BC-4DBC-9F73-31C11524D9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Another way to connect propositions 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“If it is raining, then I have my umbrella.”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  <a:p>
                <a:r>
                  <a:rPr lang="en-US" dirty="0"/>
                  <a:t> </a:t>
                </a:r>
              </a:p>
              <a:p>
                <a:r>
                  <a:rPr lang="en-US" dirty="0"/>
                  <a:t>Think of an implication as a promise.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105CC36-26BC-4DBC-9F73-31C11524D9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1420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Implication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1207371"/>
              </p:ext>
            </p:extLst>
          </p:nvPr>
        </p:nvGraphicFramePr>
        <p:xfrm>
          <a:off x="7065685" y="1791161"/>
          <a:ext cx="3113943" cy="29893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19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19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01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7877">
                <a:tc>
                  <a:txBody>
                    <a:bodyPr/>
                    <a:lstStyle/>
                    <a:p>
                      <a:r>
                        <a:rPr lang="en-US" sz="2800" i="1" dirty="0">
                          <a:latin typeface="Franklin Gothic Medium"/>
                        </a:rPr>
                        <a:t>  </a:t>
                      </a:r>
                      <a:r>
                        <a:rPr lang="en-US" sz="2800" b="1" i="1" dirty="0">
                          <a:latin typeface="Franklin Gothic Medium"/>
                        </a:rPr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i="1" dirty="0">
                          <a:latin typeface="Franklin Gothic Medium"/>
                        </a:rPr>
                        <a:t>  </a:t>
                      </a:r>
                      <a:r>
                        <a:rPr lang="en-US" sz="2800" b="1" i="1" dirty="0">
                          <a:latin typeface="Franklin Gothic Medium"/>
                        </a:rPr>
                        <a:t>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i="1" dirty="0">
                          <a:latin typeface="Franklin Gothic Medium"/>
                        </a:rPr>
                        <a:t>p </a:t>
                      </a:r>
                      <a:r>
                        <a:rPr lang="en-US" sz="2800" b="1" i="1" baseline="0" dirty="0">
                          <a:latin typeface="Symbol"/>
                          <a:sym typeface="Symbol"/>
                        </a:rPr>
                        <a:t></a:t>
                      </a:r>
                      <a:r>
                        <a:rPr lang="en-US" sz="2800" b="1" i="1" dirty="0">
                          <a:latin typeface="Franklin Gothic Medium"/>
                        </a:rPr>
                        <a:t> q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787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Franklin Gothic Medium"/>
                          <a:cs typeface="Franklin Gothic Medium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Franklin Gothic Medium"/>
                          <a:cs typeface="Franklin Gothic Medium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Franklin Gothic Medium"/>
                        </a:rPr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787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Franklin Gothic Medium"/>
                          <a:cs typeface="Franklin Gothic Medium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Franklin Gothic Medium"/>
                          <a:cs typeface="Franklin Gothic Medium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Franklin Gothic Medium"/>
                        </a:rPr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787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Franklin Gothic Medium"/>
                          <a:cs typeface="Franklin Gothic Medium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Franklin Gothic Medium"/>
                          <a:cs typeface="Franklin Gothic Medium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Franklin Gothic Medium"/>
                        </a:rPr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787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Franklin Gothic Medium"/>
                          <a:cs typeface="Franklin Gothic Medium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Franklin Gothic Medium"/>
                          <a:cs typeface="Franklin Gothic Medium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Franklin Gothic Medium"/>
                        </a:rPr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177082" y="4867564"/>
            <a:ext cx="55854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This is the definition of implication.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When you write “if…then…” in a piece of mathematical English, this is how you will be interpreted.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3771" y="2246811"/>
            <a:ext cx="58129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 first two lines should match your intuition.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5239" y="3482569"/>
            <a:ext cx="62701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 last two lines are called “vacuous truth.” For now, they’re the definition. We’ll explain why in a few lectures.</a:t>
            </a:r>
          </a:p>
        </p:txBody>
      </p:sp>
    </p:spTree>
    <p:extLst>
      <p:ext uri="{BB962C8B-B14F-4D97-AF65-F5344CB8AC3E}">
        <p14:creationId xmlns:p14="http://schemas.microsoft.com/office/powerpoint/2010/main" val="792076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1171082" y="1740362"/>
            <a:ext cx="5751413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600" i="1" dirty="0"/>
              <a:t>“If it’s raining, then I have my umbrella”</a:t>
            </a:r>
          </a:p>
          <a:p>
            <a:pPr marL="0" indent="0" algn="ctr">
              <a:buNone/>
            </a:pPr>
            <a:endParaRPr lang="en-US" sz="2600" i="1" dirty="0"/>
          </a:p>
          <a:p>
            <a:pPr marL="0" indent="0">
              <a:buNone/>
            </a:pPr>
            <a:r>
              <a:rPr lang="en-US" sz="2600" i="1" dirty="0"/>
              <a:t>It’s useful to think of implications as promises.  An implication is false exactly when you can </a:t>
            </a:r>
            <a:r>
              <a:rPr lang="en-US" sz="2600" b="1" i="1" dirty="0"/>
              <a:t>demonstrate </a:t>
            </a:r>
            <a:r>
              <a:rPr lang="en-US" sz="2600" i="1" dirty="0"/>
              <a:t>I’m lying.</a:t>
            </a:r>
            <a:endParaRPr lang="en-US" sz="26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90589189"/>
              </p:ext>
            </p:extLst>
          </p:nvPr>
        </p:nvGraphicFramePr>
        <p:xfrm>
          <a:off x="8274628" y="1791161"/>
          <a:ext cx="1905000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680">
                <a:tc>
                  <a:txBody>
                    <a:bodyPr/>
                    <a:lstStyle/>
                    <a:p>
                      <a:r>
                        <a:rPr lang="en-US" i="1" dirty="0">
                          <a:latin typeface="Franklin Gothic Medium"/>
                        </a:rPr>
                        <a:t>  </a:t>
                      </a:r>
                      <a:r>
                        <a:rPr lang="en-US" b="1" i="1" dirty="0">
                          <a:latin typeface="Franklin Gothic Medium"/>
                        </a:rPr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>
                          <a:latin typeface="Franklin Gothic Medium"/>
                        </a:rPr>
                        <a:t>  </a:t>
                      </a:r>
                      <a:r>
                        <a:rPr lang="en-US" b="1" i="1" dirty="0">
                          <a:latin typeface="Franklin Gothic Medium"/>
                        </a:rPr>
                        <a:t>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1" dirty="0">
                          <a:latin typeface="Franklin Gothic Medium"/>
                        </a:rPr>
                        <a:t>p </a:t>
                      </a:r>
                      <a:r>
                        <a:rPr lang="en-US" b="1" i="1" baseline="0" dirty="0">
                          <a:latin typeface="Symbol"/>
                          <a:sym typeface="Symbol"/>
                        </a:rPr>
                        <a:t></a:t>
                      </a:r>
                      <a:r>
                        <a:rPr lang="en-US" b="1" i="1" dirty="0">
                          <a:latin typeface="Franklin Gothic Medium"/>
                        </a:rPr>
                        <a:t> q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Franklin Gothic Medium"/>
                        </a:rPr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Franklin Gothic Medium"/>
                        </a:rPr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Franklin Gothic Medium"/>
                        </a:rPr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Franklin Gothic Medium"/>
                        </a:rPr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235596" y="5014512"/>
            <a:ext cx="1717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Franklin Gothic Medium"/>
              <a:cs typeface="Franklin Gothic Medium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3793311"/>
              </p:ext>
            </p:extLst>
          </p:nvPr>
        </p:nvGraphicFramePr>
        <p:xfrm>
          <a:off x="1363585" y="4003343"/>
          <a:ext cx="5366405" cy="1745683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5402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03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58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2107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It’s raining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It’s not raining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678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 have my umbrella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678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 do not have my umbrella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Implication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4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57692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1171082" y="1740362"/>
            <a:ext cx="5751413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600" i="1" dirty="0"/>
              <a:t>“If it’s raining, then I have my umbrella”</a:t>
            </a:r>
          </a:p>
          <a:p>
            <a:pPr marL="0" indent="0" algn="ctr">
              <a:buNone/>
            </a:pPr>
            <a:endParaRPr lang="en-US" sz="2600" i="1" dirty="0"/>
          </a:p>
          <a:p>
            <a:pPr marL="0" indent="0">
              <a:buNone/>
            </a:pPr>
            <a:r>
              <a:rPr lang="en-US" sz="2600" i="1" dirty="0"/>
              <a:t>It’s useful to think of implications as promises.  An implication is false exactly when you can </a:t>
            </a:r>
            <a:r>
              <a:rPr lang="en-US" sz="2600" b="1" i="1" dirty="0"/>
              <a:t>demonstrate </a:t>
            </a:r>
            <a:r>
              <a:rPr lang="en-US" sz="2600" i="1" dirty="0"/>
              <a:t>I’m lying.</a:t>
            </a:r>
            <a:endParaRPr lang="en-US" sz="26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90589189"/>
              </p:ext>
            </p:extLst>
          </p:nvPr>
        </p:nvGraphicFramePr>
        <p:xfrm>
          <a:off x="8274628" y="1791161"/>
          <a:ext cx="1905000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680">
                <a:tc>
                  <a:txBody>
                    <a:bodyPr/>
                    <a:lstStyle/>
                    <a:p>
                      <a:r>
                        <a:rPr lang="en-US" i="1" dirty="0">
                          <a:latin typeface="Franklin Gothic Medium"/>
                        </a:rPr>
                        <a:t>  </a:t>
                      </a:r>
                      <a:r>
                        <a:rPr lang="en-US" b="1" i="1" dirty="0">
                          <a:latin typeface="Franklin Gothic Medium"/>
                        </a:rPr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>
                          <a:latin typeface="Franklin Gothic Medium"/>
                        </a:rPr>
                        <a:t>  </a:t>
                      </a:r>
                      <a:r>
                        <a:rPr lang="en-US" b="1" i="1" dirty="0">
                          <a:latin typeface="Franklin Gothic Medium"/>
                        </a:rPr>
                        <a:t>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1" dirty="0">
                          <a:latin typeface="Franklin Gothic Medium"/>
                        </a:rPr>
                        <a:t>p </a:t>
                      </a:r>
                      <a:r>
                        <a:rPr lang="en-US" b="1" i="1" baseline="0" dirty="0">
                          <a:latin typeface="Symbol"/>
                          <a:sym typeface="Symbol"/>
                        </a:rPr>
                        <a:t></a:t>
                      </a:r>
                      <a:r>
                        <a:rPr lang="en-US" b="1" i="1" dirty="0">
                          <a:latin typeface="Franklin Gothic Medium"/>
                        </a:rPr>
                        <a:t> q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Franklin Gothic Medium"/>
                        </a:rPr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Franklin Gothic Medium"/>
                        </a:rPr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Franklin Gothic Medium"/>
                        </a:rPr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Franklin Gothic Medium"/>
                        </a:rPr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235596" y="5014512"/>
            <a:ext cx="1717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Franklin Gothic Medium"/>
              <a:cs typeface="Franklin Gothic Medium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04718"/>
              </p:ext>
            </p:extLst>
          </p:nvPr>
        </p:nvGraphicFramePr>
        <p:xfrm>
          <a:off x="1363585" y="4003343"/>
          <a:ext cx="5366405" cy="1794187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5402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03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58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2107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It’s raining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It’s not raining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678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 have my umbrella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No lie.</a:t>
                      </a:r>
                    </a:p>
                    <a:p>
                      <a:pPr algn="ctr"/>
                      <a:r>
                        <a:rPr lang="en-US" sz="2000" dirty="0"/>
                        <a:t>True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 lie.</a:t>
                      </a:r>
                    </a:p>
                    <a:p>
                      <a:pPr algn="ctr"/>
                      <a:r>
                        <a:rPr lang="en-US" dirty="0"/>
                        <a:t>True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678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 do not have my umbrella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C00000"/>
                          </a:solidFill>
                        </a:rPr>
                        <a:t>LIE!</a:t>
                      </a:r>
                      <a:br>
                        <a:rPr lang="en-US" sz="2000" b="1" dirty="0">
                          <a:solidFill>
                            <a:srgbClr val="C00000"/>
                          </a:solidFill>
                        </a:rPr>
                      </a:br>
                      <a:r>
                        <a:rPr lang="en-US" sz="2000" b="1" dirty="0">
                          <a:solidFill>
                            <a:srgbClr val="C00000"/>
                          </a:solidFill>
                        </a:rPr>
                        <a:t>False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 lie.</a:t>
                      </a:r>
                      <a:br>
                        <a:rPr lang="en-US" dirty="0"/>
                      </a:br>
                      <a:r>
                        <a:rPr lang="en-US" dirty="0"/>
                        <a:t>True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Implication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4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90154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981200" y="253856"/>
                <a:ext cx="8229600" cy="606642"/>
              </a:xfrm>
            </p:spPr>
            <p:txBody>
              <a:bodyPr>
                <a:normAutofit fontScale="9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981200" y="253856"/>
                <a:ext cx="8229600" cy="606642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>
                <a:spLocks noGrp="1"/>
              </p:cNvSpPr>
              <p:nvPr>
                <p:ph idx="1"/>
                <p:custDataLst>
                  <p:tags r:id="rId1"/>
                </p:custDataLst>
              </p:nvPr>
            </p:nvSpPr>
            <p:spPr>
              <a:xfrm>
                <a:off x="627530" y="1718777"/>
                <a:ext cx="10264588" cy="45259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Franklin Gothic Medium" charset="0"/>
                        <a:cs typeface="Franklin Gothic Medium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Franklin Gothic Medium" charset="0"/>
                        <a:cs typeface="Franklin Gothic Medium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Franklin Gothic Medium" charset="0"/>
                        <a:cs typeface="Franklin Gothic Medium" charset="0"/>
                      </a:rPr>
                      <m:t>𝑞</m:t>
                    </m:r>
                  </m:oMath>
                </a14:m>
                <a:r>
                  <a:rPr lang="en-US" dirty="0">
                    <a:ea typeface="Franklin Gothic Medium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Franklin Gothic Medium" charset="0"/>
                        <a:cs typeface="Franklin Gothic Medium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Franklin Gothic Medium" charset="0"/>
                        <a:cs typeface="Franklin Gothic Medium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Franklin Gothic Medium" charset="0"/>
                        <a:cs typeface="Franklin Gothic Medium" charset="0"/>
                      </a:rPr>
                      <m:t>𝑝</m:t>
                    </m:r>
                  </m:oMath>
                </a14:m>
                <a:r>
                  <a:rPr lang="en-US" dirty="0">
                    <a:ea typeface="Franklin Gothic Medium" charset="0"/>
                  </a:rPr>
                  <a:t> are different implications!</a:t>
                </a:r>
              </a:p>
              <a:p>
                <a:pPr marL="0" indent="0">
                  <a:buNone/>
                </a:pPr>
                <a:endParaRPr lang="en-US" dirty="0">
                  <a:ea typeface="Franklin Gothic Medium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ea typeface="Franklin Gothic Medium" charset="0"/>
                  </a:rPr>
                  <a:t>“If the sun is out, then we have class outside.”</a:t>
                </a:r>
              </a:p>
              <a:p>
                <a:pPr marL="0" indent="0">
                  <a:buNone/>
                </a:pPr>
                <a:r>
                  <a:rPr lang="en-US" dirty="0">
                    <a:ea typeface="Franklin Gothic Medium" charset="0"/>
                  </a:rPr>
                  <a:t>“If we have class outside, then the sun is out.”</a:t>
                </a:r>
              </a:p>
              <a:p>
                <a:pPr marL="0" indent="0">
                  <a:buNone/>
                </a:pPr>
                <a:endParaRPr lang="en-US" dirty="0">
                  <a:ea typeface="Franklin Gothic Medium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ea typeface="Franklin Gothic Medium" charset="0"/>
                  </a:rPr>
                  <a:t>Only the first is useful to you when you see the sun come out.</a:t>
                </a:r>
              </a:p>
              <a:p>
                <a:pPr marL="0" indent="0">
                  <a:buNone/>
                </a:pPr>
                <a:r>
                  <a:rPr lang="en-US" dirty="0">
                    <a:ea typeface="Franklin Gothic Medium" charset="0"/>
                  </a:rPr>
                  <a:t>Only the second is useful if you forgot your umbrella. </a:t>
                </a:r>
              </a:p>
            </p:txBody>
          </p:sp>
        </mc:Choice>
        <mc:Fallback xmlns="">
          <p:sp>
            <p:nvSpPr>
              <p:cNvPr id="7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4"/>
                </p:custDataLst>
              </p:nvPr>
            </p:nvSpPr>
            <p:spPr>
              <a:xfrm>
                <a:off x="627530" y="1718777"/>
                <a:ext cx="10264588" cy="4525963"/>
              </a:xfrm>
              <a:blipFill>
                <a:blip r:embed="rId5"/>
                <a:stretch>
                  <a:fillRect l="-1663" t="-2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9190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Course logistics </a:t>
            </a:r>
          </a:p>
          <a:p>
            <a:r>
              <a:rPr lang="en-US" dirty="0"/>
              <a:t>What is the goal of this course?</a:t>
            </a:r>
          </a:p>
          <a:p>
            <a:r>
              <a:rPr lang="en-US" dirty="0"/>
              <a:t>Start of Propositional Logic</a:t>
            </a:r>
          </a:p>
        </p:txBody>
      </p:sp>
    </p:spTree>
    <p:extLst>
      <p:ext uri="{BB962C8B-B14F-4D97-AF65-F5344CB8AC3E}">
        <p14:creationId xmlns:p14="http://schemas.microsoft.com/office/powerpoint/2010/main" val="7090274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981200" y="253856"/>
                <a:ext cx="8229600" cy="606642"/>
              </a:xfrm>
            </p:spPr>
            <p:txBody>
              <a:bodyPr>
                <a:normAutofit fontScale="9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981200" y="253856"/>
                <a:ext cx="8229600" cy="606642"/>
              </a:xfr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1995054" y="1288471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Implication:</a:t>
            </a:r>
          </a:p>
          <a:p>
            <a:pPr lvl="1"/>
            <a:r>
              <a:rPr lang="en-US" i="1" dirty="0"/>
              <a:t>p</a:t>
            </a:r>
            <a:r>
              <a:rPr lang="en-US" dirty="0"/>
              <a:t> implies </a:t>
            </a:r>
            <a:r>
              <a:rPr lang="en-US" i="1" dirty="0"/>
              <a:t>q</a:t>
            </a:r>
          </a:p>
          <a:p>
            <a:pPr lvl="1"/>
            <a:r>
              <a:rPr lang="en-US" dirty="0"/>
              <a:t>whenever </a:t>
            </a:r>
            <a:r>
              <a:rPr lang="en-US" i="1" dirty="0"/>
              <a:t>p</a:t>
            </a:r>
            <a:r>
              <a:rPr lang="en-US" dirty="0"/>
              <a:t> is true </a:t>
            </a:r>
            <a:r>
              <a:rPr lang="en-US" i="1" dirty="0"/>
              <a:t>q</a:t>
            </a:r>
            <a:r>
              <a:rPr lang="en-US" dirty="0"/>
              <a:t> must be true</a:t>
            </a:r>
          </a:p>
          <a:p>
            <a:pPr lvl="1"/>
            <a:r>
              <a:rPr lang="en-US" dirty="0"/>
              <a:t>if </a:t>
            </a:r>
            <a:r>
              <a:rPr lang="en-US" i="1" dirty="0"/>
              <a:t>p</a:t>
            </a:r>
            <a:r>
              <a:rPr lang="en-US" dirty="0"/>
              <a:t> then </a:t>
            </a:r>
            <a:r>
              <a:rPr lang="en-US" i="1" dirty="0"/>
              <a:t>q</a:t>
            </a:r>
          </a:p>
          <a:p>
            <a:pPr lvl="1"/>
            <a:r>
              <a:rPr lang="en-US" i="1" dirty="0"/>
              <a:t>q</a:t>
            </a:r>
            <a:r>
              <a:rPr lang="en-US" dirty="0"/>
              <a:t> if </a:t>
            </a:r>
            <a:r>
              <a:rPr lang="en-US" i="1" dirty="0"/>
              <a:t>p</a:t>
            </a:r>
          </a:p>
          <a:p>
            <a:pPr lvl="1"/>
            <a:r>
              <a:rPr lang="en-US" i="1" dirty="0"/>
              <a:t>p</a:t>
            </a:r>
            <a:r>
              <a:rPr lang="en-US" dirty="0"/>
              <a:t> is sufficient for </a:t>
            </a:r>
            <a:r>
              <a:rPr lang="en-US" i="1" dirty="0"/>
              <a:t>q</a:t>
            </a:r>
          </a:p>
          <a:p>
            <a:pPr lvl="1"/>
            <a:r>
              <a:rPr lang="en-US" i="1" dirty="0"/>
              <a:t>p</a:t>
            </a:r>
            <a:r>
              <a:rPr lang="en-US" dirty="0"/>
              <a:t> only if </a:t>
            </a:r>
            <a:r>
              <a:rPr lang="en-US" i="1" dirty="0"/>
              <a:t>q</a:t>
            </a:r>
          </a:p>
          <a:p>
            <a:pPr lvl="1"/>
            <a:r>
              <a:rPr lang="en-US" i="1" dirty="0"/>
              <a:t>q is necessary for p</a:t>
            </a:r>
          </a:p>
          <a:p>
            <a:pPr lvl="1"/>
            <a:endParaRPr lang="en-US" i="1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8274628" y="1201881"/>
          <a:ext cx="1905000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680">
                <a:tc>
                  <a:txBody>
                    <a:bodyPr/>
                    <a:lstStyle/>
                    <a:p>
                      <a:r>
                        <a:rPr lang="en-US" i="1" dirty="0">
                          <a:latin typeface="Franklin Gothic Medium"/>
                          <a:cs typeface="Franklin Gothic Medium"/>
                        </a:rPr>
                        <a:t>  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>
                          <a:latin typeface="Franklin Gothic Medium"/>
                          <a:cs typeface="Franklin Gothic Medium"/>
                        </a:rPr>
                        <a:t>  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>
                          <a:latin typeface="Franklin Gothic Medium"/>
                          <a:cs typeface="Franklin Gothic Medium"/>
                        </a:rPr>
                        <a:t>p </a:t>
                      </a:r>
                      <a:r>
                        <a:rPr lang="en-US" i="1" baseline="0" dirty="0">
                          <a:latin typeface="Franklin Gothic Medium"/>
                          <a:cs typeface="Franklin Gothic Medium"/>
                          <a:sym typeface="Symbol"/>
                        </a:rPr>
                        <a:t></a:t>
                      </a:r>
                      <a:r>
                        <a:rPr lang="en-US" i="1" dirty="0">
                          <a:latin typeface="Franklin Gothic Medium"/>
                          <a:cs typeface="Franklin Gothic Medium"/>
                        </a:rPr>
                        <a:t> q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Franklin Gothic Medium"/>
                          <a:cs typeface="Franklin Gothic Medium"/>
                        </a:rPr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Franklin Gothic Medium"/>
                          <a:cs typeface="Franklin Gothic Medium"/>
                        </a:rPr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Franklin Gothic Medium"/>
                          <a:cs typeface="Franklin Gothic Medium"/>
                        </a:rPr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Franklin Gothic Medium"/>
                          <a:cs typeface="Franklin Gothic Medium"/>
                        </a:rPr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E91E871-04CF-4811-989D-25F862FD4A2B}"/>
              </a:ext>
            </a:extLst>
          </p:cNvPr>
          <p:cNvSpPr txBox="1"/>
          <p:nvPr/>
        </p:nvSpPr>
        <p:spPr>
          <a:xfrm>
            <a:off x="1712259" y="5186082"/>
            <a:ext cx="97580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Implications are super useful, so there are LOTS of translations. 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You’ll learn these in detail in section.</a:t>
            </a:r>
          </a:p>
        </p:txBody>
      </p:sp>
    </p:spTree>
    <p:extLst>
      <p:ext uri="{BB962C8B-B14F-4D97-AF65-F5344CB8AC3E}">
        <p14:creationId xmlns:p14="http://schemas.microsoft.com/office/powerpoint/2010/main" val="13596670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More Complicated Statement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44160"/>
            <a:ext cx="7929418" cy="5140800"/>
          </a:xfrm>
        </p:spPr>
        <p:txBody>
          <a:bodyPr/>
          <a:lstStyle/>
          <a:p>
            <a:pPr marL="57150" indent="0">
              <a:buNone/>
              <a:defRPr/>
            </a:pPr>
            <a:r>
              <a:rPr lang="en-US" dirty="0">
                <a:solidFill>
                  <a:srgbClr val="002060"/>
                </a:solidFill>
              </a:rPr>
              <a:t>“Robbie knows the Pythagorean Theorem if he is a mathematician and took geometry, and he is a mathematician or did not take geometry.”</a:t>
            </a:r>
          </a:p>
          <a:p>
            <a:pPr marL="57150" indent="0">
              <a:buNone/>
              <a:defRPr/>
            </a:pPr>
            <a:endParaRPr lang="en-US" sz="1400" dirty="0">
              <a:solidFill>
                <a:srgbClr val="C00000"/>
              </a:solidFill>
            </a:endParaRPr>
          </a:p>
          <a:p>
            <a:pPr marL="0" indent="0">
              <a:buNone/>
              <a:defRPr/>
            </a:pPr>
            <a:r>
              <a:rPr lang="en-US" sz="2600" dirty="0"/>
              <a:t>Is this a proposition?</a:t>
            </a:r>
          </a:p>
          <a:p>
            <a:pPr marL="0" indent="0">
              <a:buNone/>
              <a:defRPr/>
            </a:pPr>
            <a:endParaRPr lang="en-US" sz="2600" dirty="0"/>
          </a:p>
          <a:p>
            <a:pPr marL="0" indent="0">
              <a:buNone/>
              <a:defRPr/>
            </a:pPr>
            <a:r>
              <a:rPr lang="en-US" sz="2600" dirty="0"/>
              <a:t>We’d like to </a:t>
            </a:r>
            <a:r>
              <a:rPr lang="en-US" sz="2600" i="1" dirty="0"/>
              <a:t>understand</a:t>
            </a:r>
            <a:r>
              <a:rPr lang="en-US" sz="2600" dirty="0"/>
              <a:t> what this proposition means.</a:t>
            </a:r>
          </a:p>
          <a:p>
            <a:pPr marL="0" indent="0">
              <a:buNone/>
              <a:defRPr/>
            </a:pPr>
            <a:endParaRPr lang="en-US" sz="2600" dirty="0"/>
          </a:p>
          <a:p>
            <a:pPr marL="0" indent="0">
              <a:buNone/>
              <a:defRPr/>
            </a:pPr>
            <a:r>
              <a:rPr lang="en-US" sz="2600" dirty="0"/>
              <a:t>In particular, is it true?</a:t>
            </a:r>
          </a:p>
        </p:txBody>
      </p:sp>
    </p:spTree>
    <p:extLst>
      <p:ext uri="{BB962C8B-B14F-4D97-AF65-F5344CB8AC3E}">
        <p14:creationId xmlns:p14="http://schemas.microsoft.com/office/powerpoint/2010/main" val="464042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Compound Proposition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981200" y="1244160"/>
                <a:ext cx="8326582" cy="5140800"/>
              </a:xfrm>
            </p:spPr>
            <p:txBody>
              <a:bodyPr>
                <a:normAutofit/>
              </a:bodyPr>
              <a:lstStyle/>
              <a:p>
                <a:pPr marL="57150" indent="0">
                  <a:buNone/>
                  <a:defRPr/>
                </a:pPr>
                <a:r>
                  <a:rPr lang="en-US" dirty="0">
                    <a:solidFill>
                      <a:srgbClr val="002060"/>
                    </a:solidFill>
                  </a:rPr>
                  <a:t>“Robbie knows the Pythagorean Theorem if he is a mathematician and took geometry, and he is a mathematician or did not take geometry.”</a:t>
                </a:r>
              </a:p>
              <a:p>
                <a:pPr marL="0" indent="0">
                  <a:buNone/>
                  <a:defRPr/>
                </a:pPr>
                <a:r>
                  <a:rPr lang="en-US" sz="2600" dirty="0"/>
                  <a:t>We’d like to </a:t>
                </a:r>
                <a:r>
                  <a:rPr lang="en-US" sz="2600" i="1" dirty="0"/>
                  <a:t>understand</a:t>
                </a:r>
                <a:r>
                  <a:rPr lang="en-US" sz="2600" dirty="0"/>
                  <a:t> what this proposition means.</a:t>
                </a:r>
                <a:endParaRPr lang="en-US" sz="1400" dirty="0"/>
              </a:p>
              <a:p>
                <a:pPr marL="0" indent="0">
                  <a:buNone/>
                  <a:defRPr/>
                </a:pPr>
                <a:r>
                  <a:rPr lang="en-US" sz="2400" dirty="0"/>
                  <a:t>First find the simplest (</a:t>
                </a:r>
                <a:r>
                  <a:rPr lang="en-US" sz="2400" b="1" dirty="0">
                    <a:solidFill>
                      <a:schemeClr val="accent4">
                        <a:lumMod val="25000"/>
                      </a:schemeClr>
                    </a:solidFill>
                  </a:rPr>
                  <a:t>atomic) propositions</a:t>
                </a:r>
                <a:r>
                  <a:rPr lang="en-US" sz="2400" dirty="0"/>
                  <a:t>:</a:t>
                </a:r>
              </a:p>
              <a:p>
                <a:pPr marL="57150" indent="0">
                  <a:buNone/>
                  <a:defRPr/>
                </a:pPr>
                <a:r>
                  <a:rPr lang="en-US" sz="2400" dirty="0"/>
                  <a:t>	</a:t>
                </a:r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	“Robbie knows the Pythagorean Theorem”</a:t>
                </a:r>
              </a:p>
              <a:p>
                <a:pPr marL="57150" indent="0">
                  <a:buNone/>
                  <a:defRPr/>
                </a:pPr>
                <a:r>
                  <a:rPr lang="en-US" sz="2400" dirty="0"/>
                  <a:t>	</a:t>
                </a:r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	“Robbie is a mathematician”</a:t>
                </a:r>
              </a:p>
              <a:p>
                <a:pPr marL="57150" indent="0">
                  <a:buNone/>
                  <a:defRPr/>
                </a:pPr>
                <a:r>
                  <a:rPr lang="en-US" sz="2400" dirty="0"/>
                  <a:t>	</a:t>
                </a:r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	“Robbie took geometry”</a:t>
                </a:r>
              </a:p>
              <a:p>
                <a:pPr marL="57150" indent="0">
                  <a:buNone/>
                  <a:defRPr/>
                </a:pPr>
                <a:r>
                  <a:rPr lang="en-US" sz="2400" dirty="0"/>
                  <a:t>	(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400" dirty="0"/>
                  <a:t> if (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400" dirty="0"/>
                  <a:t>)) and (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400" dirty="0"/>
                  <a:t> or (not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400" dirty="0"/>
                  <a:t>))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81200" y="1244160"/>
                <a:ext cx="8326582" cy="5140800"/>
              </a:xfrm>
              <a:blipFill>
                <a:blip r:embed="rId3"/>
                <a:stretch>
                  <a:fillRect l="-1830" t="-20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112081" y="5724509"/>
                <a:ext cx="386221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if (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))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))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2081" y="5724509"/>
                <a:ext cx="3862211" cy="523220"/>
              </a:xfrm>
              <a:prstGeom prst="rect">
                <a:avLst/>
              </a:prstGeom>
              <a:blipFill>
                <a:blip r:embed="rId4"/>
                <a:stretch>
                  <a:fillRect l="-3318" t="-11628" r="-2054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0232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Compound Proposition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44160"/>
            <a:ext cx="8372764" cy="5140800"/>
          </a:xfrm>
        </p:spPr>
        <p:txBody>
          <a:bodyPr>
            <a:normAutofit/>
          </a:bodyPr>
          <a:lstStyle/>
          <a:p>
            <a:pPr marL="57150" indent="0">
              <a:buNone/>
              <a:defRPr/>
            </a:pPr>
            <a:r>
              <a:rPr lang="en-US" dirty="0">
                <a:solidFill>
                  <a:srgbClr val="002060"/>
                </a:solidFill>
              </a:rPr>
              <a:t>“Robbie knows the Pythagorean Theorem if he is a mathematician and took geometry, and he is a mathematician or did not take geometry.”</a:t>
            </a:r>
          </a:p>
          <a:p>
            <a:pPr marL="57150" indent="0">
              <a:buNone/>
              <a:defRPr/>
            </a:pPr>
            <a:endParaRPr lang="en-US" sz="1400" dirty="0">
              <a:solidFill>
                <a:srgbClr val="C00000"/>
              </a:solidFill>
            </a:endParaRPr>
          </a:p>
          <a:p>
            <a:pPr marL="57150" indent="0">
              <a:buNone/>
              <a:defRPr/>
            </a:pPr>
            <a:r>
              <a:rPr lang="en-US" sz="2400" dirty="0"/>
              <a:t>	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7075892" y="2772723"/>
                <a:ext cx="4922387" cy="1312553"/>
              </a:xfrm>
              <a:prstGeom prst="rect">
                <a:avLst/>
              </a:prstGeom>
              <a:ln w="22225">
                <a:solidFill>
                  <a:schemeClr val="accent1"/>
                </a:solidFill>
              </a:ln>
            </p:spPr>
            <p:txBody>
              <a:bodyPr/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Franklin Gothic Medium"/>
                    <a:ea typeface="+mn-ea"/>
                    <a:cs typeface="Franklin Gothic Medium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Franklin Gothic Medium"/>
                    <a:ea typeface="+mn-ea"/>
                    <a:cs typeface="Franklin Gothic Medium"/>
                  </a:defRPr>
                </a:lvl2pPr>
                <a:lvl3pPr marL="914400" indent="0" algn="l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7150" indent="0">
                  <a:buNone/>
                  <a:defRPr/>
                </a:pP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/>
                  <a:t>	“Robbie knows the Pythagorean Theorem”</a:t>
                </a:r>
              </a:p>
              <a:p>
                <a:pPr marL="57150" indent="0">
                  <a:buNone/>
                  <a:defRPr/>
                </a:pP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1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/>
                  <a:t>	“Robbie is a mathematician”</a:t>
                </a:r>
              </a:p>
              <a:p>
                <a:pPr marL="57150" indent="0">
                  <a:buNone/>
                  <a:defRPr/>
                </a:pP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/>
                  <a:t>	“Robbie took geometry”</a:t>
                </a:r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5892" y="2772723"/>
                <a:ext cx="4922387" cy="1312553"/>
              </a:xfrm>
              <a:prstGeom prst="rect">
                <a:avLst/>
              </a:prstGeom>
              <a:blipFill>
                <a:blip r:embed="rId3"/>
                <a:stretch>
                  <a:fillRect t="-1826"/>
                </a:stretch>
              </a:blipFill>
              <a:ln w="22225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336885" y="4234844"/>
            <a:ext cx="802105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How did we know where to put the parentheses?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Subtle English grammar choices (top-level parentheses are independent clauses).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Context/which parsing will make more sense.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Conventions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 reading on this is coming soon!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213681" y="3064436"/>
                <a:ext cx="386221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if (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))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))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3681" y="3064436"/>
                <a:ext cx="3862211" cy="523220"/>
              </a:xfrm>
              <a:prstGeom prst="rect">
                <a:avLst/>
              </a:prstGeom>
              <a:blipFill>
                <a:blip r:embed="rId5"/>
                <a:stretch>
                  <a:fillRect l="-3155" t="-12791" r="-2050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6277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to the Compound Proposition…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199" y="1244159"/>
            <a:ext cx="8345055" cy="1729949"/>
          </a:xfrm>
        </p:spPr>
        <p:txBody>
          <a:bodyPr>
            <a:normAutofit/>
          </a:bodyPr>
          <a:lstStyle/>
          <a:p>
            <a:pPr marL="57150" indent="0">
              <a:buNone/>
              <a:defRPr/>
            </a:pPr>
            <a:r>
              <a:rPr lang="en-US" dirty="0">
                <a:solidFill>
                  <a:srgbClr val="002060"/>
                </a:solidFill>
              </a:rPr>
              <a:t>“Robbie knows the Pythagorean Theorem if he is a mathematician and took geometry, and he is a mathematician or did not take geometry.”</a:t>
            </a:r>
          </a:p>
          <a:p>
            <a:pPr marL="57150" indent="0">
              <a:buNone/>
              <a:defRPr/>
            </a:pPr>
            <a:endParaRPr lang="en-US" sz="14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809789" y="2905780"/>
                <a:ext cx="386221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if (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))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))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9789" y="2905780"/>
                <a:ext cx="3862211" cy="523220"/>
              </a:xfrm>
              <a:prstGeom prst="rect">
                <a:avLst/>
              </a:prstGeom>
              <a:blipFill>
                <a:blip r:embed="rId3"/>
                <a:stretch>
                  <a:fillRect l="-3318" t="-12791" r="-2054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575239" y="4441371"/>
            <a:ext cx="111872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What promise am I making?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564463" y="4964591"/>
                <a:ext cx="396038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))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4463" y="4964591"/>
                <a:ext cx="3960380" cy="523220"/>
              </a:xfrm>
              <a:prstGeom prst="rect">
                <a:avLst/>
              </a:prstGeom>
              <a:blipFill>
                <a:blip r:embed="rId5"/>
                <a:stretch>
                  <a:fillRect l="-3236" t="-11628" r="-2003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7142303" y="4964591"/>
                <a:ext cx="397762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))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))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2303" y="4964591"/>
                <a:ext cx="3977627" cy="523220"/>
              </a:xfrm>
              <a:prstGeom prst="rect">
                <a:avLst/>
              </a:prstGeom>
              <a:blipFill>
                <a:blip r:embed="rId6"/>
                <a:stretch>
                  <a:fillRect l="-3221" t="-11628" r="-1994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836023" y="5487811"/>
            <a:ext cx="106723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 first one! Being a mathematician and taking geometry goes with the “if.” Knowing the Pythagorean Theorem is the consequence.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16440FBD-0C2C-4022-AE1A-D125C8986D1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075892" y="2772723"/>
                <a:ext cx="4922387" cy="1312553"/>
              </a:xfrm>
              <a:prstGeom prst="rect">
                <a:avLst/>
              </a:prstGeom>
              <a:ln w="22225">
                <a:solidFill>
                  <a:schemeClr val="accent1"/>
                </a:solidFill>
              </a:ln>
            </p:spPr>
            <p:txBody>
              <a:bodyPr/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Franklin Gothic Medium"/>
                    <a:ea typeface="+mn-ea"/>
                    <a:cs typeface="Franklin Gothic Medium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Franklin Gothic Medium"/>
                    <a:ea typeface="+mn-ea"/>
                    <a:cs typeface="Franklin Gothic Medium"/>
                  </a:defRPr>
                </a:lvl2pPr>
                <a:lvl3pPr marL="914400" indent="0" algn="l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7150" indent="0">
                  <a:buNone/>
                  <a:defRPr/>
                </a:pP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/>
                  <a:t>	“Robbie knows the Pythagorean Theorem”</a:t>
                </a:r>
              </a:p>
              <a:p>
                <a:pPr marL="57150" indent="0">
                  <a:buNone/>
                  <a:defRPr/>
                </a:pP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1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/>
                  <a:t>	“Robbie is a mathematician”</a:t>
                </a:r>
              </a:p>
              <a:p>
                <a:pPr marL="57150" indent="0">
                  <a:buNone/>
                  <a:defRPr/>
                </a:pP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/>
                  <a:t>	“Robbie took geometry”</a:t>
                </a:r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16440FBD-0C2C-4022-AE1A-D125C8986D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5892" y="2772723"/>
                <a:ext cx="4922387" cy="1312553"/>
              </a:xfrm>
              <a:prstGeom prst="rect">
                <a:avLst/>
              </a:prstGeom>
              <a:blipFill>
                <a:blip r:embed="rId7"/>
                <a:stretch>
                  <a:fillRect t="-1826"/>
                </a:stretch>
              </a:blipFill>
              <a:ln w="22225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63566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Compound Proposition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981200" y="1244160"/>
                <a:ext cx="8326582" cy="5140800"/>
              </a:xfrm>
            </p:spPr>
            <p:txBody>
              <a:bodyPr>
                <a:normAutofit/>
              </a:bodyPr>
              <a:lstStyle/>
              <a:p>
                <a:pPr marL="57150" indent="0">
                  <a:buNone/>
                  <a:defRPr/>
                </a:pPr>
                <a:r>
                  <a:rPr lang="en-US" dirty="0">
                    <a:solidFill>
                      <a:srgbClr val="002060"/>
                    </a:solidFill>
                  </a:rPr>
                  <a:t>“Robbie knows the Pythagorean Theorem if he is a mathematician and took geometry, and he is a mathematician or did not take geometry.”</a:t>
                </a:r>
              </a:p>
              <a:p>
                <a:pPr marL="0" indent="0">
                  <a:buNone/>
                  <a:defRPr/>
                </a:pPr>
                <a:r>
                  <a:rPr lang="en-US" sz="2600" dirty="0"/>
                  <a:t>We’d like to </a:t>
                </a:r>
                <a:r>
                  <a:rPr lang="en-US" sz="2600" i="1" dirty="0"/>
                  <a:t>understand</a:t>
                </a:r>
                <a:r>
                  <a:rPr lang="en-US" sz="2600" dirty="0"/>
                  <a:t> what this proposition means.</a:t>
                </a:r>
                <a:endParaRPr lang="en-US" sz="1400" dirty="0"/>
              </a:p>
              <a:p>
                <a:pPr marL="0" indent="0">
                  <a:buNone/>
                  <a:defRPr/>
                </a:pPr>
                <a:r>
                  <a:rPr lang="en-US" sz="2400" dirty="0"/>
                  <a:t>First find the simplest (</a:t>
                </a:r>
                <a:r>
                  <a:rPr lang="en-US" sz="2400" b="1" dirty="0">
                    <a:solidFill>
                      <a:schemeClr val="accent4">
                        <a:lumMod val="25000"/>
                      </a:schemeClr>
                    </a:solidFill>
                  </a:rPr>
                  <a:t>atomic) propositions</a:t>
                </a:r>
                <a:r>
                  <a:rPr lang="en-US" sz="2400" dirty="0"/>
                  <a:t>:</a:t>
                </a:r>
              </a:p>
              <a:p>
                <a:pPr marL="57150" indent="0">
                  <a:buNone/>
                  <a:defRPr/>
                </a:pPr>
                <a:r>
                  <a:rPr lang="en-US" sz="2400" dirty="0"/>
                  <a:t>	</a:t>
                </a:r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	“Robbie knows the Pythagorean Theorem”</a:t>
                </a:r>
              </a:p>
              <a:p>
                <a:pPr marL="57150" indent="0">
                  <a:buNone/>
                  <a:defRPr/>
                </a:pPr>
                <a:r>
                  <a:rPr lang="en-US" sz="2400" dirty="0"/>
                  <a:t>	</a:t>
                </a:r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	“Robbie is a mathematician”</a:t>
                </a:r>
              </a:p>
              <a:p>
                <a:pPr marL="57150" indent="0">
                  <a:buNone/>
                  <a:defRPr/>
                </a:pPr>
                <a:r>
                  <a:rPr lang="en-US" sz="2400" dirty="0"/>
                  <a:t>	</a:t>
                </a:r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	“Robbie took geometry”</a:t>
                </a:r>
              </a:p>
              <a:p>
                <a:pPr marL="57150" indent="0">
                  <a:buNone/>
                  <a:defRPr/>
                </a:pPr>
                <a:r>
                  <a:rPr lang="en-US" sz="2400" dirty="0"/>
                  <a:t>	(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400" dirty="0"/>
                  <a:t> if (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400" dirty="0"/>
                  <a:t>)) and (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400" dirty="0"/>
                  <a:t> or (not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400" dirty="0"/>
                  <a:t>))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81200" y="1244160"/>
                <a:ext cx="8326582" cy="5140800"/>
              </a:xfrm>
              <a:blipFill>
                <a:blip r:embed="rId3"/>
                <a:stretch>
                  <a:fillRect l="-1830" t="-20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112081" y="5724509"/>
                <a:ext cx="386221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if (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))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))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2081" y="5724509"/>
                <a:ext cx="3862211" cy="523220"/>
              </a:xfrm>
              <a:prstGeom prst="rect">
                <a:avLst/>
              </a:prstGeom>
              <a:blipFill>
                <a:blip r:embed="rId4"/>
                <a:stretch>
                  <a:fillRect l="-3318" t="-11628" r="-2054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5244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Analyzing the Sentence with a Truth Table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custDataLst>
                  <p:tags r:id="rId1"/>
                </p:custDataLst>
              </p:nvPr>
            </p:nvGraphicFramePr>
            <p:xfrm>
              <a:off x="1981201" y="1498883"/>
              <a:ext cx="7358063" cy="47548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1362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1216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0051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336363">
                      <a:extLst>
                        <a:ext uri="{9D8B030D-6E8A-4147-A177-3AD203B41FA5}">
                          <a16:colId xmlns:a16="http://schemas.microsoft.com/office/drawing/2014/main" val="20009"/>
                        </a:ext>
                      </a:extLst>
                    </a:gridCol>
                    <a:gridCol w="78812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114425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1400175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  <a:gridCol w="2792668">
                      <a:extLst>
                        <a:ext uri="{9D8B030D-6E8A-4147-A177-3AD203B41FA5}">
                          <a16:colId xmlns:a16="http://schemas.microsoft.com/office/drawing/2014/main" val="20008"/>
                        </a:ext>
                      </a:extLst>
                    </a:gridCol>
                  </a:tblGrid>
                  <a:tr h="52832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1" i="1" smtClean="0">
                                    <a:latin typeface="Cambria Math" charset="0"/>
                                    <a:ea typeface="Cambria Math" pitchFamily="18" charset="0"/>
                                  </a:rPr>
                                  <m:t>𝒑</m:t>
                                </m:r>
                              </m:oMath>
                            </m:oMathPara>
                          </a14:m>
                          <a:endParaRPr lang="en-US" sz="1500" b="1" i="1" dirty="0">
                            <a:latin typeface="Cambria Math" pitchFamily="18" charset="0"/>
                            <a:ea typeface="Cambria Math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1" i="1" smtClean="0">
                                    <a:latin typeface="Cambria Math" charset="0"/>
                                    <a:ea typeface="Cambria Math" pitchFamily="18" charset="0"/>
                                  </a:rPr>
                                  <m:t>𝒒</m:t>
                                </m:r>
                              </m:oMath>
                            </m:oMathPara>
                          </a14:m>
                          <a:endParaRPr lang="en-US" sz="1500" b="1" i="1" dirty="0">
                            <a:latin typeface="Cambria Math" pitchFamily="18" charset="0"/>
                            <a:ea typeface="Cambria Math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1" i="1" smtClean="0">
                                    <a:latin typeface="Cambria Math" charset="0"/>
                                    <a:ea typeface="Cambria Math" pitchFamily="18" charset="0"/>
                                  </a:rPr>
                                  <m:t>𝒓</m:t>
                                </m:r>
                              </m:oMath>
                            </m:oMathPara>
                          </a14:m>
                          <a:endParaRPr lang="en-US" sz="1500" b="1" i="1" dirty="0">
                            <a:latin typeface="Cambria Math" pitchFamily="18" charset="0"/>
                            <a:ea typeface="Cambria Math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¬</m:t>
                                </m:r>
                                <m:r>
                                  <a:rPr lang="en-US" sz="1500" b="1" i="1" smtClean="0">
                                    <a:latin typeface="Cambria Math" charset="0"/>
                                    <a:ea typeface="Cambria Math" pitchFamily="18" charset="0"/>
                                  </a:rPr>
                                  <m:t>𝒓</m:t>
                                </m:r>
                              </m:oMath>
                            </m:oMathPara>
                          </a14:m>
                          <a:endParaRPr lang="en-US" sz="1500" b="1" i="1" dirty="0">
                            <a:latin typeface="Cambria Math" pitchFamily="18" charset="0"/>
                            <a:ea typeface="Cambria Math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1" i="1" smtClean="0">
                                    <a:latin typeface="Cambria Math" panose="02040503050406030204" pitchFamily="18" charset="0"/>
                                  </a:rPr>
                                  <m:t>𝒒</m:t>
                                </m:r>
                                <m:r>
                                  <a:rPr lang="en-US" sz="15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∨¬</m:t>
                                </m:r>
                                <m:r>
                                  <a:rPr lang="en-US" sz="15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𝒓</m:t>
                                </m:r>
                              </m:oMath>
                            </m:oMathPara>
                          </a14:m>
                          <a:endParaRPr lang="en-US" sz="1500" b="1" i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1" i="1" smtClean="0">
                                    <a:latin typeface="Cambria Math" charset="0"/>
                                  </a:rPr>
                                  <m:t>𝒒</m:t>
                                </m:r>
                                <m:r>
                                  <a:rPr lang="en-US" sz="15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charset="0"/>
                                  </a:rPr>
                                  <m:t>∧</m:t>
                                </m:r>
                                <m:r>
                                  <a:rPr lang="en-US" sz="1500" b="1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𝒓</m:t>
                                </m:r>
                              </m:oMath>
                            </m:oMathPara>
                          </a14:m>
                          <a:endParaRPr lang="en-US" sz="1500" b="1" i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1" i="1" smtClean="0">
                                    <a:latin typeface="Cambria Math" charset="0"/>
                                  </a:rPr>
                                  <m:t>(</m:t>
                                </m:r>
                                <m:r>
                                  <a:rPr lang="en-US" sz="1500" b="1" i="1" smtClean="0">
                                    <a:latin typeface="Cambria Math" charset="0"/>
                                  </a:rPr>
                                  <m:t>𝒒</m:t>
                                </m:r>
                                <m:r>
                                  <a:rPr lang="en-US" sz="15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charset="0"/>
                                  </a:rPr>
                                  <m:t>∧</m:t>
                                </m:r>
                                <m:r>
                                  <a:rPr lang="en-US" sz="1500" b="1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𝒓</m:t>
                                </m:r>
                                <m:r>
                                  <a:rPr lang="en-US" sz="1500" b="1" i="1" smtClean="0">
                                    <a:latin typeface="Cambria Math" charset="0"/>
                                  </a:rPr>
                                  <m:t>)</m:t>
                                </m:r>
                                <m:r>
                                  <a:rPr lang="en-US" sz="15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en-US" sz="1500" b="1" i="1" smtClean="0">
                                    <a:latin typeface="Cambria Math" charset="0"/>
                                    <a:ea typeface="Cambria Math" panose="02040503050406030204" pitchFamily="18" charset="0"/>
                                  </a:rPr>
                                  <m:t>𝒑</m:t>
                                </m:r>
                              </m:oMath>
                            </m:oMathPara>
                          </a14:m>
                          <a:endParaRPr lang="en-US" sz="1500" b="1" i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sz="1500" b="1" i="1" smtClean="0">
                                        <a:latin typeface="Cambria Math" panose="02040503050406030204" pitchFamily="18" charset="0"/>
                                        <a:ea typeface="Cambria Math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500" b="1" i="1" smtClean="0">
                                        <a:latin typeface="Cambria Math" charset="0"/>
                                      </a:rPr>
                                      <m:t>(</m:t>
                                    </m:r>
                                    <m:r>
                                      <a:rPr lang="en-US" sz="1500" b="1" i="1" smtClean="0">
                                        <a:latin typeface="Cambria Math" charset="0"/>
                                      </a:rPr>
                                      <m:t>𝒒</m:t>
                                    </m:r>
                                    <m:r>
                                      <a:rPr lang="en-US" sz="15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charset="0"/>
                                      </a:rPr>
                                      <m:t>∧</m:t>
                                    </m:r>
                                    <m:r>
                                      <a:rPr lang="en-US" sz="1500" b="1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𝒓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1500" b="1" i="1" dirty="0"/>
                                      <m:t> </m:t>
                                    </m:r>
                                    <m:r>
                                      <a:rPr lang="en-US" sz="1500" b="1" i="1" smtClean="0">
                                        <a:latin typeface="Cambria Math" charset="0"/>
                                      </a:rPr>
                                      <m:t>)</m:t>
                                    </m:r>
                                    <m:r>
                                      <a:rPr lang="en-US" sz="15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→</m:t>
                                    </m:r>
                                    <m:r>
                                      <a:rPr lang="en-US" sz="1500" b="1" i="1" smtClean="0">
                                        <a:latin typeface="Cambria Math" charset="0"/>
                                        <a:ea typeface="Cambria Math" panose="02040503050406030204" pitchFamily="18" charset="0"/>
                                      </a:rPr>
                                      <m:t>𝒑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1500" b="1" i="1" dirty="0"/>
                                      <m:t> </m:t>
                                    </m:r>
                                  </m:e>
                                </m:d>
                                <m:r>
                                  <a:rPr lang="en-US" sz="1500" b="1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∧(</m:t>
                                </m:r>
                                <m:r>
                                  <a:rPr lang="en-US" sz="1500" b="1" i="1" smtClean="0">
                                    <a:latin typeface="Cambria Math" panose="02040503050406030204" pitchFamily="18" charset="0"/>
                                  </a:rPr>
                                  <m:t>𝒒</m:t>
                                </m:r>
                                <m:r>
                                  <a:rPr lang="en-US" sz="15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∨¬</m:t>
                                </m:r>
                                <m:r>
                                  <a:rPr lang="en-US" sz="15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𝒓</m:t>
                                </m:r>
                                <m:r>
                                  <a:rPr lang="en-US" sz="15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500" b="1" i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custDataLst>
                  <p:tags r:id="rId3"/>
                </p:custDataLst>
                <p:extLst/>
              </p:nvPr>
            </p:nvGraphicFramePr>
            <p:xfrm>
              <a:off x="1981201" y="1498883"/>
              <a:ext cx="7358063" cy="47548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1362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1216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0051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336363">
                      <a:extLst>
                        <a:ext uri="{9D8B030D-6E8A-4147-A177-3AD203B41FA5}">
                          <a16:colId xmlns:a16="http://schemas.microsoft.com/office/drawing/2014/main" val="20009"/>
                        </a:ext>
                      </a:extLst>
                    </a:gridCol>
                    <a:gridCol w="78812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114425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1400175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  <a:gridCol w="2792668">
                      <a:extLst>
                        <a:ext uri="{9D8B030D-6E8A-4147-A177-3AD203B41FA5}">
                          <a16:colId xmlns:a16="http://schemas.microsoft.com/office/drawing/2014/main" val="20008"/>
                        </a:ext>
                      </a:extLst>
                    </a:gridCol>
                  </a:tblGrid>
                  <a:tr h="5283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3922" t="-1149" r="-2272549" b="-8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01923" t="-1149" r="-2128846" b="-8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14286" t="-1149" r="-2159184" b="-8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80000" t="-1149" r="-1823636" b="-8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60769" t="-1149" r="-671538" b="-8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85246" t="-1149" r="-377049" b="-8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26957" t="-1149" r="-200000" b="-8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64192" t="-1149" r="-437" b="-80114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8173808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Order of Operations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1110343"/>
                <a:ext cx="11187258" cy="5421086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Just like you were taught PEMDAS</a:t>
                </a:r>
              </a:p>
              <a:p>
                <a:pPr lvl="1"/>
                <a:r>
                  <a:rPr lang="en-US" dirty="0"/>
                  <a:t>e.g.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3+2⋅4=11</m:t>
                    </m:r>
                  </m:oMath>
                </a14:m>
                <a:r>
                  <a:rPr lang="en-US" dirty="0"/>
                  <a:t> not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24</m:t>
                    </m:r>
                  </m:oMath>
                </a14:m>
                <a:r>
                  <a:rPr lang="en-US" dirty="0"/>
                  <a:t>. </a:t>
                </a:r>
              </a:p>
              <a:p>
                <a:pPr lvl="1"/>
                <a:r>
                  <a:rPr lang="en-US" dirty="0"/>
                  <a:t>Logic also has order of operations.</a:t>
                </a:r>
              </a:p>
              <a:p>
                <a:pPr lvl="1"/>
                <a:r>
                  <a:rPr lang="en-US" dirty="0"/>
                  <a:t>Parentheses</a:t>
                </a:r>
              </a:p>
              <a:p>
                <a:pPr lvl="1"/>
                <a:r>
                  <a:rPr lang="en-US" dirty="0"/>
                  <a:t>Negation</a:t>
                </a:r>
              </a:p>
              <a:p>
                <a:pPr lvl="1"/>
                <a:r>
                  <a:rPr lang="en-US" dirty="0"/>
                  <a:t>And</a:t>
                </a:r>
              </a:p>
              <a:p>
                <a:pPr lvl="1"/>
                <a:r>
                  <a:rPr lang="en-US" dirty="0"/>
                  <a:t>Or, exclusive or</a:t>
                </a:r>
              </a:p>
              <a:p>
                <a:pPr lvl="1"/>
                <a:r>
                  <a:rPr lang="en-US" dirty="0"/>
                  <a:t>Implication</a:t>
                </a:r>
              </a:p>
              <a:p>
                <a:pPr lvl="1"/>
                <a:r>
                  <a:rPr lang="en-US" dirty="0" err="1"/>
                  <a:t>Biconditional</a:t>
                </a:r>
                <a:endParaRPr lang="en-US" dirty="0"/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Within a level, apply from left to right. </a:t>
                </a:r>
              </a:p>
              <a:p>
                <a:pPr lvl="1"/>
                <a:r>
                  <a:rPr lang="en-US" dirty="0"/>
                  <a:t>Some textbooks place And, Or at the same level – it’s good practice to use parentheses even if not required.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110343"/>
                <a:ext cx="11187258" cy="5421086"/>
              </a:xfrm>
              <a:blipFill>
                <a:blip r:embed="rId2"/>
                <a:stretch>
                  <a:fillRect l="-654" t="-1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3723861" y="2989889"/>
            <a:ext cx="59767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For this class: each line is its own level!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e.g. “</a:t>
            </a:r>
            <a:r>
              <a:rPr lang="en-US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and”s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have precedence over “</a:t>
            </a:r>
            <a:r>
              <a:rPr lang="en-US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or”s</a:t>
            </a:r>
            <a:endParaRPr lang="en-US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5" name="Right Brace 4"/>
          <p:cNvSpPr/>
          <p:nvPr/>
        </p:nvSpPr>
        <p:spPr>
          <a:xfrm>
            <a:off x="2597426" y="2358887"/>
            <a:ext cx="1099931" cy="2319130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0779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Logical Connectives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/>
              <p:cNvSpPr txBox="1">
                <a:spLocks/>
              </p:cNvSpPr>
              <p:nvPr/>
            </p:nvSpPr>
            <p:spPr>
              <a:xfrm>
                <a:off x="2890982" y="1277943"/>
                <a:ext cx="5920509" cy="3087780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Franklin Gothic Medium"/>
                    <a:ea typeface="+mn-ea"/>
                    <a:cs typeface="Franklin Gothic Medium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Franklin Gothic Medium"/>
                    <a:ea typeface="+mn-ea"/>
                    <a:cs typeface="Franklin Gothic Medium"/>
                  </a:defRPr>
                </a:lvl2pPr>
                <a:lvl3pPr marL="914400" indent="0" algn="l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800" dirty="0"/>
                  <a:t>Negation (not)	  	 	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sz="2800" i="1" dirty="0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sz="2800" i="1" dirty="0">
                  <a:solidFill>
                    <a:srgbClr val="4C3282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/>
                  <a:t>Conjunction (and) </a:t>
                </a:r>
                <a:r>
                  <a:rPr lang="en-US" sz="1600" dirty="0"/>
                  <a:t> </a:t>
                </a:r>
                <a:r>
                  <a:rPr lang="en-US" sz="2800" dirty="0"/>
                  <a:t>  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i="1">
                        <a:solidFill>
                          <a:srgbClr val="4C3282"/>
                        </a:solidFill>
                        <a:latin typeface="Cambria Math" charset="0"/>
                      </a:rPr>
                      <m:t> </m:t>
                    </m:r>
                    <m:r>
                      <a:rPr lang="en-US" sz="2800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sz="2800" i="1">
                        <a:solidFill>
                          <a:srgbClr val="4C3282"/>
                        </a:solidFill>
                        <a:latin typeface="Cambria Math" charset="0"/>
                      </a:rPr>
                      <m:t> </m:t>
                    </m:r>
                    <m:r>
                      <a:rPr lang="en-US" sz="2800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sz="2800" dirty="0">
                  <a:solidFill>
                    <a:srgbClr val="4C3282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/>
                  <a:t>Disjunction (or)	   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i="1">
                        <a:solidFill>
                          <a:srgbClr val="4C3282"/>
                        </a:solidFill>
                        <a:latin typeface="Cambria Math" charset="0"/>
                      </a:rPr>
                      <m:t> </m:t>
                    </m:r>
                    <m:r>
                      <a:rPr lang="en-US" sz="2800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sz="2800" i="1">
                        <a:solidFill>
                          <a:srgbClr val="4C3282"/>
                        </a:solidFill>
                        <a:latin typeface="Cambria Math" charset="0"/>
                      </a:rPr>
                      <m:t> </m:t>
                    </m:r>
                    <m:r>
                      <a:rPr lang="en-US" sz="2800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sz="2800" dirty="0">
                  <a:solidFill>
                    <a:srgbClr val="4C3282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/>
                  <a:t>Exclusive Or			</a:t>
                </a:r>
                <a:r>
                  <a:rPr lang="en-US" sz="500" dirty="0"/>
                  <a:t> </a:t>
                </a:r>
                <a:r>
                  <a:rPr lang="en-US" sz="2800" dirty="0"/>
                  <a:t>   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⊕</m:t>
                    </m:r>
                    <m:r>
                      <a:rPr lang="en-US" sz="28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sz="2800" dirty="0">
                  <a:solidFill>
                    <a:srgbClr val="4C3282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/>
                  <a:t>Implication(if-then)  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i="1">
                        <a:solidFill>
                          <a:srgbClr val="4C3282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⟶</m:t>
                    </m:r>
                    <m:r>
                      <a:rPr lang="en-US" sz="2800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sz="2800" i="1" dirty="0">
                  <a:solidFill>
                    <a:srgbClr val="4C3282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/>
                  <a:t>Biconditional		   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i="1">
                        <a:solidFill>
                          <a:srgbClr val="4C3282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⟷</m:t>
                    </m:r>
                    <m:r>
                      <a:rPr lang="en-US" sz="2800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sz="2800" i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0982" y="1277943"/>
                <a:ext cx="5920509" cy="3087780"/>
              </a:xfrm>
              <a:prstGeom prst="rect">
                <a:avLst/>
              </a:prstGeom>
              <a:blipFill>
                <a:blip r:embed="rId2"/>
                <a:stretch>
                  <a:fillRect l="-2060" t="-1976" b="-55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1413164" y="4365723"/>
            <a:ext cx="96797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These ideas have been around for so long most have at least two names. </a:t>
            </a:r>
          </a:p>
          <a:p>
            <a:endParaRPr lang="en-US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Two more connectives to discuss!</a:t>
            </a:r>
          </a:p>
        </p:txBody>
      </p:sp>
    </p:spTree>
    <p:extLst>
      <p:ext uri="{BB962C8B-B14F-4D97-AF65-F5344CB8AC3E}">
        <p14:creationId xmlns:p14="http://schemas.microsoft.com/office/powerpoint/2010/main" val="24839486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Biconditional: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↔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4"/>
                <a:stretch>
                  <a:fillRect l="-1852" t="-12000" b="-29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2126673" y="1267691"/>
            <a:ext cx="8229600" cy="4525963"/>
          </a:xfrm>
        </p:spPr>
        <p:txBody>
          <a:bodyPr/>
          <a:lstStyle/>
          <a:p>
            <a:r>
              <a:rPr lang="en-US" i="1" dirty="0"/>
              <a:t>p</a:t>
            </a:r>
            <a:r>
              <a:rPr lang="en-US" dirty="0"/>
              <a:t> if and only if </a:t>
            </a:r>
            <a:r>
              <a:rPr lang="en-US" i="1" dirty="0"/>
              <a:t>q</a:t>
            </a:r>
          </a:p>
          <a:p>
            <a:r>
              <a:rPr lang="en-US" i="1" dirty="0"/>
              <a:t>p </a:t>
            </a:r>
            <a:r>
              <a:rPr lang="en-US" i="1" dirty="0" err="1"/>
              <a:t>iff</a:t>
            </a:r>
            <a:r>
              <a:rPr lang="en-US" i="1" dirty="0"/>
              <a:t> q</a:t>
            </a:r>
          </a:p>
          <a:p>
            <a:r>
              <a:rPr lang="en-US" i="1" dirty="0"/>
              <a:t>p</a:t>
            </a:r>
            <a:r>
              <a:rPr lang="en-US" dirty="0"/>
              <a:t> is equivalent to </a:t>
            </a:r>
            <a:r>
              <a:rPr lang="en-US" i="1" dirty="0"/>
              <a:t>q</a:t>
            </a:r>
          </a:p>
          <a:p>
            <a:r>
              <a:rPr lang="en-US" i="1" dirty="0"/>
              <a:t>p</a:t>
            </a:r>
            <a:r>
              <a:rPr lang="en-US" dirty="0"/>
              <a:t> implies </a:t>
            </a:r>
            <a:r>
              <a:rPr lang="en-US" i="1" dirty="0"/>
              <a:t>q</a:t>
            </a:r>
            <a:r>
              <a:rPr lang="en-US" dirty="0"/>
              <a:t> and </a:t>
            </a:r>
            <a:r>
              <a:rPr lang="en-US" i="1" dirty="0"/>
              <a:t>q</a:t>
            </a:r>
            <a:r>
              <a:rPr lang="en-US" dirty="0"/>
              <a:t> implies </a:t>
            </a:r>
            <a:r>
              <a:rPr lang="en-US" i="1" dirty="0"/>
              <a:t>p</a:t>
            </a:r>
          </a:p>
          <a:p>
            <a:r>
              <a:rPr lang="en-US" i="1" dirty="0"/>
              <a:t>p </a:t>
            </a:r>
            <a:r>
              <a:rPr lang="en-US" dirty="0"/>
              <a:t>is necessary and sufficient for </a:t>
            </a:r>
            <a:r>
              <a:rPr lang="en-US" i="1" dirty="0"/>
              <a:t>q</a:t>
            </a:r>
          </a:p>
          <a:p>
            <a:endParaRPr lang="en-US" i="1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custDataLst>
              <p:tags r:id="rId2"/>
            </p:custDataLst>
            <p:extLst/>
          </p:nvPr>
        </p:nvGraphicFramePr>
        <p:xfrm>
          <a:off x="4464627" y="4169644"/>
          <a:ext cx="2628900" cy="19569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60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60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67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latin typeface="Cambria Math"/>
                          <a:cs typeface="Cambria Math"/>
                        </a:rPr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latin typeface="Cambria Math"/>
                          <a:cs typeface="Cambria Math"/>
                        </a:rPr>
                        <a:t>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latin typeface="Cambria Math"/>
                          <a:cs typeface="Cambria Math"/>
                        </a:rPr>
                        <a:t>p </a:t>
                      </a:r>
                      <a:r>
                        <a:rPr lang="en-US" sz="2400" i="0" baseline="0" dirty="0">
                          <a:latin typeface="Cambria Math"/>
                          <a:cs typeface="Cambria Math"/>
                          <a:sym typeface="Symbol"/>
                        </a:rPr>
                        <a:t></a:t>
                      </a:r>
                      <a:r>
                        <a:rPr lang="en-US" sz="2400" i="0" baseline="0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lang="en-US" sz="2400" i="1" dirty="0">
                          <a:latin typeface="Cambria Math"/>
                          <a:cs typeface="Cambria Math"/>
                        </a:rPr>
                        <a:t>q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2474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652591" y="859640"/>
                <a:ext cx="479728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Think: 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)∧(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32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2591" y="859640"/>
                <a:ext cx="4797287" cy="584775"/>
              </a:xfrm>
              <a:prstGeom prst="rect">
                <a:avLst/>
              </a:prstGeom>
              <a:blipFill>
                <a:blip r:embed="rId5"/>
                <a:stretch>
                  <a:fillRect l="-3177" t="-13542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05601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Staff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546" y="1620929"/>
            <a:ext cx="1290007" cy="1040733"/>
          </a:xfrm>
        </p:spPr>
      </p:pic>
      <p:sp>
        <p:nvSpPr>
          <p:cNvPr id="5" name="TextBox 4"/>
          <p:cNvSpPr txBox="1"/>
          <p:nvPr/>
        </p:nvSpPr>
        <p:spPr>
          <a:xfrm>
            <a:off x="777546" y="2737376"/>
            <a:ext cx="414390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Instructor: Robbie Weber</a:t>
            </a:r>
          </a:p>
          <a:p>
            <a:endParaRPr lang="en-US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Ph.D. from UW CSE in theory</a:t>
            </a:r>
          </a:p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Third year as teaching faculty</a:t>
            </a:r>
          </a:p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Fourth time teaching 311</a:t>
            </a:r>
          </a:p>
          <a:p>
            <a:endParaRPr lang="en-US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Office: CSE2 311</a:t>
            </a:r>
          </a:p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Email: rtweber2@cs.washington.edu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6C56D5-6254-4205-A9D2-5FC0112213CE}"/>
              </a:ext>
            </a:extLst>
          </p:cNvPr>
          <p:cNvSpPr txBox="1"/>
          <p:nvPr/>
        </p:nvSpPr>
        <p:spPr>
          <a:xfrm>
            <a:off x="6168868" y="1005283"/>
            <a:ext cx="51720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TAs</a:t>
            </a:r>
          </a:p>
          <a:p>
            <a:endParaRPr lang="en-US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endParaRPr lang="en-US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82AAC9CA-1553-4C40-802D-2ED549097B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0975715"/>
              </p:ext>
            </p:extLst>
          </p:nvPr>
        </p:nvGraphicFramePr>
        <p:xfrm>
          <a:off x="6286500" y="1507537"/>
          <a:ext cx="4924231" cy="338328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4924231">
                  <a:extLst>
                    <a:ext uri="{9D8B030D-6E8A-4147-A177-3AD203B41FA5}">
                      <a16:colId xmlns:a16="http://schemas.microsoft.com/office/drawing/2014/main" val="2248722589"/>
                    </a:ext>
                  </a:extLst>
                </a:gridCol>
              </a:tblGrid>
              <a:tr h="240642">
                <a:tc>
                  <a:txBody>
                    <a:bodyPr/>
                    <a:lstStyle/>
                    <a:p>
                      <a:pPr rtl="0" fontAlgn="t"/>
                      <a:r>
                        <a:rPr lang="en-US" sz="2400" b="0" u="none" dirty="0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Jacob Berg</a:t>
                      </a:r>
                    </a:p>
                    <a:p>
                      <a:pPr rtl="0" fontAlgn="t"/>
                      <a:r>
                        <a:rPr lang="en-US" sz="2400" b="0" u="none" dirty="0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Grace Chen</a:t>
                      </a:r>
                    </a:p>
                  </a:txBody>
                  <a:tcPr marL="11430" marR="11430" marT="7620" marB="7620"/>
                </a:tc>
                <a:extLst>
                  <a:ext uri="{0D108BD9-81ED-4DB2-BD59-A6C34878D82A}">
                    <a16:rowId xmlns:a16="http://schemas.microsoft.com/office/drawing/2014/main" val="140139932"/>
                  </a:ext>
                </a:extLst>
              </a:tr>
              <a:tr h="240642">
                <a:tc>
                  <a:txBody>
                    <a:bodyPr/>
                    <a:lstStyle/>
                    <a:p>
                      <a:pPr rtl="0" fontAlgn="t"/>
                      <a:r>
                        <a:rPr lang="en-US" sz="2400" b="0" u="none" dirty="0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Yusuf Hanafy</a:t>
                      </a:r>
                    </a:p>
                  </a:txBody>
                  <a:tcPr marL="11430" marR="11430" marT="7620" marB="7620"/>
                </a:tc>
                <a:extLst>
                  <a:ext uri="{0D108BD9-81ED-4DB2-BD59-A6C34878D82A}">
                    <a16:rowId xmlns:a16="http://schemas.microsoft.com/office/drawing/2014/main" val="1581776507"/>
                  </a:ext>
                </a:extLst>
              </a:tr>
              <a:tr h="240642">
                <a:tc>
                  <a:txBody>
                    <a:bodyPr/>
                    <a:lstStyle/>
                    <a:p>
                      <a:pPr rtl="0" fontAlgn="t"/>
                      <a:r>
                        <a:rPr lang="en-US" sz="2400" b="0" u="none" dirty="0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Kenny Ma</a:t>
                      </a:r>
                    </a:p>
                  </a:txBody>
                  <a:tcPr marL="11430" marR="11430" marT="7620" marB="7620"/>
                </a:tc>
                <a:extLst>
                  <a:ext uri="{0D108BD9-81ED-4DB2-BD59-A6C34878D82A}">
                    <a16:rowId xmlns:a16="http://schemas.microsoft.com/office/drawing/2014/main" val="2223358449"/>
                  </a:ext>
                </a:extLst>
              </a:tr>
              <a:tr h="240642">
                <a:tc>
                  <a:txBody>
                    <a:bodyPr/>
                    <a:lstStyle/>
                    <a:p>
                      <a:pPr rtl="0" fontAlgn="t"/>
                      <a:r>
                        <a:rPr lang="en-US" sz="2400" b="0" u="none" dirty="0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Robert Stevens</a:t>
                      </a:r>
                    </a:p>
                    <a:p>
                      <a:pPr rtl="0" fontAlgn="t"/>
                      <a:r>
                        <a:rPr lang="en-US" sz="2400" b="0" u="none" dirty="0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Aria Tang</a:t>
                      </a:r>
                    </a:p>
                    <a:p>
                      <a:pPr rtl="0" fontAlgn="t"/>
                      <a:r>
                        <a:rPr lang="en-US" sz="2400" b="0" u="none" dirty="0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Davin </a:t>
                      </a:r>
                      <a:r>
                        <a:rPr lang="en-US" sz="2400" b="0" u="none" dirty="0" err="1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Tjia</a:t>
                      </a:r>
                      <a:endParaRPr lang="en-US" sz="2400" b="0" u="none" dirty="0">
                        <a:solidFill>
                          <a:schemeClr val="tx1"/>
                        </a:solidFill>
                        <a:effectLst/>
                        <a:latin typeface="Open Sans"/>
                      </a:endParaRPr>
                    </a:p>
                  </a:txBody>
                  <a:tcPr marL="11430" marR="11430" marT="7620" marB="7620"/>
                </a:tc>
                <a:extLst>
                  <a:ext uri="{0D108BD9-81ED-4DB2-BD59-A6C34878D82A}">
                    <a16:rowId xmlns:a16="http://schemas.microsoft.com/office/drawing/2014/main" val="1375825324"/>
                  </a:ext>
                </a:extLst>
              </a:tr>
              <a:tr h="240642">
                <a:tc>
                  <a:txBody>
                    <a:bodyPr/>
                    <a:lstStyle/>
                    <a:p>
                      <a:pPr rtl="0" fontAlgn="t"/>
                      <a:r>
                        <a:rPr lang="en-US" sz="2400" b="0" u="none" dirty="0" err="1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Yadi</a:t>
                      </a:r>
                      <a:r>
                        <a:rPr lang="en-US" sz="2400" b="0" u="none" dirty="0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 Wang</a:t>
                      </a:r>
                    </a:p>
                  </a:txBody>
                  <a:tcPr marL="11430" marR="11430" marT="7620" marB="7620"/>
                </a:tc>
                <a:extLst>
                  <a:ext uri="{0D108BD9-81ED-4DB2-BD59-A6C34878D82A}">
                    <a16:rowId xmlns:a16="http://schemas.microsoft.com/office/drawing/2014/main" val="192923690"/>
                  </a:ext>
                </a:extLst>
              </a:tr>
              <a:tr h="240642">
                <a:tc>
                  <a:txBody>
                    <a:bodyPr/>
                    <a:lstStyle/>
                    <a:p>
                      <a:pPr rtl="0" fontAlgn="t"/>
                      <a:endParaRPr lang="en-US" sz="2400" b="0" u="none" dirty="0">
                        <a:solidFill>
                          <a:schemeClr val="tx1"/>
                        </a:solidFill>
                        <a:effectLst/>
                        <a:latin typeface="Open Sans"/>
                      </a:endParaRPr>
                    </a:p>
                  </a:txBody>
                  <a:tcPr marL="11430" marR="11430" marT="7620" marB="7620"/>
                </a:tc>
                <a:extLst>
                  <a:ext uri="{0D108BD9-81ED-4DB2-BD59-A6C34878D82A}">
                    <a16:rowId xmlns:a16="http://schemas.microsoft.com/office/drawing/2014/main" val="7266663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715574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Biconditional: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↔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4"/>
                <a:stretch>
                  <a:fillRect l="-1852" t="-12000" b="-29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2126673" y="1267691"/>
            <a:ext cx="8229600" cy="4525963"/>
          </a:xfrm>
        </p:spPr>
        <p:txBody>
          <a:bodyPr/>
          <a:lstStyle/>
          <a:p>
            <a:r>
              <a:rPr lang="en-US" i="1" dirty="0"/>
              <a:t>p</a:t>
            </a:r>
            <a:r>
              <a:rPr lang="en-US" dirty="0"/>
              <a:t> if and only if </a:t>
            </a:r>
            <a:r>
              <a:rPr lang="en-US" i="1" dirty="0"/>
              <a:t>q</a:t>
            </a:r>
          </a:p>
          <a:p>
            <a:r>
              <a:rPr lang="en-US" i="1" dirty="0"/>
              <a:t>p </a:t>
            </a:r>
            <a:r>
              <a:rPr lang="en-US" i="1" dirty="0" err="1"/>
              <a:t>iff</a:t>
            </a:r>
            <a:r>
              <a:rPr lang="en-US" i="1" dirty="0"/>
              <a:t> q</a:t>
            </a:r>
          </a:p>
          <a:p>
            <a:r>
              <a:rPr lang="en-US" i="1" dirty="0"/>
              <a:t>p</a:t>
            </a:r>
            <a:r>
              <a:rPr lang="en-US" dirty="0"/>
              <a:t> is equivalent to </a:t>
            </a:r>
            <a:r>
              <a:rPr lang="en-US" i="1" dirty="0"/>
              <a:t>q</a:t>
            </a:r>
          </a:p>
          <a:p>
            <a:r>
              <a:rPr lang="en-US" i="1" dirty="0"/>
              <a:t>p</a:t>
            </a:r>
            <a:r>
              <a:rPr lang="en-US" dirty="0"/>
              <a:t> implies </a:t>
            </a:r>
            <a:r>
              <a:rPr lang="en-US" i="1" dirty="0"/>
              <a:t>q</a:t>
            </a:r>
            <a:r>
              <a:rPr lang="en-US" dirty="0"/>
              <a:t> and </a:t>
            </a:r>
            <a:r>
              <a:rPr lang="en-US" i="1" dirty="0"/>
              <a:t>q</a:t>
            </a:r>
            <a:r>
              <a:rPr lang="en-US" dirty="0"/>
              <a:t> implies </a:t>
            </a:r>
            <a:r>
              <a:rPr lang="en-US" i="1" dirty="0"/>
              <a:t>p</a:t>
            </a:r>
          </a:p>
          <a:p>
            <a:r>
              <a:rPr lang="en-US" i="1" dirty="0"/>
              <a:t>p </a:t>
            </a:r>
            <a:r>
              <a:rPr lang="en-US" dirty="0"/>
              <a:t>is necessary and sufficient for </a:t>
            </a:r>
            <a:r>
              <a:rPr lang="en-US" i="1" dirty="0"/>
              <a:t>q</a:t>
            </a:r>
          </a:p>
          <a:p>
            <a:endParaRPr lang="en-US" i="1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custDataLst>
              <p:tags r:id="rId2"/>
            </p:custDataLst>
            <p:extLst/>
          </p:nvPr>
        </p:nvGraphicFramePr>
        <p:xfrm>
          <a:off x="4464627" y="4169644"/>
          <a:ext cx="2628900" cy="19569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60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60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67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latin typeface="Cambria Math"/>
                          <a:cs typeface="Cambria Math"/>
                        </a:rPr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latin typeface="Cambria Math"/>
                          <a:cs typeface="Cambria Math"/>
                        </a:rPr>
                        <a:t>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latin typeface="Cambria Math"/>
                          <a:cs typeface="Cambria Math"/>
                        </a:rPr>
                        <a:t>p </a:t>
                      </a:r>
                      <a:r>
                        <a:rPr lang="en-US" sz="2400" i="0" baseline="0" dirty="0">
                          <a:latin typeface="Cambria Math"/>
                          <a:cs typeface="Cambria Math"/>
                          <a:sym typeface="Symbol"/>
                        </a:rPr>
                        <a:t></a:t>
                      </a:r>
                      <a:r>
                        <a:rPr lang="en-US" sz="2400" i="0" baseline="0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lang="en-US" sz="2400" i="1" dirty="0">
                          <a:latin typeface="Cambria Math"/>
                          <a:cs typeface="Cambria Math"/>
                        </a:rPr>
                        <a:t>q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2474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752520" y="4169644"/>
                <a:ext cx="368410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↔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the proposition: “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” and “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” have the same truth value.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2520" y="4169644"/>
                <a:ext cx="3684105" cy="1200329"/>
              </a:xfrm>
              <a:prstGeom prst="rect">
                <a:avLst/>
              </a:prstGeom>
              <a:blipFill>
                <a:blip r:embed="rId5"/>
                <a:stretch>
                  <a:fillRect l="-2649" t="-3553" r="-2649" b="-11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652591" y="872892"/>
                <a:ext cx="479728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Think: 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)∧(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32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2591" y="872892"/>
                <a:ext cx="4797287" cy="584775"/>
              </a:xfrm>
              <a:prstGeom prst="rect">
                <a:avLst/>
              </a:prstGeom>
              <a:blipFill>
                <a:blip r:embed="rId6"/>
                <a:stretch>
                  <a:fillRect l="-3177" t="-13542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888873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Exclusive 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Exactly one of the two is true.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In English “either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” is the most common, but be careful. </a:t>
                </a:r>
              </a:p>
              <a:p>
                <a:r>
                  <a:rPr lang="en-US" dirty="0"/>
                  <a:t>Often translated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” where you’re just supposed to understand that exclusive or is meant (instead of the normal inclusive or).</a:t>
                </a:r>
              </a:p>
              <a:p>
                <a:r>
                  <a:rPr lang="en-US" dirty="0"/>
                  <a:t>Try to say “either…or…” in your own writing.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 r="-1906" b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/>
          <p:cNvGraphicFramePr>
            <a:graphicFrameLocks noGrp="1"/>
          </p:cNvGraphicFramePr>
          <p:nvPr>
            <p:custDataLst>
              <p:tags r:id="rId1"/>
            </p:custDataLst>
            <p:extLst/>
          </p:nvPr>
        </p:nvGraphicFramePr>
        <p:xfrm>
          <a:off x="6979719" y="1680849"/>
          <a:ext cx="2521530" cy="1920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60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60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94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/>
                        <a:t>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/>
                        <a:t>p </a:t>
                      </a:r>
                      <a:r>
                        <a:rPr lang="en-US" sz="2400" b="1" i="0" baseline="0" dirty="0">
                          <a:latin typeface="Symbol"/>
                          <a:sym typeface="Symbol"/>
                        </a:rPr>
                        <a:t></a:t>
                      </a:r>
                      <a:r>
                        <a:rPr lang="en-US" sz="2400" b="1" i="1" baseline="0" dirty="0"/>
                        <a:t> q</a:t>
                      </a:r>
                      <a:endParaRPr lang="en-US" sz="2400" b="1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101188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Exclusive 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Exactly one of the two is true.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In English “either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” is the most common, but be careful. </a:t>
                </a:r>
              </a:p>
              <a:p>
                <a:r>
                  <a:rPr lang="en-US" dirty="0"/>
                  <a:t>Often translated “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” where you’re just supposed to understand that exclusive or is meant (instead of the normal inclusive or). </a:t>
                </a:r>
              </a:p>
              <a:p>
                <a:r>
                  <a:rPr lang="en-US" dirty="0"/>
                  <a:t>Try to say “either…or…” in your own writing.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 r="-1906" b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Table 5"/>
          <p:cNvGraphicFramePr>
            <a:graphicFrameLocks noGrp="1"/>
          </p:cNvGraphicFramePr>
          <p:nvPr>
            <p:custDataLst>
              <p:tags r:id="rId1"/>
            </p:custDataLst>
            <p:extLst/>
          </p:nvPr>
        </p:nvGraphicFramePr>
        <p:xfrm>
          <a:off x="6979719" y="1685566"/>
          <a:ext cx="2521530" cy="1920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60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60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94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/>
                        <a:t>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/>
                        <a:t>q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/>
                        <a:t>p </a:t>
                      </a:r>
                      <a:r>
                        <a:rPr lang="en-US" sz="2400" b="1" i="0" baseline="0" dirty="0">
                          <a:latin typeface="Symbol"/>
                          <a:sym typeface="Symbol"/>
                        </a:rPr>
                        <a:t></a:t>
                      </a:r>
                      <a:r>
                        <a:rPr lang="en-US" sz="2400" b="1" i="1" baseline="0" dirty="0"/>
                        <a:t> q</a:t>
                      </a:r>
                      <a:endParaRPr lang="en-US" sz="2400" b="1" i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68894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Active learning!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We’ll pause lectures for a few minutes </a:t>
            </a:r>
          </a:p>
          <a:p>
            <a:r>
              <a:rPr lang="en-US" dirty="0"/>
              <a:t>Why? It works!</a:t>
            </a:r>
          </a:p>
          <a:p>
            <a:pPr lvl="1"/>
            <a:r>
              <a:rPr lang="en-US" dirty="0">
                <a:hlinkClick r:id="rId2"/>
              </a:rPr>
              <a:t>https://www.pnas.org/content/111/23/8410</a:t>
            </a:r>
            <a:r>
              <a:rPr lang="en-US" dirty="0"/>
              <a:t> a meta-analysis of 225 studies.</a:t>
            </a:r>
          </a:p>
          <a:p>
            <a:pPr lvl="1"/>
            <a:r>
              <a:rPr lang="en-US" dirty="0"/>
              <a:t>Just listening to me isn’t as good for you as listening to me then trying problems on your own and with each other.</a:t>
            </a:r>
          </a:p>
        </p:txBody>
      </p:sp>
    </p:spTree>
    <p:extLst>
      <p:ext uri="{BB962C8B-B14F-4D97-AF65-F5344CB8AC3E}">
        <p14:creationId xmlns:p14="http://schemas.microsoft.com/office/powerpoint/2010/main" val="319563039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1 Activity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75240" y="1463856"/>
            <a:ext cx="11187258" cy="5289111"/>
          </a:xfrm>
        </p:spPr>
        <p:txBody>
          <a:bodyPr/>
          <a:lstStyle/>
          <a:p>
            <a:r>
              <a:rPr lang="en-US" dirty="0"/>
              <a:t>Introduce yourselves!</a:t>
            </a:r>
          </a:p>
          <a:p>
            <a:pPr lvl="1"/>
            <a:endParaRPr lang="en-US" sz="2800" dirty="0"/>
          </a:p>
          <a:p>
            <a:pPr lvl="1"/>
            <a:endParaRPr lang="en-US" sz="2800" dirty="0"/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Break this sentence down into its smallest propositions and convert it into logical notation.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“If I read the book or watch the movie, then I’ll know the plot.”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623222" y="481914"/>
            <a:ext cx="5369010" cy="25825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Go to pollev.com/</a:t>
            </a:r>
            <a:r>
              <a:rPr lang="en-US" sz="2400" dirty="0" err="1"/>
              <a:t>robbie</a:t>
            </a:r>
            <a:endParaRPr lang="en-US" sz="2400" dirty="0"/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You have to login, but no “points” are associated; these help me adjust explanation.</a:t>
            </a:r>
          </a:p>
        </p:txBody>
      </p:sp>
    </p:spTree>
    <p:extLst>
      <p:ext uri="{BB962C8B-B14F-4D97-AF65-F5344CB8AC3E}">
        <p14:creationId xmlns:p14="http://schemas.microsoft.com/office/powerpoint/2010/main" val="72431798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next?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proof!</a:t>
            </a:r>
          </a:p>
          <a:p>
            <a:endParaRPr lang="en-US" dirty="0"/>
          </a:p>
          <a:p>
            <a:r>
              <a:rPr lang="en-US" dirty="0"/>
              <a:t>We want to be able to make iron-clad guarantees that something is true.</a:t>
            </a:r>
          </a:p>
          <a:p>
            <a:r>
              <a:rPr lang="en-US" dirty="0"/>
              <a:t>And convince others that we really have ironclad guarantees.</a:t>
            </a:r>
          </a:p>
        </p:txBody>
      </p:sp>
    </p:spTree>
    <p:extLst>
      <p:ext uri="{BB962C8B-B14F-4D97-AF65-F5344CB8AC3E}">
        <p14:creationId xmlns:p14="http://schemas.microsoft.com/office/powerpoint/2010/main" val="379818371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Todo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Tonight:</a:t>
            </a:r>
            <a:br>
              <a:rPr lang="en-US" dirty="0"/>
            </a:br>
            <a:r>
              <a:rPr lang="en-US" dirty="0"/>
              <a:t>Make sure you can access the Ed discussion board.</a:t>
            </a:r>
          </a:p>
          <a:p>
            <a:pPr marL="0" indent="0">
              <a:buNone/>
            </a:pPr>
            <a:br>
              <a:rPr lang="en-US" dirty="0"/>
            </a:br>
            <a:r>
              <a:rPr lang="en-US" b="1" dirty="0"/>
              <a:t>Thursday:</a:t>
            </a:r>
          </a:p>
          <a:p>
            <a:r>
              <a:rPr lang="en-US" dirty="0"/>
              <a:t>Go to section (in-person)</a:t>
            </a:r>
          </a:p>
          <a:p>
            <a:endParaRPr lang="en-US" b="1" dirty="0"/>
          </a:p>
          <a:p>
            <a:r>
              <a:rPr lang="en-US" b="1" dirty="0"/>
              <a:t>Friday: </a:t>
            </a:r>
          </a:p>
          <a:p>
            <a:r>
              <a:rPr lang="en-US" b="1" dirty="0"/>
              <a:t>Soon:</a:t>
            </a:r>
          </a:p>
          <a:p>
            <a:r>
              <a:rPr lang="en-US" dirty="0"/>
              <a:t>Form a study group! Threads to organize on the Ed board.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83216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EF427-D87D-4F4E-BA97-DF8902C4E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This is where syllabus information would go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10E976-3987-414C-86FC-A445BC3C38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we had time…</a:t>
            </a:r>
          </a:p>
          <a:p>
            <a:endParaRPr lang="en-US" dirty="0"/>
          </a:p>
          <a:p>
            <a:r>
              <a:rPr lang="en-US" dirty="0"/>
              <a:t>Since it’s Winter, we have fewer lectures than normal.</a:t>
            </a:r>
          </a:p>
          <a:p>
            <a:r>
              <a:rPr lang="en-US" dirty="0"/>
              <a:t>So detailed information is in an extra recording on </a:t>
            </a:r>
            <a:r>
              <a:rPr lang="en-US" dirty="0" err="1"/>
              <a:t>panopto</a:t>
            </a:r>
            <a:r>
              <a:rPr lang="en-US" dirty="0"/>
              <a:t>. Part of HW1 is watching that video.</a:t>
            </a:r>
          </a:p>
        </p:txBody>
      </p:sp>
    </p:spTree>
    <p:extLst>
      <p:ext uri="{BB962C8B-B14F-4D97-AF65-F5344CB8AC3E}">
        <p14:creationId xmlns:p14="http://schemas.microsoft.com/office/powerpoint/2010/main" val="3038981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4667D-537D-4D56-8183-56AB47E5C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you need to know right now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1AE1EB-83E5-465D-8D07-7F24BB6101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We’ll have a mix of zoom and in-person office hours.</a:t>
            </a:r>
          </a:p>
          <a:p>
            <a:r>
              <a:rPr lang="en-US" dirty="0"/>
              <a:t>We’ll have a </a:t>
            </a:r>
            <a:r>
              <a:rPr lang="en-US" b="1" dirty="0"/>
              <a:t>take-home</a:t>
            </a:r>
            <a:r>
              <a:rPr lang="en-US" dirty="0"/>
              <a:t> “mini-midterm” (weekend of Feb 10-12)</a:t>
            </a:r>
          </a:p>
          <a:p>
            <a:r>
              <a:rPr lang="en-US" dirty="0"/>
              <a:t>We’ll have an </a:t>
            </a:r>
            <a:r>
              <a:rPr lang="en-US" b="1" dirty="0"/>
              <a:t>in-person </a:t>
            </a:r>
            <a:r>
              <a:rPr lang="en-US" dirty="0"/>
              <a:t>final (Wed March 15, 8:30 AM)</a:t>
            </a:r>
          </a:p>
          <a:p>
            <a:endParaRPr lang="en-US" b="1" dirty="0"/>
          </a:p>
          <a:p>
            <a:r>
              <a:rPr lang="en-US" dirty="0"/>
              <a:t>Section participation is </a:t>
            </a:r>
            <a:r>
              <a:rPr lang="en-US" b="1" dirty="0"/>
              <a:t>required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The course is designed to give you high-level ideas here and practice in section.</a:t>
            </a:r>
          </a:p>
          <a:p>
            <a:pPr lvl="1"/>
            <a:r>
              <a:rPr lang="en-US" dirty="0"/>
              <a:t>Details on the syllabus (including what to do if you can’t make the occasional section).</a:t>
            </a:r>
          </a:p>
          <a:p>
            <a:pPr lvl="1"/>
            <a:r>
              <a:rPr lang="en-US" dirty="0"/>
              <a:t>Sections aren’t recorded, but resources are available.</a:t>
            </a:r>
          </a:p>
          <a:p>
            <a:pPr lvl="1"/>
            <a:r>
              <a:rPr lang="en-US" sz="2800" dirty="0"/>
              <a:t>Lecture attendance won’t be tracked (and recordings go on </a:t>
            </a:r>
            <a:r>
              <a:rPr lang="en-US" sz="2800" dirty="0" err="1"/>
              <a:t>panopto</a:t>
            </a:r>
            <a:r>
              <a:rPr lang="en-US" sz="2800"/>
              <a:t>).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845737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We’re (still) in a pandemic…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Things have generally been improving [knock on wood]</a:t>
            </a:r>
          </a:p>
          <a:p>
            <a:r>
              <a:rPr lang="en-US" dirty="0"/>
              <a:t>I’ve put as much into the syllabus as I can, but fundamentally </a:t>
            </a:r>
            <a:r>
              <a:rPr lang="en-US" altLang="ja-JP" dirty="0"/>
              <a:t>¯\_(</a:t>
            </a:r>
            <a:r>
              <a:rPr lang="ja-JP" altLang="en-US" dirty="0"/>
              <a:t>ツ</a:t>
            </a:r>
            <a:r>
              <a:rPr lang="en-US" altLang="ja-JP" dirty="0"/>
              <a:t>)_/¯</a:t>
            </a:r>
            <a:endParaRPr lang="en-US" dirty="0"/>
          </a:p>
          <a:p>
            <a:endParaRPr lang="en-US" dirty="0"/>
          </a:p>
          <a:p>
            <a:r>
              <a:rPr lang="en-US" dirty="0"/>
              <a:t>Now is a great time to:</a:t>
            </a:r>
          </a:p>
          <a:p>
            <a:r>
              <a:rPr lang="en-US" dirty="0"/>
              <a:t>Ask DRS for accommodations if you think you might need formal ones.</a:t>
            </a:r>
          </a:p>
          <a:p>
            <a:r>
              <a:rPr lang="en-US" dirty="0"/>
              <a:t>Start looking for a study group!</a:t>
            </a:r>
          </a:p>
        </p:txBody>
      </p:sp>
    </p:spTree>
    <p:extLst>
      <p:ext uri="{BB962C8B-B14F-4D97-AF65-F5344CB8AC3E}">
        <p14:creationId xmlns:p14="http://schemas.microsoft.com/office/powerpoint/2010/main" val="22010526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CSE 390Z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hlinkClick r:id="rId2"/>
              </a:rPr>
              <a:t>CSE 390Z</a:t>
            </a:r>
            <a:r>
              <a:rPr lang="en-US" b="1" dirty="0"/>
              <a:t> is a</a:t>
            </a:r>
            <a:r>
              <a:rPr lang="en-US" dirty="0"/>
              <a:t> </a:t>
            </a:r>
            <a:r>
              <a:rPr lang="en-US" b="1" dirty="0"/>
              <a:t>workshop</a:t>
            </a:r>
            <a:r>
              <a:rPr lang="en-US" dirty="0"/>
              <a:t> designed to provide academic support to students enrolled concurrently in CSE 311. During each 2-hour workshop, students will reinforce concepts through: </a:t>
            </a:r>
          </a:p>
          <a:p>
            <a:pPr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n-US" b="1" dirty="0"/>
              <a:t>collaborative problem solving</a:t>
            </a:r>
            <a:r>
              <a:rPr lang="en-US" dirty="0"/>
              <a:t> </a:t>
            </a:r>
          </a:p>
          <a:p>
            <a:pPr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n-US" b="1" dirty="0"/>
              <a:t>practice study skills and effective learning habits</a:t>
            </a:r>
            <a:endParaRPr lang="en-US" dirty="0"/>
          </a:p>
          <a:p>
            <a:pPr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n-US" b="1" dirty="0"/>
              <a:t>build community for peer support</a:t>
            </a:r>
            <a:endParaRPr lang="en-US" dirty="0"/>
          </a:p>
          <a:p>
            <a:r>
              <a:rPr lang="en-US" dirty="0"/>
              <a:t>All students enrolled in CSE 311 are welcome to register for this class.</a:t>
            </a:r>
          </a:p>
          <a:p>
            <a:r>
              <a:rPr lang="en-US" dirty="0"/>
              <a:t>Contact </a:t>
            </a:r>
            <a:r>
              <a:rPr lang="en-US" dirty="0">
                <a:hlinkClick r:id="rId3"/>
              </a:rPr>
              <a:t>Anjali Agarwal</a:t>
            </a:r>
            <a:r>
              <a:rPr lang="en-US" dirty="0"/>
              <a:t> for more information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94234B4-4927-45F3-A96D-06E092A347B2}"/>
              </a:ext>
            </a:extLst>
          </p:cNvPr>
          <p:cNvSpPr/>
          <p:nvPr/>
        </p:nvSpPr>
        <p:spPr>
          <a:xfrm>
            <a:off x="3722914" y="83976"/>
            <a:ext cx="2612572" cy="1193967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390Z is:</a:t>
            </a:r>
          </a:p>
          <a:p>
            <a:pPr algn="ctr"/>
            <a:r>
              <a:rPr lang="en-US" dirty="0"/>
              <a:t>Practice with concepts</a:t>
            </a:r>
          </a:p>
          <a:p>
            <a:pPr algn="ctr"/>
            <a:r>
              <a:rPr lang="en-US" dirty="0"/>
              <a:t>Lessons on study skills</a:t>
            </a:r>
          </a:p>
          <a:p>
            <a:pPr algn="ctr"/>
            <a:r>
              <a:rPr lang="en-US" dirty="0"/>
              <a:t>Place to find study groups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CE6BF5-D529-4DE4-82CA-E834BBC0A7E3}"/>
              </a:ext>
            </a:extLst>
          </p:cNvPr>
          <p:cNvSpPr/>
          <p:nvPr/>
        </p:nvSpPr>
        <p:spPr>
          <a:xfrm>
            <a:off x="6637175" y="77362"/>
            <a:ext cx="2612572" cy="119396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390Z is NOT:</a:t>
            </a:r>
          </a:p>
          <a:p>
            <a:pPr algn="ctr"/>
            <a:r>
              <a:rPr lang="en-US" dirty="0"/>
              <a:t>Extra office hours</a:t>
            </a:r>
          </a:p>
          <a:p>
            <a:pPr algn="ctr"/>
            <a:r>
              <a:rPr lang="en-US" dirty="0"/>
              <a:t>Homework help</a:t>
            </a:r>
          </a:p>
        </p:txBody>
      </p:sp>
    </p:spTree>
    <p:extLst>
      <p:ext uri="{BB962C8B-B14F-4D97-AF65-F5344CB8AC3E}">
        <p14:creationId xmlns:p14="http://schemas.microsoft.com/office/powerpoint/2010/main" val="3086794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this course?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96196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Custom 2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478A45B3-8228-4452-9448-225E48ECB476}" vid="{3FFB9360-7A2B-4DBD-A3D8-46E51A2048F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311_template</Template>
  <TotalTime>17241</TotalTime>
  <Words>2995</Words>
  <Application>Microsoft Office PowerPoint</Application>
  <PresentationFormat>Widescreen</PresentationFormat>
  <Paragraphs>583</Paragraphs>
  <Slides>46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61" baseType="lpstr">
      <vt:lpstr>メイリオ</vt:lpstr>
      <vt:lpstr>Arial</vt:lpstr>
      <vt:lpstr>Calibri</vt:lpstr>
      <vt:lpstr>Cambria Math</vt:lpstr>
      <vt:lpstr>Courier New</vt:lpstr>
      <vt:lpstr>Franklin Gothic Medium</vt:lpstr>
      <vt:lpstr>Open Sans</vt:lpstr>
      <vt:lpstr>Segoe UI</vt:lpstr>
      <vt:lpstr>Segoe UI Light</vt:lpstr>
      <vt:lpstr>Segoe UI Semibold</vt:lpstr>
      <vt:lpstr>Segoe UI Semilight</vt:lpstr>
      <vt:lpstr>Symbol</vt:lpstr>
      <vt:lpstr>Tw Cen MT</vt:lpstr>
      <vt:lpstr>Wingdings 3</vt:lpstr>
      <vt:lpstr>Integral</vt:lpstr>
      <vt:lpstr>Here Early?</vt:lpstr>
      <vt:lpstr>Logistics and Propositional Logic</vt:lpstr>
      <vt:lpstr>Outline</vt:lpstr>
      <vt:lpstr>Staff</vt:lpstr>
      <vt:lpstr>This is where syllabus information would go</vt:lpstr>
      <vt:lpstr>What you need to know right now</vt:lpstr>
      <vt:lpstr>We’re (still) in a pandemic…</vt:lpstr>
      <vt:lpstr>CSE 390Z</vt:lpstr>
      <vt:lpstr>What is this course?</vt:lpstr>
      <vt:lpstr>What is this course?</vt:lpstr>
      <vt:lpstr>What is this course?</vt:lpstr>
      <vt:lpstr>Course Outline</vt:lpstr>
      <vt:lpstr>Some Perspective</vt:lpstr>
      <vt:lpstr>Symbolic Logic</vt:lpstr>
      <vt:lpstr>What is symbolic logic and why do we need it?</vt:lpstr>
      <vt:lpstr>Propositions: building blocks of logic</vt:lpstr>
      <vt:lpstr>Analogy</vt:lpstr>
      <vt:lpstr>Are These Propositions?</vt:lpstr>
      <vt:lpstr>Are These Propositions?</vt:lpstr>
      <vt:lpstr>Propositions</vt:lpstr>
      <vt:lpstr>Analogy</vt:lpstr>
      <vt:lpstr>Logical Connectives</vt:lpstr>
      <vt:lpstr>Some Truth Tables</vt:lpstr>
      <vt:lpstr>Some Truth Tables</vt:lpstr>
      <vt:lpstr>Implication</vt:lpstr>
      <vt:lpstr>Implication</vt:lpstr>
      <vt:lpstr>Implication (p→q)</vt:lpstr>
      <vt:lpstr>Implication (p→q)</vt:lpstr>
      <vt:lpstr>p → q</vt:lpstr>
      <vt:lpstr>p → q</vt:lpstr>
      <vt:lpstr>A More Complicated Statement</vt:lpstr>
      <vt:lpstr>A Compound Proposition</vt:lpstr>
      <vt:lpstr>A Compound Proposition</vt:lpstr>
      <vt:lpstr>Back to the Compound Proposition…</vt:lpstr>
      <vt:lpstr>A Compound Proposition</vt:lpstr>
      <vt:lpstr>Analyzing the Sentence with a Truth Table</vt:lpstr>
      <vt:lpstr>Order of Operations</vt:lpstr>
      <vt:lpstr>Logical Connectives</vt:lpstr>
      <vt:lpstr>Biconditional:  p ↔ q</vt:lpstr>
      <vt:lpstr>Biconditional:  p ↔ q</vt:lpstr>
      <vt:lpstr>Exclusive Or</vt:lpstr>
      <vt:lpstr>Exclusive Or</vt:lpstr>
      <vt:lpstr>Active learning!</vt:lpstr>
      <vt:lpstr>Lecture 1 Activity</vt:lpstr>
      <vt:lpstr>What’s next?</vt:lpstr>
      <vt:lpstr>Todo</vt:lpstr>
    </vt:vector>
  </TitlesOfParts>
  <Company>CSE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Propositional Logic</dc:title>
  <dc:creator>rtweber2</dc:creator>
  <cp:lastModifiedBy>rtweber2</cp:lastModifiedBy>
  <cp:revision>124</cp:revision>
  <cp:lastPrinted>2023-01-03T22:52:56Z</cp:lastPrinted>
  <dcterms:created xsi:type="dcterms:W3CDTF">2020-07-07T00:40:35Z</dcterms:created>
  <dcterms:modified xsi:type="dcterms:W3CDTF">2023-01-04T01:39:08Z</dcterms:modified>
</cp:coreProperties>
</file>