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2" r:id="rId3"/>
    <p:sldId id="325" r:id="rId4"/>
    <p:sldId id="326" r:id="rId5"/>
    <p:sldId id="327" r:id="rId6"/>
    <p:sldId id="333" r:id="rId7"/>
    <p:sldId id="329" r:id="rId8"/>
    <p:sldId id="334" r:id="rId9"/>
    <p:sldId id="330" r:id="rId10"/>
    <p:sldId id="335" r:id="rId11"/>
    <p:sldId id="331" r:id="rId12"/>
    <p:sldId id="339" r:id="rId13"/>
    <p:sldId id="340" r:id="rId14"/>
    <p:sldId id="34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94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25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9201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6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9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2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2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86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1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501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B181B734-C492-4511-A7D0-5DC3FCFADCE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49CC79FE-57D6-4EA4-BA7B-C780999924D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44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585216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 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C6FB6-550A-483E-B3E4-89DD985477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Extended </a:t>
            </a:r>
            <a:r>
              <a:rPr lang="en-US"/>
              <a:t>Euclidian Algorithm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F02B2-9EAF-487A-9956-C01B1FA80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Section 5</a:t>
            </a:r>
          </a:p>
        </p:txBody>
      </p:sp>
    </p:spTree>
    <p:extLst>
      <p:ext uri="{BB962C8B-B14F-4D97-AF65-F5344CB8AC3E}">
        <p14:creationId xmlns:p14="http://schemas.microsoft.com/office/powerpoint/2010/main" val="770646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 compute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); keep tableau information.</a:t>
            </a:r>
          </a:p>
          <a:p>
            <a:r>
              <a:rPr lang="en-US" dirty="0"/>
              <a:t>Step 2 solve all equations for the remainder.</a:t>
            </a:r>
          </a:p>
          <a:p>
            <a:r>
              <a:rPr lang="en-US" b="1" dirty="0"/>
              <a:t>Step 3 substitute backward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/>
              <p:nvPr/>
            </p:nvSpPr>
            <p:spPr>
              <a:xfrm>
                <a:off x="1809262" y="3824483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=35 − 1⋅ 27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=27 − 3⋅  8  </m:t>
                      </m:r>
                    </m:oMath>
                  </m:oMathPara>
                </a14:m>
                <a:endParaRPr lang="en-US" sz="2400" b="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 =8  −  2⋅   3 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−  1⋅  2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262" y="3824483"/>
                <a:ext cx="2461846" cy="1569660"/>
              </a:xfrm>
              <a:prstGeom prst="rect">
                <a:avLst/>
              </a:prstGeom>
              <a:blipFill>
                <a:blip r:embed="rId2"/>
                <a:stretch>
                  <a:fillRect l="-244"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D45F04-1AE1-4223-82BB-1F21E9E79A74}"/>
                  </a:ext>
                </a:extLst>
              </p:cNvPr>
              <p:cNvSpPr txBox="1"/>
              <p:nvPr/>
            </p:nvSpPr>
            <p:spPr>
              <a:xfrm>
                <a:off x="6228862" y="3532554"/>
                <a:ext cx="463452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1=3−1⋅2</m:t>
                    </m:r>
                  </m:oMath>
                </a14:m>
                <a:r>
                  <a:rPr lang="en-US" b="0" dirty="0"/>
                  <a:t> </a:t>
                </a:r>
              </a:p>
              <a:p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=3 −1⋅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8−2⋅3</m:t>
                        </m:r>
                      </m:e>
                    </m:d>
                  </m:oMath>
                </a14:m>
                <a:endParaRPr lang="en-US" b="0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=−1⋅8+2⋅3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D45F04-1AE1-4223-82BB-1F21E9E79A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862" y="3532554"/>
                <a:ext cx="4634523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671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 compute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); keep tableau information.</a:t>
            </a:r>
          </a:p>
          <a:p>
            <a:r>
              <a:rPr lang="en-US" dirty="0"/>
              <a:t>Step 2 solve all equations for the remainder.</a:t>
            </a:r>
          </a:p>
          <a:p>
            <a:r>
              <a:rPr lang="en-US" b="1" dirty="0"/>
              <a:t>Step 3 substitute backward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/>
              <p:nvPr/>
            </p:nvSpPr>
            <p:spPr>
              <a:xfrm>
                <a:off x="1809262" y="3824483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=35 − 1⋅ 27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=27 − 3⋅  8  </m:t>
                      </m:r>
                    </m:oMath>
                  </m:oMathPara>
                </a14:m>
                <a:endParaRPr lang="en-US" sz="2400" b="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 =8  −  2⋅   3 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−  1⋅  2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262" y="3824483"/>
                <a:ext cx="2461846" cy="1569660"/>
              </a:xfrm>
              <a:prstGeom prst="rect">
                <a:avLst/>
              </a:prstGeom>
              <a:blipFill>
                <a:blip r:embed="rId2"/>
                <a:stretch>
                  <a:fillRect l="-244"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D45F04-1AE1-4223-82BB-1F21E9E79A74}"/>
                  </a:ext>
                </a:extLst>
              </p:cNvPr>
              <p:cNvSpPr txBox="1"/>
              <p:nvPr/>
            </p:nvSpPr>
            <p:spPr>
              <a:xfrm>
                <a:off x="6228862" y="3532554"/>
                <a:ext cx="4634523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1=3−1⋅2</m:t>
                    </m:r>
                  </m:oMath>
                </a14:m>
                <a:r>
                  <a:rPr lang="en-US" b="0" dirty="0"/>
                  <a:t> </a:t>
                </a:r>
              </a:p>
              <a:p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=3 −1⋅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8−2⋅3</m:t>
                        </m:r>
                      </m:e>
                    </m:d>
                  </m:oMath>
                </a14:m>
                <a:endParaRPr lang="en-US" b="0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=−1⋅8+3⋅3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=−1⋅8+3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27−3⋅8</m:t>
                        </m:r>
                      </m:e>
                    </m:d>
                  </m:oMath>
                </a14:m>
                <a:endParaRPr lang="en-US" b="0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=3⋅27−10⋅8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=3⋅27−10(35−1⋅27)</m:t>
                    </m:r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=13⋅27−10⋅35  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D45F04-1AE1-4223-82BB-1F21E9E79A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862" y="3532554"/>
                <a:ext cx="4634523" cy="20313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606E1F2-2A3F-41A4-9CAC-C8CBDAEF17BD}"/>
                  </a:ext>
                </a:extLst>
              </p:cNvPr>
              <p:cNvSpPr txBox="1"/>
              <p:nvPr/>
            </p:nvSpPr>
            <p:spPr>
              <a:xfrm>
                <a:off x="1539631" y="5697415"/>
                <a:ext cx="81436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gcd</a:t>
                </a:r>
                <a:r>
                  <a:rPr lang="en-US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(27,35)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13⋅27+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⋅35</m:t>
                    </m:r>
                  </m:oMath>
                </a14:m>
                <a:endParaRPr lang="en-US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606E1F2-2A3F-41A4-9CAC-C8CBDAEF1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631" y="5697415"/>
                <a:ext cx="8143631" cy="369332"/>
              </a:xfrm>
              <a:prstGeom prst="rect">
                <a:avLst/>
              </a:prstGeom>
              <a:blipFill>
                <a:blip r:embed="rId4"/>
                <a:stretch>
                  <a:fillRect l="-674" t="-8333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56DE347-A24F-43CB-A1EF-207B9472FD9B}"/>
                  </a:ext>
                </a:extLst>
              </p:cNvPr>
              <p:cNvSpPr txBox="1"/>
              <p:nvPr/>
            </p:nvSpPr>
            <p:spPr>
              <a:xfrm>
                <a:off x="9533965" y="3464859"/>
                <a:ext cx="1851211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When substituting back, you keep the larger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and the number you just substituted. </a:t>
                </a:r>
              </a:p>
              <a:p>
                <a:r>
                  <a:rPr lang="en-US" dirty="0"/>
                  <a:t>Don’t simplify further! (or you lose the form you need)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56DE347-A24F-43CB-A1EF-207B9472F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3965" y="3464859"/>
                <a:ext cx="1851211" cy="2862322"/>
              </a:xfrm>
              <a:prstGeom prst="rect">
                <a:avLst/>
              </a:prstGeom>
              <a:blipFill>
                <a:blip r:embed="rId5"/>
                <a:stretch>
                  <a:fillRect l="-2961" t="-1064" r="-1974" b="-23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0708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31C9B-734E-44E7-B9AD-F53FBAA4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0C5BB9-4F81-4169-8F95-83CFC2050B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Solve 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≡3(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do we need to find? </a:t>
                </a:r>
              </a:p>
              <a:p>
                <a:r>
                  <a:rPr lang="en-US" dirty="0"/>
                  <a:t>The multiplicative inverse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0C5BB9-4F81-4169-8F95-83CFC2050B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6909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7C46E-7185-4079-83BB-4FF99355A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inverse…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4A8634F-C784-433A-8081-45A1034589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6002023" cy="48455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gcd(26,7) = </a:t>
                </a:r>
                <a:r>
                  <a:rPr lang="en-US" dirty="0" err="1"/>
                  <a:t>gcd</a:t>
                </a:r>
                <a:r>
                  <a:rPr lang="en-US" dirty="0"/>
                  <a:t>(7, 26%7) = </a:t>
                </a:r>
                <a:r>
                  <a:rPr lang="en-US" dirty="0" err="1"/>
                  <a:t>gcd</a:t>
                </a:r>
                <a:r>
                  <a:rPr lang="en-US" dirty="0"/>
                  <a:t>(7,5)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= </a:t>
                </a:r>
                <a:r>
                  <a:rPr lang="en-US" dirty="0" err="1"/>
                  <a:t>gcd</a:t>
                </a:r>
                <a:r>
                  <a:rPr lang="en-US" dirty="0"/>
                  <a:t>(5, 7%5)    = </a:t>
                </a:r>
                <a:r>
                  <a:rPr lang="en-US" dirty="0" err="1"/>
                  <a:t>gcd</a:t>
                </a:r>
                <a:r>
                  <a:rPr lang="en-US" dirty="0"/>
                  <a:t>(5,2)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= </a:t>
                </a:r>
                <a:r>
                  <a:rPr lang="en-US" dirty="0" err="1"/>
                  <a:t>gcd</a:t>
                </a:r>
                <a:r>
                  <a:rPr lang="en-US" dirty="0"/>
                  <a:t>(2, 5%2)    = </a:t>
                </a:r>
                <a:r>
                  <a:rPr lang="en-US" dirty="0" err="1"/>
                  <a:t>gcd</a:t>
                </a:r>
                <a:r>
                  <a:rPr lang="en-US" dirty="0"/>
                  <a:t>(2, 1)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= </a:t>
                </a:r>
                <a:r>
                  <a:rPr lang="en-US" dirty="0" err="1"/>
                  <a:t>gcd</a:t>
                </a:r>
                <a:r>
                  <a:rPr lang="en-US" dirty="0"/>
                  <a:t>(1, 2%1) = </a:t>
                </a:r>
                <a:r>
                  <a:rPr lang="en-US" dirty="0" err="1"/>
                  <a:t>gcd</a:t>
                </a:r>
                <a:r>
                  <a:rPr lang="en-US" dirty="0"/>
                  <a:t>(1,0)= 1.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26=3⋅7+5</m:t>
                    </m:r>
                  </m:oMath>
                </a14:m>
                <a:r>
                  <a:rPr lang="en-US" dirty="0"/>
                  <a:t> 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5=26 −3⋅7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7= 5⋅1+2</m:t>
                    </m:r>
                  </m:oMath>
                </a14:m>
                <a:r>
                  <a:rPr lang="en-US" dirty="0"/>
                  <a:t> ;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=7 −    5⋅1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5= 2⋅2+1</m:t>
                    </m:r>
                  </m:oMath>
                </a14:m>
                <a:r>
                  <a:rPr lang="en-US" dirty="0"/>
                  <a:t> ;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1=5 −    2⋅2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4A8634F-C784-433A-8081-45A1034589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6002023" cy="4845504"/>
              </a:xfrm>
              <a:blipFill>
                <a:blip r:embed="rId2"/>
                <a:stretch>
                  <a:fillRect l="-2843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714735-6356-4C47-8C02-99F603B99AE4}"/>
                  </a:ext>
                </a:extLst>
              </p:cNvPr>
              <p:cNvSpPr txBox="1"/>
              <p:nvPr/>
            </p:nvSpPr>
            <p:spPr>
              <a:xfrm>
                <a:off x="6898105" y="1700463"/>
                <a:ext cx="5069306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1=5 −2⋅2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=5−2(7−5⋅1)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=3⋅5−2⋅7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26−3⋅7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−2⋅7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3⋅26−11⋅7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−11</m:t>
                    </m:r>
                  </m:oMath>
                </a14:m>
                <a:r>
                  <a:rPr lang="en-US" dirty="0"/>
                  <a:t> is a multiplicative inverse.</a:t>
                </a:r>
              </a:p>
              <a:p>
                <a:r>
                  <a:rPr lang="en-US" dirty="0"/>
                  <a:t>We’ll write it as 15, since we’re working mod 26.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714735-6356-4C47-8C02-99F603B99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105" y="1700463"/>
                <a:ext cx="5069306" cy="2585323"/>
              </a:xfrm>
              <a:prstGeom prst="rect">
                <a:avLst/>
              </a:prstGeom>
              <a:blipFill>
                <a:blip r:embed="rId3"/>
                <a:stretch>
                  <a:fillRect l="-1083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5168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31C9B-734E-44E7-B9AD-F53FBAA4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0C5BB9-4F81-4169-8F95-83CFC2050B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Solve 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≡3(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do we need to find? </a:t>
                </a:r>
              </a:p>
              <a:p>
                <a:r>
                  <a:rPr lang="en-US" dirty="0"/>
                  <a:t>The multiplicative inverse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15⋅7⋅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≡15⋅3(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≡45(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≡19(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26)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26|19−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i.e.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=19−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(for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ℤ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i.e.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=19−26⋅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for 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{…,−7,19,45,…19+26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,…}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0C5BB9-4F81-4169-8F95-83CFC2050B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5" t="-3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371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D729E-7C3C-4282-A793-56090D3CB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Euclid’s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682FE-1E4A-4609-A8DE-D846EF592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714359"/>
            <a:ext cx="11187258" cy="3305463"/>
          </a:xfrm>
        </p:spPr>
        <p:txBody>
          <a:bodyPr/>
          <a:lstStyle/>
          <a:p>
            <a:r>
              <a:rPr lang="en-US" dirty="0" err="1"/>
              <a:t>gcd</a:t>
            </a:r>
            <a:r>
              <a:rPr lang="en-US" dirty="0"/>
              <a:t>(660,126)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1EC9ED-9489-4355-A4B6-B0D52D9A2C65}"/>
              </a:ext>
            </a:extLst>
          </p:cNvPr>
          <p:cNvSpPr/>
          <p:nvPr/>
        </p:nvSpPr>
        <p:spPr>
          <a:xfrm>
            <a:off x="7740329" y="160343"/>
            <a:ext cx="43140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while(n != 0)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int rem = m % n;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m=n;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n=rem;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92229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D729E-7C3C-4282-A793-56090D3CB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Euclid’s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682FE-1E4A-4609-A8DE-D846EF592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714359"/>
            <a:ext cx="11187258" cy="3305463"/>
          </a:xfrm>
        </p:spPr>
        <p:txBody>
          <a:bodyPr/>
          <a:lstStyle/>
          <a:p>
            <a:r>
              <a:rPr lang="en-US" dirty="0" err="1"/>
              <a:t>gcd</a:t>
            </a:r>
            <a:r>
              <a:rPr lang="en-US" dirty="0"/>
              <a:t>(660,126)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1EC9ED-9489-4355-A4B6-B0D52D9A2C65}"/>
              </a:ext>
            </a:extLst>
          </p:cNvPr>
          <p:cNvSpPr/>
          <p:nvPr/>
        </p:nvSpPr>
        <p:spPr>
          <a:xfrm>
            <a:off x="7740329" y="160343"/>
            <a:ext cx="43140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while(n != 0)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int rem = m % n;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m=n;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n=rem;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17868E-DF99-479D-9CAA-F9CA5C353D8C}"/>
              </a:ext>
            </a:extLst>
          </p:cNvPr>
          <p:cNvSpPr/>
          <p:nvPr/>
        </p:nvSpPr>
        <p:spPr>
          <a:xfrm>
            <a:off x="2674597" y="1714359"/>
            <a:ext cx="814189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latin typeface="Segoe UI Semilight" panose="020B0402040204020203" pitchFamily="34" charset="0"/>
                <a:ea typeface="MS PGothic" pitchFamily="34" charset="-128"/>
                <a:cs typeface="Segoe UI Semilight" panose="020B0402040204020203" pitchFamily="34" charset="0"/>
              </a:rPr>
              <a:t>= gcd(126, 660 mod 126)   = gcd(126, 30)</a:t>
            </a:r>
          </a:p>
          <a:p>
            <a:pPr>
              <a:defRPr/>
            </a:pPr>
            <a:r>
              <a:rPr lang="en-US" sz="2800" dirty="0">
                <a:latin typeface="Segoe UI Semilight" panose="020B0402040204020203" pitchFamily="34" charset="0"/>
                <a:ea typeface="MS PGothic" pitchFamily="34" charset="-128"/>
                <a:cs typeface="Segoe UI Semilight" panose="020B0402040204020203" pitchFamily="34" charset="0"/>
              </a:rPr>
              <a:t>= gcd(30, 126 mod 30)	    = gcd(30, 6)</a:t>
            </a:r>
          </a:p>
          <a:p>
            <a:pPr>
              <a:defRPr/>
            </a:pPr>
            <a:r>
              <a:rPr lang="en-US" sz="2800" dirty="0">
                <a:latin typeface="Segoe UI Semilight" panose="020B0402040204020203" pitchFamily="34" charset="0"/>
                <a:ea typeface="MS PGothic" pitchFamily="34" charset="-128"/>
                <a:cs typeface="Segoe UI Semilight" panose="020B0402040204020203" pitchFamily="34" charset="0"/>
              </a:rPr>
              <a:t>= gcd(6, 30 mod 6)	    = gcd(6, 0)</a:t>
            </a:r>
          </a:p>
          <a:p>
            <a:pPr>
              <a:defRPr/>
            </a:pPr>
            <a:r>
              <a:rPr lang="en-US" sz="2800" dirty="0">
                <a:latin typeface="Segoe UI Semilight" panose="020B0402040204020203" pitchFamily="34" charset="0"/>
                <a:ea typeface="MS PGothic" pitchFamily="34" charset="-128"/>
                <a:cs typeface="Segoe UI Semilight" panose="020B0402040204020203" pitchFamily="34" charset="0"/>
              </a:rPr>
              <a:t>=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BB30D3-E153-4A82-A70E-C69A5962147A}"/>
                  </a:ext>
                </a:extLst>
              </p:cNvPr>
              <p:cNvSpPr txBox="1"/>
              <p:nvPr/>
            </p:nvSpPr>
            <p:spPr>
              <a:xfrm>
                <a:off x="961292" y="3774831"/>
                <a:ext cx="62992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3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Tableau form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660=5⋅126  +30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126=4⋅  30  +  6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30  =5⋅     6  +  0</m:t>
                    </m:r>
                  </m:oMath>
                </a14:m>
                <a:r>
                  <a:rPr lang="en-US" sz="2400" dirty="0">
                    <a:solidFill>
                      <a:schemeClr val="accent3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BB30D3-E153-4A82-A70E-C69A596214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292" y="3774831"/>
                <a:ext cx="6299200" cy="1569660"/>
              </a:xfrm>
              <a:prstGeom prst="rect">
                <a:avLst/>
              </a:prstGeom>
              <a:blipFill>
                <a:blip r:embed="rId2"/>
                <a:stretch>
                  <a:fillRect l="-1549" t="-2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8DDF5E87-25AE-4D3C-9880-A9A39B894ED4}"/>
              </a:ext>
            </a:extLst>
          </p:cNvPr>
          <p:cNvSpPr/>
          <p:nvPr/>
        </p:nvSpPr>
        <p:spPr>
          <a:xfrm>
            <a:off x="961292" y="4244788"/>
            <a:ext cx="625461" cy="26445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B84C66-57CD-4DEB-931B-B80826E04204}"/>
              </a:ext>
            </a:extLst>
          </p:cNvPr>
          <p:cNvSpPr/>
          <p:nvPr/>
        </p:nvSpPr>
        <p:spPr>
          <a:xfrm>
            <a:off x="2319445" y="4273923"/>
            <a:ext cx="625461" cy="26445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754788-E159-407B-9A0B-D084D050D442}"/>
              </a:ext>
            </a:extLst>
          </p:cNvPr>
          <p:cNvSpPr/>
          <p:nvPr/>
        </p:nvSpPr>
        <p:spPr>
          <a:xfrm>
            <a:off x="4224444" y="4245701"/>
            <a:ext cx="2046368" cy="26445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Starting Numbers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2F8B1CE-44FD-43B7-94C1-4F91B694F777}"/>
              </a:ext>
            </a:extLst>
          </p:cNvPr>
          <p:cNvSpPr/>
          <p:nvPr/>
        </p:nvSpPr>
        <p:spPr>
          <a:xfrm>
            <a:off x="3330958" y="4538382"/>
            <a:ext cx="389395" cy="4191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0045D0D-CF0E-4B72-882C-0C3A7E60E395}"/>
              </a:ext>
            </a:extLst>
          </p:cNvPr>
          <p:cNvSpPr/>
          <p:nvPr/>
        </p:nvSpPr>
        <p:spPr>
          <a:xfrm>
            <a:off x="4518780" y="4603376"/>
            <a:ext cx="1021407" cy="1127479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Final answer</a:t>
            </a:r>
          </a:p>
        </p:txBody>
      </p:sp>
    </p:spTree>
    <p:extLst>
      <p:ext uri="{BB962C8B-B14F-4D97-AF65-F5344CB8AC3E}">
        <p14:creationId xmlns:p14="http://schemas.microsoft.com/office/powerpoint/2010/main" val="484243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10DE-56D0-4D06-9E9B-AB785D2DB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Bézout’s</a:t>
            </a:r>
            <a:r>
              <a:rPr lang="en-US" dirty="0"/>
              <a:t>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DF8143-E24C-46E7-965C-C57CCD8B43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3962399"/>
                <a:ext cx="11187258" cy="2346961"/>
              </a:xfrm>
            </p:spPr>
            <p:txBody>
              <a:bodyPr/>
              <a:lstStyle/>
              <a:p>
                <a:r>
                  <a:rPr lang="en-US" dirty="0"/>
                  <a:t>We’re not going to prove this theorem…</a:t>
                </a:r>
              </a:p>
              <a:p>
                <a:r>
                  <a:rPr lang="en-US" dirty="0"/>
                  <a:t>But we’ll show you how to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,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for any positive integers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DF8143-E24C-46E7-965C-C57CCD8B43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3962399"/>
                <a:ext cx="11187258" cy="2346961"/>
              </a:xfrm>
              <a:blipFill>
                <a:blip r:embed="rId2"/>
                <a:stretch>
                  <a:fillRect l="-654" t="-4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9ECE05DF-4E93-4A7A-9BF6-BA681E31CB96}"/>
              </a:ext>
            </a:extLst>
          </p:cNvPr>
          <p:cNvGrpSpPr/>
          <p:nvPr/>
        </p:nvGrpSpPr>
        <p:grpSpPr>
          <a:xfrm>
            <a:off x="575239" y="1463857"/>
            <a:ext cx="9917501" cy="2107774"/>
            <a:chOff x="1185842" y="3429000"/>
            <a:chExt cx="6111311" cy="18325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0EEC1854-1ACB-4E76-8B0C-3399AFF2B9E3}"/>
                    </a:ext>
                  </a:extLst>
                </p:cNvPr>
                <p:cNvSpPr/>
                <p:nvPr/>
              </p:nvSpPr>
              <p:spPr>
                <a:xfrm>
                  <a:off x="1185842" y="3429000"/>
                  <a:ext cx="6111311" cy="1832503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If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𝒂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𝒃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are positive integers, then there exist integers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𝒔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𝒕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such that </a:t>
                  </a:r>
                </a:p>
                <a:p>
                  <a:pPr algn="ctr"/>
                  <a:r>
                    <a:rPr lang="en-US" sz="2800" b="1" dirty="0" err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gcd</a:t>
                  </a:r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(</a:t>
                  </a:r>
                  <a:r>
                    <a:rPr lang="en-US" sz="2800" b="1" dirty="0" err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a,b</a:t>
                  </a:r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)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𝒔𝒂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+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𝒕𝒃</m:t>
                      </m:r>
                    </m:oMath>
                  </a14:m>
                  <a:endParaRPr lang="en-US" sz="2800" b="1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0EEC1854-1ACB-4E76-8B0C-3399AFF2B9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42" y="3429000"/>
                  <a:ext cx="6111311" cy="1832503"/>
                </a:xfrm>
                <a:prstGeom prst="rect">
                  <a:avLst/>
                </a:prstGeom>
                <a:blipFill>
                  <a:blip r:embed="rId3"/>
                  <a:stretch>
                    <a:fillRect b="-8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E1B723-5739-43B1-A7CD-598A6BE175B2}"/>
                </a:ext>
              </a:extLst>
            </p:cNvPr>
            <p:cNvSpPr/>
            <p:nvPr/>
          </p:nvSpPr>
          <p:spPr>
            <a:xfrm>
              <a:off x="1195367" y="3429001"/>
              <a:ext cx="6101786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err="1"/>
                <a:t>Bézout’s</a:t>
              </a:r>
              <a:r>
                <a:rPr lang="en-US" sz="3200" dirty="0"/>
                <a:t> Theorem</a:t>
              </a:r>
              <a:endParaRPr lang="en-US" sz="3200" b="1" dirty="0"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707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 compute </a:t>
            </a:r>
            <a:r>
              <a:rPr lang="en-US" b="1" dirty="0" err="1"/>
              <a:t>gcd</a:t>
            </a:r>
            <a:r>
              <a:rPr lang="en-US" b="1" dirty="0"/>
              <a:t>(</a:t>
            </a:r>
            <a:r>
              <a:rPr lang="en-US" b="1" dirty="0" err="1"/>
              <a:t>a,b</a:t>
            </a:r>
            <a:r>
              <a:rPr lang="en-US" b="1" dirty="0"/>
              <a:t>); keep tableau information.</a:t>
            </a:r>
          </a:p>
          <a:p>
            <a:r>
              <a:rPr lang="en-US" dirty="0"/>
              <a:t>Step 2 solve all equations for the remainder.</a:t>
            </a:r>
          </a:p>
          <a:p>
            <a:r>
              <a:rPr lang="en-US" dirty="0"/>
              <a:t>Step 3 substitute backward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A459E4-6C91-476A-A8DC-F8FE80051B74}"/>
              </a:ext>
            </a:extLst>
          </p:cNvPr>
          <p:cNvSpPr txBox="1"/>
          <p:nvPr/>
        </p:nvSpPr>
        <p:spPr>
          <a:xfrm>
            <a:off x="575239" y="3429000"/>
            <a:ext cx="9561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(35,27)</a:t>
            </a:r>
          </a:p>
        </p:txBody>
      </p:sp>
    </p:spTree>
    <p:extLst>
      <p:ext uri="{BB962C8B-B14F-4D97-AF65-F5344CB8AC3E}">
        <p14:creationId xmlns:p14="http://schemas.microsoft.com/office/powerpoint/2010/main" val="406369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 compute </a:t>
            </a:r>
            <a:r>
              <a:rPr lang="en-US" b="1" dirty="0" err="1"/>
              <a:t>gcd</a:t>
            </a:r>
            <a:r>
              <a:rPr lang="en-US" b="1" dirty="0"/>
              <a:t>(</a:t>
            </a:r>
            <a:r>
              <a:rPr lang="en-US" b="1" dirty="0" err="1"/>
              <a:t>a,b</a:t>
            </a:r>
            <a:r>
              <a:rPr lang="en-US" b="1" dirty="0"/>
              <a:t>); keep tableau information.</a:t>
            </a:r>
          </a:p>
          <a:p>
            <a:r>
              <a:rPr lang="en-US" dirty="0"/>
              <a:t>Step 2 solve all equations for the remainder.</a:t>
            </a:r>
          </a:p>
          <a:p>
            <a:r>
              <a:rPr lang="en-US" dirty="0"/>
              <a:t>Step 3 substitute backward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A459E4-6C91-476A-A8DC-F8FE80051B74}"/>
              </a:ext>
            </a:extLst>
          </p:cNvPr>
          <p:cNvSpPr txBox="1"/>
          <p:nvPr/>
        </p:nvSpPr>
        <p:spPr>
          <a:xfrm>
            <a:off x="575239" y="3429000"/>
            <a:ext cx="95613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(35,27)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(27, 35%27)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(27,8)</a:t>
            </a:r>
          </a:p>
          <a:p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          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(8, 27%8)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(8, 3)</a:t>
            </a:r>
          </a:p>
          <a:p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          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(3, 8%3)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(3, 2)</a:t>
            </a:r>
          </a:p>
          <a:p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          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(2, 3%2)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(2,1)</a:t>
            </a:r>
          </a:p>
          <a:p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          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(1, 2%1)        = </a:t>
            </a:r>
            <a:r>
              <a:rPr lang="en-US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gcd</a:t>
            </a:r>
            <a:r>
              <a:rPr lang="en-US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(1,0)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CDF48C-BD2D-4688-8786-3E7D1EFC09BC}"/>
                  </a:ext>
                </a:extLst>
              </p:cNvPr>
              <p:cNvSpPr txBox="1"/>
              <p:nvPr/>
            </p:nvSpPr>
            <p:spPr>
              <a:xfrm>
                <a:off x="6533662" y="3429000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35=1⋅ 27 +8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27=3⋅  8  +3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  =2⋅   3  +2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1⋅   2  +1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CDF48C-BD2D-4688-8786-3E7D1EFC0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662" y="3429000"/>
                <a:ext cx="2461846" cy="1569660"/>
              </a:xfrm>
              <a:prstGeom prst="rect">
                <a:avLst/>
              </a:prstGeom>
              <a:blipFill>
                <a:blip r:embed="rId2"/>
                <a:stretch>
                  <a:fillRect l="-489"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3145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 compute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); keep tableau information.</a:t>
            </a:r>
          </a:p>
          <a:p>
            <a:r>
              <a:rPr lang="en-US" b="1" dirty="0"/>
              <a:t>Step 2 solve all equations for the remainder.</a:t>
            </a:r>
          </a:p>
          <a:p>
            <a:r>
              <a:rPr lang="en-US" dirty="0"/>
              <a:t>Step 3 substitute backward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CDF48C-BD2D-4688-8786-3E7D1EFC09BC}"/>
                  </a:ext>
                </a:extLst>
              </p:cNvPr>
              <p:cNvSpPr txBox="1"/>
              <p:nvPr/>
            </p:nvSpPr>
            <p:spPr>
              <a:xfrm>
                <a:off x="1649047" y="3632200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35=1⋅ 27 +8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27=3⋅  8  +3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  =2⋅   3  +2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1⋅   2  +1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CDF48C-BD2D-4688-8786-3E7D1EFC0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9047" y="3632200"/>
                <a:ext cx="2461846" cy="1569660"/>
              </a:xfrm>
              <a:prstGeom prst="rect">
                <a:avLst/>
              </a:prstGeom>
              <a:blipFill>
                <a:blip r:embed="rId2"/>
                <a:stretch>
                  <a:fillRect l="-490"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3293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 compute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); keep tableau information.</a:t>
            </a:r>
          </a:p>
          <a:p>
            <a:r>
              <a:rPr lang="en-US" b="1" dirty="0"/>
              <a:t>Step 2 solve all equations for the remainder.</a:t>
            </a:r>
          </a:p>
          <a:p>
            <a:r>
              <a:rPr lang="en-US" dirty="0"/>
              <a:t>Step 3 substitute backward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CDF48C-BD2D-4688-8786-3E7D1EFC09BC}"/>
                  </a:ext>
                </a:extLst>
              </p:cNvPr>
              <p:cNvSpPr txBox="1"/>
              <p:nvPr/>
            </p:nvSpPr>
            <p:spPr>
              <a:xfrm>
                <a:off x="1649047" y="3632200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35=1⋅ 27 +8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27=3⋅  8  +3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  =2⋅   3  +2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1⋅   2  +1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CDF48C-BD2D-4688-8786-3E7D1EFC0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9047" y="3632200"/>
                <a:ext cx="2461846" cy="1569660"/>
              </a:xfrm>
              <a:prstGeom prst="rect">
                <a:avLst/>
              </a:prstGeom>
              <a:blipFill>
                <a:blip r:embed="rId2"/>
                <a:stretch>
                  <a:fillRect l="-490"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/>
              <p:nvPr/>
            </p:nvSpPr>
            <p:spPr>
              <a:xfrm>
                <a:off x="5943601" y="3632200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=35 − 1⋅ 27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=27 − 3⋅  8  </m:t>
                      </m:r>
                    </m:oMath>
                  </m:oMathPara>
                </a14:m>
                <a:endParaRPr lang="en-US" sz="2400" b="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 =8  −  2⋅   3 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−  1⋅  2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1" y="3632200"/>
                <a:ext cx="2461846" cy="1569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835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5463-D6A3-4407-AAB1-5CA7614F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Euclidian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A7882-606B-47F3-A5F9-22097F608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 compute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); keep tableau information.</a:t>
            </a:r>
          </a:p>
          <a:p>
            <a:r>
              <a:rPr lang="en-US" dirty="0"/>
              <a:t>Step 2 solve all equations for the remainder.</a:t>
            </a:r>
          </a:p>
          <a:p>
            <a:r>
              <a:rPr lang="en-US" b="1" dirty="0"/>
              <a:t>Step 3 substitute backward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/>
              <p:nvPr/>
            </p:nvSpPr>
            <p:spPr>
              <a:xfrm>
                <a:off x="1809262" y="3824483"/>
                <a:ext cx="2461846" cy="1569660"/>
              </a:xfrm>
              <a:prstGeom prst="rect">
                <a:avLst/>
              </a:prstGeom>
              <a:noFill/>
              <a:ln w="28575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8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=35 − 1⋅ 27</m:t>
                    </m:r>
                  </m:oMath>
                </a14:m>
                <a:r>
                  <a:rPr lang="en-US" sz="2400" b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=27 − 3⋅  8  </m:t>
                      </m:r>
                    </m:oMath>
                  </m:oMathPara>
                </a14:m>
                <a:endParaRPr lang="en-US" sz="2400" b="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 =8  −  2⋅   3 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 =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3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 −  1⋅  2</m:t>
                    </m:r>
                  </m:oMath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626620-89D6-4884-8CEA-F35B8C8BD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262" y="3824483"/>
                <a:ext cx="2461846" cy="1569660"/>
              </a:xfrm>
              <a:prstGeom prst="rect">
                <a:avLst/>
              </a:prstGeom>
              <a:blipFill>
                <a:blip r:embed="rId2"/>
                <a:stretch>
                  <a:fillRect l="-244"/>
                </a:stretch>
              </a:blipFill>
              <a:ln w="28575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833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6BA7A1FE-736A-48A3-846A-B53BDD0DBBA6}" vid="{10AF989D-615E-4933-A809-2B6668B0A6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X1-objects</Template>
  <TotalTime>1</TotalTime>
  <Words>1057</Words>
  <Application>Microsoft Office PowerPoint</Application>
  <PresentationFormat>Widescreen</PresentationFormat>
  <Paragraphs>142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MS PGothic</vt:lpstr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Extended Euclidian Algorithm</vt:lpstr>
      <vt:lpstr>Euclid’s Algorithm</vt:lpstr>
      <vt:lpstr>Euclid’s Algorithm</vt:lpstr>
      <vt:lpstr>Bézout’s Theorem</vt:lpstr>
      <vt:lpstr>Extended Euclidian Algorithm</vt:lpstr>
      <vt:lpstr>Extended Euclidian Algorithm</vt:lpstr>
      <vt:lpstr>Extended Euclidian Algorithm</vt:lpstr>
      <vt:lpstr>Extended Euclidian Algorithm</vt:lpstr>
      <vt:lpstr>Extended Euclidian Algorithm</vt:lpstr>
      <vt:lpstr>Extended Euclidian Algorithm</vt:lpstr>
      <vt:lpstr>Extended Euclidian Algorithm</vt:lpstr>
      <vt:lpstr>Try it</vt:lpstr>
      <vt:lpstr>Finding the inverse…</vt:lpstr>
      <vt:lpstr>Try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Extended Euclidian Algorithm</dc:title>
  <dc:creator>rtweber2</dc:creator>
  <cp:lastModifiedBy>rtweber2</cp:lastModifiedBy>
  <cp:revision>1</cp:revision>
  <dcterms:created xsi:type="dcterms:W3CDTF">2022-01-31T23:40:48Z</dcterms:created>
  <dcterms:modified xsi:type="dcterms:W3CDTF">2022-01-31T23:41:58Z</dcterms:modified>
</cp:coreProperties>
</file>