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691" r:id="rId3"/>
    <p:sldId id="676" r:id="rId4"/>
    <p:sldId id="678" r:id="rId5"/>
    <p:sldId id="677" r:id="rId6"/>
    <p:sldId id="679" r:id="rId7"/>
    <p:sldId id="680" r:id="rId8"/>
    <p:sldId id="681" r:id="rId9"/>
    <p:sldId id="683" r:id="rId10"/>
    <p:sldId id="682" r:id="rId11"/>
    <p:sldId id="686" r:id="rId12"/>
    <p:sldId id="690" r:id="rId13"/>
    <p:sldId id="685" r:id="rId14"/>
    <p:sldId id="623" r:id="rId15"/>
    <p:sldId id="689" r:id="rId16"/>
    <p:sldId id="692" r:id="rId17"/>
    <p:sldId id="693" r:id="rId18"/>
    <p:sldId id="694" r:id="rId19"/>
    <p:sldId id="721" r:id="rId20"/>
    <p:sldId id="695" r:id="rId21"/>
    <p:sldId id="720" r:id="rId22"/>
    <p:sldId id="697" r:id="rId23"/>
    <p:sldId id="696" r:id="rId24"/>
    <p:sldId id="285" r:id="rId25"/>
    <p:sldId id="698" r:id="rId26"/>
    <p:sldId id="699" r:id="rId27"/>
    <p:sldId id="700" r:id="rId28"/>
    <p:sldId id="701" r:id="rId29"/>
    <p:sldId id="702" r:id="rId30"/>
    <p:sldId id="703" r:id="rId31"/>
    <p:sldId id="704" r:id="rId32"/>
    <p:sldId id="705" r:id="rId33"/>
    <p:sldId id="706" r:id="rId34"/>
    <p:sldId id="707" r:id="rId35"/>
    <p:sldId id="724" r:id="rId36"/>
    <p:sldId id="708" r:id="rId37"/>
    <p:sldId id="710" r:id="rId38"/>
    <p:sldId id="712" r:id="rId39"/>
    <p:sldId id="713" r:id="rId40"/>
    <p:sldId id="711" r:id="rId41"/>
    <p:sldId id="714" r:id="rId42"/>
    <p:sldId id="715" r:id="rId43"/>
    <p:sldId id="716" r:id="rId44"/>
    <p:sldId id="717" r:id="rId45"/>
    <p:sldId id="719" r:id="rId46"/>
    <p:sldId id="718" r:id="rId47"/>
    <p:sldId id="722" r:id="rId48"/>
    <p:sldId id="723" r:id="rId49"/>
    <p:sldId id="709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725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5B6B8A2-AF91-4106-8320-68B771A76D7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1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3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2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0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27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8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5B6B8A2-AF91-4106-8320-68B771A76D7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11/22wi/exams/final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9DF5-BF61-469B-B552-E667BB668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01B83-E246-4C81-9ED5-1D2430B5F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 dirty="0" smtClean="0"/>
              <a:t>Winter 2022</a:t>
            </a:r>
            <a:endParaRPr lang="en-US" dirty="0"/>
          </a:p>
          <a:p>
            <a:r>
              <a:rPr lang="en-US" dirty="0"/>
              <a:t>Lecture </a:t>
            </a:r>
            <a:r>
              <a:rPr lang="en-US" dirty="0" smtClean="0"/>
              <a:t>25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0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3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76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74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76" idx="0"/>
              <a:endCxn id="44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76" idx="4"/>
              <a:endCxn id="46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0511A70-04FB-4220-9DC6-0A76DEA30D5C}"/>
              </a:ext>
            </a:extLst>
          </p:cNvPr>
          <p:cNvSpPr/>
          <p:nvPr/>
        </p:nvSpPr>
        <p:spPr>
          <a:xfrm>
            <a:off x="6878280" y="4413305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Pollev.com/uwcse311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0034-75F7-47EA-95ED-7114D88E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NFA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2404F0-2419-45A1-91E7-C5885B2238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an NFA for:</a:t>
                </a:r>
              </a:p>
              <a:p>
                <a:r>
                  <a:rPr lang="en-US" dirty="0"/>
                  <a:t>Strings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{0,1,2}</m:t>
                    </m:r>
                  </m:oMath>
                </a14:m>
                <a:r>
                  <a:rPr lang="en-US" dirty="0"/>
                  <a:t> that contain at least three 0’s.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Strings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</m:t>
                        </m:r>
                      </m:e>
                    </m:d>
                  </m:oMath>
                </a14:m>
                <a:r>
                  <a:rPr lang="en-US" dirty="0"/>
                  <a:t> where the number of 2’s is even </a:t>
                </a:r>
                <a:r>
                  <a:rPr lang="en-US" b="1" dirty="0"/>
                  <a:t>and </a:t>
                </a:r>
                <a:r>
                  <a:rPr lang="en-US" dirty="0"/>
                  <a:t>the sum of the digits %3=0. </a:t>
                </a:r>
                <a:endParaRPr lang="en-US" b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2404F0-2419-45A1-91E7-C5885B2238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43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6FC47-DD39-44E8-9871-1EFCDA81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7BC6CE-811B-420D-A57F-E4FEDF910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11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 NFAs/DFAs what can and can’t they do?</a:t>
                </a:r>
              </a:p>
              <a:p>
                <a:r>
                  <a:rPr lang="en-US" dirty="0"/>
                  <a:t>Can NFAs do more than DFAs?</a:t>
                </a:r>
              </a:p>
              <a:p>
                <a:r>
                  <a:rPr lang="en-US" dirty="0"/>
                  <a:t>How do they relate to context-free-grammars? Regular expressions?</a:t>
                </a:r>
              </a:p>
              <a:p>
                <a:endParaRPr lang="en-US" dirty="0"/>
              </a:p>
              <a:p>
                <a:r>
                  <a:rPr lang="en-US" dirty="0" smtClean="0"/>
                  <a:t>i.e. is there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is the language of an NFA but not a DFA? Or vice versa?</a:t>
                </a:r>
              </a:p>
              <a:p>
                <a:r>
                  <a:rPr lang="en-US" dirty="0" smtClean="0"/>
                  <a:t>What about CFGs/regexes?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8525914-E8E4-413B-AF07-3C6D14908D6A}"/>
              </a:ext>
            </a:extLst>
          </p:cNvPr>
          <p:cNvSpPr/>
          <p:nvPr/>
        </p:nvSpPr>
        <p:spPr>
          <a:xfrm>
            <a:off x="6878280" y="4413305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Pollev.com/uwcse311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931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3DDEBF-C363-4FB6-ACA4-F58B1FC01116}"/>
              </a:ext>
            </a:extLst>
          </p:cNvPr>
          <p:cNvGrpSpPr/>
          <p:nvPr/>
        </p:nvGrpSpPr>
        <p:grpSpPr>
          <a:xfrm>
            <a:off x="575238" y="3429000"/>
            <a:ext cx="11358853" cy="3066275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language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is the language of a regular expression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 DFA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an NFA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ADDFCD-8A69-4475-8DFF-CB794958FC1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Kleene’s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647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CFF-30E5-4B79-832E-505442D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68E3-3D5D-4148-B4D4-3A130E0B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 NFAs, DFAs, and regular expressions are all “equally powerful”</a:t>
            </a:r>
          </a:p>
          <a:p>
            <a:r>
              <a:rPr lang="en-US" dirty="0"/>
              <a:t>Every language either can be expressed with any of them or none of them.</a:t>
            </a:r>
          </a:p>
          <a:p>
            <a:endParaRPr lang="en-US" dirty="0"/>
          </a:p>
          <a:p>
            <a:r>
              <a:rPr lang="en-US" dirty="0"/>
              <a:t>A set of strings that is recognized by a DFA (equivalently, recognized by an NFA; equivalently, the language of a regular expression) is called a </a:t>
            </a:r>
            <a:r>
              <a:rPr lang="en-US" b="1" dirty="0"/>
              <a:t>regular language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So to show a language is “regular” you just need to show one of these and prove it works. There are some “irregular” languages (that don’t have a corresponding NFA/DFA/regex)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4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32D8-050F-4B24-8EBB-A81EE645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FC89-8F9B-4C88-9A0F-40830D42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01270"/>
            <a:ext cx="11187258" cy="5455023"/>
          </a:xfrm>
        </p:spPr>
        <p:txBody>
          <a:bodyPr>
            <a:normAutofit/>
          </a:bodyPr>
          <a:lstStyle/>
          <a:p>
            <a:r>
              <a:rPr lang="en-US" dirty="0" smtClean="0"/>
              <a:t>HW8 </a:t>
            </a:r>
            <a:r>
              <a:rPr lang="en-US" dirty="0"/>
              <a:t>is a mix of relations, DFAs/NFAs, and some review-y questions.</a:t>
            </a:r>
          </a:p>
          <a:p>
            <a:pPr lvl="1"/>
            <a:r>
              <a:rPr lang="en-US" dirty="0"/>
              <a:t>Due </a:t>
            </a:r>
            <a:r>
              <a:rPr lang="en-US" dirty="0" smtClean="0"/>
              <a:t>Wednesday</a:t>
            </a:r>
            <a:endParaRPr lang="en-US" dirty="0"/>
          </a:p>
          <a:p>
            <a:r>
              <a:rPr lang="en-US" dirty="0"/>
              <a:t>Final review materials </a:t>
            </a:r>
            <a:r>
              <a:rPr lang="en-US" dirty="0" smtClean="0"/>
              <a:t>and logistics on </a:t>
            </a:r>
            <a:r>
              <a:rPr lang="en-US" dirty="0" smtClean="0">
                <a:hlinkClick r:id="rId2"/>
              </a:rPr>
              <a:t>this page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What’s fair game for the final?</a:t>
            </a:r>
          </a:p>
          <a:p>
            <a:pPr lvl="1"/>
            <a:r>
              <a:rPr lang="en-US" dirty="0"/>
              <a:t>Everything through the end of this slide deck can show up in any way. (cumulative)</a:t>
            </a:r>
          </a:p>
          <a:p>
            <a:pPr lvl="1"/>
            <a:r>
              <a:rPr lang="en-US" dirty="0"/>
              <a:t>Monday you’ll learn how to show a language is “not regular.” Wednesday you’ll learn how to show a set is “uncountable.” There will be a problem on the final “choose one of these two: show a language is irregular; show a set is uncountable”</a:t>
            </a:r>
          </a:p>
          <a:p>
            <a:pPr lvl="1"/>
            <a:r>
              <a:rPr lang="en-US" dirty="0"/>
              <a:t>Last day of class will wrap those topics/talk about the Halting Problem (won’t be tested directly)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2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0031" y="4891773"/>
            <a:ext cx="3972107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just a “sketch” of the proof. We want you to get the intuition for why this is true, we’ll go very quickly for some cases.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33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/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language of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also satisfies the requirements for an NFA,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the language of an NFA.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blipFill>
                <a:blip r:embed="rId5"/>
                <a:stretch>
                  <a:fillRect l="-1218" t="-2632" r="-2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0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E604-813E-41DB-972D-D4C3B929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regular expression has a corresponding NFA.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D0953-5ED8-43C2-9599-1B457FAE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by…</a:t>
            </a:r>
          </a:p>
          <a:p>
            <a:r>
              <a:rPr lang="en-US" dirty="0"/>
              <a:t>Structural induction! </a:t>
            </a:r>
          </a:p>
          <a:p>
            <a:endParaRPr lang="en-US" dirty="0"/>
          </a:p>
          <a:p>
            <a:r>
              <a:rPr lang="en-US" dirty="0"/>
              <a:t>Regular expressions are recursively defined, so we can prove something about every regular expression via induction.</a:t>
            </a:r>
          </a:p>
          <a:p>
            <a:r>
              <a:rPr lang="en-US" dirty="0"/>
              <a:t>What was that definition again…</a:t>
            </a:r>
          </a:p>
        </p:txBody>
      </p:sp>
    </p:spTree>
    <p:extLst>
      <p:ext uri="{BB962C8B-B14F-4D97-AF65-F5344CB8AC3E}">
        <p14:creationId xmlns:p14="http://schemas.microsoft.com/office/powerpoint/2010/main" val="3876993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0C3D-F1C0-4363-86F4-DE08F10F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Basis: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 regular expression. The empty string itself matches the pattern (and nothing else does).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a regular expression. No strings match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regular expression,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(i.e. any character). The character itself matching this </a:t>
                </a:r>
                <a:r>
                  <a:rPr lang="en-US" dirty="0" err="1"/>
                  <a:t>mattern</a:t>
                </a:r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regular expression</a:t>
                </a:r>
              </a:p>
              <a:p>
                <a:pPr lvl="1"/>
                <a:r>
                  <a:rPr lang="en-US" dirty="0"/>
                  <a:t>   matched by any string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[or both]).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regular expression,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that can be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more strings that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366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">
            <a:extLst>
              <a:ext uri="{FF2B5EF4-FFF2-40B4-BE49-F238E27FC236}">
                <a16:creationId xmlns:a16="http://schemas.microsoft.com/office/drawing/2014/main" id="{EEF40155-23E0-4BB3-833B-9D20086A3DE0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2696308"/>
            <a:ext cx="609600" cy="328613"/>
            <a:chOff x="4114800" y="2286000"/>
            <a:chExt cx="609600" cy="32861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4C48008-B06B-4DA5-BDFC-3827ADD20827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BE2839-425B-4375-801E-6CC18D71D98E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4527FEF-A08D-458F-BA4B-E1E1D47072E7}"/>
              </a:ext>
            </a:extLst>
          </p:cNvPr>
          <p:cNvSpPr/>
          <p:nvPr/>
        </p:nvSpPr>
        <p:spPr bwMode="auto">
          <a:xfrm>
            <a:off x="4616939" y="588400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9AE7D613-48AE-47FF-B3D9-6593A15BE605}"/>
              </a:ext>
            </a:extLst>
          </p:cNvPr>
          <p:cNvGrpSpPr>
            <a:grpSpLocks/>
          </p:cNvGrpSpPr>
          <p:nvPr/>
        </p:nvGrpSpPr>
        <p:grpSpPr bwMode="auto">
          <a:xfrm>
            <a:off x="2927839" y="4360008"/>
            <a:ext cx="546100" cy="328613"/>
            <a:chOff x="4178141" y="3657600"/>
            <a:chExt cx="546259" cy="32861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C2DD13-F01F-43E9-9056-8D598D826700}"/>
                </a:ext>
              </a:extLst>
            </p:cNvPr>
            <p:cNvSpPr/>
            <p:nvPr/>
          </p:nvSpPr>
          <p:spPr bwMode="auto">
            <a:xfrm>
              <a:off x="4419511" y="3657600"/>
              <a:ext cx="304889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8CE948-F4C0-41F5-9E4B-EA02BDE90579}"/>
                </a:ext>
              </a:extLst>
            </p:cNvPr>
            <p:cNvCxnSpPr/>
            <p:nvPr/>
          </p:nvCxnSpPr>
          <p:spPr bwMode="auto">
            <a:xfrm>
              <a:off x="4178141" y="3821113"/>
              <a:ext cx="30965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FA1FC9C7-02E5-41C8-B5A1-97104DEA06A2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5896708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1575FE-B22C-4A6D-A16E-270D3EB98CC9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F3A08B-6CCF-456B-8529-3B5E03BF6A2C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37FBAE-8AE0-4B3F-A411-6929B7A69288}"/>
              </a:ext>
            </a:extLst>
          </p:cNvPr>
          <p:cNvCxnSpPr>
            <a:endCxn id="7" idx="2"/>
          </p:cNvCxnSpPr>
          <p:nvPr/>
        </p:nvCxnSpPr>
        <p:spPr>
          <a:xfrm>
            <a:off x="3473939" y="6049108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AF0E35C-5D4E-44D8-B520-B28743D0C98D}"/>
              </a:ext>
            </a:extLst>
          </p:cNvPr>
          <p:cNvSpPr txBox="1"/>
          <p:nvPr/>
        </p:nvSpPr>
        <p:spPr>
          <a:xfrm>
            <a:off x="3888277" y="5526821"/>
            <a:ext cx="3698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>
                <a:latin typeface="+mn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24716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962400"/>
            <a:ext cx="2362200" cy="1752600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4919133" y="3970866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2523266" y="5811424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922999" y="5811424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 sketch for this proof – so we’ll just doodle stuff.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language,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 language.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blipFill>
                <a:blip r:embed="rId4"/>
                <a:stretch>
                  <a:fillRect l="-3471" t="-216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099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2335864"/>
            <a:ext cx="2362200" cy="1711508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8335280" y="4369451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518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8305800" y="2335864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8229600" y="315441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534400" y="3005585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9982200" y="263351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9982200" y="352647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8411480" y="4369451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8335280" y="520765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8640080" y="5055251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10087880" y="46742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10087880" y="55886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20">
            <a:extLst>
              <a:ext uri="{FF2B5EF4-FFF2-40B4-BE49-F238E27FC236}">
                <a16:creationId xmlns:a16="http://schemas.microsoft.com/office/drawing/2014/main" id="{97C8110D-D88E-4019-AE5D-56D175C7DC5A}"/>
              </a:ext>
            </a:extLst>
          </p:cNvPr>
          <p:cNvGrpSpPr>
            <a:grpSpLocks/>
          </p:cNvGrpSpPr>
          <p:nvPr/>
        </p:nvGrpSpPr>
        <p:grpSpPr bwMode="auto">
          <a:xfrm>
            <a:off x="5657362" y="4040839"/>
            <a:ext cx="609600" cy="328612"/>
            <a:chOff x="4114800" y="2286000"/>
            <a:chExt cx="609600" cy="32861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80B7AA5-5190-4DAE-AD20-FB925B330ADA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A4ED8F-7424-43D9-94B9-714893852F3B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Curved Connector 2">
            <a:extLst>
              <a:ext uri="{FF2B5EF4-FFF2-40B4-BE49-F238E27FC236}">
                <a16:creationId xmlns:a16="http://schemas.microsoft.com/office/drawing/2014/main" id="{9BF9F41A-FF50-435E-979A-13B7CBE1F0FD}"/>
              </a:ext>
            </a:extLst>
          </p:cNvPr>
          <p:cNvCxnSpPr>
            <a:cxnSpLocks/>
          </p:cNvCxnSpPr>
          <p:nvPr/>
        </p:nvCxnSpPr>
        <p:spPr>
          <a:xfrm flipV="1">
            <a:off x="6222513" y="3164539"/>
            <a:ext cx="2267548" cy="925512"/>
          </a:xfrm>
          <a:prstGeom prst="curvedConnector3">
            <a:avLst>
              <a:gd name="adj1" fmla="val 131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8">
            <a:extLst>
              <a:ext uri="{FF2B5EF4-FFF2-40B4-BE49-F238E27FC236}">
                <a16:creationId xmlns:a16="http://schemas.microsoft.com/office/drawing/2014/main" id="{77656E51-5552-465F-BEDD-84DD8F9A6385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6222325" y="4321328"/>
            <a:ext cx="2417755" cy="898230"/>
          </a:xfrm>
          <a:prstGeom prst="curvedConnector3">
            <a:avLst>
              <a:gd name="adj1" fmla="val 1088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3243D67-DAC8-47D8-91F7-A95D76F67E2E}"/>
              </a:ext>
            </a:extLst>
          </p:cNvPr>
          <p:cNvSpPr txBox="1"/>
          <p:nvPr/>
        </p:nvSpPr>
        <p:spPr>
          <a:xfrm>
            <a:off x="6287599" y="3126439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02AE03-C20E-4773-8547-EC2563760C91}"/>
              </a:ext>
            </a:extLst>
          </p:cNvPr>
          <p:cNvSpPr txBox="1"/>
          <p:nvPr/>
        </p:nvSpPr>
        <p:spPr>
          <a:xfrm>
            <a:off x="6287599" y="4999689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/>
              <p:nvPr/>
            </p:nvSpPr>
            <p:spPr>
              <a:xfrm>
                <a:off x="422031" y="3080271"/>
                <a:ext cx="500602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Then you match one of the two regexes. New machine transitions into start state of appropriate old machine. Will be accepted.</a:t>
                </a:r>
              </a:p>
              <a:p>
                <a:r>
                  <a:rPr lang="en-US" dirty="0"/>
                  <a:t>Accepted by the machine? First step </a:t>
                </a:r>
                <a:r>
                  <a:rPr lang="en-US" b="1" dirty="0"/>
                  <a:t>has </a:t>
                </a:r>
                <a:r>
                  <a:rPr lang="en-US" dirty="0"/>
                  <a:t>to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dirty="0"/>
                  <a:t>transition into one of the machines, so would have been accepted by the smaller machine, so must have matched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31" y="3080271"/>
                <a:ext cx="5006028" cy="2031325"/>
              </a:xfrm>
              <a:prstGeom prst="rect">
                <a:avLst/>
              </a:prstGeom>
              <a:blipFill>
                <a:blip r:embed="rId5"/>
                <a:stretch>
                  <a:fillRect l="-974" t="-1497" r="-1096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08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4459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6839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7319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20997" y="351051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20997" y="440347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0219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2599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3079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597859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597859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2213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3010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1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6804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9184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9664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44447" y="351051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44447" y="440347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2564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4944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5424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600204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600204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4558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5355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0">
            <a:extLst>
              <a:ext uri="{FF2B5EF4-FFF2-40B4-BE49-F238E27FC236}">
                <a16:creationId xmlns:a16="http://schemas.microsoft.com/office/drawing/2014/main" id="{A0D4CFBA-F4F1-472E-B482-08DEC4FD4D73}"/>
              </a:ext>
            </a:extLst>
          </p:cNvPr>
          <p:cNvGrpSpPr>
            <a:grpSpLocks/>
          </p:cNvGrpSpPr>
          <p:nvPr/>
        </p:nvGrpSpPr>
        <p:grpSpPr bwMode="auto">
          <a:xfrm>
            <a:off x="591674" y="3899394"/>
            <a:ext cx="609600" cy="328612"/>
            <a:chOff x="4114800" y="2286000"/>
            <a:chExt cx="609600" cy="32861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6790666-F88D-4910-9450-5908C8F34D7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EA45FE7-6738-4F1C-8D56-ED3F2EB612B2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1CD0B0-A9A3-4839-A87A-6A42D1A7DD63}"/>
              </a:ext>
            </a:extLst>
          </p:cNvPr>
          <p:cNvSpPr txBox="1"/>
          <p:nvPr/>
        </p:nvSpPr>
        <p:spPr>
          <a:xfrm>
            <a:off x="3407630" y="3243263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4" name="Curved Connector 21">
            <a:extLst>
              <a:ext uri="{FF2B5EF4-FFF2-40B4-BE49-F238E27FC236}">
                <a16:creationId xmlns:a16="http://schemas.microsoft.com/office/drawing/2014/main" id="{EB9F6E02-EE6D-4C74-A29B-336DFF05D9DA}"/>
              </a:ext>
            </a:extLst>
          </p:cNvPr>
          <p:cNvCxnSpPr/>
          <p:nvPr/>
        </p:nvCxnSpPr>
        <p:spPr>
          <a:xfrm>
            <a:off x="2612292" y="3670300"/>
            <a:ext cx="1905000" cy="381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7">
            <a:extLst>
              <a:ext uri="{FF2B5EF4-FFF2-40B4-BE49-F238E27FC236}">
                <a16:creationId xmlns:a16="http://schemas.microsoft.com/office/drawing/2014/main" id="{78BA3767-D5CA-46F5-B165-9168B1439B50}"/>
              </a:ext>
            </a:extLst>
          </p:cNvPr>
          <p:cNvCxnSpPr/>
          <p:nvPr/>
        </p:nvCxnSpPr>
        <p:spPr>
          <a:xfrm flipV="1">
            <a:off x="2612292" y="4076700"/>
            <a:ext cx="1905000" cy="508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D104A35-3E7C-4A24-96AB-9E2CD69F0E59}"/>
              </a:ext>
            </a:extLst>
          </p:cNvPr>
          <p:cNvSpPr txBox="1"/>
          <p:nvPr/>
        </p:nvSpPr>
        <p:spPr>
          <a:xfrm>
            <a:off x="3407630" y="4322763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/>
              <p:nvPr/>
            </p:nvSpPr>
            <p:spPr>
              <a:xfrm>
                <a:off x="7127632" y="2399323"/>
                <a:ext cx="459544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can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NFA can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so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is accepted?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must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until acceptance.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(by IH) so string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632" y="2399323"/>
                <a:ext cx="4595446" cy="2585323"/>
              </a:xfrm>
              <a:prstGeom prst="rect">
                <a:avLst/>
              </a:prstGeom>
              <a:blipFill>
                <a:blip r:embed="rId5"/>
                <a:stretch>
                  <a:fillRect l="-1061" t="-1415" r="-185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09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637527" y="3361349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179896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031070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65900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55196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4933177" y="403107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911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  <a:blipFill>
                <a:blip r:embed="rId3"/>
                <a:stretch>
                  <a:fillRect l="-654" t="-2264" r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567192" y="3361349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179896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031070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659003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551963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5027503" y="3933674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4">
            <a:extLst>
              <a:ext uri="{FF2B5EF4-FFF2-40B4-BE49-F238E27FC236}">
                <a16:creationId xmlns:a16="http://schemas.microsoft.com/office/drawing/2014/main" id="{C15AEA69-A58C-4226-A220-C9196FB14EDD}"/>
              </a:ext>
            </a:extLst>
          </p:cNvPr>
          <p:cNvGrpSpPr>
            <a:grpSpLocks/>
          </p:cNvGrpSpPr>
          <p:nvPr/>
        </p:nvGrpSpPr>
        <p:grpSpPr bwMode="auto">
          <a:xfrm>
            <a:off x="1093904" y="4040552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FB378D2-41F9-4A36-9951-067BB876789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518CBB-A174-4611-B1C6-E8D72AD53C5D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204409-DD0B-4DAA-B1D1-427C1E84A7B1}"/>
              </a:ext>
            </a:extLst>
          </p:cNvPr>
          <p:cNvCxnSpPr/>
          <p:nvPr/>
        </p:nvCxnSpPr>
        <p:spPr>
          <a:xfrm flipV="1">
            <a:off x="1703504" y="4180252"/>
            <a:ext cx="1158875" cy="12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78D822-22A1-4C2B-9C27-65BC36935DD8}"/>
              </a:ext>
            </a:extLst>
          </p:cNvPr>
          <p:cNvSpPr txBox="1"/>
          <p:nvPr/>
        </p:nvSpPr>
        <p:spPr>
          <a:xfrm>
            <a:off x="1924167" y="3726227"/>
            <a:ext cx="34817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6" name="Curved Connector 17">
            <a:extLst>
              <a:ext uri="{FF2B5EF4-FFF2-40B4-BE49-F238E27FC236}">
                <a16:creationId xmlns:a16="http://schemas.microsoft.com/office/drawing/2014/main" id="{EE71D18C-5B23-4ADA-BD79-51EC0FBD09BD}"/>
              </a:ext>
            </a:extLst>
          </p:cNvPr>
          <p:cNvCxnSpPr/>
          <p:nvPr/>
        </p:nvCxnSpPr>
        <p:spPr>
          <a:xfrm rot="16200000" flipH="1" flipV="1">
            <a:off x="3540362" y="3096458"/>
            <a:ext cx="381000" cy="1447800"/>
          </a:xfrm>
          <a:prstGeom prst="curvedConnector3">
            <a:avLst>
              <a:gd name="adj1" fmla="val -16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94D9DC-A8FB-4FCD-B429-F92B76281F1D}"/>
              </a:ext>
            </a:extLst>
          </p:cNvPr>
          <p:cNvSpPr txBox="1"/>
          <p:nvPr/>
        </p:nvSpPr>
        <p:spPr>
          <a:xfrm>
            <a:off x="3556118" y="2891314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AA296A-6283-4024-9062-A9890457E016}"/>
              </a:ext>
            </a:extLst>
          </p:cNvPr>
          <p:cNvSpPr txBox="1"/>
          <p:nvPr/>
        </p:nvSpPr>
        <p:spPr>
          <a:xfrm>
            <a:off x="3636253" y="5203666"/>
            <a:ext cx="147878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24" name="Curved Connector 28">
            <a:extLst>
              <a:ext uri="{FF2B5EF4-FFF2-40B4-BE49-F238E27FC236}">
                <a16:creationId xmlns:a16="http://schemas.microsoft.com/office/drawing/2014/main" id="{F2EDFB22-C263-449B-8A1A-50B5734730A7}"/>
              </a:ext>
            </a:extLst>
          </p:cNvPr>
          <p:cNvCxnSpPr/>
          <p:nvPr/>
        </p:nvCxnSpPr>
        <p:spPr>
          <a:xfrm rot="5400000" flipH="1">
            <a:off x="3464162" y="3882271"/>
            <a:ext cx="533400" cy="1447800"/>
          </a:xfrm>
          <a:prstGeom prst="curvedConnector3">
            <a:avLst>
              <a:gd name="adj1" fmla="val -8571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/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then by def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machine accepts by not transitioning. Otherwise run accepting computation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return to start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then end in accept state (all possible by IH)</a:t>
                </a:r>
              </a:p>
              <a:p>
                <a:r>
                  <a:rPr lang="en-US" dirty="0"/>
                  <a:t>If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go from start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to final state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 back to start some number of times. So we can break string into parts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by IH we can break string into substrings all matched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i.e. we match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blipFill>
                <a:blip r:embed="rId5"/>
                <a:stretch>
                  <a:fillRect l="-812" t="-1064" r="-30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046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By principle of structural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regular expressions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Thus every regular expression has an equivalent NFA.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B2A50CE4-10F9-4B45-BF5B-3011466B8AC3}"/>
              </a:ext>
            </a:extLst>
          </p:cNvPr>
          <p:cNvSpPr/>
          <p:nvPr/>
        </p:nvSpPr>
        <p:spPr>
          <a:xfrm>
            <a:off x="4110849" y="4642652"/>
            <a:ext cx="5343363" cy="94534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F5269-C840-466E-AF36-064280AC6931}"/>
              </a:ext>
            </a:extLst>
          </p:cNvPr>
          <p:cNvSpPr txBox="1"/>
          <p:nvPr/>
        </p:nvSpPr>
        <p:spPr>
          <a:xfrm rot="14368">
            <a:off x="4351884" y="4959530"/>
            <a:ext cx="449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regex has an equivalent NFA</a:t>
            </a:r>
          </a:p>
        </p:txBody>
      </p:sp>
    </p:spTree>
    <p:extLst>
      <p:ext uri="{BB962C8B-B14F-4D97-AF65-F5344CB8AC3E}">
        <p14:creationId xmlns:p14="http://schemas.microsoft.com/office/powerpoint/2010/main" val="3991768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641E-72DC-47DD-BD0C-A0B476AF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CFE00AB-A6A0-48D5-95DF-393C0106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85925"/>
            <a:ext cx="174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b="1" dirty="0"/>
              <a:t>(01</a:t>
            </a:r>
            <a:r>
              <a:rPr lang="en-US" sz="2800" b="1" dirty="0">
                <a:sym typeface="Symbol" charset="0"/>
              </a:rPr>
              <a:t> 1</a:t>
            </a:r>
            <a:r>
              <a:rPr lang="en-US" sz="2800" b="1" dirty="0"/>
              <a:t>)*0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3F61F2-CBB2-48A9-A7EF-4B7E1475063F}"/>
              </a:ext>
            </a:extLst>
          </p:cNvPr>
          <p:cNvSpPr/>
          <p:nvPr/>
        </p:nvSpPr>
        <p:spPr bwMode="auto">
          <a:xfrm>
            <a:off x="3429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BD8663-DD2C-4396-A047-AC3F12F3A4A0}"/>
              </a:ext>
            </a:extLst>
          </p:cNvPr>
          <p:cNvCxnSpPr>
            <a:stCxn id="28" idx="5"/>
            <a:endCxn id="5" idx="2"/>
          </p:cNvCxnSpPr>
          <p:nvPr/>
        </p:nvCxnSpPr>
        <p:spPr bwMode="auto">
          <a:xfrm>
            <a:off x="2709863" y="4178300"/>
            <a:ext cx="719137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ACF939B-D091-4684-A880-F5ABE60D613F}"/>
              </a:ext>
            </a:extLst>
          </p:cNvPr>
          <p:cNvSpPr/>
          <p:nvPr/>
        </p:nvSpPr>
        <p:spPr bwMode="auto">
          <a:xfrm>
            <a:off x="4572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093A8E-149A-4B7B-B188-7C48A373F318}"/>
              </a:ext>
            </a:extLst>
          </p:cNvPr>
          <p:cNvCxnSpPr>
            <a:stCxn id="5" idx="6"/>
            <a:endCxn id="7" idx="2"/>
          </p:cNvCxnSpPr>
          <p:nvPr/>
        </p:nvCxnSpPr>
        <p:spPr bwMode="auto">
          <a:xfrm>
            <a:off x="3657600" y="46228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5">
            <a:extLst>
              <a:ext uri="{FF2B5EF4-FFF2-40B4-BE49-F238E27FC236}">
                <a16:creationId xmlns:a16="http://schemas.microsoft.com/office/drawing/2014/main" id="{1C343811-15A6-4295-AB0E-317CA1CFC12D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038600"/>
            <a:ext cx="1295400" cy="252413"/>
            <a:chOff x="4800600" y="4800600"/>
            <a:chExt cx="1295400" cy="2524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3CA603-2D1A-452B-8404-8F902FCF4276}"/>
                </a:ext>
              </a:extLst>
            </p:cNvPr>
            <p:cNvSpPr/>
            <p:nvPr/>
          </p:nvSpPr>
          <p:spPr bwMode="auto">
            <a:xfrm>
              <a:off x="5867400" y="4800600"/>
              <a:ext cx="228600" cy="2524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8B2932-DA5D-4731-B08B-B065E6778B5B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41CCDD-A970-4FB3-AB25-01BB6768CE70}"/>
                </a:ext>
              </a:extLst>
            </p:cNvPr>
            <p:cNvCxnSpPr>
              <a:stCxn id="11" idx="6"/>
              <a:endCxn id="10" idx="2"/>
            </p:cNvCxnSpPr>
            <p:nvPr/>
          </p:nvCxnSpPr>
          <p:spPr bwMode="auto">
            <a:xfrm>
              <a:off x="5029200" y="4927600"/>
              <a:ext cx="838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3">
            <a:extLst>
              <a:ext uri="{FF2B5EF4-FFF2-40B4-BE49-F238E27FC236}">
                <a16:creationId xmlns:a16="http://schemas.microsoft.com/office/drawing/2014/main" id="{DBC84086-0756-4031-86B2-E616AC2B031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429000"/>
            <a:ext cx="1066800" cy="252413"/>
            <a:chOff x="4800600" y="4800600"/>
            <a:chExt cx="1066800" cy="25241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2AA32E-0DB6-4E6F-8F69-9F3DD7B0715E}"/>
                </a:ext>
              </a:extLst>
            </p:cNvPr>
            <p:cNvSpPr/>
            <p:nvPr/>
          </p:nvSpPr>
          <p:spPr bwMode="auto">
            <a:xfrm>
              <a:off x="56388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1605F43-22DB-48E4-B7C2-B0EDBCF771F7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735B678-466E-41DF-8C0A-02DF4D4B9F9E}"/>
                </a:ext>
              </a:extLst>
            </p:cNvPr>
            <p:cNvCxnSpPr>
              <a:stCxn id="15" idx="6"/>
              <a:endCxn id="14" idx="2"/>
            </p:cNvCxnSpPr>
            <p:nvPr/>
          </p:nvCxnSpPr>
          <p:spPr bwMode="auto">
            <a:xfrm>
              <a:off x="5029200" y="492760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2">
            <a:extLst>
              <a:ext uri="{FF2B5EF4-FFF2-40B4-BE49-F238E27FC236}">
                <a16:creationId xmlns:a16="http://schemas.microsoft.com/office/drawing/2014/main" id="{FB3D0936-A5DD-4B7A-B735-51E29EE24DE3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00399"/>
            <a:ext cx="3642998" cy="1436088"/>
            <a:chOff x="2971800" y="3124200"/>
            <a:chExt cx="3643287" cy="143614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C2E54D-A13B-4771-9611-BD9C591AF9B8}"/>
                </a:ext>
              </a:extLst>
            </p:cNvPr>
            <p:cNvSpPr/>
            <p:nvPr/>
          </p:nvSpPr>
          <p:spPr bwMode="auto">
            <a:xfrm>
              <a:off x="5257981" y="3352809"/>
              <a:ext cx="228618" cy="25242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Group 16397">
              <a:extLst>
                <a:ext uri="{FF2B5EF4-FFF2-40B4-BE49-F238E27FC236}">
                  <a16:creationId xmlns:a16="http://schemas.microsoft.com/office/drawing/2014/main" id="{7F05C82B-F0BC-4CE2-BABC-9A8E99E77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3886200"/>
              <a:ext cx="1600200" cy="252413"/>
              <a:chOff x="4267200" y="3505200"/>
              <a:chExt cx="1600200" cy="252413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D514E8C-0536-4CFB-B30B-9014EDEF456F}"/>
                  </a:ext>
                </a:extLst>
              </p:cNvPr>
              <p:cNvCxnSpPr>
                <a:endCxn id="29" idx="2"/>
              </p:cNvCxnSpPr>
              <p:nvPr/>
            </p:nvCxnSpPr>
            <p:spPr bwMode="auto">
              <a:xfrm flipV="1">
                <a:off x="4267200" y="3632236"/>
                <a:ext cx="304824" cy="25401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F86D839-F198-43E7-914A-6122E28191F8}"/>
                  </a:ext>
                </a:extLst>
              </p:cNvPr>
              <p:cNvSpPr/>
              <p:nvPr/>
            </p:nvSpPr>
            <p:spPr bwMode="auto">
              <a:xfrm>
                <a:off x="5638909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69B0CF6-513A-420F-8F8B-EE9502F03446}"/>
                  </a:ext>
                </a:extLst>
              </p:cNvPr>
              <p:cNvSpPr/>
              <p:nvPr/>
            </p:nvSpPr>
            <p:spPr bwMode="auto">
              <a:xfrm>
                <a:off x="4572024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033D3E6-5E28-4447-927A-5AD15CDFD2CA}"/>
                  </a:ext>
                </a:extLst>
              </p:cNvPr>
              <p:cNvCxnSpPr>
                <a:stCxn id="29" idx="6"/>
                <a:endCxn id="28" idx="2"/>
              </p:cNvCxnSpPr>
              <p:nvPr/>
            </p:nvCxnSpPr>
            <p:spPr bwMode="auto">
              <a:xfrm>
                <a:off x="4800642" y="3632236"/>
                <a:ext cx="8382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07CC442-34C7-42BD-B9FC-400089B08134}"/>
                </a:ext>
              </a:extLst>
            </p:cNvPr>
            <p:cNvCxnSpPr>
              <a:stCxn id="18" idx="6"/>
            </p:cNvCxnSpPr>
            <p:nvPr/>
          </p:nvCxnSpPr>
          <p:spPr bwMode="auto">
            <a:xfrm>
              <a:off x="5486600" y="3478227"/>
              <a:ext cx="533442" cy="269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D739AB7-B9F7-4535-BAF3-F4DBABBDBC4C}"/>
                </a:ext>
              </a:extLst>
            </p:cNvPr>
            <p:cNvCxnSpPr>
              <a:stCxn id="28" idx="7"/>
              <a:endCxn id="18" idx="2"/>
            </p:cNvCxnSpPr>
            <p:nvPr/>
          </p:nvCxnSpPr>
          <p:spPr bwMode="auto">
            <a:xfrm flipV="1">
              <a:off x="4538787" y="3478227"/>
              <a:ext cx="719194" cy="4445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7829BF7E-35F9-4655-A186-390751B7C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31242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 dirty="0">
                  <a:sym typeface="Symbol" charset="0"/>
                </a:rPr>
                <a:t>0</a:t>
              </a:r>
              <a:endParaRPr lang="en-US" sz="2000" b="1" dirty="0"/>
            </a:p>
          </p:txBody>
        </p: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9FA7AA3C-10EB-4CDC-827E-C2A234DB4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429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9">
              <a:extLst>
                <a:ext uri="{FF2B5EF4-FFF2-40B4-BE49-F238E27FC236}">
                  <a16:creationId xmlns:a16="http://schemas.microsoft.com/office/drawing/2014/main" id="{50A5BDE3-FFF3-4D97-9826-EFCBD34EF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36576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38E1C0E4-4779-4AC3-9635-637412337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191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8">
              <a:extLst>
                <a:ext uri="{FF2B5EF4-FFF2-40B4-BE49-F238E27FC236}">
                  <a16:creationId xmlns:a16="http://schemas.microsoft.com/office/drawing/2014/main" id="{C852582C-1ECE-4C1D-8F63-6280A2C98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53">
            <a:extLst>
              <a:ext uri="{FF2B5EF4-FFF2-40B4-BE49-F238E27FC236}">
                <a16:creationId xmlns:a16="http://schemas.microsoft.com/office/drawing/2014/main" id="{120992FF-0522-4D0B-A910-B60841B643E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429000"/>
            <a:ext cx="838200" cy="252413"/>
            <a:chOff x="7086600" y="3352800"/>
            <a:chExt cx="838200" cy="25241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30B609-8991-481E-8BA0-B84ACCAFDF0B}"/>
                </a:ext>
              </a:extLst>
            </p:cNvPr>
            <p:cNvSpPr/>
            <p:nvPr/>
          </p:nvSpPr>
          <p:spPr bwMode="auto">
            <a:xfrm>
              <a:off x="7696200" y="33528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6C28D47-082D-4F8A-9F73-46F6FB061316}"/>
                </a:ext>
              </a:extLst>
            </p:cNvPr>
            <p:cNvCxnSpPr>
              <a:stCxn id="14" idx="6"/>
              <a:endCxn id="32" idx="2"/>
            </p:cNvCxnSpPr>
            <p:nvPr/>
          </p:nvCxnSpPr>
          <p:spPr bwMode="auto">
            <a:xfrm>
              <a:off x="7086600" y="3479007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25">
            <a:extLst>
              <a:ext uri="{FF2B5EF4-FFF2-40B4-BE49-F238E27FC236}">
                <a16:creationId xmlns:a16="http://schemas.microsoft.com/office/drawing/2014/main" id="{30E16F07-7AEE-4F09-B143-5438BAFD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BEE49EEB-C63D-4672-B6A1-61A36CF9B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6482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35761F2C-227A-43BC-B858-A863D5B6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004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6390D66-5003-48FA-9D57-C1CF843B2C11}"/>
              </a:ext>
            </a:extLst>
          </p:cNvPr>
          <p:cNvCxnSpPr>
            <a:stCxn id="32" idx="3"/>
            <a:endCxn id="28" idx="6"/>
          </p:cNvCxnSpPr>
          <p:nvPr/>
        </p:nvCxnSpPr>
        <p:spPr>
          <a:xfrm flipH="1">
            <a:off x="2743200" y="3644900"/>
            <a:ext cx="3157538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9CFC2F-472F-4A70-9102-33F20A89076A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2819400" y="4114800"/>
            <a:ext cx="1785938" cy="4175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9">
            <a:extLst>
              <a:ext uri="{FF2B5EF4-FFF2-40B4-BE49-F238E27FC236}">
                <a16:creationId xmlns:a16="http://schemas.microsoft.com/office/drawing/2014/main" id="{31091CE0-2A61-4279-9AD0-5C9731B46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114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A437385D-350C-4243-8A44-709D8D8CD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33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1" name="Curved Connector 89">
            <a:extLst>
              <a:ext uri="{FF2B5EF4-FFF2-40B4-BE49-F238E27FC236}">
                <a16:creationId xmlns:a16="http://schemas.microsoft.com/office/drawing/2014/main" id="{27F47AAC-08EF-46AD-BE5D-EECCA192A400}"/>
              </a:ext>
            </a:extLst>
          </p:cNvPr>
          <p:cNvCxnSpPr>
            <a:stCxn id="29" idx="5"/>
            <a:endCxn id="11" idx="3"/>
          </p:cNvCxnSpPr>
          <p:nvPr/>
        </p:nvCxnSpPr>
        <p:spPr>
          <a:xfrm rot="16200000" flipH="1">
            <a:off x="4038601" y="1782762"/>
            <a:ext cx="76200" cy="4867275"/>
          </a:xfrm>
          <a:prstGeom prst="curvedConnector3">
            <a:avLst>
              <a:gd name="adj1" fmla="val 134851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105">
            <a:extLst>
              <a:ext uri="{FF2B5EF4-FFF2-40B4-BE49-F238E27FC236}">
                <a16:creationId xmlns:a16="http://schemas.microsoft.com/office/drawing/2014/main" id="{8D4A4B99-E15D-4305-9245-4E20ED7F3BC0}"/>
              </a:ext>
            </a:extLst>
          </p:cNvPr>
          <p:cNvCxnSpPr>
            <a:stCxn id="7" idx="6"/>
            <a:endCxn id="11" idx="2"/>
          </p:cNvCxnSpPr>
          <p:nvPr/>
        </p:nvCxnSpPr>
        <p:spPr>
          <a:xfrm flipV="1">
            <a:off x="4800600" y="4165600"/>
            <a:ext cx="1676400" cy="4572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147">
            <a:extLst>
              <a:ext uri="{FF2B5EF4-FFF2-40B4-BE49-F238E27FC236}">
                <a16:creationId xmlns:a16="http://schemas.microsoft.com/office/drawing/2014/main" id="{0A4FA3DD-4E39-4CDA-8596-05C25A537B05}"/>
              </a:ext>
            </a:extLst>
          </p:cNvPr>
          <p:cNvCxnSpPr>
            <a:stCxn id="32" idx="6"/>
            <a:endCxn id="11" idx="1"/>
          </p:cNvCxnSpPr>
          <p:nvPr/>
        </p:nvCxnSpPr>
        <p:spPr>
          <a:xfrm>
            <a:off x="6096000" y="3556000"/>
            <a:ext cx="414338" cy="51911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9">
            <a:extLst>
              <a:ext uri="{FF2B5EF4-FFF2-40B4-BE49-F238E27FC236}">
                <a16:creationId xmlns:a16="http://schemas.microsoft.com/office/drawing/2014/main" id="{7215373C-2D55-4026-A27D-019EF920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FDFFBFF9-EEDF-4278-934C-69A7BC298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91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6" name="TextBox 29">
            <a:extLst>
              <a:ext uri="{FF2B5EF4-FFF2-40B4-BE49-F238E27FC236}">
                <a16:creationId xmlns:a16="http://schemas.microsoft.com/office/drawing/2014/main" id="{265597AF-8667-4E77-891B-404F509A3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5052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96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812458" y="321010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</p:spTree>
    <p:extLst>
      <p:ext uri="{BB962C8B-B14F-4D97-AF65-F5344CB8AC3E}">
        <p14:creationId xmlns:p14="http://schemas.microsoft.com/office/powerpoint/2010/main" val="13465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2985033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016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76598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2BB6-4CA8-457F-9CA6-F09EF62C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NFA:</a:t>
                </a:r>
              </a:p>
              <a:p>
                <a:pPr lvl="1"/>
                <a:r>
                  <a:rPr lang="en-US" dirty="0"/>
                  <a:t>Still has exactly one start state and any number of final states.</a:t>
                </a:r>
              </a:p>
              <a:p>
                <a:pPr lvl="1"/>
                <a:r>
                  <a:rPr lang="en-US" dirty="0"/>
                  <a:t>The NFA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if there is some path from a start state to a final state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6">
            <a:extLst>
              <a:ext uri="{FF2B5EF4-FFF2-40B4-BE49-F238E27FC236}">
                <a16:creationId xmlns:a16="http://schemas.microsoft.com/office/drawing/2014/main" id="{913C9A72-0986-46AC-96A3-EF935E07D454}"/>
              </a:ext>
            </a:extLst>
          </p:cNvPr>
          <p:cNvGrpSpPr>
            <a:grpSpLocks/>
          </p:cNvGrpSpPr>
          <p:nvPr/>
        </p:nvGrpSpPr>
        <p:grpSpPr bwMode="auto">
          <a:xfrm>
            <a:off x="2415006" y="4522695"/>
            <a:ext cx="5837006" cy="1716648"/>
            <a:chOff x="2362200" y="5059196"/>
            <a:chExt cx="4572000" cy="13445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F025C5-8DFF-487B-AA84-52FA1FEC4058}"/>
                </a:ext>
              </a:extLst>
            </p:cNvPr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0CA689-A2D2-437B-9294-72CF7BA5BFD5}"/>
                </a:ext>
              </a:extLst>
            </p:cNvPr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11561C-B74F-41AB-831F-13E0695EB3DF}"/>
                </a:ext>
              </a:extLst>
            </p:cNvPr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2A449-F8A1-400F-8309-BBF7CBB38524}"/>
                </a:ext>
              </a:extLst>
            </p:cNvPr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1A383BD8-4F51-4BBB-A421-C4B1FCFC1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9A446A7-0BAB-4BCD-8B90-54F564565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417BA6-A6B5-4BE1-938E-F70C1F4064A5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DCFCA1-6094-48FA-AF55-41F2A811C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4E7BD1B3-E6BA-41B8-8370-B696EAB0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D86F6933-2613-4155-8392-39A1C67F8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A7B0B-9C9C-48C6-8049-D03DC5FDA7A6}"/>
                </a:ext>
              </a:extLst>
            </p:cNvPr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E5F941-D677-46F9-8CD3-02CB17556999}"/>
                </a:ext>
              </a:extLst>
            </p:cNvPr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CBD15C1-E632-4929-8D0A-76D39F8FB5BD}"/>
                </a:ext>
              </a:extLst>
            </p:cNvPr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64B559B-C56F-465F-B883-287882E76BBC}"/>
                </a:ext>
              </a:extLst>
            </p:cNvPr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6F4F416-C22C-4D40-817A-931F75E31060}"/>
                </a:ext>
              </a:extLst>
            </p:cNvPr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685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45-B2A1-4B7F-91BA-2DCFBD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an NFA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 NFA with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define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that recognizes the same language.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DFA with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update?</a:t>
                </a:r>
              </a:p>
              <a:p>
                <a:r>
                  <a:rPr lang="en-US" dirty="0"/>
                  <a:t>If I’m in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if the next character to be read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exactly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0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smtClean="0"/>
              <a:t>example (starting point)</a:t>
            </a:r>
            <a:endParaRPr lang="en-US" dirty="0"/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E9D-90FD-4FBE-AF4C-52FC38A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start and accept states?</a:t>
                </a:r>
              </a:p>
              <a:p>
                <a:endParaRPr lang="en-US" dirty="0"/>
              </a:p>
              <a:p>
                <a:r>
                  <a:rPr lang="en-US" dirty="0"/>
                  <a:t>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reachable from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</a:t>
                </a:r>
              </a:p>
              <a:p>
                <a:r>
                  <a:rPr lang="en-US" dirty="0"/>
                  <a:t>i.e. the states the NFA could be in before reading a character of the input.</a:t>
                </a:r>
              </a:p>
              <a:p>
                <a:r>
                  <a:rPr lang="en-US" dirty="0"/>
                  <a:t>Final states?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final state if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final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(If at least one version of the computation is in a final state, then the NFA will accept)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1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64AC-022E-4D5F-AA11-95118889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53537"/>
            <a:ext cx="11187258" cy="95582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4EF443-A8DD-4E8E-A2D8-8D49F44549D9}"/>
              </a:ext>
            </a:extLst>
          </p:cNvPr>
          <p:cNvCxnSpPr>
            <a:cxnSpLocks/>
            <a:stCxn id="21" idx="6"/>
            <a:endCxn id="41" idx="2"/>
          </p:cNvCxnSpPr>
          <p:nvPr/>
        </p:nvCxnSpPr>
        <p:spPr>
          <a:xfrm>
            <a:off x="7026396" y="1614060"/>
            <a:ext cx="1307674" cy="101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A5FD9C-C3D4-4626-9D76-3A45C7F2C21C}"/>
              </a:ext>
            </a:extLst>
          </p:cNvPr>
          <p:cNvSpPr txBox="1"/>
          <p:nvPr/>
        </p:nvSpPr>
        <p:spPr>
          <a:xfrm>
            <a:off x="7618690" y="166777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8D077B-87AF-4689-9F2F-36BB23163B73}"/>
              </a:ext>
            </a:extLst>
          </p:cNvPr>
          <p:cNvSpPr/>
          <p:nvPr/>
        </p:nvSpPr>
        <p:spPr>
          <a:xfrm>
            <a:off x="9301468" y="2385344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{b}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7C5DA0-FE1E-4FA7-9F5A-EE1F1ABD7470}"/>
              </a:ext>
            </a:extLst>
          </p:cNvPr>
          <p:cNvCxnSpPr>
            <a:cxnSpLocks/>
            <a:stCxn id="32" idx="3"/>
            <a:endCxn id="37" idx="6"/>
          </p:cNvCxnSpPr>
          <p:nvPr/>
        </p:nvCxnSpPr>
        <p:spPr>
          <a:xfrm flipH="1">
            <a:off x="8186980" y="3179487"/>
            <a:ext cx="1250741" cy="369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B9078D3-6BCB-4FF2-863C-18B70DD90D0E}"/>
              </a:ext>
            </a:extLst>
          </p:cNvPr>
          <p:cNvSpPr txBox="1"/>
          <p:nvPr/>
        </p:nvSpPr>
        <p:spPr>
          <a:xfrm>
            <a:off x="8852205" y="279846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/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EB27E7-3418-42F1-B940-248309FB7B6F}"/>
              </a:ext>
            </a:extLst>
          </p:cNvPr>
          <p:cNvCxnSpPr>
            <a:cxnSpLocks/>
            <a:stCxn id="32" idx="5"/>
            <a:endCxn id="38" idx="1"/>
          </p:cNvCxnSpPr>
          <p:nvPr/>
        </p:nvCxnSpPr>
        <p:spPr>
          <a:xfrm>
            <a:off x="10095611" y="3179487"/>
            <a:ext cx="1040614" cy="4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0A2D020-90F0-4F17-9C23-DA5EC9E800CC}"/>
              </a:ext>
            </a:extLst>
          </p:cNvPr>
          <p:cNvSpPr txBox="1"/>
          <p:nvPr/>
        </p:nvSpPr>
        <p:spPr>
          <a:xfrm>
            <a:off x="9948827" y="179823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7" idx="6"/>
            <a:endCxn id="37" idx="4"/>
          </p:cNvCxnSpPr>
          <p:nvPr/>
        </p:nvCxnSpPr>
        <p:spPr>
          <a:xfrm flipH="1">
            <a:off x="7721782" y="3549321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8334070" y="3966746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DA33F25-35FE-474E-973D-229B378B7F7D}"/>
              </a:ext>
            </a:extLst>
          </p:cNvPr>
          <p:cNvSpPr/>
          <p:nvPr/>
        </p:nvSpPr>
        <p:spPr>
          <a:xfrm>
            <a:off x="9740501" y="65916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DD4633-F331-45E7-8AF9-27B27FCD2E9F}"/>
              </a:ext>
            </a:extLst>
          </p:cNvPr>
          <p:cNvCxnSpPr>
            <a:cxnSpLocks/>
            <a:stCxn id="41" idx="7"/>
            <a:endCxn id="57" idx="2"/>
          </p:cNvCxnSpPr>
          <p:nvPr/>
        </p:nvCxnSpPr>
        <p:spPr>
          <a:xfrm flipV="1">
            <a:off x="9128213" y="1124365"/>
            <a:ext cx="612288" cy="262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FEB33F6-51BC-4A07-BE66-829AA5381ED1}"/>
              </a:ext>
            </a:extLst>
          </p:cNvPr>
          <p:cNvSpPr txBox="1"/>
          <p:nvPr/>
        </p:nvSpPr>
        <p:spPr>
          <a:xfrm>
            <a:off x="9157183" y="77925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9B3101-948C-41E7-8ECD-1D032EC8FC23}"/>
              </a:ext>
            </a:extLst>
          </p:cNvPr>
          <p:cNvCxnSpPr>
            <a:cxnSpLocks/>
            <a:stCxn id="41" idx="5"/>
            <a:endCxn id="32" idx="1"/>
          </p:cNvCxnSpPr>
          <p:nvPr/>
        </p:nvCxnSpPr>
        <p:spPr>
          <a:xfrm>
            <a:off x="9128213" y="2044780"/>
            <a:ext cx="309508" cy="476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551290E-F700-4D4A-ADD7-9C77CB350796}"/>
              </a:ext>
            </a:extLst>
          </p:cNvPr>
          <p:cNvSpPr txBox="1"/>
          <p:nvPr/>
        </p:nvSpPr>
        <p:spPr>
          <a:xfrm>
            <a:off x="9226394" y="1882074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073BEB-91B4-4D17-92CF-EB1DE7CD5355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9766666" y="1500158"/>
            <a:ext cx="328946" cy="885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5FB0C05-E9AA-4F81-8D1C-9D589C8D304C}"/>
              </a:ext>
            </a:extLst>
          </p:cNvPr>
          <p:cNvSpPr txBox="1"/>
          <p:nvPr/>
        </p:nvSpPr>
        <p:spPr>
          <a:xfrm>
            <a:off x="10484549" y="2993360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62E9DFF-10CF-48F0-AB7F-10F94813FAE9}"/>
              </a:ext>
            </a:extLst>
          </p:cNvPr>
          <p:cNvSpPr/>
          <p:nvPr/>
        </p:nvSpPr>
        <p:spPr>
          <a:xfrm>
            <a:off x="10881154" y="185865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6B110F4-E2A0-474D-8232-CC10211CE57A}"/>
              </a:ext>
            </a:extLst>
          </p:cNvPr>
          <p:cNvCxnSpPr>
            <a:cxnSpLocks/>
            <a:stCxn id="57" idx="5"/>
            <a:endCxn id="77" idx="1"/>
          </p:cNvCxnSpPr>
          <p:nvPr/>
        </p:nvCxnSpPr>
        <p:spPr>
          <a:xfrm>
            <a:off x="10534644" y="1453310"/>
            <a:ext cx="482763" cy="541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06001C8-A7BA-49D1-912D-E2CB71F73AD6}"/>
              </a:ext>
            </a:extLst>
          </p:cNvPr>
          <p:cNvSpPr txBox="1"/>
          <p:nvPr/>
        </p:nvSpPr>
        <p:spPr>
          <a:xfrm>
            <a:off x="10414990" y="1547679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8EDEB5B-00C3-4261-B44A-A61113CBE89B}"/>
              </a:ext>
            </a:extLst>
          </p:cNvPr>
          <p:cNvCxnSpPr>
            <a:cxnSpLocks/>
            <a:stCxn id="77" idx="0"/>
            <a:endCxn id="57" idx="6"/>
          </p:cNvCxnSpPr>
          <p:nvPr/>
        </p:nvCxnSpPr>
        <p:spPr>
          <a:xfrm flipH="1" flipV="1">
            <a:off x="10670897" y="1124365"/>
            <a:ext cx="675455" cy="734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35A5160-EC3D-45F3-9CFE-3E3B511F582F}"/>
              </a:ext>
            </a:extLst>
          </p:cNvPr>
          <p:cNvSpPr txBox="1"/>
          <p:nvPr/>
        </p:nvSpPr>
        <p:spPr>
          <a:xfrm>
            <a:off x="11017407" y="1185425"/>
            <a:ext cx="27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86" name="Connector: Curved 85">
            <a:extLst>
              <a:ext uri="{FF2B5EF4-FFF2-40B4-BE49-F238E27FC236}">
                <a16:creationId xmlns:a16="http://schemas.microsoft.com/office/drawing/2014/main" id="{40862236-86A5-42A9-959D-D08850DDF335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rot="5400000">
            <a:off x="11346352" y="2323851"/>
            <a:ext cx="12700" cy="657890"/>
          </a:xfrm>
          <a:prstGeom prst="curvedConnector3">
            <a:avLst>
              <a:gd name="adj1" fmla="val 2872858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A0B511B-CFFB-4599-9924-82D42067EB1F}"/>
              </a:ext>
            </a:extLst>
          </p:cNvPr>
          <p:cNvSpPr txBox="1"/>
          <p:nvPr/>
        </p:nvSpPr>
        <p:spPr>
          <a:xfrm>
            <a:off x="11531505" y="2746378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D1BE5E4-D029-4C4E-A28E-1C67EC737778}"/>
              </a:ext>
            </a:extLst>
          </p:cNvPr>
          <p:cNvCxnSpPr>
            <a:cxnSpLocks/>
            <a:endCxn id="37" idx="3"/>
          </p:cNvCxnSpPr>
          <p:nvPr/>
        </p:nvCxnSpPr>
        <p:spPr>
          <a:xfrm flipV="1">
            <a:off x="7026396" y="3878266"/>
            <a:ext cx="366441" cy="424381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8" idx="4"/>
            <a:endCxn id="38" idx="2"/>
          </p:cNvCxnSpPr>
          <p:nvPr/>
        </p:nvCxnSpPr>
        <p:spPr>
          <a:xfrm rot="5400000" flipH="1">
            <a:off x="10999972" y="3927475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10141128" y="4163503"/>
            <a:ext cx="68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0,1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7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NFA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set of all states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(and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-transitions)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</a:t>
            </a:r>
            <a:r>
              <a:rPr lang="en-US" dirty="0" smtClean="0"/>
              <a:t>ore formally (the “</a:t>
            </a:r>
            <a:r>
              <a:rPr lang="en-US" dirty="0" err="1" smtClean="0"/>
              <a:t>powerset</a:t>
            </a:r>
            <a:r>
              <a:rPr lang="en-US" dirty="0" smtClean="0"/>
              <a:t> construction”)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4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“on all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set of states the NFA could be in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corresponds to the state the DFA is in”</a:t>
                </a:r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choices of start and final states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accepted by the NFA if and only if it is accepted by the DFA.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  <a:blipFill>
                <a:blip r:embed="rId2"/>
                <a:stretch>
                  <a:fillRect l="-153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25C6F8A-5592-43DD-B23A-BF0ECB1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</p:spTree>
    <p:extLst>
      <p:ext uri="{BB962C8B-B14F-4D97-AF65-F5344CB8AC3E}">
        <p14:creationId xmlns:p14="http://schemas.microsoft.com/office/powerpoint/2010/main" val="42055297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3" y="3479805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812458" y="321010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Convert NFA to DFA</a:t>
            </a:r>
          </a:p>
        </p:txBody>
      </p:sp>
    </p:spTree>
    <p:extLst>
      <p:ext uri="{BB962C8B-B14F-4D97-AF65-F5344CB8AC3E}">
        <p14:creationId xmlns:p14="http://schemas.microsoft.com/office/powerpoint/2010/main" val="2819426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1E92-7F5D-426F-AD99-AF94F263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Nondeterminism wasn’t magic. It was just efficiency.</a:t>
                </a:r>
              </a:p>
              <a:p>
                <a:r>
                  <a:rPr lang="en-US" dirty="0"/>
                  <a:t>The construction we had would turn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 NFA into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state DFA.</a:t>
                </a:r>
              </a:p>
              <a:p>
                <a:r>
                  <a:rPr lang="en-US" dirty="0"/>
                  <a:t>For some languages there might be a smaller DFA. But for some it really is (essentially) that big.</a:t>
                </a:r>
              </a:p>
              <a:p>
                <a:r>
                  <a:rPr lang="en-US" dirty="0"/>
                  <a:t>“string has a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character from the end” is an example.</a:t>
                </a:r>
              </a:p>
              <a:p>
                <a:endParaRPr lang="en-US" dirty="0"/>
              </a:p>
              <a:p>
                <a:r>
                  <a:rPr lang="en-US" dirty="0"/>
                  <a:t>The P vs. NP question asks whether nondeterminism is similar for running time on our computers (it doesn’t let you do anything new, but it lets you do it MUCH more efficiently).</a:t>
                </a:r>
              </a:p>
              <a:p>
                <a:r>
                  <a:rPr lang="en-US" dirty="0"/>
                  <a:t>Next time: Showing a language is not regular!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4678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E36512-D49E-4F53-9FA5-04EF596A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CF5CC-E3D9-42A9-B033-750859E68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(optional) sketch that for every NFA there is an equivalent regular expression. </a:t>
            </a:r>
          </a:p>
        </p:txBody>
      </p:sp>
    </p:spTree>
    <p:extLst>
      <p:ext uri="{BB962C8B-B14F-4D97-AF65-F5344CB8AC3E}">
        <p14:creationId xmlns:p14="http://schemas.microsoft.com/office/powerpoint/2010/main" val="173894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9B16-B059-456E-93BC-841F9D54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NFA has an equivalent regular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E245-55F3-4CB2-A0BA-B2EC843D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responsible for this, but if you’re curious:</a:t>
            </a:r>
          </a:p>
        </p:txBody>
      </p:sp>
    </p:spTree>
    <p:extLst>
      <p:ext uri="{BB962C8B-B14F-4D97-AF65-F5344CB8AC3E}">
        <p14:creationId xmlns:p14="http://schemas.microsoft.com/office/powerpoint/2010/main" val="268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4FE0-C400-44EB-9A3B-326AEC84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second…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4C08-DAB0-4283-9322-FC0400BF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But…how does it know?</a:t>
            </a:r>
          </a:p>
          <a:p>
            <a:endParaRPr lang="en-US" dirty="0"/>
          </a:p>
          <a:p>
            <a:r>
              <a:rPr lang="en-US" dirty="0"/>
              <a:t>Is this realistic? </a:t>
            </a:r>
          </a:p>
        </p:txBody>
      </p:sp>
    </p:spTree>
    <p:extLst>
      <p:ext uri="{BB962C8B-B14F-4D97-AF65-F5344CB8AC3E}">
        <p14:creationId xmlns:p14="http://schemas.microsoft.com/office/powerpoint/2010/main" val="35110776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NFAs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Like NFAs but allow</a:t>
            </a:r>
          </a:p>
          <a:p>
            <a:pPr lvl="1">
              <a:defRPr/>
            </a:pPr>
            <a:r>
              <a:rPr lang="en-US" dirty="0"/>
              <a:t>Parallel edges</a:t>
            </a:r>
          </a:p>
          <a:p>
            <a:pPr lvl="1">
              <a:defRPr/>
            </a:pPr>
            <a:r>
              <a:rPr lang="en-US" dirty="0"/>
              <a:t>Regular Expressions as edge labels</a:t>
            </a:r>
          </a:p>
          <a:p>
            <a:pPr lvl="2">
              <a:defRPr/>
            </a:pPr>
            <a:r>
              <a:rPr lang="en-US" dirty="0"/>
              <a:t>NFAs already have edges labeled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r>
              <a:rPr lang="en-US" dirty="0">
                <a:sym typeface="Symbol"/>
              </a:rPr>
              <a:t> or </a:t>
            </a:r>
            <a:r>
              <a:rPr lang="en-US" b="1" i="1" dirty="0">
                <a:sym typeface="Symbol"/>
              </a:rPr>
              <a:t>a</a:t>
            </a:r>
          </a:p>
          <a:p>
            <a:pPr>
              <a:defRPr/>
            </a:pPr>
            <a:r>
              <a:rPr lang="en-US" dirty="0">
                <a:sym typeface="Symbol"/>
              </a:rPr>
              <a:t>An edge labeled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can be followed by reading a string of input chars that is in the language represented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</a:t>
            </a:r>
          </a:p>
          <a:p>
            <a:pPr>
              <a:defRPr/>
            </a:pPr>
            <a:r>
              <a:rPr lang="en-US" dirty="0" err="1">
                <a:sym typeface="Symbol"/>
              </a:rPr>
              <a:t>Defn</a:t>
            </a:r>
            <a:r>
              <a:rPr lang="en-US" dirty="0">
                <a:sym typeface="Symbol"/>
              </a:rPr>
              <a:t>: A string </a:t>
            </a:r>
            <a:r>
              <a:rPr lang="en-US" dirty="0">
                <a:latin typeface="+mn-lt"/>
                <a:sym typeface="Symbol"/>
              </a:rPr>
              <a:t>x</a:t>
            </a:r>
            <a:r>
              <a:rPr lang="en-US" dirty="0">
                <a:sym typeface="Symbol"/>
              </a:rPr>
              <a:t> is accepted </a:t>
            </a:r>
            <a:r>
              <a:rPr lang="en-US" dirty="0" err="1">
                <a:sym typeface="Symbol"/>
              </a:rPr>
              <a:t>iff</a:t>
            </a:r>
            <a:r>
              <a:rPr lang="en-US" dirty="0">
                <a:sym typeface="Symbol"/>
              </a:rPr>
              <a:t> there is a </a:t>
            </a:r>
            <a:r>
              <a:rPr lang="en-US" i="1" dirty="0">
                <a:sym typeface="Symbol"/>
              </a:rPr>
              <a:t>path</a:t>
            </a:r>
            <a:r>
              <a:rPr lang="en-US" dirty="0">
                <a:sym typeface="Symbol"/>
              </a:rPr>
              <a:t> from start to final state </a:t>
            </a:r>
            <a:r>
              <a:rPr lang="en-US" i="1" dirty="0">
                <a:sym typeface="Symbol"/>
              </a:rPr>
              <a:t>labeled by a regular expression</a:t>
            </a:r>
            <a:r>
              <a:rPr lang="en-US" dirty="0">
                <a:sym typeface="Symbol"/>
              </a:rPr>
              <a:t> whose language contains </a:t>
            </a:r>
            <a:r>
              <a:rPr lang="en-US" dirty="0">
                <a:latin typeface="+mn-lt"/>
                <a:sym typeface="Symbol"/>
              </a:rPr>
              <a:t>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1505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from an NFA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05379" y="1244160"/>
            <a:ext cx="8229600" cy="5140800"/>
          </a:xfrm>
        </p:spPr>
        <p:txBody>
          <a:bodyPr/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Add new start state and final state</a:t>
            </a:r>
          </a:p>
          <a:p>
            <a:pPr marL="342900" lvl="2" indent="-342900"/>
            <a:endParaRPr lang="en-US" sz="2800" dirty="0">
              <a:latin typeface="Franklin Gothic Medium" panose="020B0603020102020204" pitchFamily="34" charset="0"/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35514" y="2017887"/>
            <a:ext cx="1989137" cy="152558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33951" y="2614787"/>
            <a:ext cx="265113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94426" y="2283000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94426" y="3079925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116888" y="2614787"/>
            <a:ext cx="265112" cy="28575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35859" name="TextBox 20"/>
          <p:cNvSpPr txBox="1">
            <a:spLocks noChangeArrowheads="1"/>
          </p:cNvSpPr>
          <p:nvPr/>
        </p:nvSpPr>
        <p:spPr bwMode="auto">
          <a:xfrm>
            <a:off x="7151234" y="2055198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stCxn id="11" idx="6"/>
            <a:endCxn id="17" idx="2"/>
          </p:cNvCxnSpPr>
          <p:nvPr/>
        </p:nvCxnSpPr>
        <p:spPr bwMode="auto">
          <a:xfrm>
            <a:off x="6459538" y="2427462"/>
            <a:ext cx="1657350" cy="33178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 bwMode="auto">
          <a:xfrm flipV="1">
            <a:off x="6459538" y="2781476"/>
            <a:ext cx="1657350" cy="44132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2" name="TextBox 30"/>
          <p:cNvSpPr txBox="1">
            <a:spLocks noChangeArrowheads="1"/>
          </p:cNvSpPr>
          <p:nvPr/>
        </p:nvSpPr>
        <p:spPr bwMode="auto">
          <a:xfrm>
            <a:off x="7151234" y="2994872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276601" y="2748137"/>
            <a:ext cx="269875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3541713" y="2614787"/>
            <a:ext cx="265112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stCxn id="26" idx="6"/>
            <a:endCxn id="10" idx="2"/>
          </p:cNvCxnSpPr>
          <p:nvPr/>
        </p:nvCxnSpPr>
        <p:spPr bwMode="auto">
          <a:xfrm>
            <a:off x="3806826" y="2757662"/>
            <a:ext cx="11271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6" name="TextBox 20"/>
          <p:cNvSpPr txBox="1">
            <a:spLocks noChangeArrowheads="1"/>
          </p:cNvSpPr>
          <p:nvPr/>
        </p:nvSpPr>
        <p:spPr bwMode="auto">
          <a:xfrm>
            <a:off x="4138551" y="2349537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6600" y="5159025"/>
            <a:ext cx="5105400" cy="577850"/>
            <a:chOff x="1752600" y="4876800"/>
            <a:chExt cx="5105400" cy="577850"/>
          </a:xfrm>
        </p:grpSpPr>
        <p:sp>
          <p:nvSpPr>
            <p:cNvPr id="37" name="Oval 36"/>
            <p:cNvSpPr/>
            <p:nvPr/>
          </p:nvSpPr>
          <p:spPr bwMode="auto">
            <a:xfrm>
              <a:off x="6592888" y="5168900"/>
              <a:ext cx="265112" cy="28575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1752600" y="5300663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auto">
            <a:xfrm>
              <a:off x="2017713" y="5168900"/>
              <a:ext cx="265112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6"/>
              <a:endCxn id="37" idx="2"/>
            </p:cNvCxnSpPr>
            <p:nvPr/>
          </p:nvCxnSpPr>
          <p:spPr bwMode="auto">
            <a:xfrm>
              <a:off x="2282825" y="5311775"/>
              <a:ext cx="43100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20"/>
            <p:cNvSpPr txBox="1">
              <a:spLocks noChangeArrowheads="1"/>
            </p:cNvSpPr>
            <p:nvPr/>
          </p:nvSpPr>
          <p:spPr bwMode="auto">
            <a:xfrm>
              <a:off x="4114800" y="4876800"/>
              <a:ext cx="4048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27957" y="3756506"/>
            <a:ext cx="70160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Then eliminate original states one by one, keeping the same language, until it looks like:</a:t>
            </a: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Final regular expression will be </a:t>
            </a:r>
            <a:r>
              <a:rPr lang="en-US" sz="2800" b="1" dirty="0">
                <a:latin typeface="Franklin Gothic Medium" panose="020B0603020102020204" pitchFamily="34" charset="0"/>
                <a:sym typeface="Symbol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51664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two simplification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/>
              <a:t>Rule 1</a:t>
            </a:r>
            <a:r>
              <a:rPr lang="en-US" dirty="0"/>
              <a:t>:  For any two states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with parallel edges (possibly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), replace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Rule 2</a:t>
            </a:r>
            <a:r>
              <a:rPr lang="en-US" dirty="0"/>
              <a:t>: Eliminate non-start/final state q</a:t>
            </a:r>
            <a:r>
              <a:rPr lang="en-US" baseline="-25000" dirty="0"/>
              <a:t>3</a:t>
            </a:r>
            <a:r>
              <a:rPr lang="en-US" dirty="0"/>
              <a:t> by replacing all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</a:t>
            </a:r>
          </a:p>
          <a:p>
            <a:pPr marL="0" indent="0">
              <a:buNone/>
              <a:defRPr/>
            </a:pPr>
            <a:r>
              <a:rPr lang="en-US" dirty="0"/>
              <a:t>    for </a:t>
            </a:r>
            <a:r>
              <a:rPr lang="en-US" i="1" dirty="0"/>
              <a:t>every</a:t>
            </a:r>
            <a:r>
              <a:rPr lang="en-US" dirty="0"/>
              <a:t> pair of states q</a:t>
            </a:r>
            <a:r>
              <a:rPr lang="en-US" baseline="-25000" dirty="0"/>
              <a:t>1</a:t>
            </a:r>
            <a:r>
              <a:rPr lang="en-US" dirty="0"/>
              <a:t>, q</a:t>
            </a:r>
            <a:r>
              <a:rPr lang="en-US" baseline="-25000" dirty="0"/>
              <a:t>2</a:t>
            </a:r>
            <a:r>
              <a:rPr lang="en-US" dirty="0"/>
              <a:t> (even if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36871" name="Group 114"/>
          <p:cNvGrpSpPr>
            <a:grpSpLocks/>
          </p:cNvGrpSpPr>
          <p:nvPr/>
        </p:nvGrpSpPr>
        <p:grpSpPr bwMode="auto">
          <a:xfrm>
            <a:off x="3124201" y="2209801"/>
            <a:ext cx="6156325" cy="1376363"/>
            <a:chOff x="1600200" y="2286000"/>
            <a:chExt cx="6157046" cy="1376065"/>
          </a:xfrm>
        </p:grpSpPr>
        <p:grpSp>
          <p:nvGrpSpPr>
            <p:cNvPr id="36895" name="Group 113"/>
            <p:cNvGrpSpPr>
              <a:grpSpLocks/>
            </p:cNvGrpSpPr>
            <p:nvPr/>
          </p:nvGrpSpPr>
          <p:grpSpPr bwMode="auto">
            <a:xfrm>
              <a:off x="1600200" y="2286000"/>
              <a:ext cx="3353392" cy="1376065"/>
              <a:chOff x="1600200" y="2286000"/>
              <a:chExt cx="3353392" cy="1376065"/>
            </a:xfrm>
          </p:grpSpPr>
          <p:sp>
            <p:nvSpPr>
              <p:cNvPr id="36903" name="TextBox 20"/>
              <p:cNvSpPr txBox="1">
                <a:spLocks noChangeArrowheads="1"/>
              </p:cNvSpPr>
              <p:nvPr/>
            </p:nvSpPr>
            <p:spPr bwMode="auto">
              <a:xfrm>
                <a:off x="1600200" y="28956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4" name="TextBox 22"/>
              <p:cNvSpPr txBox="1">
                <a:spLocks noChangeArrowheads="1"/>
              </p:cNvSpPr>
              <p:nvPr/>
            </p:nvSpPr>
            <p:spPr bwMode="auto">
              <a:xfrm>
                <a:off x="3810000" y="28194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259" y="2895468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543" y="2286000"/>
                <a:ext cx="369931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cxnSp>
            <p:nvCxnSpPr>
              <p:cNvPr id="17" name="Curved Connector 16"/>
              <p:cNvCxnSpPr>
                <a:stCxn id="22" idx="7"/>
                <a:endCxn id="24" idx="1"/>
              </p:cNvCxnSpPr>
              <p:nvPr/>
            </p:nvCxnSpPr>
            <p:spPr>
              <a:xfrm rot="5400000" flipH="1" flipV="1">
                <a:off x="2941001" y="2030951"/>
                <a:ext cx="4762" cy="1867119"/>
              </a:xfrm>
              <a:prstGeom prst="curvedConnector3">
                <a:avLst>
                  <a:gd name="adj1" fmla="val 6493143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600200" y="2895468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9" name="Curved Connector 18"/>
              <p:cNvCxnSpPr>
                <a:stCxn id="22" idx="5"/>
                <a:endCxn id="24" idx="3"/>
              </p:cNvCxnSpPr>
              <p:nvPr/>
            </p:nvCxnSpPr>
            <p:spPr>
              <a:xfrm rot="5400000" flipH="1" flipV="1">
                <a:off x="2929891" y="2365840"/>
                <a:ext cx="26982" cy="1867119"/>
              </a:xfrm>
              <a:prstGeom prst="curvedConnector3">
                <a:avLst>
                  <a:gd name="adj1" fmla="val -1114205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819543" y="3200202"/>
                <a:ext cx="357230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19930" y="2819285"/>
                <a:ext cx="533463" cy="5237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by</a:t>
                </a:r>
              </a:p>
            </p:txBody>
          </p:sp>
        </p:grpSp>
        <p:grpSp>
          <p:nvGrpSpPr>
            <p:cNvPr id="36896" name="Group 101"/>
            <p:cNvGrpSpPr>
              <a:grpSpLocks/>
            </p:cNvGrpSpPr>
            <p:nvPr/>
          </p:nvGrpSpPr>
          <p:grpSpPr bwMode="auto">
            <a:xfrm>
              <a:off x="5077446" y="2667000"/>
              <a:ext cx="2679800" cy="708120"/>
              <a:chOff x="5077446" y="2667000"/>
              <a:chExt cx="2679800" cy="708120"/>
            </a:xfrm>
          </p:grpSpPr>
          <p:cxnSp>
            <p:nvCxnSpPr>
              <p:cNvPr id="8" name="Straight Arrow Connector 7"/>
              <p:cNvCxnSpPr>
                <a:stCxn id="47" idx="6"/>
                <a:endCxn id="44" idx="2"/>
              </p:cNvCxnSpPr>
              <p:nvPr/>
            </p:nvCxnSpPr>
            <p:spPr>
              <a:xfrm flipV="1">
                <a:off x="5556713" y="3114495"/>
                <a:ext cx="1730578" cy="158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8" name="TextBox 11"/>
              <p:cNvSpPr txBox="1">
                <a:spLocks noChangeArrowheads="1"/>
              </p:cNvSpPr>
              <p:nvPr/>
            </p:nvSpPr>
            <p:spPr bwMode="auto">
              <a:xfrm>
                <a:off x="6020317" y="2666917"/>
                <a:ext cx="739862" cy="46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A</a:t>
                </a:r>
                <a:r>
                  <a:rPr lang="en-US" sz="2000" b="1">
                    <a:solidFill>
                      <a:prstClr val="black"/>
                    </a:solidFill>
                    <a:latin typeface="Cambria Math" pitchFamily="18" charset="0"/>
                  </a:rPr>
                  <a:t>⋃</a:t>
                </a:r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36899" name="TextBox 41"/>
              <p:cNvSpPr txBox="1">
                <a:spLocks noChangeArrowheads="1"/>
              </p:cNvSpPr>
              <p:nvPr/>
            </p:nvSpPr>
            <p:spPr bwMode="auto">
              <a:xfrm>
                <a:off x="5077446" y="2886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0" name="TextBox 42"/>
              <p:cNvSpPr txBox="1">
                <a:spLocks noChangeArrowheads="1"/>
              </p:cNvSpPr>
              <p:nvPr/>
            </p:nvSpPr>
            <p:spPr bwMode="auto">
              <a:xfrm>
                <a:off x="7287246" y="28101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287291" y="2885945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077232" y="2885945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872" name="Group 111"/>
          <p:cNvGrpSpPr>
            <a:grpSpLocks/>
          </p:cNvGrpSpPr>
          <p:nvPr/>
        </p:nvGrpSpPr>
        <p:grpSpPr bwMode="auto">
          <a:xfrm>
            <a:off x="3200400" y="4572001"/>
            <a:ext cx="6337300" cy="936625"/>
            <a:chOff x="1676400" y="4419600"/>
            <a:chExt cx="6337400" cy="936720"/>
          </a:xfrm>
        </p:grpSpPr>
        <p:cxnSp>
          <p:nvCxnSpPr>
            <p:cNvPr id="64" name="Curved Connector 63"/>
            <p:cNvCxnSpPr>
              <a:stCxn id="85" idx="1"/>
              <a:endCxn id="85" idx="7"/>
            </p:cNvCxnSpPr>
            <p:nvPr/>
          </p:nvCxnSpPr>
          <p:spPr>
            <a:xfrm rot="5400000" flipH="1" flipV="1">
              <a:off x="3276625" y="4781601"/>
              <a:ext cx="12701" cy="323855"/>
            </a:xfrm>
            <a:prstGeom prst="curvedConnector3">
              <a:avLst>
                <a:gd name="adj1" fmla="val 2897205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81" idx="6"/>
            </p:cNvCxnSpPr>
            <p:nvPr/>
          </p:nvCxnSpPr>
          <p:spPr>
            <a:xfrm>
              <a:off x="2133607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85" idx="6"/>
              <a:endCxn id="88" idx="2"/>
            </p:cNvCxnSpPr>
            <p:nvPr/>
          </p:nvCxnSpPr>
          <p:spPr>
            <a:xfrm>
              <a:off x="3505229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438412" y="4724431"/>
              <a:ext cx="3698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95619" y="4419600"/>
              <a:ext cx="3571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B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34" y="4724431"/>
              <a:ext cx="347668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00875" y="4724431"/>
              <a:ext cx="860439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AB*C</a:t>
              </a:r>
            </a:p>
          </p:txBody>
        </p:sp>
        <p:grpSp>
          <p:nvGrpSpPr>
            <p:cNvPr id="36881" name="Group 81"/>
            <p:cNvGrpSpPr>
              <a:grpSpLocks/>
            </p:cNvGrpSpPr>
            <p:nvPr/>
          </p:nvGrpSpPr>
          <p:grpSpPr bwMode="auto">
            <a:xfrm>
              <a:off x="1676400" y="4800600"/>
              <a:ext cx="470000" cy="533400"/>
              <a:chOff x="7439646" y="3114956"/>
              <a:chExt cx="470000" cy="533400"/>
            </a:xfrm>
          </p:grpSpPr>
          <p:sp>
            <p:nvSpPr>
              <p:cNvPr id="36893" name="TextBox 79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7439646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882" name="TextBox 83"/>
            <p:cNvSpPr txBox="1">
              <a:spLocks noChangeArrowheads="1"/>
            </p:cNvSpPr>
            <p:nvPr/>
          </p:nvSpPr>
          <p:spPr bwMode="auto">
            <a:xfrm>
              <a:off x="3048000" y="4800600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prstClr val="black"/>
                  </a:solidFill>
                </a:rPr>
                <a:t>q</a:t>
              </a:r>
              <a:r>
                <a:rPr lang="en-US" sz="2400" baseline="-250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048022" y="4876846"/>
              <a:ext cx="457207" cy="45724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grpSp>
          <p:nvGrpSpPr>
            <p:cNvPr id="36884" name="Group 85"/>
            <p:cNvGrpSpPr>
              <a:grpSpLocks/>
            </p:cNvGrpSpPr>
            <p:nvPr/>
          </p:nvGrpSpPr>
          <p:grpSpPr bwMode="auto">
            <a:xfrm>
              <a:off x="4419600" y="4800600"/>
              <a:ext cx="470000" cy="533400"/>
              <a:chOff x="7439646" y="3114956"/>
              <a:chExt cx="470000" cy="533400"/>
            </a:xfrm>
          </p:grpSpPr>
          <p:sp>
            <p:nvSpPr>
              <p:cNvPr id="36891" name="TextBox 86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7439689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4" name="Straight Arrow Connector 103"/>
            <p:cNvCxnSpPr>
              <a:stCxn id="109" idx="6"/>
              <a:endCxn id="108" idx="2"/>
            </p:cNvCxnSpPr>
            <p:nvPr/>
          </p:nvCxnSpPr>
          <p:spPr>
            <a:xfrm flipV="1">
              <a:off x="6118295" y="5105470"/>
              <a:ext cx="1425597" cy="6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86" name="TextBox 105"/>
            <p:cNvSpPr txBox="1">
              <a:spLocks noChangeArrowheads="1"/>
            </p:cNvSpPr>
            <p:nvPr/>
          </p:nvSpPr>
          <p:spPr bwMode="auto">
            <a:xfrm>
              <a:off x="5638800" y="4867556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prstClr val="black"/>
                  </a:solidFill>
                </a:rPr>
                <a:t>q</a:t>
              </a:r>
              <a:r>
                <a:rPr lang="en-US" sz="2400" baseline="-25000">
                  <a:solidFill>
                    <a:prstClr val="black"/>
                  </a:solidFill>
                </a:rPr>
                <a:t>1</a:t>
              </a:r>
            </a:p>
          </p:txBody>
        </p:sp>
        <p:grpSp>
          <p:nvGrpSpPr>
            <p:cNvPr id="36887" name="Group 110"/>
            <p:cNvGrpSpPr>
              <a:grpSpLocks/>
            </p:cNvGrpSpPr>
            <p:nvPr/>
          </p:nvGrpSpPr>
          <p:grpSpPr bwMode="auto">
            <a:xfrm>
              <a:off x="7543800" y="4800600"/>
              <a:ext cx="470000" cy="533400"/>
              <a:chOff x="7848600" y="4791356"/>
              <a:chExt cx="470000" cy="533400"/>
            </a:xfrm>
          </p:grpSpPr>
          <p:sp>
            <p:nvSpPr>
              <p:cNvPr id="36889" name="TextBox 106"/>
              <p:cNvSpPr txBox="1">
                <a:spLocks noChangeArrowheads="1"/>
              </p:cNvSpPr>
              <p:nvPr/>
            </p:nvSpPr>
            <p:spPr bwMode="auto">
              <a:xfrm>
                <a:off x="7848600" y="4791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7848693" y="48676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5638863" y="4867320"/>
              <a:ext cx="479433" cy="489000"/>
            </a:xfrm>
            <a:prstGeom prst="ellips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553200" y="4953001"/>
            <a:ext cx="53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28767421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an NFA to a regular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820" y="10922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DFA for the mod 3 sum</a:t>
            </a:r>
          </a:p>
          <a:p>
            <a:pPr lvl="1"/>
            <a:r>
              <a:rPr lang="en-US" dirty="0"/>
              <a:t>Accept strings from </a:t>
            </a:r>
            <a:r>
              <a:rPr lang="en-US" dirty="0">
                <a:latin typeface="+mn-lt"/>
              </a:rPr>
              <a:t>{0,1,2}*</a:t>
            </a:r>
            <a:r>
              <a:rPr lang="en-US" dirty="0"/>
              <a:t> where the digits mod </a:t>
            </a:r>
            <a:r>
              <a:rPr lang="en-US" dirty="0">
                <a:latin typeface="+mn-lt"/>
              </a:rPr>
              <a:t>3</a:t>
            </a:r>
            <a:r>
              <a:rPr lang="en-US" dirty="0"/>
              <a:t> sum of the digits is </a:t>
            </a:r>
            <a:r>
              <a:rPr lang="en-US" dirty="0">
                <a:latin typeface="+mn-lt"/>
              </a:rPr>
              <a:t>0</a:t>
            </a:r>
          </a:p>
        </p:txBody>
      </p:sp>
      <p:sp>
        <p:nvSpPr>
          <p:cNvPr id="63" name="Oval 62"/>
          <p:cNvSpPr/>
          <p:nvPr/>
        </p:nvSpPr>
        <p:spPr>
          <a:xfrm>
            <a:off x="3551755" y="4801185"/>
            <a:ext cx="533400" cy="5334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64" name="Oval 63"/>
          <p:cNvSpPr/>
          <p:nvPr/>
        </p:nvSpPr>
        <p:spPr>
          <a:xfrm>
            <a:off x="5685355" y="480912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4678879" y="3566272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901799" y="3997117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212280" y="3997117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085155" y="516948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4007040" y="4071097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5091151" y="4091734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145479" y="501470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/>
        </p:nvSpPr>
        <p:spPr bwMode="auto">
          <a:xfrm rot="20665359">
            <a:off x="3108602" y="490878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3" name="Arc 72"/>
          <p:cNvSpPr/>
          <p:nvPr/>
        </p:nvSpPr>
        <p:spPr bwMode="auto">
          <a:xfrm rot="5132981">
            <a:off x="4793179" y="31505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4" name="Arc 73"/>
          <p:cNvSpPr/>
          <p:nvPr/>
        </p:nvSpPr>
        <p:spPr bwMode="auto">
          <a:xfrm rot="9384845">
            <a:off x="6231932" y="4778900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5" name="TextBox 25"/>
          <p:cNvSpPr txBox="1">
            <a:spLocks noChangeArrowheads="1"/>
          </p:cNvSpPr>
          <p:nvPr/>
        </p:nvSpPr>
        <p:spPr bwMode="auto">
          <a:xfrm>
            <a:off x="4661527" y="29808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6" name="TextBox 25"/>
          <p:cNvSpPr txBox="1">
            <a:spLocks noChangeArrowheads="1"/>
          </p:cNvSpPr>
          <p:nvPr/>
        </p:nvSpPr>
        <p:spPr bwMode="auto">
          <a:xfrm>
            <a:off x="6226693" y="454294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7" name="TextBox 25"/>
          <p:cNvSpPr txBox="1">
            <a:spLocks noChangeArrowheads="1"/>
          </p:cNvSpPr>
          <p:nvPr/>
        </p:nvSpPr>
        <p:spPr bwMode="auto">
          <a:xfrm>
            <a:off x="2921884" y="475497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8" name="TextBox 25"/>
          <p:cNvSpPr txBox="1">
            <a:spLocks noChangeArrowheads="1"/>
          </p:cNvSpPr>
          <p:nvPr/>
        </p:nvSpPr>
        <p:spPr bwMode="auto">
          <a:xfrm>
            <a:off x="4009180" y="417774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79" name="TextBox 25"/>
          <p:cNvSpPr txBox="1">
            <a:spLocks noChangeArrowheads="1"/>
          </p:cNvSpPr>
          <p:nvPr/>
        </p:nvSpPr>
        <p:spPr bwMode="auto">
          <a:xfrm>
            <a:off x="5461627" y="409967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80" name="TextBox 25"/>
          <p:cNvSpPr txBox="1">
            <a:spLocks noChangeArrowheads="1"/>
          </p:cNvSpPr>
          <p:nvPr/>
        </p:nvSpPr>
        <p:spPr bwMode="auto">
          <a:xfrm>
            <a:off x="4721639" y="5102462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81" name="TextBox 25"/>
          <p:cNvSpPr txBox="1">
            <a:spLocks noChangeArrowheads="1"/>
          </p:cNvSpPr>
          <p:nvPr/>
        </p:nvSpPr>
        <p:spPr bwMode="auto">
          <a:xfrm>
            <a:off x="4897806" y="475497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177575" y="436736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83" name="TextBox 25"/>
          <p:cNvSpPr txBox="1">
            <a:spLocks noChangeArrowheads="1"/>
          </p:cNvSpPr>
          <p:nvPr/>
        </p:nvSpPr>
        <p:spPr bwMode="auto">
          <a:xfrm>
            <a:off x="4394827" y="436587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cxnSp>
        <p:nvCxnSpPr>
          <p:cNvPr id="28" name="Straight Arrow Connector 27"/>
          <p:cNvCxnSpPr>
            <a:endCxn id="63" idx="1"/>
          </p:cNvCxnSpPr>
          <p:nvPr/>
        </p:nvCxnSpPr>
        <p:spPr bwMode="auto">
          <a:xfrm>
            <a:off x="3416818" y="4653318"/>
            <a:ext cx="213052" cy="22598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05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664575" y="3023786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87495" y="3454631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97976" y="3454631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92736" y="3528611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076847" y="3549248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80303" y="4480156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7" name="Arc 16"/>
          <p:cNvSpPr/>
          <p:nvPr/>
        </p:nvSpPr>
        <p:spPr bwMode="auto">
          <a:xfrm rot="5132981">
            <a:off x="7778875" y="2608105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7647223" y="243840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89" y="400046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6994876" y="363525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8447323" y="35571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7707335" y="4559976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883502" y="421249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163271" y="3824874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7380523" y="382338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371005" y="3483771"/>
            <a:ext cx="1233272" cy="1036499"/>
            <a:chOff x="4388877" y="3483770"/>
            <a:chExt cx="1233272" cy="1036499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925452" y="421249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1315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70851" y="4472218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90" y="3918425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  <a:cs typeface="+mn-cs"/>
              </a:rPr>
              <a:t>∪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20*1</a:t>
            </a:r>
            <a:endParaRPr lang="en-US" sz="1200" dirty="0"/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416687" y="4153018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  <a:cs typeface="+mn-cs"/>
              </a:rPr>
              <a:t>∪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10*1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092361" y="3483771"/>
            <a:ext cx="1511917" cy="1253821"/>
            <a:chOff x="4110232" y="3483770"/>
            <a:chExt cx="1511917" cy="1253821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110232" y="4368259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0 </a:t>
              </a:r>
              <a:r>
                <a:rPr lang="en-US" dirty="0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rPr>
                <a:t>∪</a:t>
              </a: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10*2</a:t>
              </a:r>
              <a:endParaRPr lang="en-US" sz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422079" y="4550425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</a:rPr>
              <a:t>∪</a:t>
            </a:r>
            <a:r>
              <a:rPr lang="en-US" dirty="0">
                <a:solidFill>
                  <a:prstClr val="black"/>
                </a:solidFill>
              </a:rPr>
              <a:t> 20*2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83951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state t</a:t>
            </a:r>
            <a:r>
              <a:rPr lang="en-US" baseline="-25000" dirty="0"/>
              <a:t>2 </a:t>
            </a:r>
            <a:r>
              <a:rPr lang="en-US" dirty="0"/>
              <a:t>(and then t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6058439" y="2253105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192039" y="226104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91839" y="262140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92675" y="248332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5615286" y="236070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10110693">
            <a:off x="8738616" y="23457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5274168" y="2275482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1736658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:   2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10*1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3</a:t>
            </a:r>
            <a:r>
              <a:rPr lang="en-US" sz="2000" dirty="0"/>
              <a:t>:   1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20*1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</a:t>
            </a:r>
            <a:r>
              <a:rPr lang="en-US" sz="2000" baseline="-25000" dirty="0"/>
              <a:t>5</a:t>
            </a:r>
            <a:r>
              <a:rPr lang="en-US" sz="2000" dirty="0"/>
              <a:t>:   R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R</a:t>
            </a:r>
            <a:r>
              <a:rPr lang="en-US" sz="2000" baseline="-25000" dirty="0"/>
              <a:t>2</a:t>
            </a:r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*R</a:t>
            </a:r>
            <a:r>
              <a:rPr lang="en-US" sz="2000" baseline="-25000" dirty="0"/>
              <a:t>3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8933665" y="210920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4</a:t>
            </a:r>
            <a:endParaRPr lang="en-US" sz="1400" baseline="-25000" dirty="0"/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7201021" y="213885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2</a:t>
            </a:r>
            <a:endParaRPr lang="en-US" sz="1400" baseline="-25000" dirty="0"/>
          </a:p>
        </p:txBody>
      </p: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7461788" y="2599034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3</a:t>
            </a:r>
            <a:endParaRPr lang="en-US" sz="1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2209799" y="5388876"/>
            <a:ext cx="5743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Final regular expression: </a:t>
            </a:r>
            <a:r>
              <a:rPr lang="en-US" sz="2000" dirty="0">
                <a:solidFill>
                  <a:prstClr val="black"/>
                </a:solidFill>
              </a:rPr>
              <a:t>R</a:t>
            </a:r>
            <a:r>
              <a:rPr lang="en-US" sz="2000" baseline="-25000" dirty="0">
                <a:solidFill>
                  <a:prstClr val="black"/>
                </a:solidFill>
              </a:rPr>
              <a:t>5</a:t>
            </a:r>
            <a:r>
              <a:rPr lang="en-US" sz="2000" dirty="0">
                <a:solidFill>
                  <a:prstClr val="black"/>
                </a:solidFill>
              </a:rPr>
              <a:t>*=</a:t>
            </a:r>
            <a:endParaRPr lang="en-US" sz="2200" dirty="0"/>
          </a:p>
          <a:p>
            <a:r>
              <a:rPr lang="en-US" sz="2200" dirty="0"/>
              <a:t>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10*2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(2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10*1)(0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20*1)*(1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20*2))*</a:t>
            </a:r>
          </a:p>
        </p:txBody>
      </p:sp>
      <p:sp>
        <p:nvSpPr>
          <p:cNvPr id="23" name="Oval 22"/>
          <p:cNvSpPr/>
          <p:nvPr/>
        </p:nvSpPr>
        <p:spPr>
          <a:xfrm>
            <a:off x="6910859" y="3038468"/>
            <a:ext cx="481917" cy="5044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f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>
            <a:stCxn id="7" idx="5"/>
          </p:cNvCxnSpPr>
          <p:nvPr/>
        </p:nvCxnSpPr>
        <p:spPr>
          <a:xfrm>
            <a:off x="6513725" y="2708390"/>
            <a:ext cx="433695" cy="4353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444202" y="2794444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948314" y="1461169"/>
            <a:ext cx="1244561" cy="853044"/>
            <a:chOff x="4388877" y="3483770"/>
            <a:chExt cx="1244561" cy="853044"/>
          </a:xfrm>
        </p:grpSpPr>
        <p:sp>
          <p:nvSpPr>
            <p:cNvPr id="37" name="Oval 36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5"/>
            </p:cNvCxnSpPr>
            <p:nvPr/>
          </p:nvCxnSpPr>
          <p:spPr>
            <a:xfrm>
              <a:off x="5114037" y="3939055"/>
              <a:ext cx="519401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02858" y="3622436"/>
            <a:ext cx="3146308" cy="1272911"/>
            <a:chOff x="4178858" y="3622435"/>
            <a:chExt cx="3146308" cy="1272911"/>
          </a:xfrm>
        </p:grpSpPr>
        <p:grpSp>
          <p:nvGrpSpPr>
            <p:cNvPr id="9" name="Group 8"/>
            <p:cNvGrpSpPr/>
            <p:nvPr/>
          </p:nvGrpSpPr>
          <p:grpSpPr>
            <a:xfrm>
              <a:off x="4632135" y="4304418"/>
              <a:ext cx="1288123" cy="590928"/>
              <a:chOff x="5083594" y="3515933"/>
              <a:chExt cx="1288123" cy="59092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838317" y="3573461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t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34" name="Arc 33"/>
              <p:cNvSpPr/>
              <p:nvPr/>
            </p:nvSpPr>
            <p:spPr bwMode="auto">
              <a:xfrm rot="20665359">
                <a:off x="5395164" y="3681062"/>
                <a:ext cx="398462" cy="387350"/>
              </a:xfrm>
              <a:prstGeom prst="arc">
                <a:avLst>
                  <a:gd name="adj1" fmla="val 1453660"/>
                  <a:gd name="adj2" fmla="val 0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b="1"/>
              </a:p>
            </p:txBody>
          </p:sp>
          <p:sp>
            <p:nvSpPr>
              <p:cNvPr id="35" name="TextBox 25"/>
              <p:cNvSpPr txBox="1">
                <a:spLocks noChangeArrowheads="1"/>
              </p:cNvSpPr>
              <p:nvPr/>
            </p:nvSpPr>
            <p:spPr bwMode="auto">
              <a:xfrm>
                <a:off x="5083594" y="3515933"/>
                <a:ext cx="38183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ym typeface="Symbol" charset="0"/>
                  </a:rPr>
                  <a:t>R</a:t>
                </a:r>
                <a:r>
                  <a:rPr lang="en-US" sz="1400" baseline="-25000" dirty="0">
                    <a:sym typeface="Symbol" charset="0"/>
                  </a:rPr>
                  <a:t>5</a:t>
                </a:r>
                <a:endParaRPr lang="en-US" sz="1400" baseline="-25000" dirty="0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6791766" y="4359945"/>
              <a:ext cx="533400" cy="504499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33" idx="6"/>
              <a:endCxn id="42" idx="2"/>
            </p:cNvCxnSpPr>
            <p:nvPr/>
          </p:nvCxnSpPr>
          <p:spPr>
            <a:xfrm flipV="1">
              <a:off x="5920258" y="4612195"/>
              <a:ext cx="871508" cy="164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6208375" y="4187286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178858" y="3622435"/>
              <a:ext cx="1244561" cy="853044"/>
              <a:chOff x="4388877" y="3483770"/>
              <a:chExt cx="1244561" cy="85304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5"/>
              </p:cNvCxnSpPr>
              <p:nvPr/>
            </p:nvCxnSpPr>
            <p:spPr>
              <a:xfrm>
                <a:off x="5114037" y="3939055"/>
                <a:ext cx="519401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72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793506" y="3216196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Convert NFA to DFA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E67976B-6673-4ACC-9E59-2CB91E8E4A74}"/>
              </a:ext>
            </a:extLst>
          </p:cNvPr>
          <p:cNvSpPr/>
          <p:nvPr/>
        </p:nvSpPr>
        <p:spPr>
          <a:xfrm rot="7518772">
            <a:off x="2090939" y="3312793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8C7AA-150B-4DAE-AE8B-BA89558C08CE}"/>
              </a:ext>
            </a:extLst>
          </p:cNvPr>
          <p:cNvSpPr txBox="1"/>
          <p:nvPr/>
        </p:nvSpPr>
        <p:spPr>
          <a:xfrm rot="18344944">
            <a:off x="2344736" y="2784451"/>
            <a:ext cx="368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GNFA simplified to regex</a:t>
            </a:r>
          </a:p>
          <a:p>
            <a:endParaRPr lang="en-US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 2" descr="Party Popper on Google Android 11.0">
            <a:extLst>
              <a:ext uri="{FF2B5EF4-FFF2-40B4-BE49-F238E27FC236}">
                <a16:creationId xmlns:a16="http://schemas.microsoft.com/office/drawing/2014/main" id="{F726AADB-AF92-46A5-903E-CF1DA2A7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71" y="3335590"/>
            <a:ext cx="2915771" cy="29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3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28938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15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4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729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669</TotalTime>
  <Words>2969</Words>
  <Application>Microsoft Office PowerPoint</Application>
  <PresentationFormat>Widescreen</PresentationFormat>
  <Paragraphs>633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ＭＳ Ｐゴシック</vt:lpstr>
      <vt:lpstr>ＭＳ Ｐゴシック</vt:lpstr>
      <vt:lpstr>Arial</vt:lpstr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Regular Languages</vt:lpstr>
      <vt:lpstr>Announcements</vt:lpstr>
      <vt:lpstr>Let’s try to make our more powerful automata</vt:lpstr>
      <vt:lpstr>Nondeterministic Finite Automata</vt:lpstr>
      <vt:lpstr>Wait a second…</vt:lpstr>
      <vt:lpstr>Three ways to think about NFAs</vt:lpstr>
      <vt:lpstr>So…magic guessing doesn’t exist</vt:lpstr>
      <vt:lpstr>NFA practice</vt:lpstr>
      <vt:lpstr>NFA practice</vt:lpstr>
      <vt:lpstr>What about those ε-transitions?</vt:lpstr>
      <vt:lpstr>What about those ε-transitions?</vt:lpstr>
      <vt:lpstr>NFA that recognizes “binary strings with a 1 in the third position from the end”</vt:lpstr>
      <vt:lpstr>NFA that recognizes “binary strings with a 1 in the third position from the end”</vt:lpstr>
      <vt:lpstr>Parallel Exploration view of an NFA</vt:lpstr>
      <vt:lpstr>More NFA practice</vt:lpstr>
      <vt:lpstr>Regular Languages</vt:lpstr>
      <vt:lpstr>Regularity</vt:lpstr>
      <vt:lpstr>Regularity</vt:lpstr>
      <vt:lpstr>Regularity</vt:lpstr>
      <vt:lpstr>Proof [sketch]</vt:lpstr>
      <vt:lpstr>Proof [sketch]</vt:lpstr>
      <vt:lpstr>Proof [sketch]</vt:lpstr>
      <vt:lpstr>Every regular expression has a corresponding NFA.</vt:lpstr>
      <vt:lpstr>Regular Expressions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An example</vt:lpstr>
      <vt:lpstr>Proof [sketch]</vt:lpstr>
      <vt:lpstr>Can we convert an NFA to a DFA?</vt:lpstr>
      <vt:lpstr>Parallel Exploration view of an NFA</vt:lpstr>
      <vt:lpstr>Can we convert an NFA to a DFA?</vt:lpstr>
      <vt:lpstr>Converting from an NFA to a DFA</vt:lpstr>
      <vt:lpstr>An example (starting point)</vt:lpstr>
      <vt:lpstr>Finishing the DFA</vt:lpstr>
      <vt:lpstr>An example</vt:lpstr>
      <vt:lpstr>More formally (the “powerset construction”)</vt:lpstr>
      <vt:lpstr>Proof Sketch</vt:lpstr>
      <vt:lpstr>Proof [sketch]</vt:lpstr>
      <vt:lpstr>Takeaways</vt:lpstr>
      <vt:lpstr>Enrichment Content</vt:lpstr>
      <vt:lpstr>Every NFA has an equivalent regular expression</vt:lpstr>
      <vt:lpstr>Generalized NFAs </vt:lpstr>
      <vt:lpstr>Starting from an NFA</vt:lpstr>
      <vt:lpstr>Only two simplification rules</vt:lpstr>
      <vt:lpstr>Converting an NFA to a regular expression</vt:lpstr>
      <vt:lpstr>Splicing out a state t1</vt:lpstr>
      <vt:lpstr>Splicing out a state t1</vt:lpstr>
      <vt:lpstr>Splicing out state t2 (and then t0)</vt:lpstr>
      <vt:lpstr>Proof [sketch]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42</cp:revision>
  <dcterms:created xsi:type="dcterms:W3CDTF">2020-12-03T23:18:29Z</dcterms:created>
  <dcterms:modified xsi:type="dcterms:W3CDTF">2022-03-03T22:09:37Z</dcterms:modified>
</cp:coreProperties>
</file>