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68" r:id="rId3"/>
    <p:sldId id="667" r:id="rId4"/>
    <p:sldId id="691" r:id="rId5"/>
    <p:sldId id="638" r:id="rId6"/>
    <p:sldId id="639" r:id="rId7"/>
    <p:sldId id="641" r:id="rId8"/>
    <p:sldId id="692" r:id="rId9"/>
    <p:sldId id="693" r:id="rId10"/>
    <p:sldId id="642" r:id="rId11"/>
    <p:sldId id="643" r:id="rId12"/>
    <p:sldId id="644" r:id="rId13"/>
    <p:sldId id="657" r:id="rId14"/>
    <p:sldId id="658" r:id="rId15"/>
    <p:sldId id="647" r:id="rId16"/>
    <p:sldId id="659" r:id="rId17"/>
    <p:sldId id="660" r:id="rId18"/>
    <p:sldId id="649" r:id="rId19"/>
    <p:sldId id="661" r:id="rId20"/>
    <p:sldId id="266" r:id="rId21"/>
    <p:sldId id="669" r:id="rId22"/>
    <p:sldId id="671" r:id="rId23"/>
    <p:sldId id="672" r:id="rId24"/>
    <p:sldId id="673" r:id="rId25"/>
    <p:sldId id="670" r:id="rId26"/>
    <p:sldId id="674" r:id="rId27"/>
    <p:sldId id="257" r:id="rId28"/>
    <p:sldId id="655" r:id="rId29"/>
    <p:sldId id="651" r:id="rId30"/>
    <p:sldId id="687" r:id="rId31"/>
    <p:sldId id="652" r:id="rId32"/>
    <p:sldId id="688" r:id="rId33"/>
    <p:sldId id="653" r:id="rId34"/>
    <p:sldId id="654" r:id="rId35"/>
    <p:sldId id="656" r:id="rId36"/>
    <p:sldId id="675" r:id="rId37"/>
    <p:sldId id="694" r:id="rId38"/>
    <p:sldId id="676" r:id="rId39"/>
    <p:sldId id="678" r:id="rId40"/>
    <p:sldId id="677" r:id="rId41"/>
    <p:sldId id="679" r:id="rId42"/>
    <p:sldId id="680" r:id="rId43"/>
    <p:sldId id="681" r:id="rId44"/>
    <p:sldId id="683" r:id="rId45"/>
    <p:sldId id="682" r:id="rId46"/>
    <p:sldId id="686" r:id="rId47"/>
    <p:sldId id="690" r:id="rId48"/>
    <p:sldId id="685" r:id="rId49"/>
    <p:sldId id="623" r:id="rId50"/>
    <p:sldId id="68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2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2022</a:t>
            </a:r>
          </a:p>
          <a:p>
            <a:r>
              <a:rPr lang="en-US"/>
              <a:t>Lecture 24</a:t>
            </a:r>
            <a:endParaRPr lang="en-US" dirty="0"/>
          </a:p>
        </p:txBody>
      </p:sp>
      <p:pic>
        <p:nvPicPr>
          <p:cNvPr id="1026" name="Picture 2" descr="SNICKERS Chocolate Halloween Candy Bars, Fun Size, 10.59 Oz Bag Chocolate |  Meijer Grocery, Pharmacy, Home &amp; More!">
            <a:extLst>
              <a:ext uri="{FF2B5EF4-FFF2-40B4-BE49-F238E27FC236}">
                <a16:creationId xmlns:a16="http://schemas.microsoft.com/office/drawing/2014/main" id="{D859C040-6A6D-4269-ABD0-FF3A965E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97971"/>
            <a:ext cx="4474029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7791B-5FFE-4D65-881B-80F9EBABBCE3}"/>
              </a:ext>
            </a:extLst>
          </p:cNvPr>
          <p:cNvSpPr txBox="1"/>
          <p:nvPr/>
        </p:nvSpPr>
        <p:spPr>
          <a:xfrm>
            <a:off x="457200" y="772886"/>
            <a:ext cx="6868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Warm up: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Draw a DFA for the language “binary strings that start with a 1 or end with a 1”</a:t>
            </a:r>
          </a:p>
        </p:txBody>
      </p:sp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2904034" y="1906413"/>
            <a:ext cx="4416846" cy="2198965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50B13F-488C-4E76-B637-06171938B4AB}"/>
              </a:ext>
            </a:extLst>
          </p:cNvPr>
          <p:cNvGrpSpPr/>
          <p:nvPr/>
        </p:nvGrpSpPr>
        <p:grpSpPr>
          <a:xfrm>
            <a:off x="6727597" y="4780788"/>
            <a:ext cx="3570255" cy="2045642"/>
            <a:chOff x="6727597" y="4780788"/>
            <a:chExt cx="3570255" cy="20456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9EB8A5-FE01-4C41-9D39-1D53FB9452F1}"/>
                </a:ext>
              </a:extLst>
            </p:cNvPr>
            <p:cNvSpPr/>
            <p:nvPr/>
          </p:nvSpPr>
          <p:spPr>
            <a:xfrm>
              <a:off x="6873379" y="568369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71BA9C-62C8-42EC-8F1C-64C8154B5C3C}"/>
                </a:ext>
              </a:extLst>
            </p:cNvPr>
            <p:cNvSpPr/>
            <p:nvPr/>
          </p:nvSpPr>
          <p:spPr>
            <a:xfrm>
              <a:off x="8843326" y="573135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7E453173-B5AE-4EED-AA5F-5A2C4921E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039" y="571704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82742B12-2555-41B0-B0B6-65E2506C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8811" y="6341050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CE5CC7B4-B43A-477C-8F29-028779D8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597" y="6350524"/>
              <a:ext cx="56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669B10D-D223-4FA5-A843-1BD35109F99C}"/>
                </a:ext>
              </a:extLst>
            </p:cNvPr>
            <p:cNvSpPr/>
            <p:nvPr/>
          </p:nvSpPr>
          <p:spPr>
            <a:xfrm rot="2271609">
              <a:off x="8360380" y="5084096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04D1D10-4575-43FE-8F4F-8FB51FA63F3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7453794" y="6058705"/>
              <a:ext cx="1389532" cy="431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48AD82B2-FA6A-458F-891B-09BD5C96D510}"/>
                </a:ext>
              </a:extLst>
            </p:cNvPr>
            <p:cNvSpPr/>
            <p:nvPr/>
          </p:nvSpPr>
          <p:spPr>
            <a:xfrm rot="14988361">
              <a:off x="6938707" y="6334297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0CF2F029-315A-482C-A466-AEA52D4510B9}"/>
                </a:ext>
              </a:extLst>
            </p:cNvPr>
            <p:cNvSpPr/>
            <p:nvPr/>
          </p:nvSpPr>
          <p:spPr>
            <a:xfrm rot="14988361">
              <a:off x="8883724" y="6378924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9AC9DF7-741D-46D1-88A6-4434A8EA31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7003" y="6096997"/>
              <a:ext cx="535462" cy="9451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D1F37E-0A40-458A-8FB3-120AAB49C155}"/>
                </a:ext>
              </a:extLst>
            </p:cNvPr>
            <p:cNvSpPr/>
            <p:nvPr/>
          </p:nvSpPr>
          <p:spPr>
            <a:xfrm>
              <a:off x="8873005" y="5770560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FB14C7-F303-4604-A822-0AF7C383241E}"/>
                </a:ext>
              </a:extLst>
            </p:cNvPr>
            <p:cNvSpPr/>
            <p:nvPr/>
          </p:nvSpPr>
          <p:spPr>
            <a:xfrm>
              <a:off x="7873787" y="4866096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/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887" r="-24528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/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4074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/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87" r="-26415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F2C5236-FF66-4A06-BD24-AC6BD6A745EF}"/>
                </a:ext>
              </a:extLst>
            </p:cNvPr>
            <p:cNvCxnSpPr>
              <a:cxnSpLocks/>
              <a:endCxn id="40" idx="5"/>
            </p:cNvCxnSpPr>
            <p:nvPr/>
          </p:nvCxnSpPr>
          <p:spPr>
            <a:xfrm flipH="1" flipV="1">
              <a:off x="8384473" y="5424926"/>
              <a:ext cx="567013" cy="4232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92F836EA-1AAE-4E17-8D60-90A6328A2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572" y="4902786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8EFA8D8-C6FF-492F-B6C7-E1DECB753D30}"/>
                </a:ext>
              </a:extLst>
            </p:cNvPr>
            <p:cNvCxnSpPr>
              <a:cxnSpLocks/>
              <a:stCxn id="40" idx="3"/>
              <a:endCxn id="28" idx="7"/>
            </p:cNvCxnSpPr>
            <p:nvPr/>
          </p:nvCxnSpPr>
          <p:spPr>
            <a:xfrm flipH="1">
              <a:off x="7384065" y="5424926"/>
              <a:ext cx="577342" cy="3546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84DCE5B5-A9A8-401F-80EF-E7A276DC7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1481" y="524071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F9C2ABE8-D571-4FC0-92B2-518EBD814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4150" y="5422354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39AD7F82-8406-4C04-82CC-FCE520198841}"/>
                </a:ext>
              </a:extLst>
            </p:cNvPr>
            <p:cNvSpPr/>
            <p:nvPr/>
          </p:nvSpPr>
          <p:spPr>
            <a:xfrm rot="10800000">
              <a:off x="7471367" y="5794852"/>
              <a:ext cx="1356587" cy="864770"/>
            </a:xfrm>
            <a:prstGeom prst="arc">
              <a:avLst>
                <a:gd name="adj1" fmla="val 10841513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665FCC00-9E6F-49D6-AB05-59F952149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209" y="6274795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F2ECBFEE-DB23-4DF7-8C9E-ECCBB435C550}"/>
                </a:ext>
              </a:extLst>
            </p:cNvPr>
            <p:cNvSpPr/>
            <p:nvPr/>
          </p:nvSpPr>
          <p:spPr>
            <a:xfrm rot="19209973">
              <a:off x="6796239" y="5021930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id="{AFB2792B-9CF1-425A-9396-03FE21777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7069" y="4780788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Some quarters this covered in detail. But…we ran out of time. </a:t>
            </a:r>
            <a:br>
              <a:rPr lang="en-US" dirty="0"/>
            </a:br>
            <a:r>
              <a:rPr lang="en-US" dirty="0"/>
              <a:t>Optional slides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Machines With </a:t>
            </a:r>
            <a:r>
              <a:rPr lang="en-US" dirty="0" err="1"/>
              <a:t>Ouptut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Now we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936F9-76D5-45DA-97C8-D8CBA97F5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0511A70-04FB-4220-9DC6-0A76DEA30D5C}"/>
              </a:ext>
            </a:extLst>
          </p:cNvPr>
          <p:cNvSpPr/>
          <p:nvPr/>
        </p:nvSpPr>
        <p:spPr>
          <a:xfrm>
            <a:off x="6878280" y="4427553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0034-75F7-47EA-95ED-7114D88E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NFA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NFA for:</a:t>
                </a:r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{0,1,2}</m:t>
                    </m:r>
                  </m:oMath>
                </a14:m>
                <a:r>
                  <a:rPr lang="en-US" dirty="0"/>
                  <a:t> that contain at least three 0’s.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r>
                  <a:rPr lang="en-US" dirty="0"/>
                  <a:t> where the number of 2’s is even </a:t>
                </a:r>
                <a:r>
                  <a:rPr lang="en-US" b="1" dirty="0"/>
                  <a:t>and </a:t>
                </a:r>
                <a:r>
                  <a:rPr lang="en-US" dirty="0"/>
                  <a:t>the sum of the digits %3=0.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3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1789</TotalTime>
  <Words>2426</Words>
  <Application>Microsoft Office PowerPoint</Application>
  <PresentationFormat>Widescreen</PresentationFormat>
  <Paragraphs>742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MS PGothic</vt:lpstr>
      <vt:lpstr>MS PGothic</vt:lpstr>
      <vt:lpstr>Arial</vt:lpstr>
      <vt:lpstr>Cambria Math</vt:lpstr>
      <vt:lpstr>Courier New</vt:lpstr>
      <vt:lpstr>Franklin Gothic Medium</vt:lpstr>
      <vt:lpstr>Segoe UI</vt:lpstr>
      <vt:lpstr>Segoe UI Light</vt:lpstr>
      <vt:lpstr>Segoe UI Semilight</vt:lpstr>
      <vt:lpstr>Tahoma</vt:lpstr>
      <vt:lpstr>Tw Cen MT</vt:lpstr>
      <vt:lpstr>Wingdings 3</vt:lpstr>
      <vt:lpstr>Integral</vt:lpstr>
      <vt:lpstr>Nondeterministic Finite Automata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Machines With Ouptut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What are FSMs used for?</vt:lpstr>
      <vt:lpstr>What are FSMs used for?</vt:lpstr>
      <vt:lpstr>NFAs, Power of machines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More NFA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16</cp:revision>
  <cp:lastPrinted>2022-03-02T18:05:49Z</cp:lastPrinted>
  <dcterms:created xsi:type="dcterms:W3CDTF">2020-11-29T04:25:15Z</dcterms:created>
  <dcterms:modified xsi:type="dcterms:W3CDTF">2022-03-02T18:06:20Z</dcterms:modified>
</cp:coreProperties>
</file>