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0"/>
  </p:handoutMasterIdLst>
  <p:sldIdLst>
    <p:sldId id="256" r:id="rId2"/>
    <p:sldId id="587" r:id="rId3"/>
    <p:sldId id="291" r:id="rId4"/>
    <p:sldId id="294" r:id="rId5"/>
    <p:sldId id="295" r:id="rId6"/>
    <p:sldId id="296" r:id="rId7"/>
    <p:sldId id="297" r:id="rId8"/>
    <p:sldId id="299" r:id="rId9"/>
    <p:sldId id="310" r:id="rId10"/>
    <p:sldId id="309" r:id="rId11"/>
    <p:sldId id="311" r:id="rId12"/>
    <p:sldId id="312" r:id="rId13"/>
    <p:sldId id="313" r:id="rId14"/>
    <p:sldId id="314" r:id="rId15"/>
    <p:sldId id="315" r:id="rId16"/>
    <p:sldId id="575" r:id="rId17"/>
    <p:sldId id="316" r:id="rId18"/>
    <p:sldId id="576" r:id="rId19"/>
    <p:sldId id="577" r:id="rId20"/>
    <p:sldId id="578" r:id="rId21"/>
    <p:sldId id="579" r:id="rId22"/>
    <p:sldId id="580" r:id="rId23"/>
    <p:sldId id="581" r:id="rId24"/>
    <p:sldId id="582" r:id="rId25"/>
    <p:sldId id="583" r:id="rId26"/>
    <p:sldId id="584" r:id="rId27"/>
    <p:sldId id="585" r:id="rId28"/>
    <p:sldId id="5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8"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8F9411-122B-4330-8791-E1CA4A0C62C7}" type="datetimeFigureOut">
              <a:rPr lang="en-US" smtClean="0"/>
              <a:t>2/23/2022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C01185-0744-4802-A116-04958D09DB30}" type="slidenum">
              <a:rPr lang="en-US" smtClean="0"/>
              <a:t>‹#›</a:t>
            </a:fld>
            <a:endParaRPr lang="en-US"/>
          </a:p>
        </p:txBody>
      </p:sp>
    </p:spTree>
    <p:extLst>
      <p:ext uri="{BB962C8B-B14F-4D97-AF65-F5344CB8AC3E}">
        <p14:creationId xmlns:p14="http://schemas.microsoft.com/office/powerpoint/2010/main" val="7689196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1248" units="cm"/>
          <inkml:channel name="Y" type="integer" max="12032" units="cm"/>
          <inkml:channel name="F" type="integer" max="4096" units="dev"/>
          <inkml:channel name="T" type="integer" max="2.14748E9" units="dev"/>
        </inkml:traceFormat>
        <inkml:channelProperties>
          <inkml:channelProperty channel="X" name="resolution" value="617.67444" units="1/cm"/>
          <inkml:channelProperty channel="Y" name="resolution" value="620.20618" units="1/cm"/>
          <inkml:channelProperty channel="F" name="resolution" value="0" units="1/dev"/>
          <inkml:channelProperty channel="T" name="resolution" value="1" units="1/dev"/>
        </inkml:channelProperties>
      </inkml:inkSource>
      <inkml:timestamp xml:id="ts0" timeString="2020-10-26T17:45:45.223"/>
    </inkml:context>
    <inkml:brush xml:id="br0">
      <inkml:brushProperty name="width" value="0.05292" units="cm"/>
      <inkml:brushProperty name="height" value="0.05292" units="cm"/>
    </inkml:brush>
  </inkml:definitions>
  <inkml:trace contextRef="#ctx0" brushRef="#br0">13124 11514 1155 0,'0'0'0'16,"0"0"0"-16,-2-4 0 0,2 4 53 0,-1-7 0 15,1 7-53-15,-7-7 0 0,7 7 110 0,-6-6 1 16,6 6-111-16,-10-6 0 0,10 6 92 0,-17-8 0 16,17 8-92-16,-13-11 0 0,13 11 26 0,-6-4 0 0,6 4-26 15,-2-8 0-15,2 8 28 0,-3-4 1 0,3 4-29 16,8-8 0-16,-8 8 26 0,16-13 1 0,-16 13-27 16,35-6 0-16,-9 4 20 0,5 1 1 0,3-1-21 15,-1 2 0-15,1 2 20 0,1-1 0 0,-2 1-20 16,1 1 0-16,-1 0 20 0,1 2-1 0,-2-4-19 15,-2 3 0-15,-3-1 18 0,-1 0 1 0,-1 0-19 16,-4 0 0-16,-4 0 20 0,-4 1 1 0,-2-3-21 16,-1 2 0-16,-9-3 20 0,1 0 1 0,-2 0-21 15,0 2 0-15,-2-2 19 0,1 2 1 0,-4 2-20 0,-3-2 0 16,-5 3 17-16,-3 3 0 0,-4-1-17 0,-6 0 0 16,-4-2 14-16,-4-1 1 0,-4 3-15 0,1-1 0 15,-2-1 12-15,0-1 2 0,-1-2-14 0,1-4 0 16,-4-2 13-16,-2-3 2 0,2-1-15 0,5 4 0 0,4-1 14 15,5 0 1-15,4-1-15 0,-1 0 0 0,7-2 18 16,2-2 0-16,-1 2-18 0,6 0 0 0,4 0 18 16,0 2 0-16,3 0-18 0,2 1 0 0,3 0 20 15,0 2 1-15,3-2-21 0,2-3 0 0,3 0 18 16,1 1 0-16,9-1-18 0,2 1 0 0,6 3 20 0,7-1 0 16,2 0-20-16,4 2 0 0,-1 1 19 0,-1 2 2 15,1 0-21-15,-3 0 0 0,5 5 19 0,-2 1 0 16,-1 1-19-16,-2-1 0 0,-2 0 19 0,-1 2 0 15,-2 0-19-15,-1 0 0 0,-7 2 20 0,2-1 1 16,-6 1-21-16,-1-2 0 0,-2-2 16 0,-4-1 0 0,-2-1-16 16,-2-2 0-16,-4-2 16 0,-3 2-1 0,0-1-15 15,0 2 0-15,-3-1 13 0,1-1-1 0,-1 1-12 16,-2 1 0-16,-6 2 9 0,-2 0 1 0,-4-1-10 16,-6 0 0-16,-5-3 7 0,-6 1 1 0,2-2-8 15,2-2 0-15,-3-3 5 0,1-2 2 0,0-1-7 16,0 1 0-16,-1 1 3 0,-2 4 1 0,3-6-4 15,3 2 0-15,3 0 2 0,4-1 1 0,1 0-3 16,5-3 0-16,4 1 3 0,2 1-1 0,4 1-2 16,1 3 0-16,5 0 2 0,0 4 1 0,3 0-3 15,2 0 0-15,3 0 3 0,0 0 0 0,9 2-3 0,4 0 0 16,13 1 3-16,2 0 1 0,3 2-4 16,0 1 0-16,3 0 3 0,-1 2 2 0,-1 0-5 0,0 0 0 15,-2-2 4-15,-1 1 2 0,0 1-6 0,-4-2 0 16,-4 2 4-16,1 0 1 0,-8 3-5 0,-3-5 0 0,-6 1 3 15,-5 0 2-15,-3-2-5 0,-3 2 0 0,-4-3 4 16,-1-2 1-16,-7-1-5 0,-6 1 0 0,-8 0 3 16,-6 1 1-16,0-3-4 0,-8-2 0 0,-2-4 4 15,-2-2-1-15,-1-2-3 0,0-2 0 0,-1-1 2 0,-3-1 2 16,1 0-4-16,1-1 0 0,7 6 2 0,3-2 1 16,3 1-3-16,4 2 0 0,5-1 3 0,3 1-1 15,2 2-2-15,5 1 0 0,5 3 2 0,2 2 0 16,4 2-2-16,2-2 0 0,0-2 2 0,0 1-1 15,2 2-1-15,6 2 0 0,5 4 0 0,1 1 1 16,7 0-1-16,1-2 0 0,-22-6-2138 0</inkml:trace>
  <inkml:trace contextRef="#ctx0" brushRef="#br0" timeOffset="1370.27">11806 11427 326 0,'0'0'0'0,"0"0"0"0,0 0 0 16,0 0 136-16,0 0 1 0,0 0-137 15,0 0 0-15,0 0 74 0,-5 3 1 0,5-3-75 0,-8 3 0 16,8-3 57-16,-13 3 2 0,13-3-59 0,-24 6 0 15,10-2 34-15,-5-1 1 0,1 0-35 0,1 0 0 16,-2 3 20-16,-2-2 1 0,-1 2-21 0,-2 2 0 0,2 3 13 16,-4-3 0-16,-3 4-13 0,1-2 0 0,-6 1 22 15,-1 2 0-15,0-2-22 0,0-3 0 0,-3-2 24 16,-2-1-1-16,2-2-23 0,-1-1 0 0,-2-2 28 16,-1 0 1-16,-1 0-29 0,2 0 0 0,-5-2 67 15,0-1 1-15,1-2-68 0,2-3 0 0,1 0 77 0,-2 2 0 16,4-2-77-16,3 0 0 0,1 2 64 0,2 1 0 15,4-1-64-15,-4-1 0 0,4 1 53 0,-2-2-1 16,2-1-52-16,0-1 0 0,1 2 45 0,2 3 0 16,5-4-45-16,1 3 0 0,5 1 34 0,3 2 0 15,4-1-34-15,1 3 0 0,3-2 30 0,2 0 0 0,1 1-30 16,0 0 0-16,1 1 24 0,1 1-1 0,-3 0-23 16,3 0 0-16,0 0 18 0,0 0 1 0,0 0-19 15,0 0 0-15,3 0 23 0,0 0-1 0,7 0-22 16,-1 0 0-16,6 0 24 0,2 0 0 0,5 0-24 15,2 0 0-15,-1 1 23 0,1 1-1 0,-1 3-22 16,0-1 0-16,1 3 24 0,-5-4 1 0,3 0-25 16,4-1 0-16,-1-1 24 0,5 1 1 0,2-1-25 15,2 3 0-15,4 0 22 0,-3-2 1 0,5 4-23 16,0-3 0-16,1 2 21 0,4 0 2 0,1-2-23 0,-3-3 0 16,2-1 20-16,1-1 0 0,-3-1-20 15,-3 1 0-15,-2 1 17 0,-4-1 1 0,-1 0-18 0,-4 1 0 16,-4-1 12-16,-4-1 2 0,1 2-14 0,2-1 0 15,2 2 11-15,-1 0 0 0,-1 0-11 0,2 0 0 16,-6 0 12-16,3 0 1 0,1 0-13 0,-4-2 0 0,1-2 10 16,1 2 0-16,-1 0-10 0,-2 1 0 0,0-1 9 15,0 1 1-15,-4-2-10 0,-1 1 0 0,-1 2 9 16,0 0 0-16,-7-2-9 0,0 1 0 0,-4-2 8 16,1 1 0-16,-3 0-8 0,2 2 0 0,-1 0 5 15,1 0 2-15,1 0-7 0,-3 0 0 0,2 0 5 0,-2 0 0 16,-2 0-5-16,2 0 0 0,-3 0 5 15,1 0-1-15,-1 2-4 0,-8 3 0 0,-3 0 2 0,-4 2 1 16,-1 3-3-16,1-2 0 0,2 3 1 0,-1 0 1 16,-2 2-2-16,0-1 0 0,-2 1 0 0,0 3 1 15,-3-7-1-15,2 2 0 0,-2-4 0 0,-1 1 0 16,-1 0 0-16,-3-2 0 0,-4-4 0 0,-1-2 0 0,1 0 0 16,0 1 0-16,-4-1 0 0,2-1 0 0,-3-1 0 15,1 2 0-15,-5-3 0 0,1 1 0 0,0 1 0 16,-2-1 0-16,-1 2 0 0,0-5 0 0,-1 2 0 15,2 2 0-15,5-1 1 0,-3 0 0 0,7-1-1 16,1-2 0-16,2-2 1 0,3-1 2 0,2 0-3 16,1 0 0-16,2 0 3 0,1 0 2 0,1 0-5 15,1 2 0-15,2-1 4 0,-1 1 2 0,5 0-6 16,-4 1 0-16,2 0 6 0,0 4 2 0,7-1-8 16,1 2 0-16,4 0 8 0,4 0 1 0,0 0-9 15,0 2 0-15,0-2 8 0,0 1 1 0,0 1-9 16,0 1 0-16,4-3 10 0,-3 2 1 0,6-1-11 0,1 4 0 15,4-2 9-15,3 3 0 0,4-2-9 0,-2-4 0 16,-17 0-2003-16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D5B13F5-01B0-4A8C-AD71-91CBA7B32234}"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0F24F-56A2-4E5F-978D-5B07B0C7918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08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D5B13F5-01B0-4A8C-AD71-91CBA7B32234}" type="datetimeFigureOut">
              <a:rPr lang="en-US" smtClean="0"/>
              <a:t>2/23/2022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FB40F24F-56A2-4E5F-978D-5B07B0C79186}"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19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D5B13F5-01B0-4A8C-AD71-91CBA7B32234}" type="datetimeFigureOut">
              <a:rPr lang="en-US" smtClean="0"/>
              <a:t>2/23/2022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FB40F24F-56A2-4E5F-978D-5B07B0C79186}"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477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933417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5B13F5-01B0-4A8C-AD71-91CBA7B32234}"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0F24F-56A2-4E5F-978D-5B07B0C79186}" type="slidenum">
              <a:rPr lang="en-US" smtClean="0"/>
              <a:t>‹#›</a:t>
            </a:fld>
            <a:endParaRPr lang="en-US"/>
          </a:p>
        </p:txBody>
      </p:sp>
    </p:spTree>
    <p:extLst>
      <p:ext uri="{BB962C8B-B14F-4D97-AF65-F5344CB8AC3E}">
        <p14:creationId xmlns:p14="http://schemas.microsoft.com/office/powerpoint/2010/main" val="2769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1D5B13F5-01B0-4A8C-AD71-91CBA7B32234}" type="datetimeFigureOut">
              <a:rPr lang="en-US" smtClean="0"/>
              <a:t>2/23/2022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FB40F24F-56A2-4E5F-978D-5B07B0C7918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723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D5B13F5-01B0-4A8C-AD71-91CBA7B32234}" type="datetimeFigureOut">
              <a:rPr lang="en-US" smtClean="0"/>
              <a:t>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40F24F-56A2-4E5F-978D-5B07B0C79186}"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968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5B13F5-01B0-4A8C-AD71-91CBA7B32234}" type="datetimeFigureOut">
              <a:rPr lang="en-US" smtClean="0"/>
              <a:t>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40F24F-56A2-4E5F-978D-5B07B0C79186}" type="slidenum">
              <a:rPr lang="en-US" smtClean="0"/>
              <a:t>‹#›</a:t>
            </a:fld>
            <a:endParaRPr lang="en-US"/>
          </a:p>
        </p:txBody>
      </p:sp>
    </p:spTree>
    <p:extLst>
      <p:ext uri="{BB962C8B-B14F-4D97-AF65-F5344CB8AC3E}">
        <p14:creationId xmlns:p14="http://schemas.microsoft.com/office/powerpoint/2010/main" val="94567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5B13F5-01B0-4A8C-AD71-91CBA7B32234}"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0F24F-56A2-4E5F-978D-5B07B0C79186}"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76392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5B13F5-01B0-4A8C-AD71-91CBA7B32234}" type="datetimeFigureOut">
              <a:rPr lang="en-US" smtClean="0"/>
              <a:t>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40F24F-56A2-4E5F-978D-5B07B0C7918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32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B13F5-01B0-4A8C-AD71-91CBA7B32234}" type="datetimeFigureOut">
              <a:rPr lang="en-US" smtClean="0"/>
              <a:t>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40F24F-56A2-4E5F-978D-5B07B0C79186}" type="slidenum">
              <a:rPr lang="en-US" smtClean="0"/>
              <a:t>‹#›</a:t>
            </a:fld>
            <a:endParaRPr lang="en-US"/>
          </a:p>
        </p:txBody>
      </p:sp>
    </p:spTree>
    <p:extLst>
      <p:ext uri="{BB962C8B-B14F-4D97-AF65-F5344CB8AC3E}">
        <p14:creationId xmlns:p14="http://schemas.microsoft.com/office/powerpoint/2010/main" val="278151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5B13F5-01B0-4A8C-AD71-91CBA7B32234}" type="datetimeFigureOut">
              <a:rPr lang="en-US" smtClean="0"/>
              <a:t>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40F24F-56A2-4E5F-978D-5B07B0C7918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29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D5B13F5-01B0-4A8C-AD71-91CBA7B32234}" type="datetimeFigureOut">
              <a:rPr lang="en-US" smtClean="0"/>
              <a:t>2/23/2022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B40F24F-56A2-4E5F-978D-5B07B0C79186}"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583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0.png"/></Relationships>
</file>

<file path=ppt/slides/_rels/slide2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image" Target="../media/image120.png"/><Relationship Id="rId4" Type="http://schemas.openxmlformats.org/officeDocument/2006/relationships/image" Target="../media/image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017A-08C8-487F-BABB-D36A430991C8}"/>
              </a:ext>
            </a:extLst>
          </p:cNvPr>
          <p:cNvSpPr>
            <a:spLocks noGrp="1"/>
          </p:cNvSpPr>
          <p:nvPr>
            <p:ph type="ctrTitle"/>
          </p:nvPr>
        </p:nvSpPr>
        <p:spPr/>
        <p:txBody>
          <a:bodyPr/>
          <a:lstStyle/>
          <a:p>
            <a:r>
              <a:rPr lang="en-US" dirty="0"/>
              <a:t>Context Free Grammars</a:t>
            </a:r>
          </a:p>
        </p:txBody>
      </p:sp>
      <p:sp>
        <p:nvSpPr>
          <p:cNvPr id="3" name="Subtitle 2">
            <a:extLst>
              <a:ext uri="{FF2B5EF4-FFF2-40B4-BE49-F238E27FC236}">
                <a16:creationId xmlns:a16="http://schemas.microsoft.com/office/drawing/2014/main" id="{BB4DD74E-40E2-4A37-8E82-91CDDF1E1A4B}"/>
              </a:ext>
            </a:extLst>
          </p:cNvPr>
          <p:cNvSpPr>
            <a:spLocks noGrp="1"/>
          </p:cNvSpPr>
          <p:nvPr>
            <p:ph type="subTitle" idx="1"/>
          </p:nvPr>
        </p:nvSpPr>
        <p:spPr/>
        <p:txBody>
          <a:bodyPr/>
          <a:lstStyle/>
          <a:p>
            <a:r>
              <a:rPr lang="en-US" dirty="0"/>
              <a:t>CSE 311 Winter 22</a:t>
            </a:r>
          </a:p>
          <a:p>
            <a:r>
              <a:rPr lang="en-US" dirty="0"/>
              <a:t>Lecture 21</a:t>
            </a:r>
          </a:p>
        </p:txBody>
      </p:sp>
      <p:pic>
        <p:nvPicPr>
          <p:cNvPr id="1026" name="Picture 2" descr="[audience looks around] 'What just happened?' 'There must be some context we're missing.'">
            <a:extLst>
              <a:ext uri="{FF2B5EF4-FFF2-40B4-BE49-F238E27FC236}">
                <a16:creationId xmlns:a16="http://schemas.microsoft.com/office/drawing/2014/main" id="{05188387-40D3-4FAF-969D-0E552E911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674" y="434822"/>
            <a:ext cx="8001327" cy="34827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2ACF49-0F6D-4CF8-8275-83CC72F3C365}"/>
              </a:ext>
            </a:extLst>
          </p:cNvPr>
          <p:cNvSpPr txBox="1"/>
          <p:nvPr/>
        </p:nvSpPr>
        <p:spPr>
          <a:xfrm>
            <a:off x="3747248" y="3975652"/>
            <a:ext cx="8386482" cy="584775"/>
          </a:xfrm>
          <a:prstGeom prst="rect">
            <a:avLst/>
          </a:prstGeom>
          <a:noFill/>
        </p:spPr>
        <p:txBody>
          <a:bodyPr wrap="square" rtlCol="0">
            <a:spAutoFit/>
          </a:bodyPr>
          <a:lstStyle/>
          <a:p>
            <a:r>
              <a:rPr lang="en-US" sz="1600" dirty="0">
                <a:latin typeface="Segoe UI Semilight" panose="020B0402040204020203" pitchFamily="34" charset="0"/>
                <a:cs typeface="Segoe UI Semilight" panose="020B0402040204020203" pitchFamily="34" charset="0"/>
              </a:rPr>
              <a:t>[Audience looks around] “What just happened?” “There must be some context we’re missing.”</a:t>
            </a:r>
          </a:p>
          <a:p>
            <a:r>
              <a:rPr lang="en-US" sz="1600" dirty="0">
                <a:latin typeface="Segoe UI Semilight" panose="020B0402040204020203" pitchFamily="34" charset="0"/>
                <a:cs typeface="Segoe UI Semilight" panose="020B0402040204020203" pitchFamily="34" charset="0"/>
              </a:rPr>
              <a:t>xkcd.com/1090</a:t>
            </a:r>
          </a:p>
        </p:txBody>
      </p:sp>
      <p:sp>
        <p:nvSpPr>
          <p:cNvPr id="5" name="TextBox 4">
            <a:extLst>
              <a:ext uri="{FF2B5EF4-FFF2-40B4-BE49-F238E27FC236}">
                <a16:creationId xmlns:a16="http://schemas.microsoft.com/office/drawing/2014/main" id="{1EE285E3-8FCE-4A7B-8AB2-4269AEB7CF17}"/>
              </a:ext>
            </a:extLst>
          </p:cNvPr>
          <p:cNvSpPr txBox="1"/>
          <p:nvPr/>
        </p:nvSpPr>
        <p:spPr>
          <a:xfrm>
            <a:off x="268941" y="699247"/>
            <a:ext cx="3258671" cy="3139321"/>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Warm-up</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Write a regular expression for “the set of all binary strings which represent binary numbers congruent to 1 mod 4</a:t>
            </a:r>
          </a:p>
          <a:p>
            <a:r>
              <a:rPr lang="en-US" dirty="0">
                <a:latin typeface="Segoe UI Semilight" panose="020B0402040204020203" pitchFamily="34" charset="0"/>
                <a:cs typeface="Segoe UI Semilight" panose="020B0402040204020203" pitchFamily="34" charset="0"/>
              </a:rPr>
              <a:t>(make sure the representation is “nice” e.g. 0001 is not in the language)</a:t>
            </a:r>
          </a:p>
          <a:p>
            <a:endParaRPr lang="en-US" dirty="0">
              <a:latin typeface="Segoe UI Semilight" panose="020B0402040204020203" pitchFamily="34" charset="0"/>
              <a:cs typeface="Segoe UI Semilight" panose="020B0402040204020203" pitchFamily="34" charset="0"/>
            </a:endParaRPr>
          </a:p>
          <a:p>
            <a:r>
              <a:rPr lang="en-US" dirty="0">
                <a:latin typeface="Segoe UI Semilight" panose="020B0402040204020203" pitchFamily="34" charset="0"/>
                <a:cs typeface="Segoe UI Semilight" panose="020B0402040204020203" pitchFamily="34" charset="0"/>
              </a:rPr>
              <a:t>What about congruent to 0 mod 4?</a:t>
            </a:r>
          </a:p>
        </p:txBody>
      </p:sp>
    </p:spTree>
    <p:extLst>
      <p:ext uri="{BB962C8B-B14F-4D97-AF65-F5344CB8AC3E}">
        <p14:creationId xmlns:p14="http://schemas.microsoft.com/office/powerpoint/2010/main" val="393706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endParaRPr lang="en-US" dirty="0"/>
              </a:p>
              <a:p>
                <a:r>
                  <a:rPr lang="en-US" dirty="0"/>
                  <a:t>Generate </a:t>
                </a:r>
                <a14:m>
                  <m:oMath xmlns:m="http://schemas.openxmlformats.org/officeDocument/2006/math">
                    <m:r>
                      <a:rPr lang="en-US">
                        <a:latin typeface="Cambria Math" panose="02040503050406030204" pitchFamily="18" charset="0"/>
                      </a:rPr>
                      <m:t>2</m:t>
                    </m:r>
                    <m:r>
                      <a:rPr lang="en-US" b="0" i="1" smtClean="0">
                        <a:latin typeface="Cambria Math" panose="02040503050406030204" pitchFamily="18" charset="0"/>
                      </a:rPr>
                      <m:t>+3∗4</m:t>
                    </m:r>
                  </m:oMath>
                </a14:m>
                <a:r>
                  <a:rPr lang="en-US" dirty="0"/>
                  <a:t> in two different ways</a:t>
                </a:r>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2EE5E138-EFCC-4391-BBA4-15611C331F2B}"/>
              </a:ext>
            </a:extLst>
          </p:cNvPr>
          <p:cNvSpPr/>
          <p:nvPr/>
        </p:nvSpPr>
        <p:spPr>
          <a:xfrm>
            <a:off x="6613236" y="4527748"/>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pollev.com/uwcse311</a:t>
            </a:r>
          </a:p>
        </p:txBody>
      </p:sp>
    </p:spTree>
    <p:extLst>
      <p:ext uri="{BB962C8B-B14F-4D97-AF65-F5344CB8AC3E}">
        <p14:creationId xmlns:p14="http://schemas.microsoft.com/office/powerpoint/2010/main" val="1757080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17F0C-212E-4FB4-8969-6AD222CD1461}"/>
              </a:ext>
            </a:extLst>
          </p:cNvPr>
          <p:cNvSpPr>
            <a:spLocks noGrp="1"/>
          </p:cNvSpPr>
          <p:nvPr>
            <p:ph type="title"/>
          </p:nvPr>
        </p:nvSpPr>
        <p:spPr/>
        <p:txBody>
          <a:bodyPr/>
          <a:lstStyle/>
          <a:p>
            <a:r>
              <a:rPr lang="en-US" dirty="0"/>
              <a:t>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0E089C-A42C-4070-9666-0A48C051EAA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𝐸</m:t>
                        </m:r>
                      </m:e>
                    </m:d>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𝑦</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4</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6</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7</m:t>
                        </m:r>
                      </m:e>
                    </m:d>
                    <m:r>
                      <a:rPr lang="en-US" b="0" i="1" smtClean="0">
                        <a:latin typeface="Cambria Math" panose="02040503050406030204" pitchFamily="18" charset="0"/>
                      </a:rPr>
                      <m:t>8|9</m:t>
                    </m:r>
                  </m:oMath>
                </a14:m>
                <a:endParaRPr lang="en-US" dirty="0"/>
              </a:p>
              <a:p>
                <a:endParaRPr lang="en-US" dirty="0"/>
              </a:p>
              <a:p>
                <a:r>
                  <a:rPr lang="en-US" dirty="0"/>
                  <a:t>Generate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oMath>
                </a14:m>
                <a:endParaRPr lang="en-US" dirty="0"/>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e>
                    </m:d>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𝑥</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𝑦</m:t>
                    </m:r>
                  </m:oMath>
                </a14:m>
                <a:endParaRPr lang="en-US" dirty="0">
                  <a:solidFill>
                    <a:schemeClr val="accent3"/>
                  </a:solidFill>
                </a:endParaRPr>
              </a:p>
              <a:p>
                <a:r>
                  <a:rPr lang="en-US" dirty="0"/>
                  <a:t>Generate </a:t>
                </a:r>
                <a14:m>
                  <m:oMath xmlns:m="http://schemas.openxmlformats.org/officeDocument/2006/math">
                    <m:r>
                      <a:rPr lang="en-US">
                        <a:latin typeface="Cambria Math" panose="02040503050406030204" pitchFamily="18" charset="0"/>
                      </a:rPr>
                      <m:t>2</m:t>
                    </m:r>
                    <m:r>
                      <a:rPr lang="en-US" i="1">
                        <a:latin typeface="Cambria Math" panose="02040503050406030204" pitchFamily="18" charset="0"/>
                      </a:rPr>
                      <m:t>+3∗4</m:t>
                    </m:r>
                  </m:oMath>
                </a14:m>
                <a:r>
                  <a:rPr lang="en-US" dirty="0"/>
                  <a:t>in two different ways</a:t>
                </a:r>
              </a:p>
              <a:p>
                <a14:m>
                  <m:oMath xmlns:m="http://schemas.openxmlformats.org/officeDocument/2006/math">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m:t>
                    </m:r>
                    <m:r>
                      <a:rPr lang="en-US" b="0" i="1" smtClean="0">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⇒2+3∗4</m:t>
                    </m:r>
                  </m:oMath>
                </a14:m>
                <a:endParaRPr lang="en-US" dirty="0">
                  <a:solidFill>
                    <a:schemeClr val="accent3"/>
                  </a:solidFill>
                </a:endParaRPr>
              </a:p>
              <a:p>
                <a14:m>
                  <m:oMath xmlns:m="http://schemas.openxmlformats.org/officeDocument/2006/math">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b="0" i="1" smtClean="0">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m:t>
                    </m:r>
                    <m:r>
                      <a:rPr lang="en-US" i="1">
                        <a:solidFill>
                          <a:schemeClr val="accent3"/>
                        </a:solidFill>
                        <a:latin typeface="Cambria Math" panose="02040503050406030204" pitchFamily="18" charset="0"/>
                      </a:rPr>
                      <m:t>𝐸</m:t>
                    </m:r>
                    <m:r>
                      <a:rPr lang="en-US" i="1">
                        <a:solidFill>
                          <a:schemeClr val="accent3"/>
                        </a:solidFill>
                        <a:latin typeface="Cambria Math" panose="02040503050406030204" pitchFamily="18" charset="0"/>
                      </a:rPr>
                      <m:t>⇒2+3∗4</m:t>
                    </m:r>
                  </m:oMath>
                </a14:m>
                <a:endParaRPr lang="en-US" dirty="0">
                  <a:solidFill>
                    <a:schemeClr val="accent3"/>
                  </a:solidFill>
                </a:endParaRPr>
              </a:p>
              <a:p>
                <a:endParaRPr lang="en-US" dirty="0"/>
              </a:p>
            </p:txBody>
          </p:sp>
        </mc:Choice>
        <mc:Fallback xmlns="">
          <p:sp>
            <p:nvSpPr>
              <p:cNvPr id="3" name="Content Placeholder 2">
                <a:extLst>
                  <a:ext uri="{FF2B5EF4-FFF2-40B4-BE49-F238E27FC236}">
                    <a16:creationId xmlns:a16="http://schemas.microsoft.com/office/drawing/2014/main" id="{940E089C-A42C-4070-9666-0A48C051EAA9}"/>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5179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12B-E371-468A-A265-E851B814BB0C}"/>
              </a:ext>
            </a:extLst>
          </p:cNvPr>
          <p:cNvSpPr>
            <a:spLocks noGrp="1"/>
          </p:cNvSpPr>
          <p:nvPr>
            <p:ph type="title"/>
          </p:nvPr>
        </p:nvSpPr>
        <p:spPr/>
        <p:txBody>
          <a:bodyPr/>
          <a:lstStyle/>
          <a:p>
            <a:r>
              <a:rPr lang="en-US" dirty="0"/>
              <a:t>Parse Trees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8F1A31-5F28-443E-9119-C9138EFF9440}"/>
                  </a:ext>
                </a:extLst>
              </p:cNvPr>
              <p:cNvSpPr>
                <a:spLocks noGrp="1"/>
              </p:cNvSpPr>
              <p:nvPr>
                <p:ph idx="1"/>
              </p:nvPr>
            </p:nvSpPr>
            <p:spPr/>
            <p:txBody>
              <a:bodyPr/>
              <a:lstStyle/>
              <a:p>
                <a:r>
                  <a:rPr lang="en-US" dirty="0"/>
                  <a:t>Suppose a context free grammar </a:t>
                </a:r>
                <a14:m>
                  <m:oMath xmlns:m="http://schemas.openxmlformats.org/officeDocument/2006/math">
                    <m:r>
                      <a:rPr lang="en-US" b="0" i="1" smtClean="0">
                        <a:latin typeface="Cambria Math" panose="02040503050406030204" pitchFamily="18" charset="0"/>
                      </a:rPr>
                      <m:t>𝐺</m:t>
                    </m:r>
                  </m:oMath>
                </a14:m>
                <a:r>
                  <a:rPr lang="en-US" dirty="0"/>
                  <a:t> generates a string </a:t>
                </a:r>
                <a14:m>
                  <m:oMath xmlns:m="http://schemas.openxmlformats.org/officeDocument/2006/math">
                    <m:r>
                      <a:rPr lang="en-US" b="0" i="1" smtClean="0">
                        <a:latin typeface="Cambria Math" panose="02040503050406030204" pitchFamily="18" charset="0"/>
                      </a:rPr>
                      <m:t>𝑥</m:t>
                    </m:r>
                  </m:oMath>
                </a14:m>
                <a:endParaRPr lang="en-US" dirty="0"/>
              </a:p>
              <a:p>
                <a:r>
                  <a:rPr lang="en-US" dirty="0"/>
                  <a:t>A parse tree of </a:t>
                </a:r>
                <a14:m>
                  <m:oMath xmlns:m="http://schemas.openxmlformats.org/officeDocument/2006/math">
                    <m:r>
                      <a:rPr lang="en-US" b="0" i="1" smtClean="0">
                        <a:latin typeface="Cambria Math" panose="02040503050406030204" pitchFamily="18" charset="0"/>
                      </a:rPr>
                      <m:t>𝑥</m:t>
                    </m:r>
                  </m:oMath>
                </a14:m>
                <a:r>
                  <a:rPr lang="en-US" dirty="0"/>
                  <a:t> for </a:t>
                </a:r>
                <a14:m>
                  <m:oMath xmlns:m="http://schemas.openxmlformats.org/officeDocument/2006/math">
                    <m:r>
                      <a:rPr lang="en-US" b="0" i="1" smtClean="0">
                        <a:latin typeface="Cambria Math" panose="02040503050406030204" pitchFamily="18" charset="0"/>
                      </a:rPr>
                      <m:t>𝐺</m:t>
                    </m:r>
                  </m:oMath>
                </a14:m>
                <a:r>
                  <a:rPr lang="en-US" dirty="0"/>
                  <a:t> has</a:t>
                </a:r>
              </a:p>
              <a:p>
                <a:pPr lvl="1"/>
                <a:r>
                  <a:rPr lang="en-US" dirty="0"/>
                  <a:t>Rooted at </a:t>
                </a:r>
                <a14:m>
                  <m:oMath xmlns:m="http://schemas.openxmlformats.org/officeDocument/2006/math">
                    <m:r>
                      <a:rPr lang="en-US" b="0" i="1" smtClean="0">
                        <a:latin typeface="Cambria Math" panose="02040503050406030204" pitchFamily="18" charset="0"/>
                      </a:rPr>
                      <m:t>𝑆</m:t>
                    </m:r>
                  </m:oMath>
                </a14:m>
                <a:r>
                  <a:rPr lang="en-US" dirty="0"/>
                  <a:t> (start symbol)</a:t>
                </a:r>
              </a:p>
              <a:p>
                <a:pPr lvl="1"/>
                <a:r>
                  <a:rPr lang="en-US" dirty="0"/>
                  <a:t>Children of every </a:t>
                </a:r>
                <a14:m>
                  <m:oMath xmlns:m="http://schemas.openxmlformats.org/officeDocument/2006/math">
                    <m:r>
                      <a:rPr lang="en-US" b="0" i="1" smtClean="0">
                        <a:latin typeface="Cambria Math" panose="02040503050406030204" pitchFamily="18" charset="0"/>
                      </a:rPr>
                      <m:t>𝐴</m:t>
                    </m:r>
                  </m:oMath>
                </a14:m>
                <a:r>
                  <a:rPr lang="en-US" dirty="0"/>
                  <a:t> node are labeled with the characters of </a:t>
                </a:r>
                <a14:m>
                  <m:oMath xmlns:m="http://schemas.openxmlformats.org/officeDocument/2006/math">
                    <m:r>
                      <a:rPr lang="en-US" b="0" i="1" smtClean="0">
                        <a:latin typeface="Cambria Math" panose="02040503050406030204" pitchFamily="18" charset="0"/>
                      </a:rPr>
                      <m:t>𝑤</m:t>
                    </m:r>
                  </m:oMath>
                </a14:m>
                <a:r>
                  <a:rPr lang="en-US" dirty="0"/>
                  <a:t> for some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𝑤</m:t>
                    </m:r>
                  </m:oMath>
                </a14:m>
                <a:endParaRPr lang="en-US" dirty="0"/>
              </a:p>
              <a:p>
                <a:pPr lvl="1"/>
                <a:r>
                  <a:rPr lang="en-US" dirty="0"/>
                  <a:t>Reading the leaves from left to right gives </a:t>
                </a:r>
                <a14:m>
                  <m:oMath xmlns:m="http://schemas.openxmlformats.org/officeDocument/2006/math">
                    <m:r>
                      <a:rPr lang="en-US" b="0" i="1" smtClean="0">
                        <a:latin typeface="Cambria Math" panose="02040503050406030204" pitchFamily="18" charset="0"/>
                      </a:rPr>
                      <m:t>𝑥</m:t>
                    </m:r>
                  </m:oMath>
                </a14:m>
                <a:r>
                  <a:rPr lang="en-US" dirty="0"/>
                  <a:t>.</a:t>
                </a:r>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𝜀</m:t>
                    </m:r>
                  </m:oMath>
                </a14:m>
                <a:r>
                  <a:rPr lang="en-US" dirty="0"/>
                  <a:t> </a:t>
                </a:r>
              </a:p>
            </p:txBody>
          </p:sp>
        </mc:Choice>
        <mc:Fallback xmlns="">
          <p:sp>
            <p:nvSpPr>
              <p:cNvPr id="3" name="Content Placeholder 2">
                <a:extLst>
                  <a:ext uri="{FF2B5EF4-FFF2-40B4-BE49-F238E27FC236}">
                    <a16:creationId xmlns:a16="http://schemas.microsoft.com/office/drawing/2014/main" id="{528F1A31-5F28-443E-9119-C9138EFF944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23" name="Group 22">
            <a:extLst>
              <a:ext uri="{FF2B5EF4-FFF2-40B4-BE49-F238E27FC236}">
                <a16:creationId xmlns:a16="http://schemas.microsoft.com/office/drawing/2014/main" id="{CBF351C3-72EF-4EF9-A0AF-3820FB55E141}"/>
              </a:ext>
            </a:extLst>
          </p:cNvPr>
          <p:cNvGrpSpPr/>
          <p:nvPr/>
        </p:nvGrpSpPr>
        <p:grpSpPr>
          <a:xfrm>
            <a:off x="8120303" y="3429000"/>
            <a:ext cx="1471658" cy="2984525"/>
            <a:chOff x="7674826" y="3731045"/>
            <a:chExt cx="1471658" cy="2984525"/>
          </a:xfrm>
        </p:grpSpPr>
        <p:grpSp>
          <p:nvGrpSpPr>
            <p:cNvPr id="4" name="Group 3">
              <a:extLst>
                <a:ext uri="{FF2B5EF4-FFF2-40B4-BE49-F238E27FC236}">
                  <a16:creationId xmlns:a16="http://schemas.microsoft.com/office/drawing/2014/main" id="{0D32379A-6DD9-471D-81E0-C2EFDF442FE8}"/>
                </a:ext>
              </a:extLst>
            </p:cNvPr>
            <p:cNvGrpSpPr/>
            <p:nvPr/>
          </p:nvGrpSpPr>
          <p:grpSpPr>
            <a:xfrm>
              <a:off x="7674826" y="3731045"/>
              <a:ext cx="1348765" cy="2458531"/>
              <a:chOff x="6133755" y="4218817"/>
              <a:chExt cx="1348765" cy="2458531"/>
            </a:xfrm>
          </p:grpSpPr>
          <p:grpSp>
            <p:nvGrpSpPr>
              <p:cNvPr id="5" name="Group 4">
                <a:extLst>
                  <a:ext uri="{FF2B5EF4-FFF2-40B4-BE49-F238E27FC236}">
                    <a16:creationId xmlns:a16="http://schemas.microsoft.com/office/drawing/2014/main" id="{9436400E-9A69-4531-9600-53C1D4F52819}"/>
                  </a:ext>
                </a:extLst>
              </p:cNvPr>
              <p:cNvGrpSpPr/>
              <p:nvPr/>
            </p:nvGrpSpPr>
            <p:grpSpPr>
              <a:xfrm>
                <a:off x="6133755" y="4218817"/>
                <a:ext cx="1335230" cy="2458531"/>
                <a:chOff x="6220346" y="4445054"/>
                <a:chExt cx="1335230" cy="2458531"/>
              </a:xfrm>
            </p:grpSpPr>
            <p:sp>
              <p:nvSpPr>
                <p:cNvPr id="14" name="TextBox 13">
                  <a:extLst>
                    <a:ext uri="{FF2B5EF4-FFF2-40B4-BE49-F238E27FC236}">
                      <a16:creationId xmlns:a16="http://schemas.microsoft.com/office/drawing/2014/main" id="{925B336E-0A5B-45E8-85E9-3BC391EC9947}"/>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15" name="Straight Connector 14">
                  <a:extLst>
                    <a:ext uri="{FF2B5EF4-FFF2-40B4-BE49-F238E27FC236}">
                      <a16:creationId xmlns:a16="http://schemas.microsoft.com/office/drawing/2014/main" id="{52F021A1-6345-4E1F-9DA3-453D463605D9}"/>
                    </a:ext>
                  </a:extLst>
                </p:cNvPr>
                <p:cNvCxnSpPr/>
                <p:nvPr/>
              </p:nvCxnSpPr>
              <p:spPr>
                <a:xfrm flipH="1">
                  <a:off x="6416874" y="4861563"/>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67818DB-7B7D-4264-A127-816498E3D2F9}"/>
                    </a:ext>
                  </a:extLst>
                </p:cNvPr>
                <p:cNvCxnSpPr>
                  <a:stCxn id="14"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ADE1EEB2-DCD6-4B3D-950A-D2A245F8A7C2}"/>
                    </a:ext>
                  </a:extLst>
                </p:cNvPr>
                <p:cNvCxnSpPr/>
                <p:nvPr/>
              </p:nvCxnSpPr>
              <p:spPr>
                <a:xfrm>
                  <a:off x="7006680" y="4861563"/>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8B53EDA-A450-48AB-9F2D-403882ADE27A}"/>
                    </a:ext>
                  </a:extLst>
                </p:cNvPr>
                <p:cNvSpPr txBox="1"/>
                <p:nvPr/>
              </p:nvSpPr>
              <p:spPr>
                <a:xfrm>
                  <a:off x="6716765" y="5228351"/>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9" name="Rectangle 18">
                  <a:extLst>
                    <a:ext uri="{FF2B5EF4-FFF2-40B4-BE49-F238E27FC236}">
                      <a16:creationId xmlns:a16="http://schemas.microsoft.com/office/drawing/2014/main" id="{CB158DAB-68D7-44B7-B488-128252654578}"/>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sp>
              <p:nvSpPr>
                <p:cNvPr id="20" name="Rectangle 19">
                  <a:extLst>
                    <a:ext uri="{FF2B5EF4-FFF2-40B4-BE49-F238E27FC236}">
                      <a16:creationId xmlns:a16="http://schemas.microsoft.com/office/drawing/2014/main" id="{B513CDA7-1A8B-4426-99FA-587ECFB6C4F6}"/>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0</a:t>
                  </a:r>
                  <a:endParaRPr lang="en-US" dirty="0">
                    <a:solidFill>
                      <a:schemeClr val="accent3"/>
                    </a:solidFill>
                  </a:endParaRPr>
                </a:p>
              </p:txBody>
            </p:sp>
            <p:cxnSp>
              <p:nvCxnSpPr>
                <p:cNvPr id="21" name="Straight Connector 20">
                  <a:extLst>
                    <a:ext uri="{FF2B5EF4-FFF2-40B4-BE49-F238E27FC236}">
                      <a16:creationId xmlns:a16="http://schemas.microsoft.com/office/drawing/2014/main" id="{9FB20569-4CC8-4932-8DFF-4D4C4E7D907F}"/>
                    </a:ext>
                  </a:extLst>
                </p:cNvPr>
                <p:cNvCxnSpPr/>
                <p:nvPr/>
              </p:nvCxnSpPr>
              <p:spPr>
                <a:xfrm>
                  <a:off x="6919615" y="646786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7AF400E0-C2F0-4445-8AEC-C0240B3FC0C3}"/>
                  </a:ext>
                </a:extLst>
              </p:cNvPr>
              <p:cNvGrpSpPr/>
              <p:nvPr/>
            </p:nvGrpSpPr>
            <p:grpSpPr>
              <a:xfrm>
                <a:off x="6147290" y="5002113"/>
                <a:ext cx="1335230" cy="1397990"/>
                <a:chOff x="6220346" y="4445054"/>
                <a:chExt cx="1335230" cy="1397990"/>
              </a:xfrm>
            </p:grpSpPr>
            <p:sp>
              <p:nvSpPr>
                <p:cNvPr id="7" name="TextBox 6">
                  <a:extLst>
                    <a:ext uri="{FF2B5EF4-FFF2-40B4-BE49-F238E27FC236}">
                      <a16:creationId xmlns:a16="http://schemas.microsoft.com/office/drawing/2014/main" id="{311A2910-B666-4F09-8859-AC9183581D95}"/>
                    </a:ext>
                  </a:extLst>
                </p:cNvPr>
                <p:cNvSpPr txBox="1"/>
                <p:nvPr/>
              </p:nvSpPr>
              <p:spPr>
                <a:xfrm>
                  <a:off x="6716765" y="4445054"/>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cxnSp>
              <p:nvCxnSpPr>
                <p:cNvPr id="8" name="Straight Connector 7">
                  <a:extLst>
                    <a:ext uri="{FF2B5EF4-FFF2-40B4-BE49-F238E27FC236}">
                      <a16:creationId xmlns:a16="http://schemas.microsoft.com/office/drawing/2014/main" id="{582D217B-FFC6-4F8E-8F71-0FC66FA5F31D}"/>
                    </a:ext>
                  </a:extLst>
                </p:cNvPr>
                <p:cNvCxnSpPr/>
                <p:nvPr/>
              </p:nvCxnSpPr>
              <p:spPr>
                <a:xfrm flipH="1">
                  <a:off x="6416874" y="4906720"/>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1EA06C9-B279-49B1-8875-F3322E837F16}"/>
                    </a:ext>
                  </a:extLst>
                </p:cNvPr>
                <p:cNvCxnSpPr>
                  <a:stCxn id="7" idx="2"/>
                </p:cNvCxnSpPr>
                <p:nvPr/>
              </p:nvCxnSpPr>
              <p:spPr>
                <a:xfrm>
                  <a:off x="6906080" y="5029829"/>
                  <a:ext cx="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569C448-10E8-418F-82D7-7EF4F467DF17}"/>
                    </a:ext>
                  </a:extLst>
                </p:cNvPr>
                <p:cNvCxnSpPr/>
                <p:nvPr/>
              </p:nvCxnSpPr>
              <p:spPr>
                <a:xfrm>
                  <a:off x="7081860" y="4906720"/>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B0FE0C9-1259-4B0E-BDA0-2DEFB3CA8851}"/>
                    </a:ext>
                  </a:extLst>
                </p:cNvPr>
                <p:cNvSpPr txBox="1"/>
                <p:nvPr/>
              </p:nvSpPr>
              <p:spPr>
                <a:xfrm>
                  <a:off x="6716765" y="5228351"/>
                  <a:ext cx="378630" cy="584775"/>
                </a:xfrm>
                <a:prstGeom prst="rect">
                  <a:avLst/>
                </a:prstGeom>
                <a:noFill/>
              </p:spPr>
              <p:txBody>
                <a:bodyPr wrap="none" rtlCol="0">
                  <a:spAutoFit/>
                </a:bodyPr>
                <a:lstStyle/>
                <a:p>
                  <a:r>
                    <a:rPr lang="en-US" sz="3200" b="1" dirty="0">
                      <a:solidFill>
                        <a:schemeClr val="accent3"/>
                      </a:solidFill>
                      <a:latin typeface="Calibri" charset="0"/>
                      <a:sym typeface="Symbol" charset="0"/>
                    </a:rPr>
                    <a:t>S</a:t>
                  </a:r>
                  <a:endParaRPr lang="en-US" sz="2400" dirty="0">
                    <a:solidFill>
                      <a:schemeClr val="accent3"/>
                    </a:solidFill>
                    <a:latin typeface="Franklin Gothic Medium"/>
                    <a:cs typeface="Franklin Gothic Medium"/>
                  </a:endParaRPr>
                </a:p>
              </p:txBody>
            </p:sp>
            <p:sp>
              <p:nvSpPr>
                <p:cNvPr id="12" name="Rectangle 11">
                  <a:extLst>
                    <a:ext uri="{FF2B5EF4-FFF2-40B4-BE49-F238E27FC236}">
                      <a16:creationId xmlns:a16="http://schemas.microsoft.com/office/drawing/2014/main" id="{4AB9BD07-02AA-4FD3-A8C2-FE8DA77A9453}"/>
                    </a:ext>
                  </a:extLst>
                </p:cNvPr>
                <p:cNvSpPr/>
                <p:nvPr/>
              </p:nvSpPr>
              <p:spPr>
                <a:xfrm>
                  <a:off x="6220346" y="5258269"/>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sp>
              <p:nvSpPr>
                <p:cNvPr id="13" name="Rectangle 12">
                  <a:extLst>
                    <a:ext uri="{FF2B5EF4-FFF2-40B4-BE49-F238E27FC236}">
                      <a16:creationId xmlns:a16="http://schemas.microsoft.com/office/drawing/2014/main" id="{C1D12D1A-11FC-4575-9AFA-93B4FC8B14D5}"/>
                    </a:ext>
                  </a:extLst>
                </p:cNvPr>
                <p:cNvSpPr/>
                <p:nvPr/>
              </p:nvSpPr>
              <p:spPr>
                <a:xfrm>
                  <a:off x="7162520" y="5228350"/>
                  <a:ext cx="393056" cy="584775"/>
                </a:xfrm>
                <a:prstGeom prst="rect">
                  <a:avLst/>
                </a:prstGeom>
              </p:spPr>
              <p:txBody>
                <a:bodyPr wrap="non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grpSp>
        <p:sp>
          <p:nvSpPr>
            <p:cNvPr id="22" name="Rectangle 21">
              <a:extLst>
                <a:ext uri="{FF2B5EF4-FFF2-40B4-BE49-F238E27FC236}">
                  <a16:creationId xmlns:a16="http://schemas.microsoft.com/office/drawing/2014/main" id="{BD1E7A0B-856C-4A47-8A7E-03B086F38684}"/>
                </a:ext>
              </a:extLst>
            </p:cNvPr>
            <p:cNvSpPr/>
            <p:nvPr/>
          </p:nvSpPr>
          <p:spPr>
            <a:xfrm flipH="1">
              <a:off x="8128203" y="6130795"/>
              <a:ext cx="1018281" cy="584775"/>
            </a:xfrm>
            <a:prstGeom prst="rect">
              <a:avLst/>
            </a:prstGeom>
          </p:spPr>
          <p:txBody>
            <a:bodyPr wrap="square">
              <a:spAutoFit/>
            </a:bodyPr>
            <a:lstStyle/>
            <a:p>
              <a:r>
                <a:rPr lang="en-US" sz="3200" dirty="0">
                  <a:solidFill>
                    <a:schemeClr val="accent3"/>
                  </a:solidFill>
                  <a:latin typeface="Calibri" charset="0"/>
                  <a:sym typeface="Symbol" charset="0"/>
                </a:rPr>
                <a:t>1</a:t>
              </a:r>
              <a:endParaRPr lang="en-US" dirty="0">
                <a:solidFill>
                  <a:schemeClr val="accent3"/>
                </a:solidFill>
              </a:endParaRPr>
            </a:p>
          </p:txBody>
        </p:sp>
      </p:grpSp>
    </p:spTree>
    <p:extLst>
      <p:ext uri="{BB962C8B-B14F-4D97-AF65-F5344CB8AC3E}">
        <p14:creationId xmlns:p14="http://schemas.microsoft.com/office/powerpoint/2010/main" val="1244130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416C5-FD03-456B-B25B-045F7FFE10AB}"/>
              </a:ext>
            </a:extLst>
          </p:cNvPr>
          <p:cNvSpPr>
            <a:spLocks noGrp="1"/>
          </p:cNvSpPr>
          <p:nvPr>
            <p:ph type="title"/>
          </p:nvPr>
        </p:nvSpPr>
        <p:spPr/>
        <p:txBody>
          <a:bodyPr/>
          <a:lstStyle/>
          <a:p>
            <a:r>
              <a:rPr lang="en-US" dirty="0"/>
              <a:t>Back to the arithmetic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36A0B1-24ED-4DB0-A060-533694B7910E}"/>
                  </a:ext>
                </a:extLst>
              </p:cNvPr>
              <p:cNvSpPr>
                <a:spLocks noGrp="1"/>
              </p:cNvSpPr>
              <p:nvPr>
                <p:ph idx="1"/>
              </p:nvPr>
            </p:nvSpPr>
            <p:spPr/>
            <p:txBody>
              <a:bodyPr/>
              <a:lstStyle/>
              <a:p>
                <a14:m>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𝐸</m:t>
                        </m:r>
                      </m:e>
                    </m:d>
                    <m:d>
                      <m:dPr>
                        <m:ctrlPr>
                          <a:rPr lang="en-US" i="1">
                            <a:latin typeface="Cambria Math" panose="02040503050406030204" pitchFamily="18" charset="0"/>
                          </a:rPr>
                        </m:ctrlPr>
                      </m:dPr>
                      <m:e>
                        <m:r>
                          <a:rPr lang="en-US" i="1">
                            <a:latin typeface="Cambria Math" panose="02040503050406030204" pitchFamily="18" charset="0"/>
                          </a:rPr>
                          <m:t>𝐸</m:t>
                        </m:r>
                      </m:e>
                    </m:d>
                    <m:d>
                      <m:dPr>
                        <m:begChr m:val="|"/>
                        <m:endChr m:val="|"/>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𝑦</m:t>
                    </m:r>
                    <m:d>
                      <m:dPr>
                        <m:begChr m:val="|"/>
                        <m:endChr m:val="|"/>
                        <m:ctrlPr>
                          <a:rPr lang="en-US" i="1">
                            <a:latin typeface="Cambria Math" panose="02040503050406030204" pitchFamily="18" charset="0"/>
                          </a:rPr>
                        </m:ctrlPr>
                      </m:dPr>
                      <m:e>
                        <m:r>
                          <a:rPr lang="en-US" i="1">
                            <a:latin typeface="Cambria Math" panose="02040503050406030204" pitchFamily="18" charset="0"/>
                          </a:rPr>
                          <m:t>𝑧</m:t>
                        </m:r>
                      </m:e>
                    </m:d>
                    <m:r>
                      <a:rPr lang="en-US" i="1">
                        <a:latin typeface="Cambria Math" panose="02040503050406030204" pitchFamily="18" charset="0"/>
                      </a:rPr>
                      <m:t>0</m:t>
                    </m:r>
                    <m:d>
                      <m:dPr>
                        <m:begChr m:val="|"/>
                        <m:endChr m:val="|"/>
                        <m:ctrlPr>
                          <a:rPr lang="en-US" i="1">
                            <a:latin typeface="Cambria Math" panose="02040503050406030204" pitchFamily="18" charset="0"/>
                          </a:rPr>
                        </m:ctrlPr>
                      </m:dPr>
                      <m:e>
                        <m:r>
                          <a:rPr lang="en-US" i="1">
                            <a:latin typeface="Cambria Math" panose="02040503050406030204" pitchFamily="18" charset="0"/>
                          </a:rPr>
                          <m:t>1</m:t>
                        </m:r>
                      </m:e>
                    </m:d>
                    <m:r>
                      <a:rPr lang="en-US" i="1">
                        <a:latin typeface="Cambria Math" panose="02040503050406030204" pitchFamily="18" charset="0"/>
                      </a:rPr>
                      <m:t>2</m:t>
                    </m:r>
                    <m:d>
                      <m:dPr>
                        <m:begChr m:val="|"/>
                        <m:endChr m:val="|"/>
                        <m:ctrlPr>
                          <a:rPr lang="en-US" i="1">
                            <a:latin typeface="Cambria Math" panose="02040503050406030204" pitchFamily="18" charset="0"/>
                          </a:rPr>
                        </m:ctrlPr>
                      </m:dPr>
                      <m:e>
                        <m:r>
                          <a:rPr lang="en-US" i="1">
                            <a:latin typeface="Cambria Math" panose="02040503050406030204" pitchFamily="18" charset="0"/>
                          </a:rPr>
                          <m:t>3</m:t>
                        </m:r>
                      </m:e>
                    </m:d>
                    <m:r>
                      <a:rPr lang="en-US" i="1">
                        <a:latin typeface="Cambria Math" panose="02040503050406030204" pitchFamily="18" charset="0"/>
                      </a:rPr>
                      <m:t>4</m:t>
                    </m:r>
                    <m:d>
                      <m:dPr>
                        <m:begChr m:val="|"/>
                        <m:endChr m:val="|"/>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6</m:t>
                    </m:r>
                    <m:d>
                      <m:dPr>
                        <m:begChr m:val="|"/>
                        <m:endChr m:val="|"/>
                        <m:ctrlPr>
                          <a:rPr lang="en-US" i="1">
                            <a:latin typeface="Cambria Math" panose="02040503050406030204" pitchFamily="18" charset="0"/>
                          </a:rPr>
                        </m:ctrlPr>
                      </m:dPr>
                      <m:e>
                        <m:r>
                          <a:rPr lang="en-US" i="1">
                            <a:latin typeface="Cambria Math" panose="02040503050406030204" pitchFamily="18" charset="0"/>
                          </a:rPr>
                          <m:t>7</m:t>
                        </m:r>
                      </m:e>
                    </m:d>
                    <m:r>
                      <a:rPr lang="en-US" i="1">
                        <a:latin typeface="Cambria Math" panose="02040503050406030204" pitchFamily="18" charset="0"/>
                      </a:rPr>
                      <m:t>8|9</m:t>
                    </m:r>
                  </m:oMath>
                </a14:m>
                <a:endParaRPr lang="en-US" dirty="0"/>
              </a:p>
              <a:p>
                <a:endParaRPr lang="en-US" dirty="0"/>
              </a:p>
              <a:p>
                <a:r>
                  <a:rPr lang="en-US" dirty="0"/>
                  <a:t>Two parse trees for </a:t>
                </a:r>
                <a14:m>
                  <m:oMath xmlns:m="http://schemas.openxmlformats.org/officeDocument/2006/math">
                    <m:r>
                      <a:rPr lang="en-US" b="0" i="1" smtClean="0">
                        <a:latin typeface="Cambria Math" panose="02040503050406030204" pitchFamily="18" charset="0"/>
                      </a:rPr>
                      <m:t>2+3∗4</m:t>
                    </m:r>
                  </m:oMath>
                </a14:m>
                <a:endParaRPr lang="en-US" dirty="0"/>
              </a:p>
            </p:txBody>
          </p:sp>
        </mc:Choice>
        <mc:Fallback xmlns="">
          <p:sp>
            <p:nvSpPr>
              <p:cNvPr id="3" name="Content Placeholder 2">
                <a:extLst>
                  <a:ext uri="{FF2B5EF4-FFF2-40B4-BE49-F238E27FC236}">
                    <a16:creationId xmlns:a16="http://schemas.microsoft.com/office/drawing/2014/main" id="{8736A0B1-24ED-4DB0-A060-533694B7910E}"/>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5FCBD3CA-9881-41B6-9517-9C10D23BE74C}"/>
              </a:ext>
            </a:extLst>
          </p:cNvPr>
          <p:cNvGrpSpPr/>
          <p:nvPr/>
        </p:nvGrpSpPr>
        <p:grpSpPr>
          <a:xfrm>
            <a:off x="2285888" y="3218152"/>
            <a:ext cx="1865855" cy="3107691"/>
            <a:chOff x="2285888" y="3218152"/>
            <a:chExt cx="1865855" cy="3107691"/>
          </a:xfrm>
        </p:grpSpPr>
        <p:sp>
          <p:nvSpPr>
            <p:cNvPr id="5" name="TextBox 4">
              <a:extLst>
                <a:ext uri="{FF2B5EF4-FFF2-40B4-BE49-F238E27FC236}">
                  <a16:creationId xmlns:a16="http://schemas.microsoft.com/office/drawing/2014/main" id="{EE70075E-99EA-4A52-A61D-C5D77935BC75}"/>
                </a:ext>
              </a:extLst>
            </p:cNvPr>
            <p:cNvSpPr txBox="1"/>
            <p:nvPr/>
          </p:nvSpPr>
          <p:spPr>
            <a:xfrm>
              <a:off x="2789934" y="321815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6" name="Straight Connector 5">
              <a:extLst>
                <a:ext uri="{FF2B5EF4-FFF2-40B4-BE49-F238E27FC236}">
                  <a16:creationId xmlns:a16="http://schemas.microsoft.com/office/drawing/2014/main" id="{01C7531A-E489-4C13-82D2-F29CCCE48161}"/>
                </a:ext>
              </a:extLst>
            </p:cNvPr>
            <p:cNvCxnSpPr/>
            <p:nvPr/>
          </p:nvCxnSpPr>
          <p:spPr>
            <a:xfrm flipH="1">
              <a:off x="2482416" y="3698447"/>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2576C02-DE8E-4D72-A0AF-CCB4D18B0632}"/>
                </a:ext>
              </a:extLst>
            </p:cNvPr>
            <p:cNvCxnSpPr>
              <a:stCxn id="5" idx="2"/>
            </p:cNvCxnSpPr>
            <p:nvPr/>
          </p:nvCxnSpPr>
          <p:spPr>
            <a:xfrm>
              <a:off x="2978447" y="3741372"/>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0FD82C4-8F58-469B-BBE3-6AF822F88111}"/>
                </a:ext>
              </a:extLst>
            </p:cNvPr>
            <p:cNvCxnSpPr/>
            <p:nvPr/>
          </p:nvCxnSpPr>
          <p:spPr>
            <a:xfrm>
              <a:off x="3072222" y="3698447"/>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A713398-0834-4B56-812E-E4D0B0C645B1}"/>
                </a:ext>
              </a:extLst>
            </p:cNvPr>
            <p:cNvSpPr txBox="1"/>
            <p:nvPr/>
          </p:nvSpPr>
          <p:spPr>
            <a:xfrm>
              <a:off x="2782307" y="4065235"/>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10" name="Rectangle 9">
              <a:extLst>
                <a:ext uri="{FF2B5EF4-FFF2-40B4-BE49-F238E27FC236}">
                  <a16:creationId xmlns:a16="http://schemas.microsoft.com/office/drawing/2014/main" id="{406868CB-592D-4B94-BDEA-9645B15C5892}"/>
                </a:ext>
              </a:extLst>
            </p:cNvPr>
            <p:cNvSpPr/>
            <p:nvPr/>
          </p:nvSpPr>
          <p:spPr>
            <a:xfrm>
              <a:off x="2285888" y="409515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DDFD5E81-E8BA-454C-959C-907ACB8D6E05}"/>
                </a:ext>
              </a:extLst>
            </p:cNvPr>
            <p:cNvSpPr/>
            <p:nvPr/>
          </p:nvSpPr>
          <p:spPr>
            <a:xfrm>
              <a:off x="3255653" y="4127093"/>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12" name="Straight Connector 11">
              <a:extLst>
                <a:ext uri="{FF2B5EF4-FFF2-40B4-BE49-F238E27FC236}">
                  <a16:creationId xmlns:a16="http://schemas.microsoft.com/office/drawing/2014/main" id="{814E9303-90A8-40D2-8A89-59816FDB8850}"/>
                </a:ext>
              </a:extLst>
            </p:cNvPr>
            <p:cNvCxnSpPr/>
            <p:nvPr/>
          </p:nvCxnSpPr>
          <p:spPr>
            <a:xfrm>
              <a:off x="2474401" y="459594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AFA4D0B-7CBB-42AC-B229-B2A67D94EE19}"/>
                </a:ext>
              </a:extLst>
            </p:cNvPr>
            <p:cNvSpPr txBox="1"/>
            <p:nvPr/>
          </p:nvSpPr>
          <p:spPr>
            <a:xfrm>
              <a:off x="2773716" y="408740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14" name="Group 13">
              <a:extLst>
                <a:ext uri="{FF2B5EF4-FFF2-40B4-BE49-F238E27FC236}">
                  <a16:creationId xmlns:a16="http://schemas.microsoft.com/office/drawing/2014/main" id="{CCD96442-3BF2-4E7E-AAC3-C577E72A64A1}"/>
                </a:ext>
              </a:extLst>
            </p:cNvPr>
            <p:cNvGrpSpPr/>
            <p:nvPr/>
          </p:nvGrpSpPr>
          <p:grpSpPr>
            <a:xfrm>
              <a:off x="2756975" y="4582940"/>
              <a:ext cx="1336936" cy="917567"/>
              <a:chOff x="2770510" y="4816787"/>
              <a:chExt cx="1336936" cy="917567"/>
            </a:xfrm>
          </p:grpSpPr>
          <p:cxnSp>
            <p:nvCxnSpPr>
              <p:cNvPr id="20" name="Straight Connector 19">
                <a:extLst>
                  <a:ext uri="{FF2B5EF4-FFF2-40B4-BE49-F238E27FC236}">
                    <a16:creationId xmlns:a16="http://schemas.microsoft.com/office/drawing/2014/main" id="{BDF4372E-CBB9-4EA6-8FA7-FD07663C7024}"/>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D582024D-3123-4A11-85F9-AA9D90076CD5}"/>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1931B7E-0073-4DED-915B-54A176AA4DF6}"/>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3AF9FF1-9A5E-4045-B8E1-F2F6A4250527}"/>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5"/>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1DBFE3F5-E1E6-4622-89B8-1364F0A407B0}"/>
                  </a:ext>
                </a:extLst>
              </p:cNvPr>
              <p:cNvSpPr/>
              <p:nvPr/>
            </p:nvSpPr>
            <p:spPr>
              <a:xfrm>
                <a:off x="2770510" y="5168336"/>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38B8BD1-6CF9-463A-B8D3-D16FD97E7429}"/>
                  </a:ext>
                </a:extLst>
              </p:cNvPr>
              <p:cNvSpPr/>
              <p:nvPr/>
            </p:nvSpPr>
            <p:spPr>
              <a:xfrm>
                <a:off x="3730420" y="5211134"/>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cxnSp>
          <p:nvCxnSpPr>
            <p:cNvPr id="15" name="Straight Connector 14">
              <a:extLst>
                <a:ext uri="{FF2B5EF4-FFF2-40B4-BE49-F238E27FC236}">
                  <a16:creationId xmlns:a16="http://schemas.microsoft.com/office/drawing/2014/main" id="{DD24F679-C2FD-485C-8773-189297551300}"/>
                </a:ext>
              </a:extLst>
            </p:cNvPr>
            <p:cNvCxnSpPr/>
            <p:nvPr/>
          </p:nvCxnSpPr>
          <p:spPr>
            <a:xfrm>
              <a:off x="2979250" y="5366907"/>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0EAF7BB-EF07-4536-8C00-85ABEB305E18}"/>
                </a:ext>
              </a:extLst>
            </p:cNvPr>
            <p:cNvCxnSpPr/>
            <p:nvPr/>
          </p:nvCxnSpPr>
          <p:spPr>
            <a:xfrm>
              <a:off x="3914505" y="545770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2253968-A6F2-45D7-A597-2F719B40D380}"/>
                </a:ext>
              </a:extLst>
            </p:cNvPr>
            <p:cNvSpPr txBox="1"/>
            <p:nvPr/>
          </p:nvSpPr>
          <p:spPr>
            <a:xfrm>
              <a:off x="2333696" y="4977287"/>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sp>
          <p:nvSpPr>
            <p:cNvPr id="18" name="TextBox 17">
              <a:extLst>
                <a:ext uri="{FF2B5EF4-FFF2-40B4-BE49-F238E27FC236}">
                  <a16:creationId xmlns:a16="http://schemas.microsoft.com/office/drawing/2014/main" id="{2E5D4727-A683-41A1-A270-12E7DDDF9B08}"/>
                </a:ext>
              </a:extLst>
            </p:cNvPr>
            <p:cNvSpPr txBox="1"/>
            <p:nvPr/>
          </p:nvSpPr>
          <p:spPr>
            <a:xfrm>
              <a:off x="2820202" y="5711960"/>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sp>
          <p:nvSpPr>
            <p:cNvPr id="19" name="TextBox 18">
              <a:extLst>
                <a:ext uri="{FF2B5EF4-FFF2-40B4-BE49-F238E27FC236}">
                  <a16:creationId xmlns:a16="http://schemas.microsoft.com/office/drawing/2014/main" id="{EA78C980-AD32-4270-95B1-2C5109272755}"/>
                </a:ext>
              </a:extLst>
            </p:cNvPr>
            <p:cNvSpPr txBox="1"/>
            <p:nvPr/>
          </p:nvSpPr>
          <p:spPr>
            <a:xfrm>
              <a:off x="3757083" y="5802623"/>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nvGrpSpPr>
          <p:cNvPr id="26" name="Group 25">
            <a:extLst>
              <a:ext uri="{FF2B5EF4-FFF2-40B4-BE49-F238E27FC236}">
                <a16:creationId xmlns:a16="http://schemas.microsoft.com/office/drawing/2014/main" id="{AEAE9C7A-6107-4BC3-BE74-B5EFE7DC1BAE}"/>
              </a:ext>
            </a:extLst>
          </p:cNvPr>
          <p:cNvGrpSpPr/>
          <p:nvPr/>
        </p:nvGrpSpPr>
        <p:grpSpPr>
          <a:xfrm>
            <a:off x="5372343" y="3218152"/>
            <a:ext cx="1913380" cy="3053320"/>
            <a:chOff x="5338548" y="3029094"/>
            <a:chExt cx="1913380" cy="3053320"/>
          </a:xfrm>
        </p:grpSpPr>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4479743-5B94-4BE3-9791-337E9D429226}"/>
                    </a:ext>
                  </a:extLst>
                </p:cNvPr>
                <p:cNvSpPr txBox="1"/>
                <p:nvPr/>
              </p:nvSpPr>
              <p:spPr>
                <a:xfrm>
                  <a:off x="6303385" y="3841260"/>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303385" y="3841260"/>
                  <a:ext cx="486030" cy="584775"/>
                </a:xfrm>
                <a:prstGeom prst="rect">
                  <a:avLst/>
                </a:prstGeom>
                <a:blipFill rotWithShape="0">
                  <a:blip r:embed="rId6"/>
                  <a:stretch>
                    <a:fillRect/>
                  </a:stretch>
                </a:blipFill>
              </p:spPr>
              <p:txBody>
                <a:bodyPr/>
                <a:lstStyle/>
                <a:p>
                  <a:r>
                    <a:rPr lang="en-US">
                      <a:noFill/>
                    </a:rPr>
                    <a:t> </a:t>
                  </a:r>
                </a:p>
              </p:txBody>
            </p:sp>
          </mc:Fallback>
        </mc:AlternateContent>
        <p:grpSp>
          <p:nvGrpSpPr>
            <p:cNvPr id="28" name="Group 27">
              <a:extLst>
                <a:ext uri="{FF2B5EF4-FFF2-40B4-BE49-F238E27FC236}">
                  <a16:creationId xmlns:a16="http://schemas.microsoft.com/office/drawing/2014/main" id="{7175FE8C-3385-42C7-9D49-C64D0319D6D9}"/>
                </a:ext>
              </a:extLst>
            </p:cNvPr>
            <p:cNvGrpSpPr/>
            <p:nvPr/>
          </p:nvGrpSpPr>
          <p:grpSpPr>
            <a:xfrm>
              <a:off x="5338548" y="4348596"/>
              <a:ext cx="1336936" cy="917567"/>
              <a:chOff x="6324928" y="4393882"/>
              <a:chExt cx="1336936" cy="917567"/>
            </a:xfrm>
          </p:grpSpPr>
          <p:sp>
            <p:nvSpPr>
              <p:cNvPr id="45" name="TextBox 44">
                <a:extLst>
                  <a:ext uri="{FF2B5EF4-FFF2-40B4-BE49-F238E27FC236}">
                    <a16:creationId xmlns:a16="http://schemas.microsoft.com/office/drawing/2014/main" id="{2DB50010-719E-438D-BB0A-C4DF59887BCA}"/>
                  </a:ext>
                </a:extLst>
              </p:cNvPr>
              <p:cNvSpPr txBox="1"/>
              <p:nvPr/>
            </p:nvSpPr>
            <p:spPr>
              <a:xfrm>
                <a:off x="6841229" y="4694396"/>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cxnSp>
            <p:nvCxnSpPr>
              <p:cNvPr id="46" name="Straight Connector 45">
                <a:extLst>
                  <a:ext uri="{FF2B5EF4-FFF2-40B4-BE49-F238E27FC236}">
                    <a16:creationId xmlns:a16="http://schemas.microsoft.com/office/drawing/2014/main" id="{9DB11D82-E17B-40CC-8E9D-C431CDCC4285}"/>
                  </a:ext>
                </a:extLst>
              </p:cNvPr>
              <p:cNvCxnSpPr/>
              <p:nvPr/>
            </p:nvCxnSpPr>
            <p:spPr>
              <a:xfrm flipH="1">
                <a:off x="6521456" y="4393882"/>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7D92C0EA-0E39-49C8-9010-2AE56239A651}"/>
                  </a:ext>
                </a:extLst>
              </p:cNvPr>
              <p:cNvCxnSpPr/>
              <p:nvPr/>
            </p:nvCxnSpPr>
            <p:spPr>
              <a:xfrm flipH="1">
                <a:off x="7010662" y="4393882"/>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7B9C586F-8003-4720-A33C-924EB83591F5}"/>
                  </a:ext>
                </a:extLst>
              </p:cNvPr>
              <p:cNvCxnSpPr/>
              <p:nvPr/>
            </p:nvCxnSpPr>
            <p:spPr>
              <a:xfrm>
                <a:off x="7186442" y="4393882"/>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1162A26-C15A-44D3-A3F2-CFF6281920A9}"/>
                  </a:ext>
                </a:extLst>
              </p:cNvPr>
              <p:cNvSpPr/>
              <p:nvPr/>
            </p:nvSpPr>
            <p:spPr>
              <a:xfrm>
                <a:off x="6324928" y="4745431"/>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50" name="Rectangle 49">
                <a:extLst>
                  <a:ext uri="{FF2B5EF4-FFF2-40B4-BE49-F238E27FC236}">
                    <a16:creationId xmlns:a16="http://schemas.microsoft.com/office/drawing/2014/main" id="{672D776F-6A23-4539-AB7F-2696FBB22003}"/>
                  </a:ext>
                </a:extLst>
              </p:cNvPr>
              <p:cNvSpPr/>
              <p:nvPr/>
            </p:nvSpPr>
            <p:spPr>
              <a:xfrm>
                <a:off x="7284838" y="4788229"/>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grpSp>
        <p:grpSp>
          <p:nvGrpSpPr>
            <p:cNvPr id="29" name="Group 28">
              <a:extLst>
                <a:ext uri="{FF2B5EF4-FFF2-40B4-BE49-F238E27FC236}">
                  <a16:creationId xmlns:a16="http://schemas.microsoft.com/office/drawing/2014/main" id="{BAFA3A9A-B4D2-487D-B1A1-4B836170AC29}"/>
                </a:ext>
              </a:extLst>
            </p:cNvPr>
            <p:cNvGrpSpPr/>
            <p:nvPr/>
          </p:nvGrpSpPr>
          <p:grpSpPr>
            <a:xfrm>
              <a:off x="5383205" y="5177849"/>
              <a:ext cx="394660" cy="904565"/>
              <a:chOff x="5901649" y="4406884"/>
              <a:chExt cx="394660" cy="904565"/>
            </a:xfrm>
          </p:grpSpPr>
          <p:cxnSp>
            <p:nvCxnSpPr>
              <p:cNvPr id="43" name="Straight Connector 42">
                <a:extLst>
                  <a:ext uri="{FF2B5EF4-FFF2-40B4-BE49-F238E27FC236}">
                    <a16:creationId xmlns:a16="http://schemas.microsoft.com/office/drawing/2014/main" id="{ECFD06E6-283F-4268-AB15-ADB8A8DAE97C}"/>
                  </a:ext>
                </a:extLst>
              </p:cNvPr>
              <p:cNvCxnSpPr/>
              <p:nvPr/>
            </p:nvCxnSpPr>
            <p:spPr>
              <a:xfrm>
                <a:off x="6042354" y="44068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AC6B620-E815-43D9-9C71-EE2208F6398F}"/>
                  </a:ext>
                </a:extLst>
              </p:cNvPr>
              <p:cNvSpPr txBox="1"/>
              <p:nvPr/>
            </p:nvSpPr>
            <p:spPr>
              <a:xfrm>
                <a:off x="5901649" y="4788229"/>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2</a:t>
                </a:r>
              </a:p>
            </p:txBody>
          </p:sp>
        </p:grpSp>
        <p:grpSp>
          <p:nvGrpSpPr>
            <p:cNvPr id="30" name="Group 29">
              <a:extLst>
                <a:ext uri="{FF2B5EF4-FFF2-40B4-BE49-F238E27FC236}">
                  <a16:creationId xmlns:a16="http://schemas.microsoft.com/office/drawing/2014/main" id="{833B290A-024C-43FC-B5F3-A877FCB3DDF7}"/>
                </a:ext>
              </a:extLst>
            </p:cNvPr>
            <p:cNvGrpSpPr/>
            <p:nvPr/>
          </p:nvGrpSpPr>
          <p:grpSpPr>
            <a:xfrm>
              <a:off x="5853841" y="3029094"/>
              <a:ext cx="1346791" cy="3017028"/>
              <a:chOff x="5853841" y="3029094"/>
              <a:chExt cx="1346791" cy="3017028"/>
            </a:xfrm>
          </p:grpSpPr>
          <p:sp>
            <p:nvSpPr>
              <p:cNvPr id="34" name="TextBox 33">
                <a:extLst>
                  <a:ext uri="{FF2B5EF4-FFF2-40B4-BE49-F238E27FC236}">
                    <a16:creationId xmlns:a16="http://schemas.microsoft.com/office/drawing/2014/main" id="{FC8492C6-60E0-4832-A803-AB99AD26ADA3}"/>
                  </a:ext>
                </a:extLst>
              </p:cNvPr>
              <p:cNvSpPr txBox="1"/>
              <p:nvPr/>
            </p:nvSpPr>
            <p:spPr>
              <a:xfrm>
                <a:off x="6357887" y="30290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35" name="Straight Connector 34">
                <a:extLst>
                  <a:ext uri="{FF2B5EF4-FFF2-40B4-BE49-F238E27FC236}">
                    <a16:creationId xmlns:a16="http://schemas.microsoft.com/office/drawing/2014/main" id="{45ED7308-436A-40CB-84B0-629552691324}"/>
                  </a:ext>
                </a:extLst>
              </p:cNvPr>
              <p:cNvCxnSpPr/>
              <p:nvPr/>
            </p:nvCxnSpPr>
            <p:spPr>
              <a:xfrm flipH="1">
                <a:off x="6050369" y="350938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3B02777-E63D-4B8B-96C9-D06F189C1F30}"/>
                  </a:ext>
                </a:extLst>
              </p:cNvPr>
              <p:cNvCxnSpPr>
                <a:stCxn id="34" idx="2"/>
              </p:cNvCxnSpPr>
              <p:nvPr/>
            </p:nvCxnSpPr>
            <p:spPr>
              <a:xfrm>
                <a:off x="6546400" y="355231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C6170DC-7C5A-423A-9E42-298A3CAD6159}"/>
                  </a:ext>
                </a:extLst>
              </p:cNvPr>
              <p:cNvCxnSpPr/>
              <p:nvPr/>
            </p:nvCxnSpPr>
            <p:spPr>
              <a:xfrm>
                <a:off x="6640175" y="350938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07EE8589-5380-49E2-BEE9-0223EFDD43A3}"/>
                  </a:ext>
                </a:extLst>
              </p:cNvPr>
              <p:cNvSpPr txBox="1"/>
              <p:nvPr/>
            </p:nvSpPr>
            <p:spPr>
              <a:xfrm>
                <a:off x="6350260" y="387617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9" name="Rectangle 38">
                <a:extLst>
                  <a:ext uri="{FF2B5EF4-FFF2-40B4-BE49-F238E27FC236}">
                    <a16:creationId xmlns:a16="http://schemas.microsoft.com/office/drawing/2014/main" id="{31A43318-6DE8-4589-BDF2-947BD6B9D30B}"/>
                  </a:ext>
                </a:extLst>
              </p:cNvPr>
              <p:cNvSpPr/>
              <p:nvPr/>
            </p:nvSpPr>
            <p:spPr>
              <a:xfrm>
                <a:off x="5853841" y="390609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40" name="Rectangle 39">
                <a:extLst>
                  <a:ext uri="{FF2B5EF4-FFF2-40B4-BE49-F238E27FC236}">
                    <a16:creationId xmlns:a16="http://schemas.microsoft.com/office/drawing/2014/main" id="{FB26200B-255E-417F-870D-A477E3A91E32}"/>
                  </a:ext>
                </a:extLst>
              </p:cNvPr>
              <p:cNvSpPr/>
              <p:nvPr/>
            </p:nvSpPr>
            <p:spPr>
              <a:xfrm>
                <a:off x="6823606" y="393803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cxnSp>
            <p:nvCxnSpPr>
              <p:cNvPr id="41" name="Straight Connector 40">
                <a:extLst>
                  <a:ext uri="{FF2B5EF4-FFF2-40B4-BE49-F238E27FC236}">
                    <a16:creationId xmlns:a16="http://schemas.microsoft.com/office/drawing/2014/main" id="{EEDFBCF9-9C2E-43D0-9BF6-9A62D228CFF4}"/>
                  </a:ext>
                </a:extLst>
              </p:cNvPr>
              <p:cNvCxnSpPr/>
              <p:nvPr/>
            </p:nvCxnSpPr>
            <p:spPr>
              <a:xfrm>
                <a:off x="6547203" y="5177849"/>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73E1BBC5-50A0-49FA-B304-77E1EEF49FE0}"/>
                  </a:ext>
                </a:extLst>
              </p:cNvPr>
              <p:cNvSpPr txBox="1"/>
              <p:nvPr/>
            </p:nvSpPr>
            <p:spPr>
              <a:xfrm>
                <a:off x="6388155" y="5522902"/>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3</a:t>
                </a:r>
              </a:p>
            </p:txBody>
          </p:sp>
        </p:grpSp>
        <p:grpSp>
          <p:nvGrpSpPr>
            <p:cNvPr id="31" name="Group 30">
              <a:extLst>
                <a:ext uri="{FF2B5EF4-FFF2-40B4-BE49-F238E27FC236}">
                  <a16:creationId xmlns:a16="http://schemas.microsoft.com/office/drawing/2014/main" id="{53582655-6501-4FCC-86C8-A3E173037061}"/>
                </a:ext>
              </a:extLst>
            </p:cNvPr>
            <p:cNvGrpSpPr/>
            <p:nvPr/>
          </p:nvGrpSpPr>
          <p:grpSpPr>
            <a:xfrm>
              <a:off x="6857268" y="4372577"/>
              <a:ext cx="394660" cy="868134"/>
              <a:chOff x="7325036" y="5268651"/>
              <a:chExt cx="394660" cy="868134"/>
            </a:xfrm>
          </p:grpSpPr>
          <p:cxnSp>
            <p:nvCxnSpPr>
              <p:cNvPr id="32" name="Straight Connector 31">
                <a:extLst>
                  <a:ext uri="{FF2B5EF4-FFF2-40B4-BE49-F238E27FC236}">
                    <a16:creationId xmlns:a16="http://schemas.microsoft.com/office/drawing/2014/main" id="{E720B3EE-4369-47BD-91E3-074A9AC77367}"/>
                  </a:ext>
                </a:extLst>
              </p:cNvPr>
              <p:cNvCxnSpPr/>
              <p:nvPr/>
            </p:nvCxnSpPr>
            <p:spPr>
              <a:xfrm>
                <a:off x="7482458" y="5268651"/>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5CCEEA62-84B6-4CCC-9E67-A07F47C4D4C4}"/>
                  </a:ext>
                </a:extLst>
              </p:cNvPr>
              <p:cNvSpPr txBox="1"/>
              <p:nvPr/>
            </p:nvSpPr>
            <p:spPr>
              <a:xfrm>
                <a:off x="7325036" y="5613565"/>
                <a:ext cx="394660" cy="523220"/>
              </a:xfrm>
              <a:prstGeom prst="rect">
                <a:avLst/>
              </a:prstGeom>
              <a:noFill/>
            </p:spPr>
            <p:txBody>
              <a:bodyPr wrap="none" rtlCol="0">
                <a:spAutoFit/>
              </a:bodyPr>
              <a:lstStyle/>
              <a:p>
                <a:r>
                  <a:rPr lang="en-US" sz="2800" dirty="0">
                    <a:solidFill>
                      <a:schemeClr val="accent3"/>
                    </a:solidFill>
                    <a:latin typeface="Franklin Gothic Medium"/>
                    <a:cs typeface="Franklin Gothic Medium"/>
                  </a:rPr>
                  <a:t>4</a:t>
                </a:r>
              </a:p>
            </p:txBody>
          </p:sp>
        </p:grpSp>
      </p:grpSp>
    </p:spTree>
    <p:extLst>
      <p:ext uri="{BB962C8B-B14F-4D97-AF65-F5344CB8AC3E}">
        <p14:creationId xmlns:p14="http://schemas.microsoft.com/office/powerpoint/2010/main" val="1203753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2FBD0-0294-4BF9-A2C6-41CB6A99952B}"/>
              </a:ext>
            </a:extLst>
          </p:cNvPr>
          <p:cNvSpPr>
            <a:spLocks noGrp="1"/>
          </p:cNvSpPr>
          <p:nvPr>
            <p:ph type="title"/>
          </p:nvPr>
        </p:nvSpPr>
        <p:spPr/>
        <p:txBody>
          <a:bodyPr/>
          <a:lstStyle/>
          <a:p>
            <a:r>
              <a:rPr lang="en-US" dirty="0"/>
              <a:t>How do we encode order of operations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1ECF1-CC9A-4C5B-8922-F235DBD2C08B}"/>
                  </a:ext>
                </a:extLst>
              </p:cNvPr>
              <p:cNvSpPr>
                <a:spLocks noGrp="1"/>
              </p:cNvSpPr>
              <p:nvPr>
                <p:ph idx="1"/>
              </p:nvPr>
            </p:nvSpPr>
            <p:spPr>
              <a:xfrm>
                <a:off x="367323" y="1456042"/>
                <a:ext cx="9870831" cy="4845504"/>
              </a:xfrm>
            </p:spPr>
            <p:txBody>
              <a:bodyPr>
                <a:normAutofit/>
              </a:bodyPr>
              <a:lstStyle/>
              <a:p>
                <a:r>
                  <a:rPr lang="en-US" dirty="0"/>
                  <a:t>If we want to keep “in order” we want there to be only one possible parse tree. </a:t>
                </a:r>
              </a:p>
              <a:p>
                <a:r>
                  <a:rPr lang="en-US" dirty="0"/>
                  <a:t>Differentiate between “things to add” and “things to multiply”</a:t>
                </a:r>
              </a:p>
              <a:p>
                <a:r>
                  <a:rPr lang="en-US" dirty="0"/>
                  <a:t>Only introduce a * sign after you’ve eliminated the possibility of introducing another + sign in that area.</a:t>
                </a:r>
              </a:p>
              <a:p>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𝑇</m:t>
                    </m:r>
                  </m:oMath>
                </a14:m>
                <a:endParaRPr lang="en-US" b="0" dirty="0"/>
              </a:p>
              <a:p>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r>
                      <a:rPr lang="en-US" b="0" i="1" smtClean="0">
                        <a:latin typeface="Cambria Math" panose="02040503050406030204" pitchFamily="18" charset="0"/>
                      </a:rPr>
                      <m:t>𝐹</m:t>
                    </m:r>
                  </m:oMath>
                </a14:m>
                <a:endParaRPr lang="en-US" b="0" dirty="0"/>
              </a:p>
              <a:p>
                <a14:m>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𝑁</m:t>
                    </m:r>
                  </m:oMath>
                </a14:m>
                <a:endParaRPr lang="en-US" b="0" dirty="0"/>
              </a:p>
              <a:p>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𝑧</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m:t>
                        </m:r>
                      </m:e>
                    </m:d>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3</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5</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6</m:t>
                        </m:r>
                      </m:e>
                    </m:d>
                    <m:r>
                      <a:rPr lang="en-US" b="0" i="1" smtClean="0">
                        <a:latin typeface="Cambria Math" panose="02040503050406030204" pitchFamily="18" charset="0"/>
                      </a:rPr>
                      <m:t>7|8|9</m:t>
                    </m:r>
                  </m:oMath>
                </a14:m>
                <a:endParaRPr lang="en-US" dirty="0"/>
              </a:p>
            </p:txBody>
          </p:sp>
        </mc:Choice>
        <mc:Fallback xmlns="">
          <p:sp>
            <p:nvSpPr>
              <p:cNvPr id="3" name="Content Placeholder 2">
                <a:extLst>
                  <a:ext uri="{FF2B5EF4-FFF2-40B4-BE49-F238E27FC236}">
                    <a16:creationId xmlns:a16="http://schemas.microsoft.com/office/drawing/2014/main" id="{C161ECF1-CC9A-4C5B-8922-F235DBD2C08B}"/>
                  </a:ext>
                </a:extLst>
              </p:cNvPr>
              <p:cNvSpPr>
                <a:spLocks noGrp="1" noRot="1" noChangeAspect="1" noMove="1" noResize="1" noEditPoints="1" noAdjustHandles="1" noChangeArrowheads="1" noChangeShapeType="1" noTextEdit="1"/>
              </p:cNvSpPr>
              <p:nvPr>
                <p:ph idx="1"/>
              </p:nvPr>
            </p:nvSpPr>
            <p:spPr>
              <a:xfrm>
                <a:off x="367323" y="1456042"/>
                <a:ext cx="9870831" cy="4845504"/>
              </a:xfrm>
              <a:blipFill>
                <a:blip r:embed="rId2"/>
                <a:stretch>
                  <a:fillRect l="-803" t="-2264" r="-2347"/>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831D047-F346-4D1B-94D1-FFF3857B83A4}"/>
              </a:ext>
            </a:extLst>
          </p:cNvPr>
          <p:cNvGrpSpPr/>
          <p:nvPr/>
        </p:nvGrpSpPr>
        <p:grpSpPr>
          <a:xfrm>
            <a:off x="10111741" y="1456042"/>
            <a:ext cx="1904579" cy="5071196"/>
            <a:chOff x="7159285" y="1506784"/>
            <a:chExt cx="1904579" cy="5071196"/>
          </a:xfrm>
        </p:grpSpPr>
        <p:grpSp>
          <p:nvGrpSpPr>
            <p:cNvPr id="5" name="Group 4">
              <a:extLst>
                <a:ext uri="{FF2B5EF4-FFF2-40B4-BE49-F238E27FC236}">
                  <a16:creationId xmlns:a16="http://schemas.microsoft.com/office/drawing/2014/main" id="{B87C2E92-2895-4B76-888F-D60E9211AF3C}"/>
                </a:ext>
              </a:extLst>
            </p:cNvPr>
            <p:cNvGrpSpPr/>
            <p:nvPr/>
          </p:nvGrpSpPr>
          <p:grpSpPr>
            <a:xfrm>
              <a:off x="7175367" y="1506784"/>
              <a:ext cx="1798405" cy="2688316"/>
              <a:chOff x="7175367" y="1506784"/>
              <a:chExt cx="1798405" cy="2688316"/>
            </a:xfrm>
          </p:grpSpPr>
          <p:grpSp>
            <p:nvGrpSpPr>
              <p:cNvPr id="25" name="Group 24">
                <a:extLst>
                  <a:ext uri="{FF2B5EF4-FFF2-40B4-BE49-F238E27FC236}">
                    <a16:creationId xmlns:a16="http://schemas.microsoft.com/office/drawing/2014/main" id="{7A7B7B62-0ADF-4A0F-B6DD-4CC197288DBA}"/>
                  </a:ext>
                </a:extLst>
              </p:cNvPr>
              <p:cNvGrpSpPr/>
              <p:nvPr/>
            </p:nvGrpSpPr>
            <p:grpSpPr>
              <a:xfrm>
                <a:off x="7175367" y="1506784"/>
                <a:ext cx="1798405" cy="2688316"/>
                <a:chOff x="7175367" y="1506784"/>
                <a:chExt cx="1798405" cy="2688316"/>
              </a:xfrm>
            </p:grpSpPr>
            <p:sp>
              <p:nvSpPr>
                <p:cNvPr id="27" name="TextBox 26">
                  <a:extLst>
                    <a:ext uri="{FF2B5EF4-FFF2-40B4-BE49-F238E27FC236}">
                      <a16:creationId xmlns:a16="http://schemas.microsoft.com/office/drawing/2014/main" id="{3AFE1507-CB53-4CC6-B54A-661677FCABCB}"/>
                    </a:ext>
                  </a:extLst>
                </p:cNvPr>
                <p:cNvSpPr txBox="1"/>
                <p:nvPr/>
              </p:nvSpPr>
              <p:spPr>
                <a:xfrm>
                  <a:off x="7679413" y="150678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E</a:t>
                  </a:r>
                  <a:endParaRPr lang="en-US" sz="2000" b="1" dirty="0">
                    <a:solidFill>
                      <a:schemeClr val="accent3"/>
                    </a:solidFill>
                    <a:latin typeface="Franklin Gothic Medium" panose="020B0603020102020204" pitchFamily="34" charset="0"/>
                    <a:cs typeface="Franklin Gothic Medium"/>
                  </a:endParaRPr>
                </a:p>
              </p:txBody>
            </p:sp>
            <p:cxnSp>
              <p:nvCxnSpPr>
                <p:cNvPr id="28" name="Straight Connector 27">
                  <a:extLst>
                    <a:ext uri="{FF2B5EF4-FFF2-40B4-BE49-F238E27FC236}">
                      <a16:creationId xmlns:a16="http://schemas.microsoft.com/office/drawing/2014/main" id="{9C473261-55F7-44BA-844A-2D89157EE7BD}"/>
                    </a:ext>
                  </a:extLst>
                </p:cNvPr>
                <p:cNvCxnSpPr/>
                <p:nvPr/>
              </p:nvCxnSpPr>
              <p:spPr>
                <a:xfrm flipH="1">
                  <a:off x="7371895" y="1987079"/>
                  <a:ext cx="384496"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E084844-8216-4AC6-B404-4714E9A7946A}"/>
                    </a:ext>
                  </a:extLst>
                </p:cNvPr>
                <p:cNvCxnSpPr>
                  <a:stCxn id="27" idx="2"/>
                </p:cNvCxnSpPr>
                <p:nvPr/>
              </p:nvCxnSpPr>
              <p:spPr>
                <a:xfrm>
                  <a:off x="7867926" y="2030004"/>
                  <a:ext cx="803" cy="40016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50495EB-7342-4BF3-8A4F-436904134FDE}"/>
                    </a:ext>
                  </a:extLst>
                </p:cNvPr>
                <p:cNvCxnSpPr/>
                <p:nvPr/>
              </p:nvCxnSpPr>
              <p:spPr>
                <a:xfrm>
                  <a:off x="7961701" y="1987079"/>
                  <a:ext cx="352368" cy="506877"/>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621A0D69-B70F-4EA7-868E-DF3E9FEA2D7A}"/>
                    </a:ext>
                  </a:extLst>
                </p:cNvPr>
                <p:cNvSpPr txBox="1"/>
                <p:nvPr/>
              </p:nvSpPr>
              <p:spPr>
                <a:xfrm>
                  <a:off x="7671786" y="2353867"/>
                  <a:ext cx="184731" cy="461665"/>
                </a:xfrm>
                <a:prstGeom prst="rect">
                  <a:avLst/>
                </a:prstGeom>
                <a:noFill/>
              </p:spPr>
              <p:txBody>
                <a:bodyPr wrap="none" rtlCol="0">
                  <a:spAutoFit/>
                </a:bodyPr>
                <a:lstStyle/>
                <a:p>
                  <a:endParaRPr lang="en-US" sz="2400" dirty="0">
                    <a:solidFill>
                      <a:schemeClr val="accent3"/>
                    </a:solidFill>
                    <a:latin typeface="Franklin Gothic Medium"/>
                    <a:cs typeface="Franklin Gothic Medium"/>
                  </a:endParaRPr>
                </a:p>
              </p:txBody>
            </p:sp>
            <p:sp>
              <p:nvSpPr>
                <p:cNvPr id="32" name="Rectangle 31">
                  <a:extLst>
                    <a:ext uri="{FF2B5EF4-FFF2-40B4-BE49-F238E27FC236}">
                      <a16:creationId xmlns:a16="http://schemas.microsoft.com/office/drawing/2014/main" id="{1F282AF8-5788-4C87-8ABA-7AA10EC264DD}"/>
                    </a:ext>
                  </a:extLst>
                </p:cNvPr>
                <p:cNvSpPr/>
                <p:nvPr/>
              </p:nvSpPr>
              <p:spPr>
                <a:xfrm>
                  <a:off x="7175367" y="2383785"/>
                  <a:ext cx="377026"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E</a:t>
                  </a:r>
                  <a:endParaRPr lang="en-US" sz="1600" b="1" dirty="0">
                    <a:solidFill>
                      <a:schemeClr val="accent3"/>
                    </a:solidFill>
                    <a:latin typeface="Franklin Gothic Medium" panose="020B0603020102020204" pitchFamily="34" charset="0"/>
                  </a:endParaRPr>
                </a:p>
              </p:txBody>
            </p:sp>
            <p:sp>
              <p:nvSpPr>
                <p:cNvPr id="33" name="Rectangle 32">
                  <a:extLst>
                    <a:ext uri="{FF2B5EF4-FFF2-40B4-BE49-F238E27FC236}">
                      <a16:creationId xmlns:a16="http://schemas.microsoft.com/office/drawing/2014/main" id="{11CA076D-C70B-4CE6-A5C9-D6ED5501B399}"/>
                    </a:ext>
                  </a:extLst>
                </p:cNvPr>
                <p:cNvSpPr/>
                <p:nvPr/>
              </p:nvSpPr>
              <p:spPr>
                <a:xfrm>
                  <a:off x="8145132" y="2415725"/>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34" name="TextBox 33">
                  <a:extLst>
                    <a:ext uri="{FF2B5EF4-FFF2-40B4-BE49-F238E27FC236}">
                      <a16:creationId xmlns:a16="http://schemas.microsoft.com/office/drawing/2014/main" id="{BB5C356F-BD45-4D9C-987F-068ED16B1647}"/>
                    </a:ext>
                  </a:extLst>
                </p:cNvPr>
                <p:cNvSpPr txBox="1"/>
                <p:nvPr/>
              </p:nvSpPr>
              <p:spPr>
                <a:xfrm>
                  <a:off x="7663195" y="2376038"/>
                  <a:ext cx="389850" cy="584775"/>
                </a:xfrm>
                <a:prstGeom prst="rect">
                  <a:avLst/>
                </a:prstGeom>
                <a:noFill/>
              </p:spPr>
              <p:txBody>
                <a:bodyPr wrap="none" rtlCol="0">
                  <a:spAutoFit/>
                </a:bodyPr>
                <a:lstStyle/>
                <a:p>
                  <a:r>
                    <a:rPr lang="en-US" sz="3200" b="1" dirty="0">
                      <a:solidFill>
                        <a:schemeClr val="accent3"/>
                      </a:solidFill>
                      <a:latin typeface="Calibri" charset="0"/>
                      <a:sym typeface="Symbol" charset="0"/>
                    </a:rPr>
                    <a:t>+</a:t>
                  </a:r>
                  <a:endParaRPr lang="en-US" sz="2400" dirty="0">
                    <a:solidFill>
                      <a:schemeClr val="accent3"/>
                    </a:solidFill>
                    <a:latin typeface="Franklin Gothic Medium"/>
                    <a:cs typeface="Franklin Gothic Medium"/>
                  </a:endParaRPr>
                </a:p>
              </p:txBody>
            </p:sp>
            <p:grpSp>
              <p:nvGrpSpPr>
                <p:cNvPr id="35" name="Group 34">
                  <a:extLst>
                    <a:ext uri="{FF2B5EF4-FFF2-40B4-BE49-F238E27FC236}">
                      <a16:creationId xmlns:a16="http://schemas.microsoft.com/office/drawing/2014/main" id="{CE8DB419-3EA2-4C2C-932A-3CFF0359D908}"/>
                    </a:ext>
                  </a:extLst>
                </p:cNvPr>
                <p:cNvGrpSpPr/>
                <p:nvPr/>
              </p:nvGrpSpPr>
              <p:grpSpPr>
                <a:xfrm>
                  <a:off x="7646454" y="2871572"/>
                  <a:ext cx="1327318" cy="917567"/>
                  <a:chOff x="2770510" y="4816787"/>
                  <a:chExt cx="1327318" cy="917567"/>
                </a:xfrm>
              </p:grpSpPr>
              <p:cxnSp>
                <p:nvCxnSpPr>
                  <p:cNvPr id="37" name="Straight Connector 36">
                    <a:extLst>
                      <a:ext uri="{FF2B5EF4-FFF2-40B4-BE49-F238E27FC236}">
                        <a16:creationId xmlns:a16="http://schemas.microsoft.com/office/drawing/2014/main" id="{84003221-C26B-4EFC-8161-ABAFBA1F9B7B}"/>
                      </a:ext>
                    </a:extLst>
                  </p:cNvPr>
                  <p:cNvCxnSpPr/>
                  <p:nvPr/>
                </p:nvCxnSpPr>
                <p:spPr>
                  <a:xfrm flipH="1">
                    <a:off x="2967038" y="4816787"/>
                    <a:ext cx="370961"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B18DB3A4-161B-41BC-B636-A7E7FB483DFD}"/>
                      </a:ext>
                    </a:extLst>
                  </p:cNvPr>
                  <p:cNvCxnSpPr/>
                  <p:nvPr/>
                </p:nvCxnSpPr>
                <p:spPr>
                  <a:xfrm flipH="1">
                    <a:off x="3456244" y="4816787"/>
                    <a:ext cx="5610" cy="338611"/>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91263A7-1865-4C8F-80FF-AEBE5CE66411}"/>
                      </a:ext>
                    </a:extLst>
                  </p:cNvPr>
                  <p:cNvCxnSpPr/>
                  <p:nvPr/>
                </p:nvCxnSpPr>
                <p:spPr>
                  <a:xfrm>
                    <a:off x="3632024" y="4816787"/>
                    <a:ext cx="277188" cy="46172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13C34E0-B8FC-4A07-9DE6-54199FC47FF9}"/>
                          </a:ext>
                        </a:extLst>
                      </p:cNvPr>
                      <p:cNvSpPr txBox="1"/>
                      <p:nvPr/>
                    </p:nvSpPr>
                    <p:spPr>
                      <a:xfrm>
                        <a:off x="3222545" y="5104212"/>
                        <a:ext cx="48603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i="1" dirty="0" smtClean="0">
                                  <a:solidFill>
                                    <a:schemeClr val="accent3"/>
                                  </a:solidFill>
                                  <a:latin typeface="Cambria Math"/>
                                  <a:sym typeface="Symbol"/>
                                </a:rPr>
                                <m:t>∗</m:t>
                              </m:r>
                            </m:oMath>
                          </m:oMathPara>
                        </a14:m>
                        <a:endParaRPr lang="en-US" sz="2400" dirty="0">
                          <a:solidFill>
                            <a:schemeClr val="accent3"/>
                          </a:solidFill>
                          <a:latin typeface="Franklin Gothic Medium" panose="020B0603020102020204" pitchFamily="34" charset="0"/>
                          <a:cs typeface="Franklin Gothic Medium"/>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22545" y="5104212"/>
                        <a:ext cx="486030" cy="584775"/>
                      </a:xfrm>
                      <a:prstGeom prst="rect">
                        <a:avLst/>
                      </a:prstGeom>
                      <a:blipFill rotWithShape="0">
                        <a:blip r:embed="rId3"/>
                        <a:stretch>
                          <a:fillRect/>
                        </a:stretch>
                      </a:blipFill>
                    </p:spPr>
                    <p:txBody>
                      <a:bodyPr/>
                      <a:lstStyle/>
                      <a:p>
                        <a:r>
                          <a:rPr lang="en-US">
                            <a:noFill/>
                          </a:rPr>
                          <a:t> </a:t>
                        </a:r>
                      </a:p>
                    </p:txBody>
                  </p:sp>
                </mc:Fallback>
              </mc:AlternateContent>
              <p:sp>
                <p:nvSpPr>
                  <p:cNvPr id="41" name="Rectangle 40">
                    <a:extLst>
                      <a:ext uri="{FF2B5EF4-FFF2-40B4-BE49-F238E27FC236}">
                        <a16:creationId xmlns:a16="http://schemas.microsoft.com/office/drawing/2014/main" id="{7BBBE51F-3C3B-4282-981A-48ED255D3EBB}"/>
                      </a:ext>
                    </a:extLst>
                  </p:cNvPr>
                  <p:cNvSpPr/>
                  <p:nvPr/>
                </p:nvSpPr>
                <p:spPr>
                  <a:xfrm>
                    <a:off x="2770510" y="5168336"/>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B0765000-F2EA-4DA5-9C74-70EE5B36EB9C}"/>
                      </a:ext>
                    </a:extLst>
                  </p:cNvPr>
                  <p:cNvSpPr/>
                  <p:nvPr/>
                </p:nvSpPr>
                <p:spPr>
                  <a:xfrm>
                    <a:off x="3730420" y="5211134"/>
                    <a:ext cx="367408"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F</a:t>
                    </a:r>
                    <a:endParaRPr lang="en-US" sz="1600" b="1" dirty="0">
                      <a:solidFill>
                        <a:schemeClr val="accent3"/>
                      </a:solidFill>
                      <a:latin typeface="Franklin Gothic Medium" panose="020B0603020102020204" pitchFamily="34" charset="0"/>
                    </a:endParaRPr>
                  </a:p>
                </p:txBody>
              </p:sp>
            </p:grpSp>
            <p:cxnSp>
              <p:nvCxnSpPr>
                <p:cNvPr id="36" name="Straight Connector 35">
                  <a:extLst>
                    <a:ext uri="{FF2B5EF4-FFF2-40B4-BE49-F238E27FC236}">
                      <a16:creationId xmlns:a16="http://schemas.microsoft.com/office/drawing/2014/main" id="{D7B82553-0D73-4EA4-B102-0077EF4794B5}"/>
                    </a:ext>
                  </a:extLst>
                </p:cNvPr>
                <p:cNvCxnSpPr/>
                <p:nvPr/>
              </p:nvCxnSpPr>
              <p:spPr>
                <a:xfrm>
                  <a:off x="8785156" y="375938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a:extLst>
                  <a:ext uri="{FF2B5EF4-FFF2-40B4-BE49-F238E27FC236}">
                    <a16:creationId xmlns:a16="http://schemas.microsoft.com/office/drawing/2014/main" id="{E1EEF137-82C9-4F3C-94FC-892DB2424AFD}"/>
                  </a:ext>
                </a:extLst>
              </p:cNvPr>
              <p:cNvCxnSpPr/>
              <p:nvPr/>
            </p:nvCxnSpPr>
            <p:spPr>
              <a:xfrm>
                <a:off x="7345474" y="2890662"/>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a:extLst>
                <a:ext uri="{FF2B5EF4-FFF2-40B4-BE49-F238E27FC236}">
                  <a16:creationId xmlns:a16="http://schemas.microsoft.com/office/drawing/2014/main" id="{850639D1-1923-4251-BB00-A276497B4B41}"/>
                </a:ext>
              </a:extLst>
            </p:cNvPr>
            <p:cNvGrpSpPr/>
            <p:nvPr/>
          </p:nvGrpSpPr>
          <p:grpSpPr>
            <a:xfrm>
              <a:off x="7191583" y="3789139"/>
              <a:ext cx="438734" cy="2788841"/>
              <a:chOff x="7204380" y="2769745"/>
              <a:chExt cx="438734" cy="2788841"/>
            </a:xfrm>
          </p:grpSpPr>
          <p:cxnSp>
            <p:nvCxnSpPr>
              <p:cNvPr id="19" name="Straight Connector 18">
                <a:extLst>
                  <a:ext uri="{FF2B5EF4-FFF2-40B4-BE49-F238E27FC236}">
                    <a16:creationId xmlns:a16="http://schemas.microsoft.com/office/drawing/2014/main" id="{7597A33A-45D8-45DE-BC69-9521E4412F4D}"/>
                  </a:ext>
                </a:extLst>
              </p:cNvPr>
              <p:cNvCxnSpPr/>
              <p:nvPr/>
            </p:nvCxnSpPr>
            <p:spPr>
              <a:xfrm>
                <a:off x="7371895" y="466435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86749D25-7CF2-458B-9256-BA9B9F82B9F2}"/>
                  </a:ext>
                </a:extLst>
              </p:cNvPr>
              <p:cNvSpPr txBox="1"/>
              <p:nvPr/>
            </p:nvSpPr>
            <p:spPr>
              <a:xfrm>
                <a:off x="7222437" y="5035366"/>
                <a:ext cx="383438" cy="523220"/>
              </a:xfrm>
              <a:prstGeom prst="rect">
                <a:avLst/>
              </a:prstGeom>
              <a:noFill/>
            </p:spPr>
            <p:txBody>
              <a:bodyPr wrap="none" rtlCol="0">
                <a:spAutoFit/>
              </a:bodyPr>
              <a:lstStyle/>
              <a:p>
                <a:r>
                  <a:rPr lang="en-US" sz="2800" dirty="0">
                    <a:solidFill>
                      <a:schemeClr val="accent3"/>
                    </a:solidFill>
                    <a:cs typeface="Franklin Gothic Medium"/>
                  </a:rPr>
                  <a:t>2</a:t>
                </a:r>
              </a:p>
            </p:txBody>
          </p:sp>
          <p:cxnSp>
            <p:nvCxnSpPr>
              <p:cNvPr id="21" name="Straight Connector 20">
                <a:extLst>
                  <a:ext uri="{FF2B5EF4-FFF2-40B4-BE49-F238E27FC236}">
                    <a16:creationId xmlns:a16="http://schemas.microsoft.com/office/drawing/2014/main" id="{FCAA7739-51D0-4157-B7A8-1B0F240E8201}"/>
                  </a:ext>
                </a:extLst>
              </p:cNvPr>
              <p:cNvCxnSpPr/>
              <p:nvPr/>
            </p:nvCxnSpPr>
            <p:spPr>
              <a:xfrm>
                <a:off x="7374543" y="3724504"/>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8242F0B-1BB4-44DF-A597-053109EA2023}"/>
                  </a:ext>
                </a:extLst>
              </p:cNvPr>
              <p:cNvSpPr txBox="1"/>
              <p:nvPr/>
            </p:nvSpPr>
            <p:spPr>
              <a:xfrm>
                <a:off x="7204380" y="3246894"/>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23" name="TextBox 22">
                <a:extLst>
                  <a:ext uri="{FF2B5EF4-FFF2-40B4-BE49-F238E27FC236}">
                    <a16:creationId xmlns:a16="http://schemas.microsoft.com/office/drawing/2014/main" id="{A257B99C-326F-4D2E-9765-4DA2DB3F97FF}"/>
                  </a:ext>
                </a:extLst>
              </p:cNvPr>
              <p:cNvSpPr txBox="1"/>
              <p:nvPr/>
            </p:nvSpPr>
            <p:spPr>
              <a:xfrm>
                <a:off x="7224410" y="414113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24" name="Straight Connector 23">
                <a:extLst>
                  <a:ext uri="{FF2B5EF4-FFF2-40B4-BE49-F238E27FC236}">
                    <a16:creationId xmlns:a16="http://schemas.microsoft.com/office/drawing/2014/main" id="{604F8A71-A819-4745-9CE3-A08711813929}"/>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Rectangle 6">
              <a:extLst>
                <a:ext uri="{FF2B5EF4-FFF2-40B4-BE49-F238E27FC236}">
                  <a16:creationId xmlns:a16="http://schemas.microsoft.com/office/drawing/2014/main" id="{87632F96-D7E3-4C8C-BAD1-BBBD19964991}"/>
                </a:ext>
              </a:extLst>
            </p:cNvPr>
            <p:cNvSpPr/>
            <p:nvPr/>
          </p:nvSpPr>
          <p:spPr>
            <a:xfrm>
              <a:off x="7159285" y="3285009"/>
              <a:ext cx="357790" cy="523220"/>
            </a:xfrm>
            <a:prstGeom prst="rect">
              <a:avLst/>
            </a:prstGeom>
          </p:spPr>
          <p:txBody>
            <a:bodyPr wrap="none">
              <a:spAutoFit/>
            </a:bodyPr>
            <a:lstStyle/>
            <a:p>
              <a:r>
                <a:rPr lang="en-US" sz="2800" b="1" dirty="0">
                  <a:solidFill>
                    <a:schemeClr val="accent3"/>
                  </a:solidFill>
                  <a:latin typeface="Franklin Gothic Medium" panose="020B0603020102020204" pitchFamily="34" charset="0"/>
                  <a:sym typeface="Symbol" charset="0"/>
                </a:rPr>
                <a:t>T</a:t>
              </a:r>
              <a:endParaRPr lang="en-US" sz="1600" b="1" dirty="0">
                <a:solidFill>
                  <a:schemeClr val="accent3"/>
                </a:solidFill>
                <a:latin typeface="Franklin Gothic Medium" panose="020B0603020102020204" pitchFamily="34" charset="0"/>
              </a:endParaRPr>
            </a:p>
          </p:txBody>
        </p:sp>
        <p:grpSp>
          <p:nvGrpSpPr>
            <p:cNvPr id="8" name="Group 7">
              <a:extLst>
                <a:ext uri="{FF2B5EF4-FFF2-40B4-BE49-F238E27FC236}">
                  <a16:creationId xmlns:a16="http://schemas.microsoft.com/office/drawing/2014/main" id="{D2A6037A-284D-401C-B702-9B13AE2E28CE}"/>
                </a:ext>
              </a:extLst>
            </p:cNvPr>
            <p:cNvGrpSpPr/>
            <p:nvPr/>
          </p:nvGrpSpPr>
          <p:grpSpPr>
            <a:xfrm>
              <a:off x="7656872" y="3728030"/>
              <a:ext cx="466447" cy="2702815"/>
              <a:chOff x="7176667" y="2769745"/>
              <a:chExt cx="466447" cy="2702815"/>
            </a:xfrm>
          </p:grpSpPr>
          <p:cxnSp>
            <p:nvCxnSpPr>
              <p:cNvPr id="13" name="Straight Connector 12">
                <a:extLst>
                  <a:ext uri="{FF2B5EF4-FFF2-40B4-BE49-F238E27FC236}">
                    <a16:creationId xmlns:a16="http://schemas.microsoft.com/office/drawing/2014/main" id="{4D8EEFF1-87BE-4B30-996F-52859B22DE4A}"/>
                  </a:ext>
                </a:extLst>
              </p:cNvPr>
              <p:cNvCxnSpPr/>
              <p:nvPr/>
            </p:nvCxnSpPr>
            <p:spPr>
              <a:xfrm>
                <a:off x="7371895" y="4579936"/>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8F50B3E-E3A2-41C4-A333-A7F26F050779}"/>
                  </a:ext>
                </a:extLst>
              </p:cNvPr>
              <p:cNvSpPr txBox="1"/>
              <p:nvPr/>
            </p:nvSpPr>
            <p:spPr>
              <a:xfrm>
                <a:off x="7214011" y="4949340"/>
                <a:ext cx="383438" cy="523220"/>
              </a:xfrm>
              <a:prstGeom prst="rect">
                <a:avLst/>
              </a:prstGeom>
              <a:noFill/>
            </p:spPr>
            <p:txBody>
              <a:bodyPr wrap="none" rtlCol="0">
                <a:spAutoFit/>
              </a:bodyPr>
              <a:lstStyle/>
              <a:p>
                <a:r>
                  <a:rPr lang="en-US" sz="2800" dirty="0">
                    <a:solidFill>
                      <a:schemeClr val="accent3"/>
                    </a:solidFill>
                    <a:cs typeface="Franklin Gothic Medium"/>
                  </a:rPr>
                  <a:t>3</a:t>
                </a:r>
              </a:p>
            </p:txBody>
          </p:sp>
          <p:cxnSp>
            <p:nvCxnSpPr>
              <p:cNvPr id="15" name="Straight Connector 14">
                <a:extLst>
                  <a:ext uri="{FF2B5EF4-FFF2-40B4-BE49-F238E27FC236}">
                    <a16:creationId xmlns:a16="http://schemas.microsoft.com/office/drawing/2014/main" id="{6C280345-049F-43F5-897F-0C634B98B2E2}"/>
                  </a:ext>
                </a:extLst>
              </p:cNvPr>
              <p:cNvCxnSpPr/>
              <p:nvPr/>
            </p:nvCxnSpPr>
            <p:spPr>
              <a:xfrm>
                <a:off x="7374543" y="3619283"/>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754D436-D43E-4E19-93EE-E8B0D930FF3E}"/>
                  </a:ext>
                </a:extLst>
              </p:cNvPr>
              <p:cNvSpPr txBox="1"/>
              <p:nvPr/>
            </p:nvSpPr>
            <p:spPr>
              <a:xfrm>
                <a:off x="7176667" y="3164092"/>
                <a:ext cx="377026"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F</a:t>
                </a:r>
                <a:endParaRPr lang="en-US" sz="2000" b="1" dirty="0">
                  <a:solidFill>
                    <a:schemeClr val="accent3"/>
                  </a:solidFill>
                  <a:latin typeface="Franklin Gothic Medium" panose="020B0603020102020204" pitchFamily="34" charset="0"/>
                  <a:cs typeface="Franklin Gothic Medium"/>
                </a:endParaRPr>
              </a:p>
            </p:txBody>
          </p:sp>
          <p:sp>
            <p:nvSpPr>
              <p:cNvPr id="17" name="TextBox 16">
                <a:extLst>
                  <a:ext uri="{FF2B5EF4-FFF2-40B4-BE49-F238E27FC236}">
                    <a16:creationId xmlns:a16="http://schemas.microsoft.com/office/drawing/2014/main" id="{44FE5064-8971-48B1-919B-FE9ACB17311D}"/>
                  </a:ext>
                </a:extLst>
              </p:cNvPr>
              <p:cNvSpPr txBox="1"/>
              <p:nvPr/>
            </p:nvSpPr>
            <p:spPr>
              <a:xfrm>
                <a:off x="7224410" y="4056716"/>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cxnSp>
            <p:nvCxnSpPr>
              <p:cNvPr id="18" name="Straight Connector 17">
                <a:extLst>
                  <a:ext uri="{FF2B5EF4-FFF2-40B4-BE49-F238E27FC236}">
                    <a16:creationId xmlns:a16="http://schemas.microsoft.com/office/drawing/2014/main" id="{B4B6C346-D029-4B30-A374-EB84986D061B}"/>
                  </a:ext>
                </a:extLst>
              </p:cNvPr>
              <p:cNvCxnSpPr/>
              <p:nvPr/>
            </p:nvCxnSpPr>
            <p:spPr>
              <a:xfrm>
                <a:off x="7364833" y="2769745"/>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D1617030-BA21-4BA8-9E96-667764B4B3BE}"/>
                </a:ext>
              </a:extLst>
            </p:cNvPr>
            <p:cNvGrpSpPr/>
            <p:nvPr/>
          </p:nvGrpSpPr>
          <p:grpSpPr>
            <a:xfrm>
              <a:off x="8634761" y="4205423"/>
              <a:ext cx="429103" cy="1415844"/>
              <a:chOff x="8232145" y="5187940"/>
              <a:chExt cx="429103" cy="1415844"/>
            </a:xfrm>
          </p:grpSpPr>
          <p:cxnSp>
            <p:nvCxnSpPr>
              <p:cNvPr id="10" name="Straight Connector 9">
                <a:extLst>
                  <a:ext uri="{FF2B5EF4-FFF2-40B4-BE49-F238E27FC236}">
                    <a16:creationId xmlns:a16="http://schemas.microsoft.com/office/drawing/2014/main" id="{F885E52D-F08C-46E9-B546-04A70A84D302}"/>
                  </a:ext>
                </a:extLst>
              </p:cNvPr>
              <p:cNvCxnSpPr/>
              <p:nvPr/>
            </p:nvCxnSpPr>
            <p:spPr>
              <a:xfrm>
                <a:off x="8390029" y="5711160"/>
                <a:ext cx="0" cy="435716"/>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93A71C3-1CCC-4867-8A52-0D1D52D6EB57}"/>
                  </a:ext>
                </a:extLst>
              </p:cNvPr>
              <p:cNvSpPr txBox="1"/>
              <p:nvPr/>
            </p:nvSpPr>
            <p:spPr>
              <a:xfrm>
                <a:off x="8232145" y="6080564"/>
                <a:ext cx="383438" cy="523220"/>
              </a:xfrm>
              <a:prstGeom prst="rect">
                <a:avLst/>
              </a:prstGeom>
              <a:noFill/>
            </p:spPr>
            <p:txBody>
              <a:bodyPr wrap="none" rtlCol="0">
                <a:spAutoFit/>
              </a:bodyPr>
              <a:lstStyle/>
              <a:p>
                <a:r>
                  <a:rPr lang="en-US" sz="2800" dirty="0">
                    <a:solidFill>
                      <a:schemeClr val="accent3"/>
                    </a:solidFill>
                    <a:cs typeface="Franklin Gothic Medium"/>
                  </a:rPr>
                  <a:t>4</a:t>
                </a:r>
              </a:p>
            </p:txBody>
          </p:sp>
          <p:sp>
            <p:nvSpPr>
              <p:cNvPr id="12" name="TextBox 11">
                <a:extLst>
                  <a:ext uri="{FF2B5EF4-FFF2-40B4-BE49-F238E27FC236}">
                    <a16:creationId xmlns:a16="http://schemas.microsoft.com/office/drawing/2014/main" id="{016AE96C-81AF-458B-9A68-B1AF1D41B19F}"/>
                  </a:ext>
                </a:extLst>
              </p:cNvPr>
              <p:cNvSpPr txBox="1"/>
              <p:nvPr/>
            </p:nvSpPr>
            <p:spPr>
              <a:xfrm>
                <a:off x="8242544" y="5187940"/>
                <a:ext cx="418704" cy="523220"/>
              </a:xfrm>
              <a:prstGeom prst="rect">
                <a:avLst/>
              </a:prstGeom>
              <a:noFill/>
            </p:spPr>
            <p:txBody>
              <a:bodyPr wrap="none" rtlCol="0">
                <a:spAutoFit/>
              </a:bodyPr>
              <a:lstStyle/>
              <a:p>
                <a:r>
                  <a:rPr lang="en-US" sz="2800" b="1" dirty="0">
                    <a:solidFill>
                      <a:schemeClr val="accent3"/>
                    </a:solidFill>
                    <a:latin typeface="Franklin Gothic Medium" panose="020B0603020102020204" pitchFamily="34" charset="0"/>
                    <a:sym typeface="Symbol" charset="0"/>
                  </a:rPr>
                  <a:t>N</a:t>
                </a:r>
                <a:endParaRPr lang="en-US" sz="2000" b="1" dirty="0">
                  <a:solidFill>
                    <a:schemeClr val="accent3"/>
                  </a:solidFill>
                  <a:latin typeface="Franklin Gothic Medium" panose="020B0603020102020204" pitchFamily="34" charset="0"/>
                  <a:cs typeface="Franklin Gothic Medium"/>
                </a:endParaRPr>
              </a:p>
            </p:txBody>
          </p:sp>
        </p:grpSp>
      </p:grpSp>
    </p:spTree>
    <p:extLst>
      <p:ext uri="{BB962C8B-B14F-4D97-AF65-F5344CB8AC3E}">
        <p14:creationId xmlns:p14="http://schemas.microsoft.com/office/powerpoint/2010/main" val="352272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2919F-DFD4-41E2-BA36-2B83AE63B02B}"/>
              </a:ext>
            </a:extLst>
          </p:cNvPr>
          <p:cNvSpPr>
            <a:spLocks noGrp="1"/>
          </p:cNvSpPr>
          <p:nvPr>
            <p:ph type="title"/>
          </p:nvPr>
        </p:nvSpPr>
        <p:spPr/>
        <p:txBody>
          <a:bodyPr/>
          <a:lstStyle/>
          <a:p>
            <a:r>
              <a:rPr lang="en-US" dirty="0"/>
              <a:t>CNFs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555BDA-4CAA-4CBD-A9AF-654CC4A8039E}"/>
                  </a:ext>
                </a:extLst>
              </p:cNvPr>
              <p:cNvSpPr>
                <a:spLocks noGrp="1"/>
              </p:cNvSpPr>
              <p:nvPr>
                <p:ph idx="1"/>
              </p:nvPr>
            </p:nvSpPr>
            <p:spPr/>
            <p:txBody>
              <a:bodyPr/>
              <a:lstStyle/>
              <a:p>
                <a:r>
                  <a:rPr lang="en-US" dirty="0"/>
                  <a:t>Used to define programming languages. </a:t>
                </a:r>
              </a:p>
              <a:p>
                <a:r>
                  <a:rPr lang="en-US" dirty="0"/>
                  <a:t>Often written in Backus-Naur Form – just different notation</a:t>
                </a:r>
              </a:p>
              <a:p>
                <a:r>
                  <a:rPr lang="en-US" b="1" dirty="0"/>
                  <a:t>Variables </a:t>
                </a:r>
                <a:r>
                  <a:rPr lang="en-US" dirty="0"/>
                  <a:t>are &lt;names-in-brackets&gt;</a:t>
                </a:r>
              </a:p>
              <a:p>
                <a:r>
                  <a:rPr lang="en-US" dirty="0"/>
                  <a:t>like &lt;if-then-else-statement&gt;, &lt;condition&gt;, &lt;identifier&gt;</a:t>
                </a:r>
              </a:p>
              <a:p>
                <a14:m>
                  <m:oMath xmlns:m="http://schemas.openxmlformats.org/officeDocument/2006/math">
                    <m:r>
                      <a:rPr lang="en-US" b="1" i="1" smtClean="0">
                        <a:latin typeface="Cambria Math" panose="02040503050406030204" pitchFamily="18" charset="0"/>
                      </a:rPr>
                      <m:t>→ </m:t>
                    </m:r>
                  </m:oMath>
                </a14:m>
                <a:r>
                  <a:rPr lang="en-US" dirty="0"/>
                  <a:t>is replaced with </a:t>
                </a:r>
                <a14:m>
                  <m:oMath xmlns:m="http://schemas.openxmlformats.org/officeDocument/2006/math">
                    <m:r>
                      <a:rPr lang="en-US" b="0" i="1" smtClean="0">
                        <a:latin typeface="Cambria Math" panose="02040503050406030204" pitchFamily="18" charset="0"/>
                      </a:rPr>
                      <m:t>∷=</m:t>
                    </m:r>
                  </m:oMath>
                </a14:m>
                <a:r>
                  <a:rPr lang="en-US" dirty="0"/>
                  <a:t> or </a:t>
                </a:r>
                <a14:m>
                  <m:oMath xmlns:m="http://schemas.openxmlformats.org/officeDocument/2006/math">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EA555BDA-4CAA-4CBD-A9AF-654CC4A803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05177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latin typeface="Franklin Gothic Medium" panose="020B0603020102020204" pitchFamily="34" charset="0"/>
              </a:rPr>
              <a:t>BNF for C   (no &lt;...&gt; and uses : instead of ::=)</a:t>
            </a:r>
          </a:p>
        </p:txBody>
      </p:sp>
      <p:pic>
        <p:nvPicPr>
          <p:cNvPr id="194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862" y="1083028"/>
            <a:ext cx="9183295" cy="529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7911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213D9-C76C-49E5-AD28-7B98DFFCBEB9}"/>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E6175A6E-0250-4DD0-89A9-C843E0D3488A}"/>
              </a:ext>
            </a:extLst>
          </p:cNvPr>
          <p:cNvSpPr>
            <a:spLocks noGrp="1"/>
          </p:cNvSpPr>
          <p:nvPr>
            <p:ph idx="1"/>
          </p:nvPr>
        </p:nvSpPr>
        <p:spPr/>
        <p:txBody>
          <a:bodyPr>
            <a:normAutofit/>
          </a:bodyPr>
          <a:lstStyle/>
          <a:p>
            <a:r>
              <a:rPr lang="en-US" dirty="0"/>
              <a:t>Remember diagramming sentences in middle school?</a:t>
            </a:r>
          </a:p>
          <a:p>
            <a:endParaRPr lang="en-US" dirty="0"/>
          </a:p>
          <a:p>
            <a:endParaRPr lang="en-US" dirty="0"/>
          </a:p>
          <a:p>
            <a:endParaRPr lang="en-US" dirty="0"/>
          </a:p>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p:txBody>
      </p:sp>
      <p:pic>
        <p:nvPicPr>
          <p:cNvPr id="2050" name="Picture 2" descr="Full Reed–Kellogg examples">
            <a:extLst>
              <a:ext uri="{FF2B5EF4-FFF2-40B4-BE49-F238E27FC236}">
                <a16:creationId xmlns:a16="http://schemas.microsoft.com/office/drawing/2014/main" id="{43BE745C-1BC4-4E2B-A1B6-49333E764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692" y="1995488"/>
            <a:ext cx="8093086" cy="160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95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F9DB3-BA52-456D-8E8F-2A0BD66E641A}"/>
              </a:ext>
            </a:extLst>
          </p:cNvPr>
          <p:cNvSpPr>
            <a:spLocks noGrp="1"/>
          </p:cNvSpPr>
          <p:nvPr>
            <p:ph type="title"/>
          </p:nvPr>
        </p:nvSpPr>
        <p:spPr/>
        <p:txBody>
          <a:bodyPr/>
          <a:lstStyle/>
          <a:p>
            <a:r>
              <a:rPr lang="en-US" dirty="0"/>
              <a:t>Parse Trees</a:t>
            </a:r>
          </a:p>
        </p:txBody>
      </p:sp>
      <p:sp>
        <p:nvSpPr>
          <p:cNvPr id="3" name="Content Placeholder 2">
            <a:extLst>
              <a:ext uri="{FF2B5EF4-FFF2-40B4-BE49-F238E27FC236}">
                <a16:creationId xmlns:a16="http://schemas.microsoft.com/office/drawing/2014/main" id="{BCAB8187-DE36-4321-8ECD-D6EBC83E68F4}"/>
              </a:ext>
            </a:extLst>
          </p:cNvPr>
          <p:cNvSpPr>
            <a:spLocks noGrp="1"/>
          </p:cNvSpPr>
          <p:nvPr>
            <p:ph idx="1"/>
          </p:nvPr>
        </p:nvSpPr>
        <p:spPr/>
        <p:txBody>
          <a:bodyPr/>
          <a:lstStyle/>
          <a:p>
            <a:r>
              <a:rPr lang="en-US" dirty="0"/>
              <a:t>&lt;sentence&gt;::=&lt;noun phrase&gt;&lt;verb phrase&gt;</a:t>
            </a:r>
          </a:p>
          <a:p>
            <a:r>
              <a:rPr lang="en-US" dirty="0"/>
              <a:t>&lt;noun phrase&gt;::=&lt;determiner&gt;&lt;adjective&gt;&lt;noun&gt;</a:t>
            </a:r>
          </a:p>
          <a:p>
            <a:r>
              <a:rPr lang="en-US" dirty="0"/>
              <a:t>&lt;verb phrase&gt;::=&lt;verb&gt;&lt;adverb&gt;|&lt;verb&gt;&lt;object&gt;</a:t>
            </a:r>
          </a:p>
          <a:p>
            <a:r>
              <a:rPr lang="en-US" dirty="0"/>
              <a:t>&lt;object&gt;::=&lt;noun phrase&gt;</a:t>
            </a:r>
          </a:p>
          <a:p>
            <a:endParaRPr lang="en-US" dirty="0"/>
          </a:p>
          <a:p>
            <a:endParaRPr lang="en-US" dirty="0"/>
          </a:p>
          <a:p>
            <a:r>
              <a:rPr lang="en-US" dirty="0">
                <a:solidFill>
                  <a:schemeClr val="accent3"/>
                </a:solidFill>
              </a:rPr>
              <a:t>The old man the boat. </a:t>
            </a:r>
          </a:p>
          <a:p>
            <a:endParaRPr lang="en-US" dirty="0"/>
          </a:p>
        </p:txBody>
      </p:sp>
    </p:spTree>
    <p:extLst>
      <p:ext uri="{BB962C8B-B14F-4D97-AF65-F5344CB8AC3E}">
        <p14:creationId xmlns:p14="http://schemas.microsoft.com/office/powerpoint/2010/main" val="671461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74DC4-5F32-43F4-9908-BE0AE0E7DED2}"/>
              </a:ext>
            </a:extLst>
          </p:cNvPr>
          <p:cNvSpPr>
            <a:spLocks noGrp="1"/>
          </p:cNvSpPr>
          <p:nvPr>
            <p:ph type="title"/>
          </p:nvPr>
        </p:nvSpPr>
        <p:spPr/>
        <p:txBody>
          <a:bodyPr/>
          <a:lstStyle/>
          <a:p>
            <a:r>
              <a:rPr lang="en-US" dirty="0"/>
              <a:t>The old man the boat</a:t>
            </a:r>
          </a:p>
        </p:txBody>
      </p:sp>
      <p:pic>
        <p:nvPicPr>
          <p:cNvPr id="5" name="Content Placeholder 4">
            <a:extLst>
              <a:ext uri="{FF2B5EF4-FFF2-40B4-BE49-F238E27FC236}">
                <a16:creationId xmlns:a16="http://schemas.microsoft.com/office/drawing/2014/main" id="{7DC93A35-8776-4DA1-8322-1D096757062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16707" y="1034803"/>
            <a:ext cx="4454928" cy="4881344"/>
          </a:xfrm>
        </p:spPr>
      </p:pic>
      <p:pic>
        <p:nvPicPr>
          <p:cNvPr id="7" name="Graphic 6">
            <a:extLst>
              <a:ext uri="{FF2B5EF4-FFF2-40B4-BE49-F238E27FC236}">
                <a16:creationId xmlns:a16="http://schemas.microsoft.com/office/drawing/2014/main" id="{C6B5004C-470F-4CED-AED7-05547D6147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9322" y="1155333"/>
            <a:ext cx="4566678" cy="5003791"/>
          </a:xfrm>
          <a:prstGeom prst="rect">
            <a:avLst/>
          </a:prstGeom>
        </p:spPr>
      </p:pic>
      <p:sp>
        <p:nvSpPr>
          <p:cNvPr id="8" name="Rectangle 7">
            <a:extLst>
              <a:ext uri="{FF2B5EF4-FFF2-40B4-BE49-F238E27FC236}">
                <a16:creationId xmlns:a16="http://schemas.microsoft.com/office/drawing/2014/main" id="{7A3E61D3-DA14-41B4-9ABE-B0DC8A2E8D75}"/>
              </a:ext>
            </a:extLst>
          </p:cNvPr>
          <p:cNvSpPr/>
          <p:nvPr/>
        </p:nvSpPr>
        <p:spPr>
          <a:xfrm>
            <a:off x="2891118" y="6279654"/>
            <a:ext cx="8350623" cy="276999"/>
          </a:xfrm>
          <a:prstGeom prst="rect">
            <a:avLst/>
          </a:prstGeom>
        </p:spPr>
        <p:txBody>
          <a:bodyPr wrap="square">
            <a:spAutoFit/>
          </a:bodyPr>
          <a:lstStyle/>
          <a:p>
            <a:r>
              <a:rPr lang="en-US" sz="1200" dirty="0"/>
              <a:t>By Jochen Burghardt - Own work, CC BY-SA 4.0, https://commons.wikimedia.org/w/index.php?curid=92742400</a:t>
            </a:r>
          </a:p>
        </p:txBody>
      </p:sp>
    </p:spTree>
    <p:extLst>
      <p:ext uri="{BB962C8B-B14F-4D97-AF65-F5344CB8AC3E}">
        <p14:creationId xmlns:p14="http://schemas.microsoft.com/office/powerpoint/2010/main" val="328024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We’re planning for an in-person final.</a:t>
            </a:r>
          </a:p>
          <a:p>
            <a:r>
              <a:rPr lang="en-US" dirty="0"/>
              <a:t>Email coming tonight with:</a:t>
            </a:r>
          </a:p>
          <a:p>
            <a:pPr lvl="1"/>
            <a:r>
              <a:rPr lang="en-US" dirty="0"/>
              <a:t>More information</a:t>
            </a:r>
          </a:p>
          <a:p>
            <a:pPr lvl="1"/>
            <a:r>
              <a:rPr lang="en-US" dirty="0"/>
              <a:t>A survey for you to share concerns/questions (and answer some of our questions)</a:t>
            </a:r>
          </a:p>
          <a:p>
            <a:r>
              <a:rPr lang="en-US" dirty="0"/>
              <a:t>If there’s a significant pandemic change, we might revisit…but you should plan on in-person for now.</a:t>
            </a:r>
          </a:p>
        </p:txBody>
      </p:sp>
    </p:spTree>
    <p:extLst>
      <p:ext uri="{BB962C8B-B14F-4D97-AF65-F5344CB8AC3E}">
        <p14:creationId xmlns:p14="http://schemas.microsoft.com/office/powerpoint/2010/main" val="3565797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43F7-1C19-45D7-90F1-06B34EC7AFD2}"/>
              </a:ext>
            </a:extLst>
          </p:cNvPr>
          <p:cNvSpPr>
            <a:spLocks noGrp="1"/>
          </p:cNvSpPr>
          <p:nvPr>
            <p:ph type="title"/>
          </p:nvPr>
        </p:nvSpPr>
        <p:spPr/>
        <p:txBody>
          <a:bodyPr/>
          <a:lstStyle/>
          <a:p>
            <a:r>
              <a:rPr lang="en-US" dirty="0"/>
              <a:t>Power of Context Free Languages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A6EBCA-9FAA-4257-8F03-03ADF18EEC8A}"/>
                  </a:ext>
                </a:extLst>
              </p:cNvPr>
              <p:cNvSpPr>
                <a:spLocks noGrp="1"/>
              </p:cNvSpPr>
              <p:nvPr>
                <p:ph idx="1"/>
              </p:nvPr>
            </p:nvSpPr>
            <p:spPr/>
            <p:txBody>
              <a:bodyPr>
                <a:normAutofit/>
              </a:bodyPr>
              <a:lstStyle/>
              <a:p>
                <a:r>
                  <a:rPr lang="en-US" dirty="0"/>
                  <a:t>There are languages CFGs can express that regular expressions can’t</a:t>
                </a:r>
              </a:p>
              <a:p>
                <a:pPr lvl="1"/>
                <a:r>
                  <a:rPr lang="en-US" dirty="0"/>
                  <a:t>e.g. palindromes</a:t>
                </a:r>
              </a:p>
              <a:p>
                <a:r>
                  <a:rPr lang="en-US" dirty="0"/>
                  <a:t>What about vice versa – is there a language that a regular expression can represent that a CFG can’t?</a:t>
                </a:r>
              </a:p>
              <a:p>
                <a:pPr lvl="1"/>
                <a:r>
                  <a:rPr lang="en-US" dirty="0"/>
                  <a:t>No!</a:t>
                </a:r>
              </a:p>
              <a:p>
                <a:endParaRPr lang="en-US" dirty="0"/>
              </a:p>
              <a:p>
                <a:endParaRPr lang="en-US" dirty="0"/>
              </a:p>
              <a:p>
                <a:r>
                  <a:rPr lang="en-US" dirty="0"/>
                  <a:t>Are there languages even CFGs cannot represent?</a:t>
                </a:r>
              </a:p>
              <a:p>
                <a:pPr lvl="1"/>
                <a:r>
                  <a:rPr lang="en-US" dirty="0"/>
                  <a:t>Yes!</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3</m:t>
                        </m:r>
                      </m:e>
                      <m:sup>
                        <m:r>
                          <a:rPr lang="en-US" b="0" i="1" smtClean="0">
                            <a:latin typeface="Cambria Math" panose="02040503050406030204" pitchFamily="18" charset="0"/>
                          </a:rPr>
                          <m:t>𝑗</m:t>
                        </m:r>
                      </m:sup>
                    </m:sSup>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cannot be written with a context free grammar. </a:t>
                </a:r>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83A6EBCA-9FAA-4257-8F03-03ADF18EEC8A}"/>
                  </a:ext>
                </a:extLst>
              </p:cNvPr>
              <p:cNvSpPr>
                <a:spLocks noGrp="1" noRot="1" noChangeAspect="1" noMove="1" noResize="1" noEditPoints="1" noAdjustHandles="1" noChangeArrowheads="1" noChangeShapeType="1" noTextEdit="1"/>
              </p:cNvSpPr>
              <p:nvPr>
                <p:ph idx="1"/>
              </p:nvPr>
            </p:nvSpPr>
            <p:spPr>
              <a:blipFill>
                <a:blip r:embed="rId2"/>
                <a:stretch>
                  <a:fillRect l="-708" t="-2138" b="-252"/>
                </a:stretch>
              </a:blipFill>
            </p:spPr>
            <p:txBody>
              <a:bodyPr/>
              <a:lstStyle/>
              <a:p>
                <a:r>
                  <a:rPr lang="en-US">
                    <a:noFill/>
                  </a:rPr>
                  <a:t> </a:t>
                </a:r>
              </a:p>
            </p:txBody>
          </p:sp>
        </mc:Fallback>
      </mc:AlternateContent>
    </p:spTree>
    <p:extLst>
      <p:ext uri="{BB962C8B-B14F-4D97-AF65-F5344CB8AC3E}">
        <p14:creationId xmlns:p14="http://schemas.microsoft.com/office/powerpoint/2010/main" val="375444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16B93-2EE7-407D-BC90-0F1757094BDF}"/>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1BA11A1A-F6D3-43A0-BDDF-9978CEAF5EFF}"/>
              </a:ext>
            </a:extLst>
          </p:cNvPr>
          <p:cNvSpPr>
            <a:spLocks noGrp="1"/>
          </p:cNvSpPr>
          <p:nvPr>
            <p:ph idx="1"/>
          </p:nvPr>
        </p:nvSpPr>
        <p:spPr/>
        <p:txBody>
          <a:bodyPr/>
          <a:lstStyle/>
          <a:p>
            <a:r>
              <a:rPr lang="en-US" dirty="0"/>
              <a:t>CFGs and regular expressions gave us ways of succinctly representing sets of strings</a:t>
            </a:r>
          </a:p>
          <a:p>
            <a:pPr lvl="1"/>
            <a:r>
              <a:rPr lang="en-US" dirty="0"/>
              <a:t>Regular expressions super useful for representing things you need to search for</a:t>
            </a:r>
          </a:p>
          <a:p>
            <a:pPr lvl="1"/>
            <a:r>
              <a:rPr lang="en-US" dirty="0"/>
              <a:t>CFGs represent complicated languages like “java code with valid syntax”</a:t>
            </a:r>
          </a:p>
          <a:p>
            <a:endParaRPr lang="en-US" dirty="0"/>
          </a:p>
          <a:p>
            <a:r>
              <a:rPr lang="en-US" dirty="0"/>
              <a:t>Next Week, we’ll talk about how each of these are “equivalent to weaker computers.”</a:t>
            </a:r>
          </a:p>
          <a:p>
            <a:endParaRPr lang="en-US" dirty="0"/>
          </a:p>
          <a:p>
            <a:r>
              <a:rPr lang="en-US" dirty="0"/>
              <a:t>This week: Two more tools for our toolbox.</a:t>
            </a:r>
          </a:p>
        </p:txBody>
      </p:sp>
    </p:spTree>
    <p:extLst>
      <p:ext uri="{BB962C8B-B14F-4D97-AF65-F5344CB8AC3E}">
        <p14:creationId xmlns:p14="http://schemas.microsoft.com/office/powerpoint/2010/main" val="1755822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9E30CE-7ADA-479D-8F6C-C665935233DD}"/>
              </a:ext>
            </a:extLst>
          </p:cNvPr>
          <p:cNvSpPr>
            <a:spLocks noGrp="1"/>
          </p:cNvSpPr>
          <p:nvPr>
            <p:ph type="title"/>
          </p:nvPr>
        </p:nvSpPr>
        <p:spPr/>
        <p:txBody>
          <a:bodyPr/>
          <a:lstStyle/>
          <a:p>
            <a:r>
              <a:rPr lang="en-US" dirty="0"/>
              <a:t>Relations and Graphs</a:t>
            </a:r>
          </a:p>
        </p:txBody>
      </p:sp>
      <p:sp>
        <p:nvSpPr>
          <p:cNvPr id="5" name="Text Placeholder 4">
            <a:extLst>
              <a:ext uri="{FF2B5EF4-FFF2-40B4-BE49-F238E27FC236}">
                <a16:creationId xmlns:a16="http://schemas.microsoft.com/office/drawing/2014/main" id="{93DCBAD7-2875-4FEF-9F7E-79F52CB02E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0562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65DA2-1588-410D-BDAC-BAFF7C787220}"/>
              </a:ext>
            </a:extLst>
          </p:cNvPr>
          <p:cNvSpPr>
            <a:spLocks noGrp="1"/>
          </p:cNvSpPr>
          <p:nvPr>
            <p:ph type="title"/>
          </p:nvPr>
        </p:nvSpPr>
        <p:spPr/>
        <p:txBody>
          <a:bodyPr/>
          <a:lstStyle/>
          <a:p>
            <a:r>
              <a:rPr lang="en-US" dirty="0"/>
              <a:t>Relations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FEBC557-1339-4B91-B8F7-6B45E4E2F768}"/>
                  </a:ext>
                </a:extLst>
              </p:cNvPr>
              <p:cNvSpPr>
                <a:spLocks noGrp="1"/>
              </p:cNvSpPr>
              <p:nvPr>
                <p:ph idx="1"/>
              </p:nvPr>
            </p:nvSpPr>
            <p:spPr/>
            <p:txBody>
              <a:bodyPr/>
              <a:lstStyle/>
              <a:p>
                <a:endParaRPr lang="en-US" dirty="0"/>
              </a:p>
              <a:p>
                <a:endParaRPr lang="en-US" dirty="0"/>
              </a:p>
              <a:p>
                <a:endParaRPr lang="en-US" dirty="0"/>
              </a:p>
              <a:p>
                <a:pPr marL="0" indent="0">
                  <a:buNone/>
                </a:pPr>
                <a:endParaRPr lang="en-US" b="0" i="1" dirty="0">
                  <a:latin typeface="Cambria Math" panose="02040503050406030204" pitchFamily="18" charset="0"/>
                </a:endParaRPr>
              </a:p>
              <a:p>
                <a:pPr marL="0" indent="0">
                  <a:buNone/>
                </a:pPr>
                <a:r>
                  <a:rPr lang="en-US" b="0" dirty="0"/>
                  <a:t>Wait what?</a:t>
                </a:r>
              </a:p>
              <a:p>
                <a14:m>
                  <m:oMath xmlns:m="http://schemas.openxmlformats.org/officeDocument/2006/math">
                    <m:r>
                      <a:rPr lang="en-US" b="0" i="1" smtClean="0">
                        <a:latin typeface="Cambria Math" panose="02040503050406030204" pitchFamily="18" charset="0"/>
                      </a:rPr>
                      <m:t>≤</m:t>
                    </m:r>
                  </m:oMath>
                </a14:m>
                <a:r>
                  <a:rPr lang="en-US" dirty="0"/>
                  <a:t> is a relation on </a:t>
                </a:r>
                <a14:m>
                  <m:oMath xmlns:m="http://schemas.openxmlformats.org/officeDocument/2006/math">
                    <m:r>
                      <a:rPr lang="en-US" b="0" i="1" smtClean="0">
                        <a:latin typeface="Cambria Math" panose="02040503050406030204" pitchFamily="18" charset="0"/>
                      </a:rPr>
                      <m:t>ℤ</m:t>
                    </m:r>
                  </m:oMath>
                </a14:m>
                <a:r>
                  <a:rPr lang="en-US" dirty="0"/>
                  <a:t>.</a:t>
                </a:r>
              </a:p>
              <a:p>
                <a:r>
                  <a:rPr lang="en-US" b="0" dirty="0"/>
                  <a:t>“</a:t>
                </a:r>
                <a14:m>
                  <m:oMath xmlns:m="http://schemas.openxmlformats.org/officeDocument/2006/math">
                    <m:r>
                      <a:rPr lang="en-US" b="0" i="1" smtClean="0">
                        <a:latin typeface="Cambria Math" panose="02040503050406030204" pitchFamily="18" charset="0"/>
                      </a:rPr>
                      <m:t>3≤4“</m:t>
                    </m:r>
                  </m:oMath>
                </a14:m>
                <a:r>
                  <a:rPr lang="en-US" dirty="0"/>
                  <a:t> is a way of saying “3 relates to 4” (for the </a:t>
                </a:r>
                <a14:m>
                  <m:oMath xmlns:m="http://schemas.openxmlformats.org/officeDocument/2006/math">
                    <m:r>
                      <a:rPr lang="en-US" b="0" i="1" smtClean="0">
                        <a:latin typeface="Cambria Math" panose="02040503050406030204" pitchFamily="18" charset="0"/>
                      </a:rPr>
                      <m:t>≤</m:t>
                    </m:r>
                  </m:oMath>
                </a14:m>
                <a:r>
                  <a:rPr lang="en-US" dirty="0"/>
                  <a:t> relation)</a:t>
                </a:r>
              </a:p>
              <a:p>
                <a14:m>
                  <m:oMath xmlns:m="http://schemas.openxmlformats.org/officeDocument/2006/math">
                    <m:r>
                      <a:rPr lang="en-US" b="0" i="1" smtClean="0">
                        <a:latin typeface="Cambria Math" panose="02040503050406030204" pitchFamily="18" charset="0"/>
                      </a:rPr>
                      <m:t>(3,4)</m:t>
                    </m:r>
                  </m:oMath>
                </a14:m>
                <a:r>
                  <a:rPr lang="en-US" dirty="0"/>
                  <a:t> is an element of the set that defines the relation. </a:t>
                </a:r>
              </a:p>
            </p:txBody>
          </p:sp>
        </mc:Choice>
        <mc:Fallback xmlns="">
          <p:sp>
            <p:nvSpPr>
              <p:cNvPr id="5" name="Content Placeholder 4">
                <a:extLst>
                  <a:ext uri="{FF2B5EF4-FFF2-40B4-BE49-F238E27FC236}">
                    <a16:creationId xmlns:a16="http://schemas.microsoft.com/office/drawing/2014/main" id="{1FEBC557-1339-4B91-B8F7-6B45E4E2F768}"/>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C714729B-FAEA-4560-A7B1-08A68026A0F0}"/>
              </a:ext>
            </a:extLst>
          </p:cNvPr>
          <p:cNvGrpSpPr/>
          <p:nvPr/>
        </p:nvGrpSpPr>
        <p:grpSpPr>
          <a:xfrm>
            <a:off x="575239" y="1463857"/>
            <a:ext cx="9767184" cy="1709189"/>
            <a:chOff x="1185842" y="3429000"/>
            <a:chExt cx="6111311" cy="1927846"/>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E5A5E2B-BB16-47EC-B8C1-C701241509BD}"/>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(binary) relation from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𝐴</m:t>
                      </m:r>
                    </m:oMath>
                  </a14:m>
                  <a:r>
                    <a:rPr lang="en-US" sz="2800" b="1" dirty="0">
                      <a:latin typeface="Segoe UI Semibold" panose="020B0702040204020203" pitchFamily="34" charset="0"/>
                      <a:cs typeface="Segoe UI Semibold" panose="020B0702040204020203" pitchFamily="34" charset="0"/>
                    </a:rPr>
                    <a:t> to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𝑩</m:t>
                      </m:r>
                    </m:oMath>
                  </a14:m>
                  <a:r>
                    <a:rPr lang="en-US" sz="2800" b="1" dirty="0">
                      <a:latin typeface="Segoe UI Semibold" panose="020B0702040204020203" pitchFamily="34" charset="0"/>
                      <a:cs typeface="Segoe UI Semibold" panose="020B0702040204020203" pitchFamily="34" charset="0"/>
                    </a:rPr>
                    <a:t> is a subset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𝑩</m:t>
                      </m:r>
                    </m:oMath>
                  </a14:m>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A (binary) relation 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oMath>
                  </a14:m>
                  <a:r>
                    <a:rPr lang="en-US" sz="2800" b="1" dirty="0">
                      <a:latin typeface="Segoe UI Semibold" panose="020B0702040204020203" pitchFamily="34" charset="0"/>
                      <a:cs typeface="Segoe UI Semibold" panose="020B0702040204020203" pitchFamily="34" charset="0"/>
                    </a:rPr>
                    <a:t> is a subset of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𝑨</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𝑨</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7" name="Rectangle 6">
                  <a:extLst>
                    <a:ext uri="{FF2B5EF4-FFF2-40B4-BE49-F238E27FC236}">
                      <a16:creationId xmlns:a16="http://schemas.microsoft.com/office/drawing/2014/main" id="{2E5A5E2B-BB16-47EC-B8C1-C701241509BD}"/>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3"/>
                  <a:stretch>
                    <a:fillRect/>
                  </a:stretch>
                </a:blipFill>
                <a:ln>
                  <a:noFill/>
                </a:ln>
              </p:spPr>
              <p:txBody>
                <a:bodyPr/>
                <a:lstStyle/>
                <a:p>
                  <a:r>
                    <a:rPr lang="en-US">
                      <a:noFill/>
                    </a:rPr>
                    <a:t> </a:t>
                  </a:r>
                </a:p>
              </p:txBody>
            </p:sp>
          </mc:Fallback>
        </mc:AlternateContent>
        <p:sp>
          <p:nvSpPr>
            <p:cNvPr id="8" name="Rectangle 7">
              <a:extLst>
                <a:ext uri="{FF2B5EF4-FFF2-40B4-BE49-F238E27FC236}">
                  <a16:creationId xmlns:a16="http://schemas.microsoft.com/office/drawing/2014/main" id="{BC0F01CE-94E9-4B91-9C1A-585B5BFE99F9}"/>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Relations</a:t>
              </a:r>
            </a:p>
          </p:txBody>
        </p:sp>
      </p:grpSp>
    </p:spTree>
    <p:extLst>
      <p:ext uri="{BB962C8B-B14F-4D97-AF65-F5344CB8AC3E}">
        <p14:creationId xmlns:p14="http://schemas.microsoft.com/office/powerpoint/2010/main" val="1934864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EB6EF-6240-4241-875D-2F88F5E78CF3}"/>
              </a:ext>
            </a:extLst>
          </p:cNvPr>
          <p:cNvSpPr>
            <a:spLocks noGrp="1"/>
          </p:cNvSpPr>
          <p:nvPr>
            <p:ph type="title"/>
          </p:nvPr>
        </p:nvSpPr>
        <p:spPr/>
        <p:txBody>
          <a:bodyPr/>
          <a:lstStyle/>
          <a:p>
            <a:r>
              <a:rPr lang="en-US" dirty="0"/>
              <a:t>Relations,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037B03F-7FF7-468D-8CD5-8C421B6DE980}"/>
                  </a:ext>
                </a:extLst>
              </p:cNvPr>
              <p:cNvSpPr>
                <a:spLocks noGrp="1"/>
              </p:cNvSpPr>
              <p:nvPr>
                <p:ph idx="1"/>
              </p:nvPr>
            </p:nvSpPr>
            <p:spPr>
              <a:xfrm>
                <a:off x="575240" y="1277942"/>
                <a:ext cx="11187258" cy="5177565"/>
              </a:xfrm>
            </p:spPr>
            <p:txBody>
              <a:bodyPr>
                <a:normAutofit lnSpcReduction="10000"/>
              </a:bodyPr>
              <a:lstStyle/>
              <a:p>
                <a:r>
                  <a:rPr lang="en-US" dirty="0"/>
                  <a:t>It turns out, they’ve been here the whole time</a:t>
                </a:r>
              </a:p>
              <a:p>
                <a14:m>
                  <m:oMath xmlns:m="http://schemas.openxmlformats.org/officeDocument/2006/math">
                    <m:r>
                      <a:rPr lang="en-US" b="0" i="1" smtClean="0">
                        <a:latin typeface="Cambria Math" panose="02040503050406030204" pitchFamily="18" charset="0"/>
                      </a:rPr>
                      <m:t>&lt;</m:t>
                    </m:r>
                  </m:oMath>
                </a14:m>
                <a:r>
                  <a:rPr lang="en-US" dirty="0"/>
                  <a:t> on </a:t>
                </a:r>
                <a14:m>
                  <m:oMath xmlns:m="http://schemas.openxmlformats.org/officeDocument/2006/math">
                    <m:r>
                      <a:rPr lang="en-US" b="0" i="1" smtClean="0">
                        <a:latin typeface="Cambria Math" panose="02040503050406030204" pitchFamily="18" charset="0"/>
                      </a:rPr>
                      <m:t>ℝ</m:t>
                    </m:r>
                  </m:oMath>
                </a14:m>
                <a:r>
                  <a:rPr lang="en-US" dirty="0"/>
                  <a:t> is a relation</a:t>
                </a:r>
              </a:p>
              <a:p>
                <a:r>
                  <a:rPr lang="en-US" dirty="0"/>
                  <a:t>I.e.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&lt;</m:t>
                    </m:r>
                    <m:r>
                      <a:rPr lang="en-US" b="0" i="1" smtClean="0">
                        <a:latin typeface="Cambria Math" panose="02040503050406030204" pitchFamily="18" charset="0"/>
                      </a:rPr>
                      <m:t>𝑦</m:t>
                    </m:r>
                  </m:oMath>
                </a14:m>
                <a:r>
                  <a:rPr lang="en-US" dirty="0"/>
                  <a:t> and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ℝ</m:t>
                    </m:r>
                    <m:r>
                      <a:rPr lang="en-US" b="0" i="1" smtClean="0">
                        <a:latin typeface="Cambria Math" panose="02040503050406030204" pitchFamily="18" charset="0"/>
                      </a:rPr>
                      <m:t>}</m:t>
                    </m:r>
                  </m:oMath>
                </a14:m>
                <a:r>
                  <a:rPr lang="en-US" dirty="0"/>
                  <a:t>.</a:t>
                </a:r>
              </a:p>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relation</a:t>
                </a:r>
              </a:p>
              <a:p>
                <a:r>
                  <a:rPr lang="en-US" dirty="0"/>
                  <a:t>i.e.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dirty="0"/>
                  <a:t> and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a:p>
                <a:r>
                  <a:rPr lang="en-US" dirty="0"/>
                  <a:t>For your favorite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 </m:t>
                    </m:r>
                  </m:oMath>
                </a14:m>
                <a:r>
                  <a:rPr lang="en-US" dirty="0"/>
                  <a:t>you can define a relation from its domain to its co-domain</a:t>
                </a:r>
              </a:p>
              <a:p>
                <a:r>
                  <a:rPr lang="en-US" dirty="0"/>
                  <a:t>i.e.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 :</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oMath>
                </a14:m>
                <a:endParaRPr lang="en-US" dirty="0"/>
              </a:p>
              <a:p>
                <a:r>
                  <a:rPr lang="en-US" dirty="0"/>
                  <a:t>“</a:t>
                </a:r>
                <a14:m>
                  <m:oMath xmlns:m="http://schemas.openxmlformats.org/officeDocument/2006/math">
                    <m:r>
                      <a:rPr lang="en-US" b="0" i="1" smtClean="0">
                        <a:latin typeface="Cambria Math" panose="02040503050406030204" pitchFamily="18" charset="0"/>
                      </a:rPr>
                      <m:t>𝑥</m:t>
                    </m:r>
                  </m:oMath>
                </a14:m>
                <a:r>
                  <a:rPr lang="en-US" dirty="0"/>
                  <a:t> when squared gives </a:t>
                </a:r>
                <a14:m>
                  <m:oMath xmlns:m="http://schemas.openxmlformats.org/officeDocument/2006/math">
                    <m:r>
                      <a:rPr lang="en-US" b="0" i="1" smtClean="0">
                        <a:latin typeface="Cambria Math" panose="02040503050406030204" pitchFamily="18" charset="0"/>
                      </a:rPr>
                      <m:t>𝑦</m:t>
                    </m:r>
                  </m:oMath>
                </a14:m>
                <a:r>
                  <a:rPr lang="en-US" dirty="0"/>
                  <a:t>” is a relation</a:t>
                </a:r>
              </a:p>
              <a:p>
                <a:r>
                  <a:rPr lang="en-US" dirty="0"/>
                  <a:t>i.e. </a:t>
                </a:r>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ℝ</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1037B03F-7FF7-468D-8CD5-8C421B6DE980}"/>
                  </a:ext>
                </a:extLst>
              </p:cNvPr>
              <p:cNvSpPr>
                <a:spLocks noGrp="1" noRot="1" noChangeAspect="1" noMove="1" noResize="1" noEditPoints="1" noAdjustHandles="1" noChangeArrowheads="1" noChangeShapeType="1" noTextEdit="1"/>
              </p:cNvSpPr>
              <p:nvPr>
                <p:ph idx="1"/>
              </p:nvPr>
            </p:nvSpPr>
            <p:spPr>
              <a:xfrm>
                <a:off x="575240" y="1277942"/>
                <a:ext cx="11187258" cy="5177565"/>
              </a:xfrm>
              <a:blipFill>
                <a:blip r:embed="rId2"/>
                <a:stretch>
                  <a:fillRect l="-708" t="-2945" r="-2179"/>
                </a:stretch>
              </a:blipFill>
            </p:spPr>
            <p:txBody>
              <a:bodyPr/>
              <a:lstStyle/>
              <a:p>
                <a:r>
                  <a:rPr lang="en-US">
                    <a:noFill/>
                  </a:rPr>
                  <a:t> </a:t>
                </a:r>
              </a:p>
            </p:txBody>
          </p:sp>
        </mc:Fallback>
      </mc:AlternateContent>
    </p:spTree>
    <p:extLst>
      <p:ext uri="{BB962C8B-B14F-4D97-AF65-F5344CB8AC3E}">
        <p14:creationId xmlns:p14="http://schemas.microsoft.com/office/powerpoint/2010/main" val="1575632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A63D-2BB3-462A-BE4B-2F6F10E6FAB1}"/>
              </a:ext>
            </a:extLst>
          </p:cNvPr>
          <p:cNvSpPr>
            <a:spLocks noGrp="1"/>
          </p:cNvSpPr>
          <p:nvPr>
            <p:ph type="title"/>
          </p:nvPr>
        </p:nvSpPr>
        <p:spPr/>
        <p:txBody>
          <a:bodyPr/>
          <a:lstStyle/>
          <a:p>
            <a:r>
              <a:rPr lang="en-US" dirty="0"/>
              <a:t>Relations,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5B7E45-E022-417A-A7D2-0FCC32996763}"/>
                  </a:ext>
                </a:extLst>
              </p:cNvPr>
              <p:cNvSpPr>
                <a:spLocks noGrp="1"/>
              </p:cNvSpPr>
              <p:nvPr>
                <p:ph idx="1"/>
              </p:nvPr>
            </p:nvSpPr>
            <p:spPr/>
            <p:txBody>
              <a:bodyPr/>
              <a:lstStyle/>
              <a:p>
                <a:r>
                  <a:rPr lang="en-US" dirty="0"/>
                  <a:t>Fix a universal set </a:t>
                </a:r>
                <a14:m>
                  <m:oMath xmlns:m="http://schemas.openxmlformats.org/officeDocument/2006/math">
                    <m:r>
                      <a:rPr lang="en-US" b="0" i="1" smtClean="0">
                        <a:latin typeface="Cambria Math" panose="02040503050406030204" pitchFamily="18" charset="0"/>
                      </a:rPr>
                      <m:t>𝒰</m:t>
                    </m:r>
                  </m:oMath>
                </a14:m>
                <a:r>
                  <a:rPr lang="en-US" dirty="0"/>
                  <a:t>.</a:t>
                </a:r>
              </a:p>
              <a:p>
                <a14:m>
                  <m:oMath xmlns:m="http://schemas.openxmlformats.org/officeDocument/2006/math">
                    <m:r>
                      <a:rPr lang="en-US" b="0" i="1" smtClean="0">
                        <a:latin typeface="Cambria Math" panose="02040503050406030204" pitchFamily="18" charset="0"/>
                      </a:rPr>
                      <m:t>⊆</m:t>
                    </m:r>
                  </m:oMath>
                </a14:m>
                <a:r>
                  <a:rPr lang="en-US" dirty="0"/>
                  <a:t> is a relation. What’s it on?</a:t>
                </a:r>
              </a:p>
            </p:txBody>
          </p:sp>
        </mc:Choice>
        <mc:Fallback xmlns="">
          <p:sp>
            <p:nvSpPr>
              <p:cNvPr id="3" name="Content Placeholder 2">
                <a:extLst>
                  <a:ext uri="{FF2B5EF4-FFF2-40B4-BE49-F238E27FC236}">
                    <a16:creationId xmlns:a16="http://schemas.microsoft.com/office/drawing/2014/main" id="{255B7E45-E022-417A-A7D2-0FCC32996763}"/>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2C4F837-BE68-407D-85B1-FD24837BC29A}"/>
                  </a:ext>
                </a:extLst>
              </p:cNvPr>
              <p:cNvSpPr txBox="1"/>
              <p:nvPr/>
            </p:nvSpPr>
            <p:spPr>
              <a:xfrm>
                <a:off x="1264024" y="3133165"/>
                <a:ext cx="5634317" cy="954107"/>
              </a:xfrm>
              <a:prstGeom prst="rect">
                <a:avLst/>
              </a:prstGeom>
              <a:noFill/>
            </p:spPr>
            <p:txBody>
              <a:bodyPr wrap="square" rtlCol="0">
                <a:spAutoFit/>
              </a:bodyPr>
              <a:lstStyle/>
              <a:p>
                <a14:m>
                  <m:oMath xmlns:m="http://schemas.openxmlformats.org/officeDocument/2006/math">
                    <m:r>
                      <a:rPr lang="en-US" sz="2800" b="0" i="1" smtClean="0">
                        <a:solidFill>
                          <a:schemeClr val="accent3"/>
                        </a:solidFill>
                        <a:latin typeface="Cambria Math" panose="02040503050406030204" pitchFamily="18" charset="0"/>
                      </a:rPr>
                      <m:t>𝒫</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𝒰</m:t>
                    </m:r>
                    <m:r>
                      <a:rPr lang="en-US" sz="2800" b="0" i="1" smtClean="0">
                        <a:solidFill>
                          <a:schemeClr val="accent3"/>
                        </a:solidFill>
                        <a:latin typeface="Cambria Math" panose="02040503050406030204" pitchFamily="18" charset="0"/>
                      </a:rPr>
                      <m:t>)</m:t>
                    </m:r>
                  </m:oMath>
                </a14:m>
                <a:r>
                  <a:rPr lang="en-US" sz="2800" dirty="0">
                    <a:solidFill>
                      <a:schemeClr val="accent3"/>
                    </a:solidFill>
                  </a:rPr>
                  <a:t> </a:t>
                </a:r>
              </a:p>
              <a:p>
                <a:r>
                  <a:rPr lang="en-US" sz="2800" dirty="0">
                    <a:solidFill>
                      <a:schemeClr val="accent3"/>
                    </a:solidFill>
                    <a:latin typeface="Segoe UI Semilight" panose="020B0402040204020203" pitchFamily="34" charset="0"/>
                    <a:cs typeface="Segoe UI Semilight" panose="020B0402040204020203" pitchFamily="34" charset="0"/>
                  </a:rPr>
                  <a:t>The set of all subsets of </a:t>
                </a:r>
                <a14:m>
                  <m:oMath xmlns:m="http://schemas.openxmlformats.org/officeDocument/2006/math">
                    <m:r>
                      <a:rPr lang="en-US" sz="2800" b="0" i="1" smtClean="0">
                        <a:solidFill>
                          <a:schemeClr val="accent3"/>
                        </a:solidFill>
                        <a:latin typeface="Cambria Math" panose="02040503050406030204" pitchFamily="18" charset="0"/>
                      </a:rPr>
                      <m:t>𝒰</m:t>
                    </m:r>
                  </m:oMath>
                </a14:m>
                <a:endParaRPr lang="en-US" sz="28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a:extLst>
                  <a:ext uri="{FF2B5EF4-FFF2-40B4-BE49-F238E27FC236}">
                    <a16:creationId xmlns:a16="http://schemas.microsoft.com/office/drawing/2014/main" id="{D2C4F837-BE68-407D-85B1-FD24837BC29A}"/>
                  </a:ext>
                </a:extLst>
              </p:cNvPr>
              <p:cNvSpPr txBox="1">
                <a:spLocks noRot="1" noChangeAspect="1" noMove="1" noResize="1" noEditPoints="1" noAdjustHandles="1" noChangeArrowheads="1" noChangeShapeType="1" noTextEdit="1"/>
              </p:cNvSpPr>
              <p:nvPr/>
            </p:nvSpPr>
            <p:spPr>
              <a:xfrm>
                <a:off x="1264024" y="3133165"/>
                <a:ext cx="5634317" cy="954107"/>
              </a:xfrm>
              <a:prstGeom prst="rect">
                <a:avLst/>
              </a:prstGeom>
              <a:blipFill>
                <a:blip r:embed="rId3"/>
                <a:stretch>
                  <a:fillRect l="-2162" b="-17308"/>
                </a:stretch>
              </a:blipFill>
            </p:spPr>
            <p:txBody>
              <a:bodyPr/>
              <a:lstStyle/>
              <a:p>
                <a:r>
                  <a:rPr lang="en-US">
                    <a:noFill/>
                  </a:rPr>
                  <a:t> </a:t>
                </a:r>
              </a:p>
            </p:txBody>
          </p:sp>
        </mc:Fallback>
      </mc:AlternateContent>
    </p:spTree>
    <p:extLst>
      <p:ext uri="{BB962C8B-B14F-4D97-AF65-F5344CB8AC3E}">
        <p14:creationId xmlns:p14="http://schemas.microsoft.com/office/powerpoint/2010/main" val="2857545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4099A-5705-4D5A-8673-B097799E7BF7}"/>
              </a:ext>
            </a:extLst>
          </p:cNvPr>
          <p:cNvSpPr>
            <a:spLocks noGrp="1"/>
          </p:cNvSpPr>
          <p:nvPr>
            <p:ph type="title"/>
          </p:nvPr>
        </p:nvSpPr>
        <p:spPr/>
        <p:txBody>
          <a:bodyPr/>
          <a:lstStyle/>
          <a:p>
            <a:r>
              <a:rPr lang="en-US" dirty="0"/>
              <a:t>More Relations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D6BB21-5E82-4EE5-AEAC-30DD84D2312F}"/>
                  </a:ext>
                </a:extLst>
              </p:cNvPr>
              <p:cNvSpPr>
                <a:spLocks noGrp="1"/>
              </p:cNvSpPr>
              <p:nvPr>
                <p:ph idx="1"/>
              </p:nvPr>
            </p:nvSpPr>
            <p:spPr/>
            <p: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,1</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,2</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,1</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𝑏</m:t>
                        </m:r>
                        <m:r>
                          <a:rPr lang="en-US" b="0" i="1" smtClean="0">
                            <a:latin typeface="Cambria Math" panose="02040503050406030204" pitchFamily="18" charset="0"/>
                          </a:rPr>
                          <m:t>,3</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,3</m:t>
                        </m:r>
                      </m:e>
                    </m:d>
                    <m:r>
                      <a:rPr lang="en-US" b="0" i="1" smtClean="0">
                        <a:latin typeface="Cambria Math" panose="02040503050406030204" pitchFamily="18" charset="0"/>
                      </a:rPr>
                      <m:t>}</m:t>
                    </m:r>
                  </m:oMath>
                </a14:m>
                <a:endParaRPr lang="en-US" dirty="0"/>
              </a:p>
              <a:p>
                <a:r>
                  <a:rPr lang="en-US" dirty="0"/>
                  <a:t>Is a relation (you can define one just by listing what relates to what)</a:t>
                </a:r>
              </a:p>
              <a:p>
                <a:endParaRPr lang="en-US" dirty="0"/>
              </a:p>
              <a:p>
                <a:r>
                  <a:rPr lang="en-US" dirty="0"/>
                  <a:t>Equivalence mod </a:t>
                </a:r>
                <a14:m>
                  <m:oMath xmlns:m="http://schemas.openxmlformats.org/officeDocument/2006/math">
                    <m:r>
                      <a:rPr lang="en-US" b="0" i="1" smtClean="0">
                        <a:latin typeface="Cambria Math" panose="02040503050406030204" pitchFamily="18" charset="0"/>
                      </a:rPr>
                      <m:t>5</m:t>
                    </m:r>
                  </m:oMath>
                </a14:m>
                <a:r>
                  <a:rPr lang="en-US" dirty="0"/>
                  <a:t> is a relation. </a:t>
                </a:r>
              </a:p>
              <a:p>
                <a14:m>
                  <m:oMath xmlns:m="http://schemas.openxmlformats.org/officeDocument/2006/math">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5</m:t>
                        </m:r>
                      </m:e>
                    </m:d>
                    <m:r>
                      <a:rPr lang="en-US" b="0" i="1" smtClean="0">
                        <a:latin typeface="Cambria Math" panose="02040503050406030204" pitchFamily="18" charset="0"/>
                      </a:rPr>
                      <m:t>}</m:t>
                    </m:r>
                  </m:oMath>
                </a14:m>
                <a:r>
                  <a:rPr lang="en-US" dirty="0"/>
                  <a:t> </a:t>
                </a:r>
              </a:p>
              <a:p>
                <a:r>
                  <a:rPr lang="en-US" dirty="0"/>
                  <a:t>We’ll also say “x relates to y if and only if they’re congruent mod 5”</a:t>
                </a:r>
              </a:p>
            </p:txBody>
          </p:sp>
        </mc:Choice>
        <mc:Fallback xmlns="">
          <p:sp>
            <p:nvSpPr>
              <p:cNvPr id="3" name="Content Placeholder 2">
                <a:extLst>
                  <a:ext uri="{FF2B5EF4-FFF2-40B4-BE49-F238E27FC236}">
                    <a16:creationId xmlns:a16="http://schemas.microsoft.com/office/drawing/2014/main" id="{35D6BB21-5E82-4EE5-AEAC-30DD84D2312F}"/>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1234395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30B3-9BCE-46C6-883F-4E588BABC53E}"/>
              </a:ext>
            </a:extLst>
          </p:cNvPr>
          <p:cNvSpPr>
            <a:spLocks noGrp="1"/>
          </p:cNvSpPr>
          <p:nvPr>
            <p:ph type="title"/>
          </p:nvPr>
        </p:nvSpPr>
        <p:spPr/>
        <p:txBody>
          <a:bodyPr/>
          <a:lstStyle/>
          <a:p>
            <a:r>
              <a:rPr lang="en-US" dirty="0"/>
              <a:t>Properties of relations</a:t>
            </a:r>
          </a:p>
        </p:txBody>
      </p:sp>
      <p:sp>
        <p:nvSpPr>
          <p:cNvPr id="3" name="Content Placeholder 2">
            <a:extLst>
              <a:ext uri="{FF2B5EF4-FFF2-40B4-BE49-F238E27FC236}">
                <a16:creationId xmlns:a16="http://schemas.microsoft.com/office/drawing/2014/main" id="{BB5871A5-D4B1-486C-A317-57240ED71F7A}"/>
              </a:ext>
            </a:extLst>
          </p:cNvPr>
          <p:cNvSpPr>
            <a:spLocks noGrp="1"/>
          </p:cNvSpPr>
          <p:nvPr>
            <p:ph idx="1"/>
          </p:nvPr>
        </p:nvSpPr>
        <p:spPr/>
        <p:txBody>
          <a:bodyPr/>
          <a:lstStyle/>
          <a:p>
            <a:r>
              <a:rPr lang="en-US" dirty="0"/>
              <a:t>What do we do with relations? Usually we prove properties about them.</a:t>
            </a:r>
          </a:p>
          <a:p>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BE8D8E5-517D-432F-AAD8-55B90BE47444}"/>
                  </a:ext>
                </a:extLst>
              </p:cNvPr>
              <p:cNvSpPr/>
              <p:nvPr/>
            </p:nvSpPr>
            <p:spPr>
              <a:xfrm>
                <a:off x="575241" y="2402186"/>
                <a:ext cx="11187257" cy="129449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Symmetry</a:t>
                </a: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binary relation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𝑅</m:t>
                    </m:r>
                  </m:oMath>
                </a14:m>
                <a:r>
                  <a:rPr lang="en-US" sz="2800" b="1" dirty="0">
                    <a:latin typeface="Segoe UI Semibold" panose="020B0702040204020203" pitchFamily="34" charset="0"/>
                    <a:cs typeface="Segoe UI Semibold" panose="020B0702040204020203" pitchFamily="34" charset="0"/>
                  </a:rPr>
                  <a:t> on a set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is “symmetric”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r>
                  <a:rPr lang="en-US" sz="2800" b="1" dirty="0">
                    <a:latin typeface="Segoe UI Semibold" panose="020B0702040204020203" pitchFamily="34" charset="0"/>
                    <a:cs typeface="Segoe UI Semibold" panose="020B0702040204020203" pitchFamily="34" charset="0"/>
                  </a:rPr>
                  <a:t>for all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0" smtClean="0">
                            <a:latin typeface="Cambria Math" panose="02040503050406030204" pitchFamily="18" charset="0"/>
                            <a:cs typeface="Segoe UI Semibold" panose="020B0702040204020203" pitchFamily="34" charset="0"/>
                          </a:rPr>
                          <m:t>𝐛</m:t>
                        </m:r>
                        <m:r>
                          <a:rPr lang="en-US" sz="2800" b="1" i="0"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𝐚</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0" smtClean="0">
                        <a:latin typeface="Cambria Math" panose="02040503050406030204" pitchFamily="18" charset="0"/>
                        <a:cs typeface="Segoe UI Semibold" panose="020B0702040204020203" pitchFamily="34" charset="0"/>
                      </a:rPr>
                      <m:t>]</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5BE8D8E5-517D-432F-AAD8-55B90BE47444}"/>
                  </a:ext>
                </a:extLst>
              </p:cNvPr>
              <p:cNvSpPr>
                <a:spLocks noRot="1" noChangeAspect="1" noMove="1" noResize="1" noEditPoints="1" noAdjustHandles="1" noChangeArrowheads="1" noChangeShapeType="1" noTextEdit="1"/>
              </p:cNvSpPr>
              <p:nvPr/>
            </p:nvSpPr>
            <p:spPr>
              <a:xfrm>
                <a:off x="575241" y="2402186"/>
                <a:ext cx="11187257" cy="1294491"/>
              </a:xfrm>
              <a:prstGeom prst="rect">
                <a:avLst/>
              </a:prstGeom>
              <a:blipFill>
                <a:blip r:embed="rId2"/>
                <a:stretch>
                  <a:fillRect t="-8019" b="-1650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3F3A34C-6447-47FB-835E-99535B71B2A1}"/>
                  </a:ext>
                </a:extLst>
              </p:cNvPr>
              <p:cNvSpPr/>
              <p:nvPr/>
            </p:nvSpPr>
            <p:spPr>
              <a:xfrm>
                <a:off x="502371" y="4511648"/>
                <a:ext cx="11187257" cy="1294491"/>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Transitivity</a:t>
                </a: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binary relation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𝑅</m:t>
                    </m:r>
                  </m:oMath>
                </a14:m>
                <a:r>
                  <a:rPr lang="en-US" sz="2800" b="1" dirty="0">
                    <a:latin typeface="Segoe UI Semibold" panose="020B0702040204020203" pitchFamily="34" charset="0"/>
                    <a:cs typeface="Segoe UI Semibold" panose="020B0702040204020203" pitchFamily="34" charset="0"/>
                  </a:rPr>
                  <a:t> on a set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is “transitive” </a:t>
                </a:r>
                <a:r>
                  <a:rPr lang="en-US" sz="2800" b="1" dirty="0" err="1">
                    <a:latin typeface="Segoe UI Semibold" panose="020B0702040204020203" pitchFamily="34" charset="0"/>
                    <a:cs typeface="Segoe UI Semibold" panose="020B0702040204020203" pitchFamily="34" charset="0"/>
                  </a:rPr>
                  <a:t>iff</a:t>
                </a:r>
                <a:r>
                  <a:rPr lang="en-US" sz="2800" b="1" dirty="0">
                    <a:latin typeface="Segoe UI Semibold" panose="020B0702040204020203" pitchFamily="34" charset="0"/>
                    <a:cs typeface="Segoe UI Semibold" panose="020B0702040204020203" pitchFamily="34" charset="0"/>
                  </a:rPr>
                  <a:t> </a:t>
                </a:r>
              </a:p>
              <a:p>
                <a:pPr algn="ctr"/>
                <a:r>
                  <a:rPr lang="en-US" sz="2800" b="1" dirty="0">
                    <a:latin typeface="Segoe UI Semibold" panose="020B0702040204020203" pitchFamily="34" charset="0"/>
                    <a:cs typeface="Segoe UI Semibold" panose="020B0702040204020203" pitchFamily="34" charset="0"/>
                  </a:rPr>
                  <a:t>for all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𝒄</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𝑺</m:t>
                    </m:r>
                  </m:oMath>
                </a14:m>
                <a:r>
                  <a:rPr lang="en-US" sz="2800" b="1" dirty="0">
                    <a:latin typeface="Segoe UI Semibold" panose="020B0702040204020203" pitchFamily="34" charset="0"/>
                    <a:cs typeface="Segoe UI Semibold" panose="020B0702040204020203" pitchFamily="34" charset="0"/>
                  </a:rPr>
                  <a:t>, </a:t>
                </a:r>
                <a14:m>
                  <m:oMath xmlns:m="http://schemas.openxmlformats.org/officeDocument/2006/math">
                    <m:r>
                      <a:rPr lang="en-US" sz="2800" b="1" i="0"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𝒃</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𝒄</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0" smtClean="0">
                            <a:latin typeface="Cambria Math" panose="02040503050406030204" pitchFamily="18" charset="0"/>
                            <a:cs typeface="Segoe UI Semibold" panose="020B0702040204020203" pitchFamily="34" charset="0"/>
                          </a:rPr>
                          <m:t>𝐚</m:t>
                        </m:r>
                        <m:r>
                          <a:rPr lang="en-US" sz="2800" b="1" i="0" smtClean="0">
                            <a:latin typeface="Cambria Math" panose="02040503050406030204" pitchFamily="18" charset="0"/>
                            <a:cs typeface="Segoe UI Semibold" panose="020B0702040204020203" pitchFamily="34" charset="0"/>
                          </a:rPr>
                          <m:t>,</m:t>
                        </m:r>
                        <m:r>
                          <a:rPr lang="en-US" sz="2800" b="1" i="0" smtClean="0">
                            <a:latin typeface="Cambria Math" panose="02040503050406030204" pitchFamily="18" charset="0"/>
                            <a:cs typeface="Segoe UI Semibold" panose="020B0702040204020203" pitchFamily="34" charset="0"/>
                          </a:rPr>
                          <m:t>𝐜</m:t>
                        </m:r>
                      </m:e>
                    </m:d>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𝑹</m:t>
                    </m:r>
                    <m:r>
                      <a:rPr lang="en-US" sz="2800" b="1" i="0" smtClean="0">
                        <a:latin typeface="Cambria Math" panose="02040503050406030204" pitchFamily="18" charset="0"/>
                        <a:cs typeface="Segoe UI Semibold" panose="020B0702040204020203" pitchFamily="34" charset="0"/>
                      </a:rPr>
                      <m:t>]</m:t>
                    </m:r>
                  </m:oMath>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5" name="Rectangle 4">
                <a:extLst>
                  <a:ext uri="{FF2B5EF4-FFF2-40B4-BE49-F238E27FC236}">
                    <a16:creationId xmlns:a16="http://schemas.microsoft.com/office/drawing/2014/main" id="{23F3A34C-6447-47FB-835E-99535B71B2A1}"/>
                  </a:ext>
                </a:extLst>
              </p:cNvPr>
              <p:cNvSpPr>
                <a:spLocks noRot="1" noChangeAspect="1" noMove="1" noResize="1" noEditPoints="1" noAdjustHandles="1" noChangeArrowheads="1" noChangeShapeType="1" noTextEdit="1"/>
              </p:cNvSpPr>
              <p:nvPr/>
            </p:nvSpPr>
            <p:spPr>
              <a:xfrm>
                <a:off x="502371" y="4511648"/>
                <a:ext cx="11187257" cy="1294491"/>
              </a:xfrm>
              <a:prstGeom prst="rect">
                <a:avLst/>
              </a:prstGeom>
              <a:blipFill>
                <a:blip r:embed="rId3"/>
                <a:stretch>
                  <a:fillRect t="-8019" b="-1650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DE3D9EA-BDA4-40F2-AEE0-ED1D5C532E69}"/>
                  </a:ext>
                </a:extLst>
              </p:cNvPr>
              <p:cNvSpPr txBox="1"/>
              <p:nvPr/>
            </p:nvSpPr>
            <p:spPr>
              <a:xfrm>
                <a:off x="575239" y="3827929"/>
                <a:ext cx="11146114" cy="646331"/>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symmetric, for all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if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then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0"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m:t>
                    </m:r>
                  </m:oMath>
                </a14:m>
                <a:r>
                  <a:rPr lang="en-US" dirty="0"/>
                  <a:t> is not symmetric on </a:t>
                </a:r>
                <a14:m>
                  <m:oMath xmlns:m="http://schemas.openxmlformats.org/officeDocument/2006/math">
                    <m:r>
                      <a:rPr lang="en-US" b="0" i="1" smtClean="0">
                        <a:latin typeface="Cambria Math" panose="02040503050406030204" pitchFamily="18" charset="0"/>
                      </a:rPr>
                      <m:t>𝒫</m:t>
                    </m:r>
                    <m:r>
                      <a:rPr lang="en-US" b="0" i="1" smtClean="0">
                        <a:latin typeface="Cambria Math" panose="02040503050406030204" pitchFamily="18" charset="0"/>
                      </a:rPr>
                      <m:t>(</m:t>
                    </m:r>
                    <m:r>
                      <a:rPr lang="en-US" b="0" i="1" smtClean="0">
                        <a:latin typeface="Cambria Math" panose="02040503050406030204" pitchFamily="18" charset="0"/>
                      </a:rPr>
                      <m:t>𝒰</m:t>
                    </m:r>
                    <m:r>
                      <a:rPr lang="en-US" b="0" i="1" smtClean="0">
                        <a:latin typeface="Cambria Math" panose="02040503050406030204" pitchFamily="18" charset="0"/>
                      </a:rPr>
                      <m:t>)</m:t>
                    </m:r>
                  </m:oMath>
                </a14:m>
                <a:r>
                  <a:rPr lang="en-US" dirty="0"/>
                  <a:t> –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r>
                      <a:rPr lang="en-US" b="0" i="1" smtClean="0">
                        <a:latin typeface="Cambria Math" panose="02040503050406030204" pitchFamily="18" charset="0"/>
                      </a:rPr>
                      <m:t>⊆{1,2,3,4}</m:t>
                    </m:r>
                  </m:oMath>
                </a14:m>
                <a:r>
                  <a:rPr lang="en-US" dirty="0"/>
                  <a:t> but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1,2,3,4</m:t>
                        </m:r>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{1,2,3}</m:t>
                    </m:r>
                  </m:oMath>
                </a14:m>
                <a:r>
                  <a:rPr lang="en-US" dirty="0"/>
                  <a:t> </a:t>
                </a:r>
              </a:p>
            </p:txBody>
          </p:sp>
        </mc:Choice>
        <mc:Fallback xmlns="">
          <p:sp>
            <p:nvSpPr>
              <p:cNvPr id="6" name="TextBox 5">
                <a:extLst>
                  <a:ext uri="{FF2B5EF4-FFF2-40B4-BE49-F238E27FC236}">
                    <a16:creationId xmlns:a16="http://schemas.microsoft.com/office/drawing/2014/main" id="{ADE3D9EA-BDA4-40F2-AEE0-ED1D5C532E69}"/>
                  </a:ext>
                </a:extLst>
              </p:cNvPr>
              <p:cNvSpPr txBox="1">
                <a:spLocks noRot="1" noChangeAspect="1" noMove="1" noResize="1" noEditPoints="1" noAdjustHandles="1" noChangeArrowheads="1" noChangeShapeType="1" noTextEdit="1"/>
              </p:cNvSpPr>
              <p:nvPr/>
            </p:nvSpPr>
            <p:spPr>
              <a:xfrm>
                <a:off x="575239" y="3827929"/>
                <a:ext cx="11146114" cy="646331"/>
              </a:xfrm>
              <a:prstGeom prst="rect">
                <a:avLst/>
              </a:prstGeom>
              <a:blipFill>
                <a:blip r:embed="rId4"/>
                <a:stretch>
                  <a:fillRect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87F506-ECD2-40AE-8C0D-5ADB10A1BE4F}"/>
                  </a:ext>
                </a:extLst>
              </p:cNvPr>
              <p:cNvSpPr txBox="1"/>
              <p:nvPr/>
            </p:nvSpPr>
            <p:spPr>
              <a:xfrm>
                <a:off x="575239" y="5859111"/>
                <a:ext cx="11146114" cy="923330"/>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m:t>
                    </m:r>
                  </m:oMath>
                </a14:m>
                <a:r>
                  <a:rPr lang="en-US" dirty="0"/>
                  <a:t> on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transitive, for all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if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dirty="0"/>
                  <a:t> and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m:rPr>
                        <m:sty m:val="p"/>
                      </m:rPr>
                      <a:rPr lang="en-US" b="0" i="0" smtClean="0">
                        <a:latin typeface="Cambria Math" panose="02040503050406030204" pitchFamily="18" charset="0"/>
                      </a:rPr>
                      <m:t>c</m:t>
                    </m:r>
                  </m:oMath>
                </a14:m>
                <a:r>
                  <a:rPr lang="en-US" dirty="0"/>
                  <a:t> then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a:t>
                </a:r>
              </a:p>
              <a:p>
                <a14:m>
                  <m:oMath xmlns:m="http://schemas.openxmlformats.org/officeDocument/2006/math">
                    <m:r>
                      <a:rPr lang="en-US" b="0" i="1" smtClean="0">
                        <a:latin typeface="Cambria Math" panose="02040503050406030204" pitchFamily="18" charset="0"/>
                      </a:rPr>
                      <m:t>⊆</m:t>
                    </m:r>
                  </m:oMath>
                </a14:m>
                <a:r>
                  <a:rPr lang="en-US" dirty="0"/>
                  <a:t> is transitive on </a:t>
                </a:r>
                <a14:m>
                  <m:oMath xmlns:m="http://schemas.openxmlformats.org/officeDocument/2006/math">
                    <m:r>
                      <a:rPr lang="en-US" b="0" i="1" smtClean="0">
                        <a:latin typeface="Cambria Math" panose="02040503050406030204" pitchFamily="18" charset="0"/>
                      </a:rPr>
                      <m:t>𝒫</m:t>
                    </m:r>
                    <m:r>
                      <a:rPr lang="en-US" b="0" i="1" smtClean="0">
                        <a:latin typeface="Cambria Math" panose="02040503050406030204" pitchFamily="18" charset="0"/>
                      </a:rPr>
                      <m:t>(</m:t>
                    </m:r>
                    <m:r>
                      <a:rPr lang="en-US" b="0" i="1" smtClean="0">
                        <a:latin typeface="Cambria Math" panose="02040503050406030204" pitchFamily="18" charset="0"/>
                      </a:rPr>
                      <m:t>𝒰</m:t>
                    </m:r>
                    <m:r>
                      <a:rPr lang="en-US" b="0" i="1" smtClean="0">
                        <a:latin typeface="Cambria Math" panose="02040503050406030204" pitchFamily="18" charset="0"/>
                      </a:rPr>
                      <m:t>)</m:t>
                    </m:r>
                  </m:oMath>
                </a14:m>
                <a:r>
                  <a:rPr lang="en-US" dirty="0"/>
                  <a:t> – for any sets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and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oMath>
                </a14:m>
                <a:r>
                  <a:rPr lang="en-US" dirty="0"/>
                  <a:t>.</a:t>
                </a:r>
              </a:p>
              <a:p>
                <a14:m>
                  <m:oMath xmlns:m="http://schemas.openxmlformats.org/officeDocument/2006/math">
                    <m:r>
                      <a:rPr lang="en-US" b="0" i="1" smtClean="0">
                        <a:latin typeface="Cambria Math" panose="02040503050406030204" pitchFamily="18" charset="0"/>
                      </a:rPr>
                      <m:t>∈</m:t>
                    </m:r>
                  </m:oMath>
                </a14:m>
                <a:r>
                  <a:rPr lang="en-US" dirty="0"/>
                  <a:t> is not a transitive relation – </a:t>
                </a:r>
                <a14:m>
                  <m:oMath xmlns:m="http://schemas.openxmlformats.org/officeDocument/2006/math">
                    <m:r>
                      <a:rPr lang="en-US" b="0" i="1" smtClean="0">
                        <a:latin typeface="Cambria Math" panose="02040503050406030204" pitchFamily="18" charset="0"/>
                      </a:rPr>
                      <m:t>1∈{1,2,3}</m:t>
                    </m:r>
                  </m:oMath>
                </a14:m>
                <a:r>
                  <a:rPr lang="en-US" dirty="0"/>
                  <a:t>, </a:t>
                </a:r>
                <a14:m>
                  <m:oMath xmlns:m="http://schemas.openxmlformats.org/officeDocument/2006/math">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1,2,3</m:t>
                        </m:r>
                      </m:e>
                    </m:d>
                    <m:r>
                      <a:rPr lang="en-US" b="0" i="1" dirty="0" smtClean="0">
                        <a:latin typeface="Cambria Math" panose="02040503050406030204" pitchFamily="18" charset="0"/>
                      </a:rPr>
                      <m:t>∈</m:t>
                    </m:r>
                    <m:r>
                      <a:rPr lang="en-US" b="0" i="1" dirty="0" smtClean="0">
                        <a:latin typeface="Cambria Math" panose="02040503050406030204" pitchFamily="18" charset="0"/>
                      </a:rPr>
                      <m:t>𝒫</m:t>
                    </m:r>
                    <m:r>
                      <a:rPr lang="en-US" b="0" i="1" dirty="0" smtClean="0">
                        <a:latin typeface="Cambria Math" panose="02040503050406030204" pitchFamily="18" charset="0"/>
                      </a:rPr>
                      <m:t>(</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1,2,3</m:t>
                        </m:r>
                      </m:e>
                    </m:d>
                    <m:r>
                      <a:rPr lang="en-US" b="0" i="1" dirty="0" smtClean="0">
                        <a:latin typeface="Cambria Math" panose="02040503050406030204" pitchFamily="18" charset="0"/>
                      </a:rPr>
                      <m:t>)</m:t>
                    </m:r>
                  </m:oMath>
                </a14:m>
                <a:r>
                  <a:rPr lang="en-US" dirty="0"/>
                  <a:t> but </a:t>
                </a:r>
                <a14:m>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𝒫</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1,2,3</m:t>
                            </m:r>
                          </m:e>
                        </m:d>
                      </m:e>
                    </m:d>
                    <m:r>
                      <a:rPr lang="en-US" b="0" i="0" smtClean="0">
                        <a:latin typeface="Cambria Math" panose="02040503050406030204" pitchFamily="18" charset="0"/>
                      </a:rPr>
                      <m:t>.</m:t>
                    </m:r>
                  </m:oMath>
                </a14:m>
                <a:endParaRPr lang="en-US" dirty="0"/>
              </a:p>
            </p:txBody>
          </p:sp>
        </mc:Choice>
        <mc:Fallback xmlns="">
          <p:sp>
            <p:nvSpPr>
              <p:cNvPr id="7" name="TextBox 6">
                <a:extLst>
                  <a:ext uri="{FF2B5EF4-FFF2-40B4-BE49-F238E27FC236}">
                    <a16:creationId xmlns:a16="http://schemas.microsoft.com/office/drawing/2014/main" id="{F787F506-ECD2-40AE-8C0D-5ADB10A1BE4F}"/>
                  </a:ext>
                </a:extLst>
              </p:cNvPr>
              <p:cNvSpPr txBox="1">
                <a:spLocks noRot="1" noChangeAspect="1" noMove="1" noResize="1" noEditPoints="1" noAdjustHandles="1" noChangeArrowheads="1" noChangeShapeType="1" noTextEdit="1"/>
              </p:cNvSpPr>
              <p:nvPr/>
            </p:nvSpPr>
            <p:spPr>
              <a:xfrm>
                <a:off x="575239" y="5859111"/>
                <a:ext cx="11146114" cy="923330"/>
              </a:xfrm>
              <a:prstGeom prst="rect">
                <a:avLst/>
              </a:prstGeom>
              <a:blipFill>
                <a:blip r:embed="rId5"/>
                <a:stretch>
                  <a:fillRect t="-3289" b="-9211"/>
                </a:stretch>
              </a:blipFill>
            </p:spPr>
            <p:txBody>
              <a:bodyPr/>
              <a:lstStyle/>
              <a:p>
                <a:r>
                  <a:rPr lang="en-US">
                    <a:noFill/>
                  </a:rPr>
                  <a:t> </a:t>
                </a:r>
              </a:p>
            </p:txBody>
          </p:sp>
        </mc:Fallback>
      </mc:AlternateContent>
    </p:spTree>
    <p:extLst>
      <p:ext uri="{BB962C8B-B14F-4D97-AF65-F5344CB8AC3E}">
        <p14:creationId xmlns:p14="http://schemas.microsoft.com/office/powerpoint/2010/main" val="58307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9B93-203E-4E3C-9A36-D27F7D2C1FCB}"/>
              </a:ext>
            </a:extLst>
          </p:cNvPr>
          <p:cNvSpPr>
            <a:spLocks noGrp="1"/>
          </p:cNvSpPr>
          <p:nvPr>
            <p:ph type="title"/>
          </p:nvPr>
        </p:nvSpPr>
        <p:spPr/>
        <p:txBody>
          <a:bodyPr/>
          <a:lstStyle/>
          <a:p>
            <a:r>
              <a:rPr lang="en-US" dirty="0"/>
              <a:t>Warm 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CC5FB18-05B0-475B-9570-DA8B8EED74A8}"/>
                  </a:ext>
                </a:extLst>
              </p:cNvPr>
              <p:cNvSpPr>
                <a:spLocks noGrp="1"/>
              </p:cNvSpPr>
              <p:nvPr>
                <p:ph idx="1"/>
              </p:nvPr>
            </p:nvSpPr>
            <p:spPr>
              <a:xfrm>
                <a:off x="575240" y="1463856"/>
                <a:ext cx="11187258" cy="5130867"/>
              </a:xfrm>
            </p:spPr>
            <p:txBody>
              <a:bodyPr>
                <a:normAutofit/>
              </a:bodyPr>
              <a:lstStyle/>
              <a:p>
                <a:r>
                  <a:rPr lang="en-US" b="0" dirty="0"/>
                  <a:t>Show that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𝑛</m:t>
                        </m:r>
                      </m:e>
                    </m:d>
                  </m:oMath>
                </a14:m>
                <a:r>
                  <a:rPr lang="en-US" dirty="0"/>
                  <a:t> if and only if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d>
                      <m:dPr>
                        <m:ctrlPr>
                          <a:rPr lang="en-US" b="0" i="1" smtClean="0">
                            <a:latin typeface="Cambria Math" panose="02040503050406030204" pitchFamily="18" charset="0"/>
                          </a:rPr>
                        </m:ctrlPr>
                      </m:dPr>
                      <m:e>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𝑛𝑘</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for</m:t>
                        </m:r>
                        <m:r>
                          <a:rPr lang="en-US" b="0" i="0" smtClean="0">
                            <a:latin typeface="Cambria Math" panose="02040503050406030204" pitchFamily="18" charset="0"/>
                          </a:rPr>
                          <m:t> </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ℤ</m:t>
                        </m:r>
                      </m:e>
                    </m:d>
                    <m:r>
                      <a:rPr lang="en-US" b="0" i="1" smtClean="0">
                        <a:latin typeface="Cambria Math" panose="02040503050406030204" pitchFamily="18" charset="0"/>
                      </a:rPr>
                      <m:t>↔</m:t>
                    </m:r>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m:rPr>
                        <m:sty m:val="p"/>
                      </m:rPr>
                      <a:rPr lang="en-US" b="0" i="0" smtClean="0">
                        <a:latin typeface="Cambria Math" panose="02040503050406030204" pitchFamily="18" charset="0"/>
                      </a:rPr>
                      <m:t>for</m:t>
                    </m:r>
                    <m:r>
                      <a:rPr lang="en-US" b="0" i="0" smtClean="0">
                        <a:latin typeface="Cambria Math" panose="02040503050406030204" pitchFamily="18" charset="0"/>
                      </a:rPr>
                      <m:t> −</m:t>
                    </m:r>
                    <m:r>
                      <m:rPr>
                        <m:sty m:val="p"/>
                      </m:rPr>
                      <a:rPr lang="en-US" b="0" i="0" smtClean="0">
                        <a:latin typeface="Cambria Math" panose="02040503050406030204" pitchFamily="18" charset="0"/>
                      </a:rPr>
                      <m:t>k</m:t>
                    </m:r>
                    <m:r>
                      <a:rPr lang="en-US" b="0" i="1" smtClean="0">
                        <a:latin typeface="Cambria Math" panose="02040503050406030204" pitchFamily="18" charset="0"/>
                      </a:rPr>
                      <m:t>∈</m:t>
                    </m:r>
                    <m:r>
                      <a:rPr lang="en-US" b="0" i="1" smtClean="0">
                        <a:latin typeface="Cambria Math" panose="02040503050406030204" pitchFamily="18" charset="0"/>
                      </a:rPr>
                      <m:t>ℤ</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𝑚𝑜𝑑</m:t>
                    </m:r>
                    <m:r>
                      <a:rPr lang="en-US" b="0" i="1" smtClean="0">
                        <a:latin typeface="Cambria Math" panose="02040503050406030204" pitchFamily="18" charset="0"/>
                      </a:rPr>
                      <m:t> </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endParaRPr lang="en-US" dirty="0"/>
              </a:p>
              <a:p>
                <a:r>
                  <a:rPr lang="en-US" dirty="0"/>
                  <a:t>Show that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oMath>
                </a14:m>
                <a:r>
                  <a:rPr lang="en-US" dirty="0"/>
                  <a:t>=(</a:t>
                </a:r>
                <a14:m>
                  <m:oMath xmlns:m="http://schemas.openxmlformats.org/officeDocument/2006/math">
                    <m:r>
                      <a:rPr lang="en-US" b="0" i="1" dirty="0" smtClean="0">
                        <a:latin typeface="Cambria Math" panose="02040503050406030204" pitchFamily="18" charset="0"/>
                      </a:rPr>
                      <m:t>𝑎</m:t>
                    </m:r>
                    <m:r>
                      <a:rPr lang="en-US" b="0" i="1" dirty="0" smtClean="0">
                        <a:latin typeface="Cambria Math" panose="02040503050406030204" pitchFamily="18" charset="0"/>
                      </a:rPr>
                      <m:t>−</m:t>
                    </m:r>
                    <m:r>
                      <a:rPr lang="en-US" b="0" i="1" dirty="0" smtClean="0">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𝑛</m:t>
                    </m:r>
                  </m:oMath>
                </a14:m>
                <a:r>
                  <a:rPr lang="en-US" dirty="0"/>
                  <a:t>  Where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a14:m>
                <a:r>
                  <a:rPr lang="en-US" dirty="0"/>
                  <a:t> is the unique </a:t>
                </a:r>
                <a14:m>
                  <m:oMath xmlns:m="http://schemas.openxmlformats.org/officeDocument/2006/math">
                    <m:r>
                      <a:rPr lang="en-US" b="0" i="1" smtClean="0">
                        <a:latin typeface="Cambria Math" panose="02040503050406030204" pitchFamily="18" charset="0"/>
                      </a:rPr>
                      <m:t>𝑟</m:t>
                    </m:r>
                  </m:oMath>
                </a14:m>
                <a:r>
                  <a:rPr lang="en-US" dirty="0"/>
                  <a:t> such that </a:t>
                </a:r>
                <a14:m>
                  <m:oMath xmlns:m="http://schemas.openxmlformats.org/officeDocument/2006/math">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𝑘𝑐</m:t>
                    </m:r>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a:t> for some integer </a:t>
                </a:r>
                <a14:m>
                  <m:oMath xmlns:m="http://schemas.openxmlformats.org/officeDocument/2006/math">
                    <m:r>
                      <a:rPr lang="en-US" b="0" i="1" smtClean="0">
                        <a:latin typeface="Cambria Math" panose="02040503050406030204" pitchFamily="18" charset="0"/>
                      </a:rPr>
                      <m:t>𝑘</m:t>
                    </m:r>
                  </m:oMath>
                </a14:m>
                <a:r>
                  <a:rPr lang="en-US" dirty="0"/>
                  <a:t>.</a:t>
                </a:r>
              </a:p>
              <a:p>
                <a:r>
                  <a:rPr lang="en-US" b="0" dirty="0"/>
                  <a:t>By definition of %,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𝑞𝑛</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for some integer </a:t>
                </a:r>
                <a14:m>
                  <m:oMath xmlns:m="http://schemas.openxmlformats.org/officeDocument/2006/math">
                    <m:r>
                      <a:rPr lang="en-US" b="0" i="1" smtClean="0">
                        <a:latin typeface="Cambria Math" panose="02040503050406030204" pitchFamily="18" charset="0"/>
                      </a:rPr>
                      <m:t>𝑞</m:t>
                    </m:r>
                  </m:oMath>
                </a14:m>
                <a:r>
                  <a:rPr lang="en-US" dirty="0"/>
                  <a:t>. Subtracting </a:t>
                </a:r>
                <a14:m>
                  <m:oMath xmlns:m="http://schemas.openxmlformats.org/officeDocument/2006/math">
                    <m:r>
                      <a:rPr lang="en-US" b="0" i="1" smtClean="0">
                        <a:latin typeface="Cambria Math" panose="02040503050406030204" pitchFamily="18" charset="0"/>
                      </a:rPr>
                      <m:t>𝑛</m:t>
                    </m:r>
                  </m:oMath>
                </a14:m>
                <a:r>
                  <a:rPr lang="en-US" dirty="0"/>
                  <a:t>,</a:t>
                </a:r>
              </a:p>
              <a:p>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−1</m:t>
                        </m:r>
                      </m:e>
                    </m:d>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Observe that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−1</m:t>
                    </m:r>
                  </m:oMath>
                </a14:m>
                <a:r>
                  <a:rPr lang="en-US" dirty="0"/>
                  <a:t> is an integer, and that this is the form of the division theorem for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Since the division theorem guarantees a unique integer, </a:t>
                </a:r>
                <a14:m>
                  <m:oMath xmlns:m="http://schemas.openxmlformats.org/officeDocument/2006/math">
                    <m:d>
                      <m:dPr>
                        <m:ctrlPr>
                          <a:rPr lang="en-US" b="0" i="1" dirty="0"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CCC5FB18-05B0-475B-9570-DA8B8EED74A8}"/>
                  </a:ext>
                </a:extLst>
              </p:cNvPr>
              <p:cNvSpPr>
                <a:spLocks noGrp="1" noRot="1" noChangeAspect="1" noMove="1" noResize="1" noEditPoints="1" noAdjustHandles="1" noChangeArrowheads="1" noChangeShapeType="1" noTextEdit="1"/>
              </p:cNvSpPr>
              <p:nvPr>
                <p:ph idx="1"/>
              </p:nvPr>
            </p:nvSpPr>
            <p:spPr>
              <a:xfrm>
                <a:off x="575240" y="1463856"/>
                <a:ext cx="11187258" cy="5130867"/>
              </a:xfrm>
              <a:blipFill>
                <a:blip r:embed="rId2"/>
                <a:stretch>
                  <a:fillRect l="-708" t="-2019" r="-2070" b="-713"/>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A4BCFA3-91B1-4A7F-AF15-95FD703583AF}"/>
                  </a:ext>
                </a:extLst>
              </p14:cNvPr>
              <p14:cNvContentPartPr/>
              <p14:nvPr/>
            </p14:nvContentPartPr>
            <p14:xfrm>
              <a:off x="3699360" y="4087800"/>
              <a:ext cx="1236960" cy="88200"/>
            </p14:xfrm>
          </p:contentPart>
        </mc:Choice>
        <mc:Fallback xmlns="">
          <p:pic>
            <p:nvPicPr>
              <p:cNvPr id="4" name="Ink 3">
                <a:extLst>
                  <a:ext uri="{FF2B5EF4-FFF2-40B4-BE49-F238E27FC236}">
                    <a16:creationId xmlns:a16="http://schemas.microsoft.com/office/drawing/2014/main" id="{8A4BCFA3-91B1-4A7F-AF15-95FD703583AF}"/>
                  </a:ext>
                </a:extLst>
              </p:cNvPr>
              <p:cNvPicPr/>
              <p:nvPr/>
            </p:nvPicPr>
            <p:blipFill>
              <a:blip r:embed="rId4"/>
              <a:stretch>
                <a:fillRect/>
              </a:stretch>
            </p:blipFill>
            <p:spPr>
              <a:xfrm>
                <a:off x="3690000" y="4078440"/>
                <a:ext cx="1255680" cy="106920"/>
              </a:xfrm>
              <a:prstGeom prst="rect">
                <a:avLst/>
              </a:prstGeom>
            </p:spPr>
          </p:pic>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27328E0-96D0-45EC-91E0-623E0EA77E6B}"/>
                  </a:ext>
                </a:extLst>
              </p:cNvPr>
              <p:cNvSpPr/>
              <p:nvPr/>
            </p:nvSpPr>
            <p:spPr>
              <a:xfrm>
                <a:off x="242277" y="3528754"/>
                <a:ext cx="11739053" cy="1996723"/>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egoe UI Semibold" panose="020B0702040204020203" pitchFamily="34" charset="0"/>
                    <a:cs typeface="Segoe UI Semibold" panose="020B0702040204020203" pitchFamily="34" charset="0"/>
                  </a:rPr>
                  <a:t>This was a proof that the relation </a:t>
                </a:r>
                <a14:m>
                  <m:oMath xmlns:m="http://schemas.openxmlformats.org/officeDocument/2006/math">
                    <m:r>
                      <a:rPr lang="en-US" sz="2800" b="1" i="1" smtClean="0">
                        <a:latin typeface="Cambria Math" panose="02040503050406030204" pitchFamily="18" charset="0"/>
                        <a:cs typeface="Segoe UI Semibold" panose="020B0702040204020203" pitchFamily="34" charset="0"/>
                      </a:rPr>
                      <m:t>{</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e>
                    </m:d>
                    <m:r>
                      <a:rPr lang="en-US" sz="2800" b="1" i="1" smtClean="0">
                        <a:latin typeface="Cambria Math" panose="02040503050406030204" pitchFamily="18" charset="0"/>
                        <a:cs typeface="Segoe UI Semibold" panose="020B0702040204020203" pitchFamily="34" charset="0"/>
                      </a:rPr>
                      <m:t> :</m:t>
                    </m:r>
                    <m:r>
                      <a:rPr lang="en-US" sz="2800" b="1" i="1" smtClean="0">
                        <a:latin typeface="Cambria Math" panose="02040503050406030204" pitchFamily="18" charset="0"/>
                        <a:cs typeface="Segoe UI Semibold" panose="020B0702040204020203" pitchFamily="34" charset="0"/>
                      </a:rPr>
                      <m:t>𝒂</m:t>
                    </m:r>
                    <m:r>
                      <a:rPr lang="en-US" sz="2800" b="1" i="1" smtClean="0">
                        <a:latin typeface="Cambria Math" panose="02040503050406030204" pitchFamily="18" charset="0"/>
                        <a:cs typeface="Segoe UI Semibold" panose="020B0702040204020203" pitchFamily="34" charset="0"/>
                      </a:rPr>
                      <m:t>≡</m:t>
                    </m:r>
                    <m:r>
                      <a:rPr lang="en-US" sz="2800" b="1" i="1" smtClean="0">
                        <a:latin typeface="Cambria Math" panose="02040503050406030204" pitchFamily="18" charset="0"/>
                        <a:cs typeface="Segoe UI Semibold" panose="020B0702040204020203" pitchFamily="34" charset="0"/>
                      </a:rPr>
                      <m:t>𝒃</m:t>
                    </m:r>
                    <m:d>
                      <m:dPr>
                        <m:ctrlPr>
                          <a:rPr lang="en-US" sz="2800" b="1" i="1" smtClean="0">
                            <a:latin typeface="Cambria Math" panose="02040503050406030204" pitchFamily="18" charset="0"/>
                            <a:cs typeface="Segoe UI Semibold" panose="020B0702040204020203" pitchFamily="34" charset="0"/>
                          </a:rPr>
                        </m:ctrlPr>
                      </m:dPr>
                      <m:e>
                        <m:r>
                          <a:rPr lang="en-US" sz="2800" b="1" i="1" smtClean="0">
                            <a:latin typeface="Cambria Math" panose="02040503050406030204" pitchFamily="18" charset="0"/>
                            <a:cs typeface="Segoe UI Semibold" panose="020B0702040204020203" pitchFamily="34" charset="0"/>
                          </a:rPr>
                          <m:t>𝒎𝒐𝒅</m:t>
                        </m:r>
                        <m:r>
                          <a:rPr lang="en-US" sz="2800" b="1" i="1" smtClean="0">
                            <a:latin typeface="Cambria Math" panose="02040503050406030204" pitchFamily="18" charset="0"/>
                            <a:cs typeface="Segoe UI Semibold" panose="020B0702040204020203" pitchFamily="34" charset="0"/>
                          </a:rPr>
                          <m:t> </m:t>
                        </m:r>
                        <m:r>
                          <a:rPr lang="en-US" sz="2800" b="1" i="1" smtClean="0">
                            <a:latin typeface="Cambria Math" panose="02040503050406030204" pitchFamily="18" charset="0"/>
                            <a:cs typeface="Segoe UI Semibold" panose="020B0702040204020203" pitchFamily="34" charset="0"/>
                          </a:rPr>
                          <m:t>𝒏</m:t>
                        </m:r>
                      </m:e>
                    </m:d>
                    <m:r>
                      <a:rPr lang="en-US" sz="2800" b="1" i="1" smtClean="0">
                        <a:latin typeface="Cambria Math" panose="02040503050406030204" pitchFamily="18" charset="0"/>
                        <a:cs typeface="Segoe UI Semibold" panose="020B0702040204020203" pitchFamily="34" charset="0"/>
                      </a:rPr>
                      <m:t>}</m:t>
                    </m:r>
                  </m:oMath>
                </a14:m>
                <a:r>
                  <a:rPr lang="en-US" sz="2800" b="1" dirty="0">
                    <a:latin typeface="Segoe UI Semibold" panose="020B0702040204020203" pitchFamily="34" charset="0"/>
                    <a:cs typeface="Segoe UI Semibold" panose="020B0702040204020203" pitchFamily="34" charset="0"/>
                  </a:rPr>
                  <a:t> is symmetric!</a:t>
                </a:r>
              </a:p>
              <a:p>
                <a:pPr algn="ctr"/>
                <a:endParaRPr lang="en-US" sz="2800" b="1" dirty="0">
                  <a:latin typeface="Segoe UI Semibold" panose="020B0702040204020203" pitchFamily="34" charset="0"/>
                  <a:cs typeface="Segoe UI Semibold" panose="020B0702040204020203" pitchFamily="34" charset="0"/>
                </a:endParaRPr>
              </a:p>
              <a:p>
                <a:pPr algn="ctr"/>
                <a:r>
                  <a:rPr lang="en-US" sz="2800" b="1" dirty="0">
                    <a:latin typeface="Segoe UI Semibold" panose="020B0702040204020203" pitchFamily="34" charset="0"/>
                    <a:cs typeface="Segoe UI Semibold" panose="020B0702040204020203" pitchFamily="34" charset="0"/>
                  </a:rPr>
                  <a:t>It was actually overkill to show if and only if. Showing just one direction turns out to be enough!</a:t>
                </a:r>
              </a:p>
            </p:txBody>
          </p:sp>
        </mc:Choice>
        <mc:Fallback xmlns="">
          <p:sp>
            <p:nvSpPr>
              <p:cNvPr id="5" name="Rectangle 4">
                <a:extLst>
                  <a:ext uri="{FF2B5EF4-FFF2-40B4-BE49-F238E27FC236}">
                    <a16:creationId xmlns:a16="http://schemas.microsoft.com/office/drawing/2014/main" id="{B27328E0-96D0-45EC-91E0-623E0EA77E6B}"/>
                  </a:ext>
                </a:extLst>
              </p:cNvPr>
              <p:cNvSpPr>
                <a:spLocks noRot="1" noChangeAspect="1" noMove="1" noResize="1" noEditPoints="1" noAdjustHandles="1" noChangeArrowheads="1" noChangeShapeType="1" noTextEdit="1"/>
              </p:cNvSpPr>
              <p:nvPr/>
            </p:nvSpPr>
            <p:spPr>
              <a:xfrm>
                <a:off x="242277" y="3528754"/>
                <a:ext cx="11739053" cy="1996723"/>
              </a:xfrm>
              <a:prstGeom prst="rect">
                <a:avLst/>
              </a:prstGeom>
              <a:blipFill>
                <a:blip r:embed="rId5"/>
                <a:stretch>
                  <a:fillRect l="-987" r="-1974" b="-367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5881487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Final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09EC4A-0506-45BD-9CC5-983A25CDCA37}"/>
              </a:ext>
            </a:extLst>
          </p:cNvPr>
          <p:cNvSpPr>
            <a:spLocks noGrp="1"/>
          </p:cNvSpPr>
          <p:nvPr>
            <p:ph type="title"/>
          </p:nvPr>
        </p:nvSpPr>
        <p:spPr/>
        <p:txBody>
          <a:bodyPr/>
          <a:lstStyle/>
          <a:p>
            <a:r>
              <a:rPr lang="en-US" dirty="0"/>
              <a:t>Context Free Grammars</a:t>
            </a:r>
          </a:p>
        </p:txBody>
      </p:sp>
      <p:sp>
        <p:nvSpPr>
          <p:cNvPr id="5" name="Text Placeholder 4">
            <a:extLst>
              <a:ext uri="{FF2B5EF4-FFF2-40B4-BE49-F238E27FC236}">
                <a16:creationId xmlns:a16="http://schemas.microsoft.com/office/drawing/2014/main" id="{588CDE61-904F-4E50-A747-FEACCD7FDA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80112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D30793-9C75-479F-8E33-419AF7F4F7FC}"/>
              </a:ext>
            </a:extLst>
          </p:cNvPr>
          <p:cNvSpPr>
            <a:spLocks noGrp="1"/>
          </p:cNvSpPr>
          <p:nvPr>
            <p:ph type="title"/>
          </p:nvPr>
        </p:nvSpPr>
        <p:spPr/>
        <p:txBody>
          <a:bodyPr/>
          <a:lstStyle/>
          <a:p>
            <a:r>
              <a:rPr lang="en-US" dirty="0"/>
              <a:t>What Can’t Regular Expressions Do?</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C5AA3D9-1166-4000-A0A0-6D7EB74B83F6}"/>
                  </a:ext>
                </a:extLst>
              </p:cNvPr>
              <p:cNvSpPr>
                <a:spLocks noGrp="1"/>
              </p:cNvSpPr>
              <p:nvPr>
                <p:ph idx="1"/>
              </p:nvPr>
            </p:nvSpPr>
            <p:spPr/>
            <p:txBody>
              <a:bodyPr/>
              <a:lstStyle/>
              <a:p>
                <a:r>
                  <a:rPr lang="en-US" dirty="0"/>
                  <a:t>Some “easy” things </a:t>
                </a:r>
                <a:br>
                  <a:rPr lang="en-US" dirty="0"/>
                </a:br>
                <a:r>
                  <a:rPr lang="en-US" dirty="0"/>
                  <a:t>Where you could say whether a string matches with just a loop</a:t>
                </a:r>
              </a:p>
              <a:p>
                <a:pPr lvl="1"/>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 </a:t>
                </a:r>
              </a:p>
              <a:p>
                <a:pPr lvl="1"/>
                <a:r>
                  <a:rPr lang="en-US" dirty="0"/>
                  <a:t>The set of all palindromes.</a:t>
                </a:r>
              </a:p>
              <a:p>
                <a:pPr lvl="1"/>
                <a:endParaRPr lang="en-US" dirty="0"/>
              </a:p>
              <a:p>
                <a:pPr lvl="1"/>
                <a:r>
                  <a:rPr lang="en-US" dirty="0"/>
                  <a:t>And some harder things</a:t>
                </a:r>
              </a:p>
              <a:p>
                <a:pPr lvl="1"/>
                <a:r>
                  <a:rPr lang="en-US" dirty="0"/>
                  <a:t>Expressions with matched parentheses</a:t>
                </a:r>
              </a:p>
              <a:p>
                <a:pPr lvl="1"/>
                <a:r>
                  <a:rPr lang="en-US" dirty="0"/>
                  <a:t>Properly formed arithmetic expressions</a:t>
                </a:r>
              </a:p>
              <a:p>
                <a:pPr lvl="1"/>
                <a:endParaRPr lang="en-US" dirty="0"/>
              </a:p>
              <a:p>
                <a:pPr lvl="1"/>
                <a:r>
                  <a:rPr lang="en-US" dirty="0"/>
                  <a:t>Context Free Grammars can solve all of these problems!</a:t>
                </a:r>
              </a:p>
            </p:txBody>
          </p:sp>
        </mc:Choice>
        <mc:Fallback xmlns="">
          <p:sp>
            <p:nvSpPr>
              <p:cNvPr id="5" name="Content Placeholder 4">
                <a:extLst>
                  <a:ext uri="{FF2B5EF4-FFF2-40B4-BE49-F238E27FC236}">
                    <a16:creationId xmlns:a16="http://schemas.microsoft.com/office/drawing/2014/main" id="{7C5AA3D9-1166-4000-A0A0-6D7EB74B83F6}"/>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88532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20747-EE1D-413C-9FCC-AF5F92C93D85}"/>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4017B-7204-4EFC-902C-844E4DAA794C}"/>
                  </a:ext>
                </a:extLst>
              </p:cNvPr>
              <p:cNvSpPr>
                <a:spLocks noGrp="1"/>
              </p:cNvSpPr>
              <p:nvPr>
                <p:ph idx="1"/>
              </p:nvPr>
            </p:nvSpPr>
            <p:spPr/>
            <p:txBody>
              <a:bodyPr/>
              <a:lstStyle/>
              <a:p>
                <a:r>
                  <a:rPr lang="en-US" dirty="0"/>
                  <a:t>A context free grammar (CFG) is a finite set of production rules over:</a:t>
                </a:r>
              </a:p>
              <a:p>
                <a:pPr lvl="1"/>
                <a:r>
                  <a:rPr lang="en-US" dirty="0"/>
                  <a:t>An alphabet </a:t>
                </a:r>
                <a14:m>
                  <m:oMath xmlns:m="http://schemas.openxmlformats.org/officeDocument/2006/math">
                    <m:r>
                      <m:rPr>
                        <m:sty m:val="p"/>
                      </m:rPr>
                      <a:rPr lang="en-US" b="0" i="0" smtClean="0">
                        <a:latin typeface="Cambria Math" panose="02040503050406030204" pitchFamily="18" charset="0"/>
                      </a:rPr>
                      <m:t>Σ</m:t>
                    </m:r>
                  </m:oMath>
                </a14:m>
                <a:r>
                  <a:rPr lang="en-US" dirty="0"/>
                  <a:t> of “terminal symbols”</a:t>
                </a:r>
              </a:p>
              <a:p>
                <a:pPr lvl="1"/>
                <a:r>
                  <a:rPr lang="en-US" dirty="0"/>
                  <a:t>A finite set </a:t>
                </a:r>
                <a14:m>
                  <m:oMath xmlns:m="http://schemas.openxmlformats.org/officeDocument/2006/math">
                    <m:r>
                      <a:rPr lang="en-US" b="0" i="1" smtClean="0">
                        <a:latin typeface="Cambria Math" panose="02040503050406030204" pitchFamily="18" charset="0"/>
                      </a:rPr>
                      <m:t>𝑉</m:t>
                    </m:r>
                  </m:oMath>
                </a14:m>
                <a:r>
                  <a:rPr lang="en-US" dirty="0"/>
                  <a:t> of “nonterminal symbols”</a:t>
                </a:r>
              </a:p>
              <a:p>
                <a:pPr lvl="1"/>
                <a:r>
                  <a:rPr lang="en-US" dirty="0"/>
                  <a:t>A start symbol (one of the elements of </a:t>
                </a:r>
                <a14:m>
                  <m:oMath xmlns:m="http://schemas.openxmlformats.org/officeDocument/2006/math">
                    <m:r>
                      <a:rPr lang="en-US" b="0" i="1" smtClean="0">
                        <a:latin typeface="Cambria Math" panose="02040503050406030204" pitchFamily="18" charset="0"/>
                      </a:rPr>
                      <m:t>𝑉</m:t>
                    </m:r>
                  </m:oMath>
                </a14:m>
                <a:r>
                  <a:rPr lang="en-US" dirty="0"/>
                  <a:t>) usually denoted </a:t>
                </a:r>
                <a14:m>
                  <m:oMath xmlns:m="http://schemas.openxmlformats.org/officeDocument/2006/math">
                    <m:r>
                      <a:rPr lang="en-US" b="0" i="1" smtClean="0">
                        <a:latin typeface="Cambria Math" panose="02040503050406030204" pitchFamily="18" charset="0"/>
                      </a:rPr>
                      <m:t>𝑆</m:t>
                    </m:r>
                  </m:oMath>
                </a14:m>
                <a:r>
                  <a:rPr lang="en-US" dirty="0"/>
                  <a:t>.</a:t>
                </a:r>
              </a:p>
              <a:p>
                <a:pPr lvl="1"/>
                <a:endParaRPr lang="en-US" dirty="0"/>
              </a:p>
              <a:p>
                <a:pPr lvl="1"/>
                <a:endParaRPr lang="en-US" dirty="0"/>
              </a:p>
              <a:p>
                <a:pPr lvl="1"/>
                <a:r>
                  <a:rPr lang="en-US" dirty="0"/>
                  <a:t>A production rule for a nonterminal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𝑉</m:t>
                    </m:r>
                  </m:oMath>
                </a14:m>
                <a:r>
                  <a:rPr lang="en-US" dirty="0"/>
                  <a:t> takes the form</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a:t>
                </a:r>
              </a:p>
              <a:p>
                <a:pPr lvl="1"/>
                <a:r>
                  <a:rPr lang="en-US" dirty="0"/>
                  <a:t>Where 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m:rPr>
                                <m:sty m:val="p"/>
                              </m:rPr>
                              <a:rPr lang="en-US" b="0" i="0" smtClean="0">
                                <a:latin typeface="Cambria Math" panose="02040503050406030204" pitchFamily="18" charset="0"/>
                              </a:rPr>
                              <m:t>Σ</m:t>
                            </m:r>
                          </m:e>
                        </m:d>
                      </m:e>
                      <m:sup>
                        <m:r>
                          <a:rPr lang="en-US" b="0" i="1" smtClean="0">
                            <a:latin typeface="Cambria Math" panose="02040503050406030204" pitchFamily="18" charset="0"/>
                          </a:rPr>
                          <m:t>∗</m:t>
                        </m:r>
                      </m:sup>
                    </m:sSup>
                  </m:oMath>
                </a14:m>
                <a:r>
                  <a:rPr lang="en-US" dirty="0"/>
                  <a:t> is a string of </a:t>
                </a:r>
                <a:r>
                  <a:rPr lang="en-US" dirty="0" err="1"/>
                  <a:t>nonterminals</a:t>
                </a:r>
                <a:r>
                  <a:rPr lang="en-US" dirty="0"/>
                  <a:t> and terminals.</a:t>
                </a:r>
              </a:p>
            </p:txBody>
          </p:sp>
        </mc:Choice>
        <mc:Fallback xmlns="">
          <p:sp>
            <p:nvSpPr>
              <p:cNvPr id="3" name="Content Placeholder 2">
                <a:extLst>
                  <a:ext uri="{FF2B5EF4-FFF2-40B4-BE49-F238E27FC236}">
                    <a16:creationId xmlns:a16="http://schemas.microsoft.com/office/drawing/2014/main" id="{97A4017B-7204-4EFC-902C-844E4DAA794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4727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A92DA-3D48-4259-9C3D-E824A292FF78}"/>
              </a:ext>
            </a:extLst>
          </p:cNvPr>
          <p:cNvSpPr>
            <a:spLocks noGrp="1"/>
          </p:cNvSpPr>
          <p:nvPr>
            <p:ph type="title"/>
          </p:nvPr>
        </p:nvSpPr>
        <p:spPr/>
        <p:txBody>
          <a:bodyPr/>
          <a:lstStyle/>
          <a:p>
            <a:r>
              <a:rPr lang="en-US" dirty="0"/>
              <a:t>Context Free Grammars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735135-6A3E-4536-8D22-3371C4F9D783}"/>
                  </a:ext>
                </a:extLst>
              </p:cNvPr>
              <p:cNvSpPr>
                <a:spLocks noGrp="1"/>
              </p:cNvSpPr>
              <p:nvPr>
                <p:ph idx="1"/>
              </p:nvPr>
            </p:nvSpPr>
            <p:spPr/>
            <p:txBody>
              <a:bodyPr/>
              <a:lstStyle/>
              <a:p>
                <a:r>
                  <a:rPr lang="en-US" dirty="0"/>
                  <a:t>We think of context free grammars as </a:t>
                </a:r>
                <a:r>
                  <a:rPr lang="en-US" b="1" dirty="0"/>
                  <a:t>generating</a:t>
                </a:r>
                <a:r>
                  <a:rPr lang="en-US" dirty="0"/>
                  <a:t> strings.</a:t>
                </a:r>
              </a:p>
              <a:p>
                <a:r>
                  <a:rPr lang="en-US" dirty="0"/>
                  <a:t>1. Start from the start symbol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2. Choose a nonterminal in the string, and a production rule </a:t>
                </a:r>
                <a:br>
                  <a:rPr lang="en-US" i="1" dirty="0">
                    <a:latin typeface="Cambria Math" panose="02040503050406030204" pitchFamily="18" charset="0"/>
                  </a:rPr>
                </a:b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𝑘</m:t>
                        </m:r>
                      </m:sub>
                    </m:sSub>
                  </m:oMath>
                </a14:m>
                <a:r>
                  <a:rPr lang="en-US" dirty="0"/>
                  <a:t> replace that copy of the nonterminal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r>
                  <a:rPr lang="en-US" dirty="0"/>
                  <a:t>.</a:t>
                </a:r>
              </a:p>
              <a:p>
                <a:r>
                  <a:rPr lang="en-US" dirty="0"/>
                  <a:t>3. If no </a:t>
                </a:r>
                <a:r>
                  <a:rPr lang="en-US" dirty="0" err="1"/>
                  <a:t>nonterminals</a:t>
                </a:r>
                <a:r>
                  <a:rPr lang="en-US" dirty="0"/>
                  <a:t> remain, you’re done! Otherwise, </a:t>
                </a:r>
                <a:r>
                  <a:rPr lang="en-US" dirty="0" err="1"/>
                  <a:t>goto</a:t>
                </a:r>
                <a:r>
                  <a:rPr lang="en-US" dirty="0"/>
                  <a:t> step 2.</a:t>
                </a:r>
              </a:p>
              <a:p>
                <a:endParaRPr lang="en-US" dirty="0"/>
              </a:p>
              <a:p>
                <a:r>
                  <a:rPr lang="en-US" dirty="0"/>
                  <a:t>A string is in the language of the CFG </a:t>
                </a:r>
                <a:r>
                  <a:rPr lang="en-US" dirty="0" err="1"/>
                  <a:t>iff</a:t>
                </a:r>
                <a:r>
                  <a:rPr lang="en-US" dirty="0"/>
                  <a:t> it can be generated starting from </a:t>
                </a:r>
                <a14:m>
                  <m:oMath xmlns:m="http://schemas.openxmlformats.org/officeDocument/2006/math">
                    <m:r>
                      <a:rPr lang="en-US" b="0" i="1" smtClean="0">
                        <a:latin typeface="Cambria Math" panose="02040503050406030204" pitchFamily="18" charset="0"/>
                      </a:rPr>
                      <m:t>𝑆</m:t>
                    </m:r>
                  </m:oMath>
                </a14:m>
                <a:r>
                  <a:rPr lang="en-US" dirty="0"/>
                  <a:t>.</a:t>
                </a:r>
              </a:p>
              <a:p>
                <a:pPr marL="0" indent="0">
                  <a:buNone/>
                </a:pPr>
                <a:r>
                  <a:rPr lang="en-US" dirty="0"/>
                  <a:t>Notation: </a:t>
                </a:r>
                <a14:m>
                  <m:oMath xmlns:m="http://schemas.openxmlformats.org/officeDocument/2006/math">
                    <m:r>
                      <a:rPr lang="en-US" b="0" i="1" smtClean="0">
                        <a:latin typeface="Cambria Math" panose="02040503050406030204" pitchFamily="18" charset="0"/>
                      </a:rPr>
                      <m:t>𝑥𝐴𝑦</m:t>
                    </m:r>
                    <m:r>
                      <a:rPr lang="en-US" b="0" i="1" smtClean="0">
                        <a:latin typeface="Cambria Math" panose="02040503050406030204" pitchFamily="18" charset="0"/>
                      </a:rPr>
                      <m:t>⇒</m:t>
                    </m:r>
                    <m:r>
                      <a:rPr lang="en-US" b="0" i="1" smtClean="0">
                        <a:latin typeface="Cambria Math" panose="02040503050406030204" pitchFamily="18" charset="0"/>
                      </a:rPr>
                      <m:t>𝑥𝑤𝑦</m:t>
                    </m:r>
                  </m:oMath>
                </a14:m>
                <a:r>
                  <a:rPr lang="en-US" dirty="0"/>
                  <a:t> is rewriting </a:t>
                </a:r>
                <a14:m>
                  <m:oMath xmlns:m="http://schemas.openxmlformats.org/officeDocument/2006/math">
                    <m:r>
                      <a:rPr lang="en-US" b="0" i="1" smtClean="0">
                        <a:latin typeface="Cambria Math" panose="02040503050406030204" pitchFamily="18" charset="0"/>
                      </a:rPr>
                      <m:t>𝐴</m:t>
                    </m:r>
                  </m:oMath>
                </a14:m>
                <a:r>
                  <a:rPr lang="en-US" dirty="0"/>
                  <a:t> with </a:t>
                </a:r>
                <a14:m>
                  <m:oMath xmlns:m="http://schemas.openxmlformats.org/officeDocument/2006/math">
                    <m:r>
                      <a:rPr lang="en-US" b="0" i="1" smtClean="0">
                        <a:latin typeface="Cambria Math" panose="02040503050406030204" pitchFamily="18" charset="0"/>
                      </a:rPr>
                      <m:t>𝑤</m:t>
                    </m:r>
                  </m:oMath>
                </a14:m>
                <a:r>
                  <a:rPr lang="en-US" dirty="0"/>
                  <a:t>.</a:t>
                </a:r>
              </a:p>
            </p:txBody>
          </p:sp>
        </mc:Choice>
        <mc:Fallback xmlns="">
          <p:sp>
            <p:nvSpPr>
              <p:cNvPr id="3" name="Content Placeholder 2">
                <a:extLst>
                  <a:ext uri="{FF2B5EF4-FFF2-40B4-BE49-F238E27FC236}">
                    <a16:creationId xmlns:a16="http://schemas.microsoft.com/office/drawing/2014/main" id="{0C735135-6A3E-4536-8D22-3371C4F9D783}"/>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393606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endParaRPr lang="en-US" dirty="0"/>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82590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234D4-084F-4729-B6D1-37C2316540E4}"/>
              </a:ext>
            </a:extLst>
          </p:cNvPr>
          <p:cNvSpPr>
            <a:spLocks noGrp="1"/>
          </p:cNvSpPr>
          <p:nvPr>
            <p:ph type="title"/>
          </p:nvPr>
        </p:nvSpPr>
        <p:spPr/>
        <p:txBody>
          <a:bodyPr/>
          <a:lstStyle/>
          <a:p>
            <a:r>
              <a:rPr lang="en-US" dirty="0"/>
              <a:t>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502B63-C628-41AA-9548-E6CA5045F72B}"/>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0</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𝑆</m:t>
                        </m:r>
                        <m:r>
                          <a:rPr lang="en-US" b="0" i="1" smtClean="0">
                            <a:latin typeface="Cambria Math" panose="02040503050406030204" pitchFamily="18" charset="0"/>
                          </a:rPr>
                          <m:t>1</m:t>
                        </m:r>
                      </m:e>
                    </m:d>
                    <m:r>
                      <a:rPr lang="en-US" b="0" i="1" smtClean="0">
                        <a:latin typeface="Cambria Math" panose="02040503050406030204" pitchFamily="18" charset="0"/>
                      </a:rPr>
                      <m:t>0|1|</m:t>
                    </m:r>
                    <m:r>
                      <a:rPr lang="en-US" b="0" i="1" smtClean="0">
                        <a:latin typeface="Cambria Math" panose="02040503050406030204" pitchFamily="18" charset="0"/>
                      </a:rPr>
                      <m:t>𝜀</m:t>
                    </m:r>
                  </m:oMath>
                </a14:m>
                <a:endParaRPr lang="en-US" dirty="0"/>
              </a:p>
              <a:p>
                <a:r>
                  <a:rPr lang="en-US" dirty="0">
                    <a:solidFill>
                      <a:schemeClr val="accent3"/>
                    </a:solidFill>
                  </a:rPr>
                  <a:t>The set of all binary palindromes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→0</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r>
                  <a:rPr lang="en-US" dirty="0">
                    <a:solidFill>
                      <a:schemeClr val="accent3"/>
                    </a:solidFill>
                  </a:rPr>
                  <a:t>The set of all strings with any 0’s coming before any 1’s (i.e. </a:t>
                </a:r>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1</m:t>
                        </m:r>
                      </m:e>
                      <m:sup>
                        <m:r>
                          <a:rPr lang="en-US" b="0" i="1" smtClean="0">
                            <a:solidFill>
                              <a:schemeClr val="accent3"/>
                            </a:solidFill>
                            <a:latin typeface="Cambria Math" panose="02040503050406030204" pitchFamily="18" charset="0"/>
                          </a:rPr>
                          <m:t>∗</m:t>
                        </m:r>
                      </m:sup>
                    </m:sSup>
                  </m:oMath>
                </a14:m>
                <a:r>
                  <a:rPr lang="en-US" dirty="0">
                    <a:solidFill>
                      <a:schemeClr val="accent3"/>
                    </a:solidFill>
                  </a:rPr>
                  <a:t>)</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𝑆</m:t>
                        </m:r>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𝑆𝑆</m:t>
                        </m:r>
                      </m:e>
                    </m:d>
                    <m:r>
                      <a:rPr lang="en-US" b="0" i="1" smtClean="0">
                        <a:latin typeface="Cambria Math" panose="02040503050406030204" pitchFamily="18" charset="0"/>
                      </a:rPr>
                      <m:t>𝜀</m:t>
                    </m:r>
                  </m:oMath>
                </a14:m>
                <a:endParaRPr lang="en-US" b="0" dirty="0"/>
              </a:p>
              <a:p>
                <a:r>
                  <a:rPr lang="en-US" dirty="0">
                    <a:solidFill>
                      <a:schemeClr val="accent3"/>
                    </a:solidFill>
                  </a:rPr>
                  <a:t>Balanced parentheses</a:t>
                </a: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𝐴𝐵</m:t>
                    </m:r>
                  </m:oMath>
                </a14:m>
                <a:endParaRPr lang="en-US" dirty="0"/>
              </a:p>
              <a:p>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→0</m:t>
                    </m:r>
                    <m:r>
                      <a:rPr lang="en-US" b="0" i="1" smtClean="0">
                        <a:latin typeface="Cambria Math" panose="02040503050406030204" pitchFamily="18" charset="0"/>
                      </a:rPr>
                      <m:t>𝐴</m:t>
                    </m:r>
                    <m:r>
                      <a:rPr lang="en-US" b="0" i="1" smtClean="0">
                        <a:latin typeface="Cambria Math" panose="02040503050406030204" pitchFamily="18" charset="0"/>
                      </a:rPr>
                      <m:t>1|</m:t>
                    </m:r>
                    <m:r>
                      <a:rPr lang="en-US" b="0" i="1" smtClean="0">
                        <a:latin typeface="Cambria Math" panose="02040503050406030204" pitchFamily="18" charset="0"/>
                      </a:rPr>
                      <m:t>𝜀</m:t>
                    </m:r>
                  </m:oMath>
                </a14:m>
                <a:endParaRPr lang="en-US" dirty="0"/>
              </a:p>
              <a:p>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→1</m:t>
                    </m:r>
                    <m:r>
                      <a:rPr lang="en-US" b="0" i="1" smtClean="0">
                        <a:latin typeface="Cambria Math" panose="02040503050406030204" pitchFamily="18" charset="0"/>
                      </a:rPr>
                      <m:t>𝐵</m:t>
                    </m:r>
                    <m:r>
                      <a:rPr lang="en-US" b="0" i="1" smtClean="0">
                        <a:latin typeface="Cambria Math" panose="02040503050406030204" pitchFamily="18" charset="0"/>
                      </a:rPr>
                      <m:t>0|</m:t>
                    </m:r>
                    <m:r>
                      <a:rPr lang="en-US" b="0" i="1" smtClean="0">
                        <a:latin typeface="Cambria Math" panose="02040503050406030204" pitchFamily="18" charset="0"/>
                      </a:rPr>
                      <m:t>𝜀</m:t>
                    </m:r>
                  </m:oMath>
                </a14:m>
                <a:r>
                  <a:rPr lang="en-US" dirty="0"/>
                  <a:t>    </a:t>
                </a:r>
                <a14:m>
                  <m:oMath xmlns:m="http://schemas.openxmlformats.org/officeDocument/2006/math">
                    <m:r>
                      <a:rPr lang="en-US" b="0" i="1" dirty="0" smtClean="0">
                        <a:solidFill>
                          <a:schemeClr val="accent3"/>
                        </a:solidFill>
                        <a:latin typeface="Cambria Math" panose="02040503050406030204" pitchFamily="18" charset="0"/>
                      </a:rPr>
                      <m:t>{</m:t>
                    </m:r>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𝑗</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1</m:t>
                        </m:r>
                      </m:e>
                      <m:sup>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sup>
                    </m:sSup>
                    <m:sSup>
                      <m:sSupPr>
                        <m:ctrlPr>
                          <a:rPr lang="en-US" b="0" i="1" dirty="0" smtClean="0">
                            <a:solidFill>
                              <a:schemeClr val="accent3"/>
                            </a:solidFill>
                            <a:latin typeface="Cambria Math" panose="02040503050406030204" pitchFamily="18" charset="0"/>
                          </a:rPr>
                        </m:ctrlPr>
                      </m:sSupPr>
                      <m:e>
                        <m:r>
                          <a:rPr lang="en-US" b="0" i="1" dirty="0" smtClean="0">
                            <a:solidFill>
                              <a:schemeClr val="accent3"/>
                            </a:solidFill>
                            <a:latin typeface="Cambria Math" panose="02040503050406030204" pitchFamily="18" charset="0"/>
                          </a:rPr>
                          <m:t>0</m:t>
                        </m:r>
                      </m:e>
                      <m:sup>
                        <m:r>
                          <a:rPr lang="en-US" b="0" i="1" dirty="0" smtClean="0">
                            <a:solidFill>
                              <a:schemeClr val="accent3"/>
                            </a:solidFill>
                            <a:latin typeface="Cambria Math" panose="02040503050406030204" pitchFamily="18" charset="0"/>
                          </a:rPr>
                          <m:t>𝑘</m:t>
                        </m:r>
                      </m:sup>
                    </m:sSup>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𝑗</m:t>
                    </m:r>
                    <m:r>
                      <a:rPr lang="en-US" b="0" i="1" dirty="0" smtClean="0">
                        <a:solidFill>
                          <a:schemeClr val="accent3"/>
                        </a:solidFill>
                        <a:latin typeface="Cambria Math" panose="02040503050406030204" pitchFamily="18" charset="0"/>
                      </a:rPr>
                      <m:t>,</m:t>
                    </m:r>
                    <m:r>
                      <a:rPr lang="en-US" b="0" i="1" dirty="0" smtClean="0">
                        <a:solidFill>
                          <a:schemeClr val="accent3"/>
                        </a:solidFill>
                        <a:latin typeface="Cambria Math" panose="02040503050406030204" pitchFamily="18" charset="0"/>
                      </a:rPr>
                      <m:t>𝑘</m:t>
                    </m:r>
                    <m:r>
                      <a:rPr lang="en-US" b="0" i="1" dirty="0" smtClean="0">
                        <a:solidFill>
                          <a:schemeClr val="accent3"/>
                        </a:solidFill>
                        <a:latin typeface="Cambria Math" panose="02040503050406030204" pitchFamily="18" charset="0"/>
                      </a:rPr>
                      <m:t>≥0}</m:t>
                    </m:r>
                  </m:oMath>
                </a14:m>
                <a:endParaRPr lang="en-US" dirty="0"/>
              </a:p>
            </p:txBody>
          </p:sp>
        </mc:Choice>
        <mc:Fallback xmlns="">
          <p:sp>
            <p:nvSpPr>
              <p:cNvPr id="3" name="Content Placeholder 2">
                <a:extLst>
                  <a:ext uri="{FF2B5EF4-FFF2-40B4-BE49-F238E27FC236}">
                    <a16:creationId xmlns:a16="http://schemas.microsoft.com/office/drawing/2014/main" id="{5C502B63-C628-41AA-9548-E6CA5045F72B}"/>
                  </a:ext>
                </a:extLst>
              </p:cNvPr>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699016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2378</TotalTime>
  <Words>2046</Words>
  <Application>Microsoft Office PowerPoint</Application>
  <PresentationFormat>Widescreen</PresentationFormat>
  <Paragraphs>255</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Calibri</vt:lpstr>
      <vt:lpstr>Cambria Math</vt:lpstr>
      <vt:lpstr>Franklin Gothic Medium</vt:lpstr>
      <vt:lpstr>Segoe UI</vt:lpstr>
      <vt:lpstr>Segoe UI Light</vt:lpstr>
      <vt:lpstr>Segoe UI Semibold</vt:lpstr>
      <vt:lpstr>Segoe UI Semilight</vt:lpstr>
      <vt:lpstr>Symbol</vt:lpstr>
      <vt:lpstr>Tw Cen MT</vt:lpstr>
      <vt:lpstr>Wingdings 3</vt:lpstr>
      <vt:lpstr>Integral</vt:lpstr>
      <vt:lpstr>Context Free Grammars</vt:lpstr>
      <vt:lpstr>Announcements</vt:lpstr>
      <vt:lpstr>A Final Vocabulary Note</vt:lpstr>
      <vt:lpstr>Context Free Grammars</vt:lpstr>
      <vt:lpstr>What Can’t Regular Expressions Do?</vt:lpstr>
      <vt:lpstr>Context Free Grammars</vt:lpstr>
      <vt:lpstr>Context Free Grammars</vt:lpstr>
      <vt:lpstr>Examples</vt:lpstr>
      <vt:lpstr>Examples</vt:lpstr>
      <vt:lpstr>Arithmetic</vt:lpstr>
      <vt:lpstr>Arithmetic</vt:lpstr>
      <vt:lpstr>Parse Trees</vt:lpstr>
      <vt:lpstr>Back to the arithmetic</vt:lpstr>
      <vt:lpstr>How do we encode order of operations</vt:lpstr>
      <vt:lpstr>CNFs in practice</vt:lpstr>
      <vt:lpstr>BNF for C   (no &lt;...&gt; and uses : instead of ::=)</vt:lpstr>
      <vt:lpstr>Parse Trees</vt:lpstr>
      <vt:lpstr>Parse Trees</vt:lpstr>
      <vt:lpstr>The old man the boat</vt:lpstr>
      <vt:lpstr>Power of Context Free Languages</vt:lpstr>
      <vt:lpstr>Takeaways</vt:lpstr>
      <vt:lpstr>Relations and Graphs</vt:lpstr>
      <vt:lpstr>Relations</vt:lpstr>
      <vt:lpstr>Relations, Examples</vt:lpstr>
      <vt:lpstr>Relations, Examples</vt:lpstr>
      <vt:lpstr>More Relations</vt:lpstr>
      <vt:lpstr>Properties of relations</vt:lpstr>
      <vt:lpstr>Warm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26</cp:revision>
  <cp:lastPrinted>2022-02-23T17:00:36Z</cp:lastPrinted>
  <dcterms:created xsi:type="dcterms:W3CDTF">2020-11-19T04:37:25Z</dcterms:created>
  <dcterms:modified xsi:type="dcterms:W3CDTF">2022-02-23T21:09:10Z</dcterms:modified>
</cp:coreProperties>
</file>