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81" r:id="rId4"/>
    <p:sldId id="278" r:id="rId5"/>
    <p:sldId id="282" r:id="rId6"/>
    <p:sldId id="283" r:id="rId7"/>
    <p:sldId id="284" r:id="rId8"/>
    <p:sldId id="285" r:id="rId9"/>
    <p:sldId id="286" r:id="rId10"/>
    <p:sldId id="292" r:id="rId11"/>
    <p:sldId id="287" r:id="rId12"/>
    <p:sldId id="293" r:id="rId13"/>
    <p:sldId id="307" r:id="rId14"/>
    <p:sldId id="308" r:id="rId15"/>
    <p:sldId id="288" r:id="rId16"/>
    <p:sldId id="289" r:id="rId17"/>
    <p:sldId id="290" r:id="rId18"/>
    <p:sldId id="291" r:id="rId19"/>
    <p:sldId id="294" r:id="rId20"/>
    <p:sldId id="295" r:id="rId21"/>
    <p:sldId id="296" r:id="rId22"/>
    <p:sldId id="297" r:id="rId23"/>
    <p:sldId id="299" r:id="rId24"/>
    <p:sldId id="309" r:id="rId25"/>
    <p:sldId id="311" r:id="rId26"/>
    <p:sldId id="312" r:id="rId27"/>
    <p:sldId id="313" r:id="rId28"/>
    <p:sldId id="31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0C69659-8A45-40A4-8764-3DC8A412FC7B}"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0C69659-8A45-40A4-8764-3DC8A412FC7B}" type="datetimeFigureOut">
              <a:rPr lang="en-US" smtClean="0"/>
              <a:t>2/18/2022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317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0C69659-8A45-40A4-8764-3DC8A412FC7B}" type="datetimeFigureOut">
              <a:rPr lang="en-US" smtClean="0"/>
              <a:t>2/18/2022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27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12693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69659-8A45-40A4-8764-3DC8A412FC7B}"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287349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2/18/2022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4106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0C69659-8A45-40A4-8764-3DC8A412FC7B}"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03A8F-C225-4661-BCEC-0421C3F97CF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168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69659-8A45-40A4-8764-3DC8A412FC7B}"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4247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69659-8A45-40A4-8764-3DC8A412FC7B}"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0770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69659-8A45-40A4-8764-3DC8A412FC7B}"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1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69659-8A45-40A4-8764-3DC8A412FC7B}"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375709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69659-8A45-40A4-8764-3DC8A412FC7B}"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9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0C69659-8A45-40A4-8764-3DC8A412FC7B}" type="datetimeFigureOut">
              <a:rPr lang="en-US" smtClean="0"/>
              <a:t>2/18/2022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FD03A8F-C225-4661-BCEC-0421C3F97CF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78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597A-7BA3-4512-B801-567176CB2DC8}"/>
              </a:ext>
            </a:extLst>
          </p:cNvPr>
          <p:cNvSpPr>
            <a:spLocks noGrp="1"/>
          </p:cNvSpPr>
          <p:nvPr>
            <p:ph type="ctrTitle"/>
          </p:nvPr>
        </p:nvSpPr>
        <p:spPr/>
        <p:txBody>
          <a:bodyPr/>
          <a:lstStyle/>
          <a:p>
            <a:r>
              <a:rPr lang="en-US" dirty="0"/>
              <a:t>Regular Expressions </a:t>
            </a:r>
            <a:br>
              <a:rPr lang="en-US" dirty="0"/>
            </a:br>
            <a:r>
              <a:rPr lang="en-US" dirty="0"/>
              <a:t>(for real this time)</a:t>
            </a:r>
          </a:p>
        </p:txBody>
      </p:sp>
      <p:sp>
        <p:nvSpPr>
          <p:cNvPr id="3" name="Subtitle 2">
            <a:extLst>
              <a:ext uri="{FF2B5EF4-FFF2-40B4-BE49-F238E27FC236}">
                <a16:creationId xmlns:a16="http://schemas.microsoft.com/office/drawing/2014/main" id="{0A80A24F-FEF5-4568-9883-050B30F9A21B}"/>
              </a:ext>
            </a:extLst>
          </p:cNvPr>
          <p:cNvSpPr>
            <a:spLocks noGrp="1"/>
          </p:cNvSpPr>
          <p:nvPr>
            <p:ph type="subTitle" idx="1"/>
          </p:nvPr>
        </p:nvSpPr>
        <p:spPr/>
        <p:txBody>
          <a:bodyPr/>
          <a:lstStyle/>
          <a:p>
            <a:r>
              <a:rPr lang="en-US" dirty="0"/>
              <a:t>CSE </a:t>
            </a:r>
            <a:r>
              <a:rPr lang="en-US"/>
              <a:t>311 Winter 2022</a:t>
            </a:r>
            <a:endParaRPr lang="en-US" dirty="0"/>
          </a:p>
          <a:p>
            <a:r>
              <a:rPr lang="en-US" dirty="0"/>
              <a:t>Lecture 20</a:t>
            </a:r>
          </a:p>
        </p:txBody>
      </p:sp>
      <p:pic>
        <p:nvPicPr>
          <p:cNvPr id="4" name="Picture 2" descr="Regular Expressions">
            <a:extLst>
              <a:ext uri="{FF2B5EF4-FFF2-40B4-BE49-F238E27FC236}">
                <a16:creationId xmlns:a16="http://schemas.microsoft.com/office/drawing/2014/main" id="{2D6B27A6-06C7-4EAE-9B5B-9C9F29FCC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606" y="114867"/>
            <a:ext cx="4789394" cy="48452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49203B-2F96-4023-A035-E6713CB40088}"/>
              </a:ext>
            </a:extLst>
          </p:cNvPr>
          <p:cNvSpPr txBox="1"/>
          <p:nvPr/>
        </p:nvSpPr>
        <p:spPr>
          <a:xfrm>
            <a:off x="457200" y="537882"/>
            <a:ext cx="6100482"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Warm up:</a:t>
            </a:r>
          </a:p>
          <a:p>
            <a:r>
              <a:rPr lang="en-US" sz="2400" dirty="0">
                <a:latin typeface="Segoe UI Semilight" panose="020B0402040204020203" pitchFamily="34" charset="0"/>
                <a:cs typeface="Segoe UI Semilight" panose="020B0402040204020203" pitchFamily="34" charset="0"/>
              </a:rPr>
              <a:t>How would you search through a document for all email addresses inside? </a:t>
            </a:r>
          </a:p>
          <a:p>
            <a:r>
              <a:rPr lang="en-US" sz="2400" dirty="0">
                <a:latin typeface="Segoe UI Semilight" panose="020B0402040204020203" pitchFamily="34" charset="0"/>
                <a:cs typeface="Segoe UI Semilight" panose="020B0402040204020203" pitchFamily="34" charset="0"/>
              </a:rPr>
              <a:t>(e.g. with control-f)</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What if it was a document full of tweets?</a:t>
            </a:r>
          </a:p>
        </p:txBody>
      </p:sp>
    </p:spTree>
    <p:extLst>
      <p:ext uri="{BB962C8B-B14F-4D97-AF65-F5344CB8AC3E}">
        <p14:creationId xmlns:p14="http://schemas.microsoft.com/office/powerpoint/2010/main" val="123674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t>
                </a:r>
              </a:p>
              <a:p>
                <a:r>
                  <a:rPr lang="en-US" dirty="0">
                    <a:solidFill>
                      <a:schemeClr val="accent3"/>
                    </a:solidFill>
                  </a:rPr>
                  <a:t>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654" b="-1635"/>
                </a:stretch>
              </a:blipFill>
            </p:spPr>
            <p:txBody>
              <a:bodyPr/>
              <a:lstStyle/>
              <a:p>
                <a:r>
                  <a:rPr lang="en-US">
                    <a:noFill/>
                  </a:rPr>
                  <a:t> </a:t>
                </a:r>
              </a:p>
            </p:txBody>
          </p:sp>
        </mc:Fallback>
      </mc:AlternateContent>
    </p:spTree>
    <p:extLst>
      <p:ext uri="{BB962C8B-B14F-4D97-AF65-F5344CB8AC3E}">
        <p14:creationId xmlns:p14="http://schemas.microsoft.com/office/powerpoint/2010/main" val="2997999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71A1080D-1FA3-4951-8BB4-14B74F34F8D2}"/>
              </a:ext>
            </a:extLst>
          </p:cNvPr>
          <p:cNvSpPr/>
          <p:nvPr/>
        </p:nvSpPr>
        <p:spPr>
          <a:xfrm>
            <a:off x="7011821" y="4527748"/>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Pollev.com/uwcse311</a:t>
            </a:r>
          </a:p>
        </p:txBody>
      </p:sp>
    </p:spTree>
    <p:extLst>
      <p:ext uri="{BB962C8B-B14F-4D97-AF65-F5344CB8AC3E}">
        <p14:creationId xmlns:p14="http://schemas.microsoft.com/office/powerpoint/2010/main" val="2963221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all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spTree>
    <p:extLst>
      <p:ext uri="{BB962C8B-B14F-4D97-AF65-F5344CB8AC3E}">
        <p14:creationId xmlns:p14="http://schemas.microsoft.com/office/powerpoint/2010/main" val="305195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endParaRPr lang="en-US" dirty="0"/>
          </a:p>
          <a:p>
            <a:r>
              <a:rPr lang="en-US" dirty="0"/>
              <a:t>Write a regular expression for “the set of all binary strings with at most two ones”</a:t>
            </a:r>
          </a:p>
          <a:p>
            <a:endParaRPr lang="en-US" dirty="0"/>
          </a:p>
          <a:p>
            <a:r>
              <a:rPr lang="en-US" dirty="0"/>
              <a:t>Write a regular expression for “strings that don’t contain 00”</a:t>
            </a:r>
          </a:p>
        </p:txBody>
      </p:sp>
    </p:spTree>
    <p:extLst>
      <p:ext uri="{BB962C8B-B14F-4D97-AF65-F5344CB8AC3E}">
        <p14:creationId xmlns:p14="http://schemas.microsoft.com/office/powerpoint/2010/main" val="2513653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14:m>
                  <m:oMath xmlns:m="http://schemas.openxmlformats.org/officeDocument/2006/math">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m:t>
                        </m:r>
                      </m:e>
                    </m:d>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00∪01∪10∪11</m:t>
                            </m:r>
                          </m:e>
                        </m:d>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“the set of all binary strings with at most two ones”</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“strings that don’t contain 00”</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01∪1</m:t>
                            </m:r>
                          </m:e>
                        </m:d>
                      </m:e>
                      <m:sup>
                        <m:r>
                          <a:rPr lang="en-US" b="0" i="1" smtClean="0">
                            <a:solidFill>
                              <a:schemeClr val="accent3"/>
                            </a:solidFill>
                            <a:latin typeface="Cambria Math" panose="02040503050406030204" pitchFamily="18" charset="0"/>
                          </a:rPr>
                          <m:t>∗</m:t>
                        </m:r>
                      </m:sup>
                    </m:sSup>
                    <m:r>
                      <a:rPr lang="en-US" b="0" i="1" smtClean="0">
                        <a:solidFill>
                          <a:schemeClr val="accent3"/>
                        </a:solidFill>
                        <a:latin typeface="Cambria Math" panose="02040503050406030204" pitchFamily="18" charset="0"/>
                      </a:rPr>
                      <m:t>(0∪</m:t>
                    </m:r>
                    <m:r>
                      <a:rPr lang="en-US" b="0" i="1" smtClean="0">
                        <a:solidFill>
                          <a:schemeClr val="accent3"/>
                        </a:solidFill>
                        <a:latin typeface="Cambria Math" panose="02040503050406030204" pitchFamily="18" charset="0"/>
                      </a:rPr>
                      <m:t>𝜖</m:t>
                    </m:r>
                    <m:r>
                      <a:rPr lang="en-US" b="0" i="1" smtClean="0">
                        <a:solidFill>
                          <a:schemeClr val="accent3"/>
                        </a:solidFill>
                        <a:latin typeface="Cambria Math" panose="02040503050406030204" pitchFamily="18" charset="0"/>
                      </a:rPr>
                      <m:t>)</m:t>
                    </m:r>
                  </m:oMath>
                </a14:m>
                <a:r>
                  <a:rPr lang="en-US" dirty="0">
                    <a:solidFill>
                      <a:schemeClr val="accent3"/>
                    </a:solidFill>
                  </a:rPr>
                  <a:t>   (key idea: all 0s followed by 1 or end of the string)</a:t>
                </a:r>
              </a:p>
            </p:txBody>
          </p:sp>
        </mc:Choice>
        <mc:Fallback xmlns="">
          <p:sp>
            <p:nvSpPr>
              <p:cNvPr id="3" name="Content Placeholder 2">
                <a:extLst>
                  <a:ext uri="{FF2B5EF4-FFF2-40B4-BE49-F238E27FC236}">
                    <a16:creationId xmlns:a16="http://schemas.microsoft.com/office/drawing/2014/main" id="{8F38C3A7-8F92-45CF-AB87-D81289C8BB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720200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110303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169124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91473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Final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9EC4A-0506-45BD-9CC5-983A25CDCA37}"/>
              </a:ext>
            </a:extLst>
          </p:cNvPr>
          <p:cNvSpPr>
            <a:spLocks noGrp="1"/>
          </p:cNvSpPr>
          <p:nvPr>
            <p:ph type="title"/>
          </p:nvPr>
        </p:nvSpPr>
        <p:spPr/>
        <p:txBody>
          <a:bodyPr/>
          <a:lstStyle/>
          <a:p>
            <a:r>
              <a:rPr lang="en-US" dirty="0"/>
              <a:t>Context Free Grammars</a:t>
            </a:r>
          </a:p>
        </p:txBody>
      </p:sp>
      <p:sp>
        <p:nvSpPr>
          <p:cNvPr id="5" name="Text Placeholder 4">
            <a:extLst>
              <a:ext uri="{FF2B5EF4-FFF2-40B4-BE49-F238E27FC236}">
                <a16:creationId xmlns:a16="http://schemas.microsoft.com/office/drawing/2014/main" id="{588CDE61-904F-4E50-A747-FEACCD7FDA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011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86DCB-9222-4041-891D-1A7E95F6D40D}"/>
              </a:ext>
            </a:extLst>
          </p:cNvPr>
          <p:cNvSpPr>
            <a:spLocks noGrp="1"/>
          </p:cNvSpPr>
          <p:nvPr>
            <p:ph type="title"/>
          </p:nvPr>
        </p:nvSpPr>
        <p:spPr/>
        <p:txBody>
          <a:bodyPr/>
          <a:lstStyle/>
          <a:p>
            <a:r>
              <a:rPr lang="en-US" dirty="0"/>
              <a:t>Part 3 of the course!</a:t>
            </a:r>
          </a:p>
        </p:txBody>
      </p:sp>
      <p:sp>
        <p:nvSpPr>
          <p:cNvPr id="5" name="Text Placeholder 4">
            <a:extLst>
              <a:ext uri="{FF2B5EF4-FFF2-40B4-BE49-F238E27FC236}">
                <a16:creationId xmlns:a16="http://schemas.microsoft.com/office/drawing/2014/main" id="{BB805564-88C6-4F33-8261-D8BCA4656B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857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30793-9C75-479F-8E33-419AF7F4F7FC}"/>
              </a:ext>
            </a:extLst>
          </p:cNvPr>
          <p:cNvSpPr>
            <a:spLocks noGrp="1"/>
          </p:cNvSpPr>
          <p:nvPr>
            <p:ph type="title"/>
          </p:nvPr>
        </p:nvSpPr>
        <p:spPr/>
        <p:txBody>
          <a:bodyPr/>
          <a:lstStyle/>
          <a:p>
            <a:r>
              <a:rPr lang="en-US" dirty="0"/>
              <a:t>What Can’t Regular Expressions Do?</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AA3D9-1166-4000-A0A0-6D7EB74B83F6}"/>
                  </a:ext>
                </a:extLst>
              </p:cNvPr>
              <p:cNvSpPr>
                <a:spLocks noGrp="1"/>
              </p:cNvSpPr>
              <p:nvPr>
                <p:ph idx="1"/>
              </p:nvPr>
            </p:nvSpPr>
            <p:spPr/>
            <p:txBody>
              <a:bodyPr/>
              <a:lstStyle/>
              <a:p>
                <a:r>
                  <a:rPr lang="en-US" dirty="0"/>
                  <a:t>Some easy things </a:t>
                </a:r>
                <a:br>
                  <a:rPr lang="en-US" dirty="0"/>
                </a:br>
                <a:r>
                  <a:rPr lang="en-US" dirty="0" err="1"/>
                  <a:t>Things</a:t>
                </a:r>
                <a:r>
                  <a:rPr lang="en-US" dirty="0"/>
                  <a:t> where you could say whether a string matches with just a loop</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pPr lvl="1"/>
                <a:r>
                  <a:rPr lang="en-US" dirty="0"/>
                  <a:t>The set of all palindromes.</a:t>
                </a:r>
              </a:p>
              <a:p>
                <a:pPr lvl="1"/>
                <a:endParaRPr lang="en-US" dirty="0"/>
              </a:p>
              <a:p>
                <a:pPr lvl="1"/>
                <a:r>
                  <a:rPr lang="en-US" dirty="0"/>
                  <a:t>And some harder things</a:t>
                </a:r>
              </a:p>
              <a:p>
                <a:pPr lvl="1"/>
                <a:r>
                  <a:rPr lang="en-US" dirty="0"/>
                  <a:t>Expressions with matched parentheses</a:t>
                </a:r>
              </a:p>
              <a:p>
                <a:pPr lvl="1"/>
                <a:r>
                  <a:rPr lang="en-US" dirty="0"/>
                  <a:t>Properly formed arithmetic expressions</a:t>
                </a:r>
              </a:p>
              <a:p>
                <a:pPr lvl="1"/>
                <a:endParaRPr lang="en-US" dirty="0"/>
              </a:p>
              <a:p>
                <a:pPr lvl="1"/>
                <a:r>
                  <a:rPr lang="en-US" dirty="0"/>
                  <a:t>Context Free Grammars can solve all of these problems!</a:t>
                </a:r>
              </a:p>
            </p:txBody>
          </p:sp>
        </mc:Choice>
        <mc:Fallback xmlns="">
          <p:sp>
            <p:nvSpPr>
              <p:cNvPr id="5" name="Content Placeholder 4">
                <a:extLst>
                  <a:ext uri="{FF2B5EF4-FFF2-40B4-BE49-F238E27FC236}">
                    <a16:creationId xmlns:a16="http://schemas.microsoft.com/office/drawing/2014/main" id="{7C5AA3D9-1166-4000-A0A0-6D7EB74B83F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88532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0747-EE1D-413C-9FCC-AF5F92C93D85}"/>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A4017B-7204-4EFC-902C-844E4DAA794C}"/>
                  </a:ext>
                </a:extLst>
              </p:cNvPr>
              <p:cNvSpPr>
                <a:spLocks noGrp="1"/>
              </p:cNvSpPr>
              <p:nvPr>
                <p:ph idx="1"/>
              </p:nvPr>
            </p:nvSpPr>
            <p:spPr/>
            <p:txBody>
              <a:bodyPr/>
              <a:lstStyle/>
              <a:p>
                <a:r>
                  <a:rPr lang="en-US" dirty="0"/>
                  <a:t>A context free grammar (CFG) is a finite set of production rules over:</a:t>
                </a:r>
              </a:p>
              <a:p>
                <a:pPr lvl="1"/>
                <a:r>
                  <a:rPr lang="en-US" dirty="0"/>
                  <a:t>An alphabet </a:t>
                </a:r>
                <a14:m>
                  <m:oMath xmlns:m="http://schemas.openxmlformats.org/officeDocument/2006/math">
                    <m:r>
                      <m:rPr>
                        <m:sty m:val="p"/>
                      </m:rPr>
                      <a:rPr lang="en-US" b="0" i="0" smtClean="0">
                        <a:latin typeface="Cambria Math" panose="02040503050406030204" pitchFamily="18" charset="0"/>
                      </a:rPr>
                      <m:t>Σ</m:t>
                    </m:r>
                  </m:oMath>
                </a14:m>
                <a:r>
                  <a:rPr lang="en-US" dirty="0"/>
                  <a:t> of “terminal symbols”</a:t>
                </a:r>
              </a:p>
              <a:p>
                <a:pPr lvl="1"/>
                <a:r>
                  <a:rPr lang="en-US" dirty="0"/>
                  <a:t>A finite set </a:t>
                </a:r>
                <a14:m>
                  <m:oMath xmlns:m="http://schemas.openxmlformats.org/officeDocument/2006/math">
                    <m:r>
                      <a:rPr lang="en-US" b="0" i="1" smtClean="0">
                        <a:latin typeface="Cambria Math" panose="02040503050406030204" pitchFamily="18" charset="0"/>
                      </a:rPr>
                      <m:t>𝑉</m:t>
                    </m:r>
                  </m:oMath>
                </a14:m>
                <a:r>
                  <a:rPr lang="en-US" dirty="0"/>
                  <a:t> of “nonterminal symbols”</a:t>
                </a:r>
              </a:p>
              <a:p>
                <a:pPr lvl="1"/>
                <a:r>
                  <a:rPr lang="en-US" dirty="0"/>
                  <a:t>A start symbol (one of the elements of </a:t>
                </a:r>
                <a14:m>
                  <m:oMath xmlns:m="http://schemas.openxmlformats.org/officeDocument/2006/math">
                    <m:r>
                      <a:rPr lang="en-US" b="0" i="1" smtClean="0">
                        <a:latin typeface="Cambria Math" panose="02040503050406030204" pitchFamily="18" charset="0"/>
                      </a:rPr>
                      <m:t>𝑉</m:t>
                    </m:r>
                  </m:oMath>
                </a14:m>
                <a:r>
                  <a:rPr lang="en-US" dirty="0"/>
                  <a:t>) usually denoted </a:t>
                </a:r>
                <a14:m>
                  <m:oMath xmlns:m="http://schemas.openxmlformats.org/officeDocument/2006/math">
                    <m:r>
                      <a:rPr lang="en-US" b="0" i="1" smtClean="0">
                        <a:latin typeface="Cambria Math" panose="02040503050406030204" pitchFamily="18" charset="0"/>
                      </a:rPr>
                      <m:t>𝑆</m:t>
                    </m:r>
                  </m:oMath>
                </a14:m>
                <a:r>
                  <a:rPr lang="en-US" dirty="0"/>
                  <a:t>.</a:t>
                </a:r>
              </a:p>
              <a:p>
                <a:pPr lvl="1"/>
                <a:endParaRPr lang="en-US" dirty="0"/>
              </a:p>
              <a:p>
                <a:pPr lvl="1"/>
                <a:endParaRPr lang="en-US" dirty="0"/>
              </a:p>
              <a:p>
                <a:pPr lvl="1"/>
                <a:r>
                  <a:rPr lang="en-US" dirty="0"/>
                  <a:t>A production rule for a nonterminal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takes the form</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a:t>
                </a:r>
              </a:p>
              <a:p>
                <a:pPr lvl="1"/>
                <a:r>
                  <a:rPr lang="en-US" dirty="0"/>
                  <a:t>Where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m:rPr>
                                <m:sty m:val="p"/>
                              </m:rPr>
                              <a:rPr lang="en-US" b="0" i="0" smtClean="0">
                                <a:latin typeface="Cambria Math" panose="02040503050406030204" pitchFamily="18" charset="0"/>
                              </a:rPr>
                              <m:t>Σ</m:t>
                            </m:r>
                          </m:e>
                        </m:d>
                      </m:e>
                      <m:sup>
                        <m:r>
                          <a:rPr lang="en-US" b="0" i="1" smtClean="0">
                            <a:latin typeface="Cambria Math" panose="02040503050406030204" pitchFamily="18" charset="0"/>
                          </a:rPr>
                          <m:t>∗</m:t>
                        </m:r>
                      </m:sup>
                    </m:sSup>
                  </m:oMath>
                </a14:m>
                <a:r>
                  <a:rPr lang="en-US" dirty="0"/>
                  <a:t> is a string of </a:t>
                </a:r>
                <a:r>
                  <a:rPr lang="en-US" dirty="0" err="1"/>
                  <a:t>nonterminals</a:t>
                </a:r>
                <a:r>
                  <a:rPr lang="en-US" dirty="0"/>
                  <a:t> and terminals.</a:t>
                </a:r>
              </a:p>
            </p:txBody>
          </p:sp>
        </mc:Choice>
        <mc:Fallback xmlns="">
          <p:sp>
            <p:nvSpPr>
              <p:cNvPr id="3" name="Content Placeholder 2">
                <a:extLst>
                  <a:ext uri="{FF2B5EF4-FFF2-40B4-BE49-F238E27FC236}">
                    <a16:creationId xmlns:a16="http://schemas.microsoft.com/office/drawing/2014/main" id="{97A4017B-7204-4EFC-902C-844E4DAA794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7273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92DA-3D48-4259-9C3D-E824A292FF78}"/>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735135-6A3E-4536-8D22-3371C4F9D783}"/>
                  </a:ext>
                </a:extLst>
              </p:cNvPr>
              <p:cNvSpPr>
                <a:spLocks noGrp="1"/>
              </p:cNvSpPr>
              <p:nvPr>
                <p:ph idx="1"/>
              </p:nvPr>
            </p:nvSpPr>
            <p:spPr/>
            <p:txBody>
              <a:bodyPr/>
              <a:lstStyle/>
              <a:p>
                <a:r>
                  <a:rPr lang="en-US" dirty="0"/>
                  <a:t>We think of context free grammars as </a:t>
                </a:r>
                <a:r>
                  <a:rPr lang="en-US" b="1" dirty="0"/>
                  <a:t>generating</a:t>
                </a:r>
                <a:r>
                  <a:rPr lang="en-US" dirty="0"/>
                  <a:t> strings.</a:t>
                </a:r>
              </a:p>
              <a:p>
                <a:r>
                  <a:rPr lang="en-US" dirty="0"/>
                  <a:t>1. Start from the start symbol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2. Choose a nonterminal in the string, and a production rule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replace that copy of the nonterminal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a:t>
                </a:r>
              </a:p>
              <a:p>
                <a:r>
                  <a:rPr lang="en-US" dirty="0"/>
                  <a:t>3. If no </a:t>
                </a:r>
                <a:r>
                  <a:rPr lang="en-US" dirty="0" err="1"/>
                  <a:t>nonterminals</a:t>
                </a:r>
                <a:r>
                  <a:rPr lang="en-US" dirty="0"/>
                  <a:t> remain, you’re done! Otherwise, </a:t>
                </a:r>
                <a:r>
                  <a:rPr lang="en-US" dirty="0" err="1"/>
                  <a:t>goto</a:t>
                </a:r>
                <a:r>
                  <a:rPr lang="en-US" dirty="0"/>
                  <a:t> step 2.</a:t>
                </a:r>
              </a:p>
              <a:p>
                <a:endParaRPr lang="en-US" dirty="0"/>
              </a:p>
              <a:p>
                <a:r>
                  <a:rPr lang="en-US" dirty="0"/>
                  <a:t>A string is in the language of the CFG </a:t>
                </a:r>
                <a:r>
                  <a:rPr lang="en-US" dirty="0" err="1"/>
                  <a:t>iff</a:t>
                </a:r>
                <a:r>
                  <a:rPr lang="en-US" dirty="0"/>
                  <a:t> it can be generated starting from </a:t>
                </a:r>
                <a14:m>
                  <m:oMath xmlns:m="http://schemas.openxmlformats.org/officeDocument/2006/math">
                    <m:r>
                      <a:rPr lang="en-US" b="0" i="1" smtClean="0">
                        <a:latin typeface="Cambria Math" panose="02040503050406030204" pitchFamily="18" charset="0"/>
                      </a:rPr>
                      <m:t>𝑆</m:t>
                    </m:r>
                  </m:oMath>
                </a14:m>
                <a:r>
                  <a:rPr lang="en-US" dirty="0"/>
                  <a: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0C735135-6A3E-4536-8D22-3371C4F9D783}"/>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936067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𝑆𝑆</m:t>
                    </m:r>
                    <m:r>
                      <a:rPr lang="en-US" b="0" i="1" smtClean="0">
                        <a:latin typeface="Cambria Math" panose="02040503050406030204" pitchFamily="18" charset="0"/>
                      </a:rPr>
                      <m:t>|</m:t>
                    </m:r>
                    <m:r>
                      <a:rPr lang="en-US" b="0" i="1" smtClean="0">
                        <a:latin typeface="Cambria Math" panose="02040503050406030204" pitchFamily="18" charset="0"/>
                      </a:rPr>
                      <m:t>𝜀</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82590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endParaRPr lang="en-US" dirty="0"/>
              </a:p>
              <a:p>
                <a:r>
                  <a:rPr lang="en-US" dirty="0"/>
                  <a:t>Generate </a:t>
                </a:r>
                <a14:m>
                  <m:oMath xmlns:m="http://schemas.openxmlformats.org/officeDocument/2006/math">
                    <m:r>
                      <a:rPr lang="en-US">
                        <a:latin typeface="Cambria Math" panose="02040503050406030204" pitchFamily="18" charset="0"/>
                      </a:rPr>
                      <m:t>2</m:t>
                    </m:r>
                    <m:r>
                      <a:rPr lang="en-US" b="0" i="1" smtClean="0">
                        <a:latin typeface="Cambria Math" panose="02040503050406030204" pitchFamily="18" charset="0"/>
                      </a:rPr>
                      <m:t>+3∗4</m:t>
                    </m:r>
                  </m:oMath>
                </a14:m>
                <a:r>
                  <a:rPr lang="en-US" dirty="0"/>
                  <a:t> in two different ways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2EE5E138-EFCC-4391-BBA4-15611C331F2B}"/>
              </a:ext>
            </a:extLst>
          </p:cNvPr>
          <p:cNvSpPr/>
          <p:nvPr/>
        </p:nvSpPr>
        <p:spPr>
          <a:xfrm>
            <a:off x="6613236" y="4527748"/>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Pollev.com/uwcse311</a:t>
            </a:r>
          </a:p>
        </p:txBody>
      </p:sp>
    </p:spTree>
    <p:extLst>
      <p:ext uri="{BB962C8B-B14F-4D97-AF65-F5344CB8AC3E}">
        <p14:creationId xmlns:p14="http://schemas.microsoft.com/office/powerpoint/2010/main" val="1757080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𝑦</m:t>
                    </m:r>
                  </m:oMath>
                </a14:m>
                <a:endParaRPr lang="en-US" dirty="0">
                  <a:solidFill>
                    <a:schemeClr val="accent3"/>
                  </a:solidFill>
                </a:endParaRPr>
              </a:p>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endParaRPr lang="en-US" dirty="0"/>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51795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12B-E371-468A-A265-E851B814BB0C}"/>
              </a:ext>
            </a:extLst>
          </p:cNvPr>
          <p:cNvSpPr>
            <a:spLocks noGrp="1"/>
          </p:cNvSpPr>
          <p:nvPr>
            <p:ph type="title"/>
          </p:nvPr>
        </p:nvSpPr>
        <p:spPr/>
        <p:txBody>
          <a:bodyPr/>
          <a:lstStyle/>
          <a:p>
            <a:r>
              <a:rPr lang="en-US" dirty="0"/>
              <a:t>Parse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8F1A31-5F28-443E-9119-C9138EFF9440}"/>
                  </a:ext>
                </a:extLst>
              </p:cNvPr>
              <p:cNvSpPr>
                <a:spLocks noGrp="1"/>
              </p:cNvSpPr>
              <p:nvPr>
                <p:ph idx="1"/>
              </p:nvPr>
            </p:nvSpPr>
            <p:spPr/>
            <p:txBody>
              <a:bodyPr/>
              <a:lstStyle/>
              <a:p>
                <a:r>
                  <a:rPr lang="en-US" dirty="0"/>
                  <a:t>Suppose a context free grammar </a:t>
                </a:r>
                <a14:m>
                  <m:oMath xmlns:m="http://schemas.openxmlformats.org/officeDocument/2006/math">
                    <m:r>
                      <a:rPr lang="en-US" b="0" i="1" smtClean="0">
                        <a:latin typeface="Cambria Math" panose="02040503050406030204" pitchFamily="18" charset="0"/>
                      </a:rPr>
                      <m:t>𝐺</m:t>
                    </m:r>
                  </m:oMath>
                </a14:m>
                <a:r>
                  <a:rPr lang="en-US" dirty="0"/>
                  <a:t> generates a string </a:t>
                </a:r>
                <a14:m>
                  <m:oMath xmlns:m="http://schemas.openxmlformats.org/officeDocument/2006/math">
                    <m:r>
                      <a:rPr lang="en-US" b="0" i="1" smtClean="0">
                        <a:latin typeface="Cambria Math" panose="02040503050406030204" pitchFamily="18" charset="0"/>
                      </a:rPr>
                      <m:t>𝑥</m:t>
                    </m:r>
                  </m:oMath>
                </a14:m>
                <a:endParaRPr lang="en-US" dirty="0"/>
              </a:p>
              <a:p>
                <a:r>
                  <a:rPr lang="en-US" dirty="0"/>
                  <a:t>A parse tree of </a:t>
                </a:r>
                <a14:m>
                  <m:oMath xmlns:m="http://schemas.openxmlformats.org/officeDocument/2006/math">
                    <m:r>
                      <a:rPr lang="en-US" b="0" i="1" smtClean="0">
                        <a:latin typeface="Cambria Math" panose="02040503050406030204" pitchFamily="18" charset="0"/>
                      </a:rPr>
                      <m:t>𝑥</m:t>
                    </m:r>
                  </m:oMath>
                </a14:m>
                <a:r>
                  <a:rPr lang="en-US" dirty="0"/>
                  <a:t> for </a:t>
                </a:r>
                <a14:m>
                  <m:oMath xmlns:m="http://schemas.openxmlformats.org/officeDocument/2006/math">
                    <m:r>
                      <a:rPr lang="en-US" b="0" i="1" smtClean="0">
                        <a:latin typeface="Cambria Math" panose="02040503050406030204" pitchFamily="18" charset="0"/>
                      </a:rPr>
                      <m:t>𝐺</m:t>
                    </m:r>
                  </m:oMath>
                </a14:m>
                <a:r>
                  <a:rPr lang="en-US" dirty="0"/>
                  <a:t> has</a:t>
                </a:r>
              </a:p>
              <a:p>
                <a:pPr lvl="1"/>
                <a:r>
                  <a:rPr lang="en-US" dirty="0"/>
                  <a:t>Rooted at </a:t>
                </a:r>
                <a14:m>
                  <m:oMath xmlns:m="http://schemas.openxmlformats.org/officeDocument/2006/math">
                    <m:r>
                      <a:rPr lang="en-US" b="0" i="1" smtClean="0">
                        <a:latin typeface="Cambria Math" panose="02040503050406030204" pitchFamily="18" charset="0"/>
                      </a:rPr>
                      <m:t>𝑆</m:t>
                    </m:r>
                  </m:oMath>
                </a14:m>
                <a:r>
                  <a:rPr lang="en-US" dirty="0"/>
                  <a:t> (start symbol)</a:t>
                </a:r>
              </a:p>
              <a:p>
                <a:pPr lvl="1"/>
                <a:r>
                  <a:rPr lang="en-US" dirty="0"/>
                  <a:t>Children of every </a:t>
                </a:r>
                <a14:m>
                  <m:oMath xmlns:m="http://schemas.openxmlformats.org/officeDocument/2006/math">
                    <m:r>
                      <a:rPr lang="en-US" b="0" i="1" smtClean="0">
                        <a:latin typeface="Cambria Math" panose="02040503050406030204" pitchFamily="18" charset="0"/>
                      </a:rPr>
                      <m:t>𝐴</m:t>
                    </m:r>
                  </m:oMath>
                </a14:m>
                <a:r>
                  <a:rPr lang="en-US" dirty="0"/>
                  <a:t> node are labeled with the characters of </a:t>
                </a:r>
                <a14:m>
                  <m:oMath xmlns:m="http://schemas.openxmlformats.org/officeDocument/2006/math">
                    <m:r>
                      <a:rPr lang="en-US" b="0" i="1" smtClean="0">
                        <a:latin typeface="Cambria Math" panose="02040503050406030204" pitchFamily="18" charset="0"/>
                      </a:rPr>
                      <m:t>𝑤</m:t>
                    </m:r>
                  </m:oMath>
                </a14:m>
                <a:r>
                  <a:rPr lang="en-US" dirty="0"/>
                  <a:t> for some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𝑤</m:t>
                    </m:r>
                  </m:oMath>
                </a14:m>
                <a:endParaRPr lang="en-US" dirty="0"/>
              </a:p>
              <a:p>
                <a:pPr lvl="1"/>
                <a:r>
                  <a:rPr lang="en-US" dirty="0"/>
                  <a:t>Reading the leaves from left to right gives </a:t>
                </a:r>
                <a14:m>
                  <m:oMath xmlns:m="http://schemas.openxmlformats.org/officeDocument/2006/math">
                    <m:r>
                      <a:rPr lang="en-US" b="0" i="1" smtClean="0">
                        <a:latin typeface="Cambria Math" panose="02040503050406030204" pitchFamily="18" charset="0"/>
                      </a:rPr>
                      <m:t>𝑥</m:t>
                    </m:r>
                  </m:oMath>
                </a14:m>
                <a:r>
                  <a:rPr lang="en-US" dirty="0"/>
                  <a:t>.</a:t>
                </a:r>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𝜀</m:t>
                    </m:r>
                  </m:oMath>
                </a14:m>
                <a:r>
                  <a:rPr lang="en-US" dirty="0"/>
                  <a:t> </a:t>
                </a:r>
              </a:p>
            </p:txBody>
          </p:sp>
        </mc:Choice>
        <mc:Fallback xmlns="">
          <p:sp>
            <p:nvSpPr>
              <p:cNvPr id="3" name="Content Placeholder 2">
                <a:extLst>
                  <a:ext uri="{FF2B5EF4-FFF2-40B4-BE49-F238E27FC236}">
                    <a16:creationId xmlns:a16="http://schemas.microsoft.com/office/drawing/2014/main" id="{528F1A31-5F28-443E-9119-C9138EFF944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CBF351C3-72EF-4EF9-A0AF-3820FB55E141}"/>
              </a:ext>
            </a:extLst>
          </p:cNvPr>
          <p:cNvGrpSpPr/>
          <p:nvPr/>
        </p:nvGrpSpPr>
        <p:grpSpPr>
          <a:xfrm>
            <a:off x="8120303" y="3429000"/>
            <a:ext cx="1471658" cy="2984525"/>
            <a:chOff x="7674826" y="3731045"/>
            <a:chExt cx="1471658" cy="2984525"/>
          </a:xfrm>
        </p:grpSpPr>
        <p:grpSp>
          <p:nvGrpSpPr>
            <p:cNvPr id="4" name="Group 3">
              <a:extLst>
                <a:ext uri="{FF2B5EF4-FFF2-40B4-BE49-F238E27FC236}">
                  <a16:creationId xmlns:a16="http://schemas.microsoft.com/office/drawing/2014/main" id="{0D32379A-6DD9-471D-81E0-C2EFDF442FE8}"/>
                </a:ext>
              </a:extLst>
            </p:cNvPr>
            <p:cNvGrpSpPr/>
            <p:nvPr/>
          </p:nvGrpSpPr>
          <p:grpSpPr>
            <a:xfrm>
              <a:off x="7674826" y="3731045"/>
              <a:ext cx="1348765" cy="2458531"/>
              <a:chOff x="6133755" y="4218817"/>
              <a:chExt cx="1348765" cy="2458531"/>
            </a:xfrm>
          </p:grpSpPr>
          <p:grpSp>
            <p:nvGrpSpPr>
              <p:cNvPr id="5" name="Group 4">
                <a:extLst>
                  <a:ext uri="{FF2B5EF4-FFF2-40B4-BE49-F238E27FC236}">
                    <a16:creationId xmlns:a16="http://schemas.microsoft.com/office/drawing/2014/main" id="{9436400E-9A69-4531-9600-53C1D4F52819}"/>
                  </a:ext>
                </a:extLst>
              </p:cNvPr>
              <p:cNvGrpSpPr/>
              <p:nvPr/>
            </p:nvGrpSpPr>
            <p:grpSpPr>
              <a:xfrm>
                <a:off x="6133755" y="4218817"/>
                <a:ext cx="1335230" cy="2458531"/>
                <a:chOff x="6220346" y="4445054"/>
                <a:chExt cx="1335230" cy="2458531"/>
              </a:xfrm>
            </p:grpSpPr>
            <p:sp>
              <p:nvSpPr>
                <p:cNvPr id="14" name="TextBox 13">
                  <a:extLst>
                    <a:ext uri="{FF2B5EF4-FFF2-40B4-BE49-F238E27FC236}">
                      <a16:creationId xmlns:a16="http://schemas.microsoft.com/office/drawing/2014/main" id="{925B336E-0A5B-45E8-85E9-3BC391EC9947}"/>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15" name="Straight Connector 14">
                  <a:extLst>
                    <a:ext uri="{FF2B5EF4-FFF2-40B4-BE49-F238E27FC236}">
                      <a16:creationId xmlns:a16="http://schemas.microsoft.com/office/drawing/2014/main" id="{52F021A1-6345-4E1F-9DA3-453D463605D9}"/>
                    </a:ext>
                  </a:extLst>
                </p:cNvPr>
                <p:cNvCxnSpPr/>
                <p:nvPr/>
              </p:nvCxnSpPr>
              <p:spPr>
                <a:xfrm flipH="1">
                  <a:off x="6416874" y="4861563"/>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7818DB-7B7D-4264-A127-816498E3D2F9}"/>
                    </a:ext>
                  </a:extLst>
                </p:cNvPr>
                <p:cNvCxnSpPr>
                  <a:stCxn id="14"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DE1EEB2-DCD6-4B3D-950A-D2A245F8A7C2}"/>
                    </a:ext>
                  </a:extLst>
                </p:cNvPr>
                <p:cNvCxnSpPr/>
                <p:nvPr/>
              </p:nvCxnSpPr>
              <p:spPr>
                <a:xfrm>
                  <a:off x="7006680" y="4861563"/>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8B53EDA-A450-48AB-9F2D-403882ADE27A}"/>
                    </a:ext>
                  </a:extLst>
                </p:cNvPr>
                <p:cNvSpPr txBox="1"/>
                <p:nvPr/>
              </p:nvSpPr>
              <p:spPr>
                <a:xfrm>
                  <a:off x="6716765" y="5228351"/>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9" name="Rectangle 18">
                  <a:extLst>
                    <a:ext uri="{FF2B5EF4-FFF2-40B4-BE49-F238E27FC236}">
                      <a16:creationId xmlns:a16="http://schemas.microsoft.com/office/drawing/2014/main" id="{CB158DAB-68D7-44B7-B488-128252654578}"/>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sp>
              <p:nvSpPr>
                <p:cNvPr id="20" name="Rectangle 19">
                  <a:extLst>
                    <a:ext uri="{FF2B5EF4-FFF2-40B4-BE49-F238E27FC236}">
                      <a16:creationId xmlns:a16="http://schemas.microsoft.com/office/drawing/2014/main" id="{B513CDA7-1A8B-4426-99FA-587ECFB6C4F6}"/>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cxnSp>
              <p:nvCxnSpPr>
                <p:cNvPr id="21" name="Straight Connector 20">
                  <a:extLst>
                    <a:ext uri="{FF2B5EF4-FFF2-40B4-BE49-F238E27FC236}">
                      <a16:creationId xmlns:a16="http://schemas.microsoft.com/office/drawing/2014/main" id="{9FB20569-4CC8-4932-8DFF-4D4C4E7D907F}"/>
                    </a:ext>
                  </a:extLst>
                </p:cNvPr>
                <p:cNvCxnSpPr/>
                <p:nvPr/>
              </p:nvCxnSpPr>
              <p:spPr>
                <a:xfrm>
                  <a:off x="6919615" y="646786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7AF400E0-C2F0-4445-8AEC-C0240B3FC0C3}"/>
                  </a:ext>
                </a:extLst>
              </p:cNvPr>
              <p:cNvGrpSpPr/>
              <p:nvPr/>
            </p:nvGrpSpPr>
            <p:grpSpPr>
              <a:xfrm>
                <a:off x="6147290" y="5002113"/>
                <a:ext cx="1335230" cy="1397990"/>
                <a:chOff x="6220346" y="4445054"/>
                <a:chExt cx="1335230" cy="1397990"/>
              </a:xfrm>
            </p:grpSpPr>
            <p:sp>
              <p:nvSpPr>
                <p:cNvPr id="7" name="TextBox 6">
                  <a:extLst>
                    <a:ext uri="{FF2B5EF4-FFF2-40B4-BE49-F238E27FC236}">
                      <a16:creationId xmlns:a16="http://schemas.microsoft.com/office/drawing/2014/main" id="{311A2910-B666-4F09-8859-AC9183581D95}"/>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8" name="Straight Connector 7">
                  <a:extLst>
                    <a:ext uri="{FF2B5EF4-FFF2-40B4-BE49-F238E27FC236}">
                      <a16:creationId xmlns:a16="http://schemas.microsoft.com/office/drawing/2014/main" id="{582D217B-FFC6-4F8E-8F71-0FC66FA5F31D}"/>
                    </a:ext>
                  </a:extLst>
                </p:cNvPr>
                <p:cNvCxnSpPr/>
                <p:nvPr/>
              </p:nvCxnSpPr>
              <p:spPr>
                <a:xfrm flipH="1">
                  <a:off x="6416874" y="4906720"/>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1EA06C9-B279-49B1-8875-F3322E837F16}"/>
                    </a:ext>
                  </a:extLst>
                </p:cNvPr>
                <p:cNvCxnSpPr>
                  <a:stCxn id="7"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569C448-10E8-418F-82D7-7EF4F467DF17}"/>
                    </a:ext>
                  </a:extLst>
                </p:cNvPr>
                <p:cNvCxnSpPr/>
                <p:nvPr/>
              </p:nvCxnSpPr>
              <p:spPr>
                <a:xfrm>
                  <a:off x="7081860" y="4906720"/>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B0FE0C9-1259-4B0E-BDA0-2DEFB3CA8851}"/>
                    </a:ext>
                  </a:extLst>
                </p:cNvPr>
                <p:cNvSpPr txBox="1"/>
                <p:nvPr/>
              </p:nvSpPr>
              <p:spPr>
                <a:xfrm>
                  <a:off x="6716765" y="5228351"/>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sp>
              <p:nvSpPr>
                <p:cNvPr id="12" name="Rectangle 11">
                  <a:extLst>
                    <a:ext uri="{FF2B5EF4-FFF2-40B4-BE49-F238E27FC236}">
                      <a16:creationId xmlns:a16="http://schemas.microsoft.com/office/drawing/2014/main" id="{4AB9BD07-02AA-4FD3-A8C2-FE8DA77A9453}"/>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sp>
              <p:nvSpPr>
                <p:cNvPr id="13" name="Rectangle 12">
                  <a:extLst>
                    <a:ext uri="{FF2B5EF4-FFF2-40B4-BE49-F238E27FC236}">
                      <a16:creationId xmlns:a16="http://schemas.microsoft.com/office/drawing/2014/main" id="{C1D12D1A-11FC-4575-9AFA-93B4FC8B14D5}"/>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grpSp>
        <p:sp>
          <p:nvSpPr>
            <p:cNvPr id="22" name="Rectangle 21">
              <a:extLst>
                <a:ext uri="{FF2B5EF4-FFF2-40B4-BE49-F238E27FC236}">
                  <a16:creationId xmlns:a16="http://schemas.microsoft.com/office/drawing/2014/main" id="{BD1E7A0B-856C-4A47-8A7E-03B086F38684}"/>
                </a:ext>
              </a:extLst>
            </p:cNvPr>
            <p:cNvSpPr/>
            <p:nvPr/>
          </p:nvSpPr>
          <p:spPr>
            <a:xfrm flipH="1">
              <a:off x="8128203" y="6130795"/>
              <a:ext cx="1018281" cy="584775"/>
            </a:xfrm>
            <a:prstGeom prst="rect">
              <a:avLst/>
            </a:prstGeom>
          </p:spPr>
          <p:txBody>
            <a:bodyPr wrap="squar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spTree>
    <p:extLst>
      <p:ext uri="{BB962C8B-B14F-4D97-AF65-F5344CB8AC3E}">
        <p14:creationId xmlns:p14="http://schemas.microsoft.com/office/powerpoint/2010/main" val="124413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16C5-FD03-456B-B25B-045F7FFE10AB}"/>
              </a:ext>
            </a:extLst>
          </p:cNvPr>
          <p:cNvSpPr>
            <a:spLocks noGrp="1"/>
          </p:cNvSpPr>
          <p:nvPr>
            <p:ph type="title"/>
          </p:nvPr>
        </p:nvSpPr>
        <p:spPr/>
        <p:txBody>
          <a:bodyPr/>
          <a:lstStyle/>
          <a:p>
            <a:r>
              <a:rPr lang="en-US" dirty="0"/>
              <a:t>Back to the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6A0B1-24ED-4DB0-A060-533694B7910E}"/>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e>
                    </m:d>
                    <m:d>
                      <m:dPr>
                        <m:ctrlPr>
                          <a:rPr lang="en-US" i="1">
                            <a:latin typeface="Cambria Math" panose="02040503050406030204" pitchFamily="18" charset="0"/>
                          </a:rPr>
                        </m:ctrlPr>
                      </m:dPr>
                      <m:e>
                        <m:r>
                          <a:rPr lang="en-US" i="1">
                            <a:latin typeface="Cambria Math" panose="02040503050406030204" pitchFamily="18" charset="0"/>
                          </a:rPr>
                          <m:t>𝐸</m:t>
                        </m:r>
                      </m:e>
                    </m:d>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𝑦</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0</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2</m:t>
                    </m:r>
                    <m:d>
                      <m:dPr>
                        <m:begChr m:val="|"/>
                        <m:endChr m:val="|"/>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4</m:t>
                    </m:r>
                    <m:d>
                      <m:dPr>
                        <m:begChr m:val="|"/>
                        <m:endChr m:val="|"/>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6</m:t>
                    </m:r>
                    <m:d>
                      <m:dPr>
                        <m:begChr m:val="|"/>
                        <m:endChr m:val="|"/>
                        <m:ctrlPr>
                          <a:rPr lang="en-US" i="1">
                            <a:latin typeface="Cambria Math" panose="02040503050406030204" pitchFamily="18" charset="0"/>
                          </a:rPr>
                        </m:ctrlPr>
                      </m:dPr>
                      <m:e>
                        <m:r>
                          <a:rPr lang="en-US" i="1">
                            <a:latin typeface="Cambria Math" panose="02040503050406030204" pitchFamily="18" charset="0"/>
                          </a:rPr>
                          <m:t>7</m:t>
                        </m:r>
                      </m:e>
                    </m:d>
                    <m:r>
                      <a:rPr lang="en-US" i="1">
                        <a:latin typeface="Cambria Math" panose="02040503050406030204" pitchFamily="18" charset="0"/>
                      </a:rPr>
                      <m:t>8|9</m:t>
                    </m:r>
                  </m:oMath>
                </a14:m>
                <a:endParaRPr lang="en-US" dirty="0"/>
              </a:p>
              <a:p>
                <a:endParaRPr lang="en-US" dirty="0"/>
              </a:p>
              <a:p>
                <a:r>
                  <a:rPr lang="en-US" dirty="0"/>
                  <a:t>Two parse trees for </a:t>
                </a:r>
                <a14:m>
                  <m:oMath xmlns:m="http://schemas.openxmlformats.org/officeDocument/2006/math">
                    <m:r>
                      <a:rPr lang="en-US" b="0" i="1" smtClean="0">
                        <a:latin typeface="Cambria Math" panose="02040503050406030204" pitchFamily="18" charset="0"/>
                      </a:rPr>
                      <m:t>2+3∗4</m:t>
                    </m:r>
                  </m:oMath>
                </a14:m>
                <a:endParaRPr lang="en-US" dirty="0"/>
              </a:p>
            </p:txBody>
          </p:sp>
        </mc:Choice>
        <mc:Fallback xmlns="">
          <p:sp>
            <p:nvSpPr>
              <p:cNvPr id="3" name="Content Placeholder 2">
                <a:extLst>
                  <a:ext uri="{FF2B5EF4-FFF2-40B4-BE49-F238E27FC236}">
                    <a16:creationId xmlns:a16="http://schemas.microsoft.com/office/drawing/2014/main" id="{8736A0B1-24ED-4DB0-A060-533694B7910E}"/>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FCBD3CA-9881-41B6-9517-9C10D23BE74C}"/>
              </a:ext>
            </a:extLst>
          </p:cNvPr>
          <p:cNvGrpSpPr/>
          <p:nvPr/>
        </p:nvGrpSpPr>
        <p:grpSpPr>
          <a:xfrm>
            <a:off x="2285888" y="3218152"/>
            <a:ext cx="1865855" cy="3107691"/>
            <a:chOff x="2285888" y="3218152"/>
            <a:chExt cx="1865855" cy="3107691"/>
          </a:xfrm>
        </p:grpSpPr>
        <p:sp>
          <p:nvSpPr>
            <p:cNvPr id="5" name="TextBox 4">
              <a:extLst>
                <a:ext uri="{FF2B5EF4-FFF2-40B4-BE49-F238E27FC236}">
                  <a16:creationId xmlns:a16="http://schemas.microsoft.com/office/drawing/2014/main" id="{EE70075E-99EA-4A52-A61D-C5D77935BC75}"/>
                </a:ext>
              </a:extLst>
            </p:cNvPr>
            <p:cNvSpPr txBox="1"/>
            <p:nvPr/>
          </p:nvSpPr>
          <p:spPr>
            <a:xfrm>
              <a:off x="2789934" y="321815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6" name="Straight Connector 5">
              <a:extLst>
                <a:ext uri="{FF2B5EF4-FFF2-40B4-BE49-F238E27FC236}">
                  <a16:creationId xmlns:a16="http://schemas.microsoft.com/office/drawing/2014/main" id="{01C7531A-E489-4C13-82D2-F29CCCE48161}"/>
                </a:ext>
              </a:extLst>
            </p:cNvPr>
            <p:cNvCxnSpPr/>
            <p:nvPr/>
          </p:nvCxnSpPr>
          <p:spPr>
            <a:xfrm flipH="1">
              <a:off x="2482416" y="3698447"/>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2576C02-DE8E-4D72-A0AF-CCB4D18B0632}"/>
                </a:ext>
              </a:extLst>
            </p:cNvPr>
            <p:cNvCxnSpPr>
              <a:stCxn id="5" idx="2"/>
            </p:cNvCxnSpPr>
            <p:nvPr/>
          </p:nvCxnSpPr>
          <p:spPr>
            <a:xfrm>
              <a:off x="2978447" y="3741372"/>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FD82C4-8F58-469B-BBE3-6AF822F88111}"/>
                </a:ext>
              </a:extLst>
            </p:cNvPr>
            <p:cNvCxnSpPr/>
            <p:nvPr/>
          </p:nvCxnSpPr>
          <p:spPr>
            <a:xfrm>
              <a:off x="3072222" y="3698447"/>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713398-0834-4B56-812E-E4D0B0C645B1}"/>
                </a:ext>
              </a:extLst>
            </p:cNvPr>
            <p:cNvSpPr txBox="1"/>
            <p:nvPr/>
          </p:nvSpPr>
          <p:spPr>
            <a:xfrm>
              <a:off x="2782307" y="4065235"/>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0" name="Rectangle 9">
              <a:extLst>
                <a:ext uri="{FF2B5EF4-FFF2-40B4-BE49-F238E27FC236}">
                  <a16:creationId xmlns:a16="http://schemas.microsoft.com/office/drawing/2014/main" id="{406868CB-592D-4B94-BDEA-9645B15C5892}"/>
                </a:ext>
              </a:extLst>
            </p:cNvPr>
            <p:cNvSpPr/>
            <p:nvPr/>
          </p:nvSpPr>
          <p:spPr>
            <a:xfrm>
              <a:off x="2285888" y="409515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DDFD5E81-E8BA-454C-959C-907ACB8D6E05}"/>
                </a:ext>
              </a:extLst>
            </p:cNvPr>
            <p:cNvSpPr/>
            <p:nvPr/>
          </p:nvSpPr>
          <p:spPr>
            <a:xfrm>
              <a:off x="3255653" y="412709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12" name="Straight Connector 11">
              <a:extLst>
                <a:ext uri="{FF2B5EF4-FFF2-40B4-BE49-F238E27FC236}">
                  <a16:creationId xmlns:a16="http://schemas.microsoft.com/office/drawing/2014/main" id="{814E9303-90A8-40D2-8A89-59816FDB8850}"/>
                </a:ext>
              </a:extLst>
            </p:cNvPr>
            <p:cNvCxnSpPr/>
            <p:nvPr/>
          </p:nvCxnSpPr>
          <p:spPr>
            <a:xfrm>
              <a:off x="2474401" y="459594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AFA4D0B-7CBB-42AC-B229-B2A67D94EE19}"/>
                </a:ext>
              </a:extLst>
            </p:cNvPr>
            <p:cNvSpPr txBox="1"/>
            <p:nvPr/>
          </p:nvSpPr>
          <p:spPr>
            <a:xfrm>
              <a:off x="2773716" y="408740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14" name="Group 13">
              <a:extLst>
                <a:ext uri="{FF2B5EF4-FFF2-40B4-BE49-F238E27FC236}">
                  <a16:creationId xmlns:a16="http://schemas.microsoft.com/office/drawing/2014/main" id="{CCD96442-3BF2-4E7E-AAC3-C577E72A64A1}"/>
                </a:ext>
              </a:extLst>
            </p:cNvPr>
            <p:cNvGrpSpPr/>
            <p:nvPr/>
          </p:nvGrpSpPr>
          <p:grpSpPr>
            <a:xfrm>
              <a:off x="2756975" y="4582940"/>
              <a:ext cx="1336936" cy="917567"/>
              <a:chOff x="2770510" y="4816787"/>
              <a:chExt cx="1336936" cy="917567"/>
            </a:xfrm>
          </p:grpSpPr>
          <p:cxnSp>
            <p:nvCxnSpPr>
              <p:cNvPr id="20" name="Straight Connector 19">
                <a:extLst>
                  <a:ext uri="{FF2B5EF4-FFF2-40B4-BE49-F238E27FC236}">
                    <a16:creationId xmlns:a16="http://schemas.microsoft.com/office/drawing/2014/main" id="{BDF4372E-CBB9-4EA6-8FA7-FD07663C7024}"/>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582024D-3123-4A11-85F9-AA9D90076CD5}"/>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1931B7E-0073-4DED-915B-54A176AA4DF6}"/>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3AF9FF1-9A5E-4045-B8E1-F2F6A4250527}"/>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5"/>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DBFE3F5-E1E6-4622-89B8-1364F0A407B0}"/>
                  </a:ext>
                </a:extLst>
              </p:cNvPr>
              <p:cNvSpPr/>
              <p:nvPr/>
            </p:nvSpPr>
            <p:spPr>
              <a:xfrm>
                <a:off x="2770510" y="5168336"/>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38B8BD1-6CF9-463A-B8D3-D16FD97E7429}"/>
                  </a:ext>
                </a:extLst>
              </p:cNvPr>
              <p:cNvSpPr/>
              <p:nvPr/>
            </p:nvSpPr>
            <p:spPr>
              <a:xfrm>
                <a:off x="3730420" y="5211134"/>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cxnSp>
          <p:nvCxnSpPr>
            <p:cNvPr id="15" name="Straight Connector 14">
              <a:extLst>
                <a:ext uri="{FF2B5EF4-FFF2-40B4-BE49-F238E27FC236}">
                  <a16:creationId xmlns:a16="http://schemas.microsoft.com/office/drawing/2014/main" id="{DD24F679-C2FD-485C-8773-189297551300}"/>
                </a:ext>
              </a:extLst>
            </p:cNvPr>
            <p:cNvCxnSpPr/>
            <p:nvPr/>
          </p:nvCxnSpPr>
          <p:spPr>
            <a:xfrm>
              <a:off x="2979250" y="5366907"/>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0EAF7BB-EF07-4536-8C00-85ABEB305E18}"/>
                </a:ext>
              </a:extLst>
            </p:cNvPr>
            <p:cNvCxnSpPr/>
            <p:nvPr/>
          </p:nvCxnSpPr>
          <p:spPr>
            <a:xfrm>
              <a:off x="3914505" y="545770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2253968-A6F2-45D7-A597-2F719B40D380}"/>
                </a:ext>
              </a:extLst>
            </p:cNvPr>
            <p:cNvSpPr txBox="1"/>
            <p:nvPr/>
          </p:nvSpPr>
          <p:spPr>
            <a:xfrm>
              <a:off x="2333696" y="4977287"/>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sp>
          <p:nvSpPr>
            <p:cNvPr id="18" name="TextBox 17">
              <a:extLst>
                <a:ext uri="{FF2B5EF4-FFF2-40B4-BE49-F238E27FC236}">
                  <a16:creationId xmlns:a16="http://schemas.microsoft.com/office/drawing/2014/main" id="{2E5D4727-A683-41A1-A270-12E7DDDF9B08}"/>
                </a:ext>
              </a:extLst>
            </p:cNvPr>
            <p:cNvSpPr txBox="1"/>
            <p:nvPr/>
          </p:nvSpPr>
          <p:spPr>
            <a:xfrm>
              <a:off x="2820202" y="5711960"/>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sp>
          <p:nvSpPr>
            <p:cNvPr id="19" name="TextBox 18">
              <a:extLst>
                <a:ext uri="{FF2B5EF4-FFF2-40B4-BE49-F238E27FC236}">
                  <a16:creationId xmlns:a16="http://schemas.microsoft.com/office/drawing/2014/main" id="{EA78C980-AD32-4270-95B1-2C5109272755}"/>
                </a:ext>
              </a:extLst>
            </p:cNvPr>
            <p:cNvSpPr txBox="1"/>
            <p:nvPr/>
          </p:nvSpPr>
          <p:spPr>
            <a:xfrm>
              <a:off x="3757083" y="5802623"/>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nvGrpSpPr>
          <p:cNvPr id="26" name="Group 25">
            <a:extLst>
              <a:ext uri="{FF2B5EF4-FFF2-40B4-BE49-F238E27FC236}">
                <a16:creationId xmlns:a16="http://schemas.microsoft.com/office/drawing/2014/main" id="{AEAE9C7A-6107-4BC3-BE74-B5EFE7DC1BAE}"/>
              </a:ext>
            </a:extLst>
          </p:cNvPr>
          <p:cNvGrpSpPr/>
          <p:nvPr/>
        </p:nvGrpSpPr>
        <p:grpSpPr>
          <a:xfrm>
            <a:off x="5372343" y="3218152"/>
            <a:ext cx="1913380" cy="3053320"/>
            <a:chOff x="5338548" y="3029094"/>
            <a:chExt cx="1913380" cy="3053320"/>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479743-5B94-4BE3-9791-337E9D429226}"/>
                    </a:ext>
                  </a:extLst>
                </p:cNvPr>
                <p:cNvSpPr txBox="1"/>
                <p:nvPr/>
              </p:nvSpPr>
              <p:spPr>
                <a:xfrm>
                  <a:off x="6303385" y="3841260"/>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303385" y="3841260"/>
                  <a:ext cx="486030" cy="584775"/>
                </a:xfrm>
                <a:prstGeom prst="rect">
                  <a:avLst/>
                </a:prstGeom>
                <a:blipFill rotWithShape="0">
                  <a:blip r:embed="rId6"/>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7175FE8C-3385-42C7-9D49-C64D0319D6D9}"/>
                </a:ext>
              </a:extLst>
            </p:cNvPr>
            <p:cNvGrpSpPr/>
            <p:nvPr/>
          </p:nvGrpSpPr>
          <p:grpSpPr>
            <a:xfrm>
              <a:off x="5338548" y="4348596"/>
              <a:ext cx="1336936" cy="917567"/>
              <a:chOff x="6324928" y="4393882"/>
              <a:chExt cx="1336936" cy="917567"/>
            </a:xfrm>
          </p:grpSpPr>
          <p:sp>
            <p:nvSpPr>
              <p:cNvPr id="45" name="TextBox 44">
                <a:extLst>
                  <a:ext uri="{FF2B5EF4-FFF2-40B4-BE49-F238E27FC236}">
                    <a16:creationId xmlns:a16="http://schemas.microsoft.com/office/drawing/2014/main" id="{2DB50010-719E-438D-BB0A-C4DF59887BCA}"/>
                  </a:ext>
                </a:extLst>
              </p:cNvPr>
              <p:cNvSpPr txBox="1"/>
              <p:nvPr/>
            </p:nvSpPr>
            <p:spPr>
              <a:xfrm>
                <a:off x="6841229" y="469439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cxnSp>
            <p:nvCxnSpPr>
              <p:cNvPr id="46" name="Straight Connector 45">
                <a:extLst>
                  <a:ext uri="{FF2B5EF4-FFF2-40B4-BE49-F238E27FC236}">
                    <a16:creationId xmlns:a16="http://schemas.microsoft.com/office/drawing/2014/main" id="{9DB11D82-E17B-40CC-8E9D-C431CDCC4285}"/>
                  </a:ext>
                </a:extLst>
              </p:cNvPr>
              <p:cNvCxnSpPr/>
              <p:nvPr/>
            </p:nvCxnSpPr>
            <p:spPr>
              <a:xfrm flipH="1">
                <a:off x="6521456" y="4393882"/>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D92C0EA-0E39-49C8-9010-2AE56239A651}"/>
                  </a:ext>
                </a:extLst>
              </p:cNvPr>
              <p:cNvCxnSpPr/>
              <p:nvPr/>
            </p:nvCxnSpPr>
            <p:spPr>
              <a:xfrm flipH="1">
                <a:off x="7010662" y="4393882"/>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B9C586F-8003-4720-A33C-924EB83591F5}"/>
                  </a:ext>
                </a:extLst>
              </p:cNvPr>
              <p:cNvCxnSpPr/>
              <p:nvPr/>
            </p:nvCxnSpPr>
            <p:spPr>
              <a:xfrm>
                <a:off x="7186442" y="4393882"/>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E1162A26-C15A-44D3-A3F2-CFF6281920A9}"/>
                  </a:ext>
                </a:extLst>
              </p:cNvPr>
              <p:cNvSpPr/>
              <p:nvPr/>
            </p:nvSpPr>
            <p:spPr>
              <a:xfrm>
                <a:off x="6324928" y="4745431"/>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50" name="Rectangle 49">
                <a:extLst>
                  <a:ext uri="{FF2B5EF4-FFF2-40B4-BE49-F238E27FC236}">
                    <a16:creationId xmlns:a16="http://schemas.microsoft.com/office/drawing/2014/main" id="{672D776F-6A23-4539-AB7F-2696FBB22003}"/>
                  </a:ext>
                </a:extLst>
              </p:cNvPr>
              <p:cNvSpPr/>
              <p:nvPr/>
            </p:nvSpPr>
            <p:spPr>
              <a:xfrm>
                <a:off x="7284838" y="4788229"/>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grpSp>
          <p:nvGrpSpPr>
            <p:cNvPr id="29" name="Group 28">
              <a:extLst>
                <a:ext uri="{FF2B5EF4-FFF2-40B4-BE49-F238E27FC236}">
                  <a16:creationId xmlns:a16="http://schemas.microsoft.com/office/drawing/2014/main" id="{BAFA3A9A-B4D2-487D-B1A1-4B836170AC29}"/>
                </a:ext>
              </a:extLst>
            </p:cNvPr>
            <p:cNvGrpSpPr/>
            <p:nvPr/>
          </p:nvGrpSpPr>
          <p:grpSpPr>
            <a:xfrm>
              <a:off x="5383205" y="5177849"/>
              <a:ext cx="394660" cy="904565"/>
              <a:chOff x="5901649" y="4406884"/>
              <a:chExt cx="394660" cy="904565"/>
            </a:xfrm>
          </p:grpSpPr>
          <p:cxnSp>
            <p:nvCxnSpPr>
              <p:cNvPr id="43" name="Straight Connector 42">
                <a:extLst>
                  <a:ext uri="{FF2B5EF4-FFF2-40B4-BE49-F238E27FC236}">
                    <a16:creationId xmlns:a16="http://schemas.microsoft.com/office/drawing/2014/main" id="{ECFD06E6-283F-4268-AB15-ADB8A8DAE97C}"/>
                  </a:ext>
                </a:extLst>
              </p:cNvPr>
              <p:cNvCxnSpPr/>
              <p:nvPr/>
            </p:nvCxnSpPr>
            <p:spPr>
              <a:xfrm>
                <a:off x="6042354" y="44068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AC6B620-E815-43D9-9C71-EE2208F6398F}"/>
                  </a:ext>
                </a:extLst>
              </p:cNvPr>
              <p:cNvSpPr txBox="1"/>
              <p:nvPr/>
            </p:nvSpPr>
            <p:spPr>
              <a:xfrm>
                <a:off x="5901649" y="4788229"/>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grpSp>
        <p:grpSp>
          <p:nvGrpSpPr>
            <p:cNvPr id="30" name="Group 29">
              <a:extLst>
                <a:ext uri="{FF2B5EF4-FFF2-40B4-BE49-F238E27FC236}">
                  <a16:creationId xmlns:a16="http://schemas.microsoft.com/office/drawing/2014/main" id="{833B290A-024C-43FC-B5F3-A877FCB3DDF7}"/>
                </a:ext>
              </a:extLst>
            </p:cNvPr>
            <p:cNvGrpSpPr/>
            <p:nvPr/>
          </p:nvGrpSpPr>
          <p:grpSpPr>
            <a:xfrm>
              <a:off x="5853841" y="3029094"/>
              <a:ext cx="1346791" cy="3017028"/>
              <a:chOff x="5853841" y="3029094"/>
              <a:chExt cx="1346791" cy="3017028"/>
            </a:xfrm>
          </p:grpSpPr>
          <p:sp>
            <p:nvSpPr>
              <p:cNvPr id="34" name="TextBox 33">
                <a:extLst>
                  <a:ext uri="{FF2B5EF4-FFF2-40B4-BE49-F238E27FC236}">
                    <a16:creationId xmlns:a16="http://schemas.microsoft.com/office/drawing/2014/main" id="{FC8492C6-60E0-4832-A803-AB99AD26ADA3}"/>
                  </a:ext>
                </a:extLst>
              </p:cNvPr>
              <p:cNvSpPr txBox="1"/>
              <p:nvPr/>
            </p:nvSpPr>
            <p:spPr>
              <a:xfrm>
                <a:off x="6357887" y="30290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35" name="Straight Connector 34">
                <a:extLst>
                  <a:ext uri="{FF2B5EF4-FFF2-40B4-BE49-F238E27FC236}">
                    <a16:creationId xmlns:a16="http://schemas.microsoft.com/office/drawing/2014/main" id="{45ED7308-436A-40CB-84B0-629552691324}"/>
                  </a:ext>
                </a:extLst>
              </p:cNvPr>
              <p:cNvCxnSpPr/>
              <p:nvPr/>
            </p:nvCxnSpPr>
            <p:spPr>
              <a:xfrm flipH="1">
                <a:off x="6050369" y="350938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3B02777-E63D-4B8B-96C9-D06F189C1F30}"/>
                  </a:ext>
                </a:extLst>
              </p:cNvPr>
              <p:cNvCxnSpPr>
                <a:stCxn id="34" idx="2"/>
              </p:cNvCxnSpPr>
              <p:nvPr/>
            </p:nvCxnSpPr>
            <p:spPr>
              <a:xfrm>
                <a:off x="6546400" y="355231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C6170DC-7C5A-423A-9E42-298A3CAD6159}"/>
                  </a:ext>
                </a:extLst>
              </p:cNvPr>
              <p:cNvCxnSpPr/>
              <p:nvPr/>
            </p:nvCxnSpPr>
            <p:spPr>
              <a:xfrm>
                <a:off x="6640175" y="350938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7EE8589-5380-49E2-BEE9-0223EFDD43A3}"/>
                  </a:ext>
                </a:extLst>
              </p:cNvPr>
              <p:cNvSpPr txBox="1"/>
              <p:nvPr/>
            </p:nvSpPr>
            <p:spPr>
              <a:xfrm>
                <a:off x="6350260" y="387617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9" name="Rectangle 38">
                <a:extLst>
                  <a:ext uri="{FF2B5EF4-FFF2-40B4-BE49-F238E27FC236}">
                    <a16:creationId xmlns:a16="http://schemas.microsoft.com/office/drawing/2014/main" id="{31A43318-6DE8-4589-BDF2-947BD6B9D30B}"/>
                  </a:ext>
                </a:extLst>
              </p:cNvPr>
              <p:cNvSpPr/>
              <p:nvPr/>
            </p:nvSpPr>
            <p:spPr>
              <a:xfrm>
                <a:off x="5853841" y="390609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40" name="Rectangle 39">
                <a:extLst>
                  <a:ext uri="{FF2B5EF4-FFF2-40B4-BE49-F238E27FC236}">
                    <a16:creationId xmlns:a16="http://schemas.microsoft.com/office/drawing/2014/main" id="{FB26200B-255E-417F-870D-A477E3A91E32}"/>
                  </a:ext>
                </a:extLst>
              </p:cNvPr>
              <p:cNvSpPr/>
              <p:nvPr/>
            </p:nvSpPr>
            <p:spPr>
              <a:xfrm>
                <a:off x="6823606" y="393803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41" name="Straight Connector 40">
                <a:extLst>
                  <a:ext uri="{FF2B5EF4-FFF2-40B4-BE49-F238E27FC236}">
                    <a16:creationId xmlns:a16="http://schemas.microsoft.com/office/drawing/2014/main" id="{EEDFBCF9-9C2E-43D0-9BF6-9A62D228CFF4}"/>
                  </a:ext>
                </a:extLst>
              </p:cNvPr>
              <p:cNvCxnSpPr/>
              <p:nvPr/>
            </p:nvCxnSpPr>
            <p:spPr>
              <a:xfrm>
                <a:off x="6547203" y="517784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3E1BBC5-50A0-49FA-B304-77E1EEF49FE0}"/>
                  </a:ext>
                </a:extLst>
              </p:cNvPr>
              <p:cNvSpPr txBox="1"/>
              <p:nvPr/>
            </p:nvSpPr>
            <p:spPr>
              <a:xfrm>
                <a:off x="6388155" y="5522902"/>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grpSp>
        <p:grpSp>
          <p:nvGrpSpPr>
            <p:cNvPr id="31" name="Group 30">
              <a:extLst>
                <a:ext uri="{FF2B5EF4-FFF2-40B4-BE49-F238E27FC236}">
                  <a16:creationId xmlns:a16="http://schemas.microsoft.com/office/drawing/2014/main" id="{53582655-6501-4FCC-86C8-A3E173037061}"/>
                </a:ext>
              </a:extLst>
            </p:cNvPr>
            <p:cNvGrpSpPr/>
            <p:nvPr/>
          </p:nvGrpSpPr>
          <p:grpSpPr>
            <a:xfrm>
              <a:off x="6857268" y="4372577"/>
              <a:ext cx="394660" cy="868134"/>
              <a:chOff x="7325036" y="5268651"/>
              <a:chExt cx="394660" cy="868134"/>
            </a:xfrm>
          </p:grpSpPr>
          <p:cxnSp>
            <p:nvCxnSpPr>
              <p:cNvPr id="32" name="Straight Connector 31">
                <a:extLst>
                  <a:ext uri="{FF2B5EF4-FFF2-40B4-BE49-F238E27FC236}">
                    <a16:creationId xmlns:a16="http://schemas.microsoft.com/office/drawing/2014/main" id="{E720B3EE-4369-47BD-91E3-074A9AC77367}"/>
                  </a:ext>
                </a:extLst>
              </p:cNvPr>
              <p:cNvCxnSpPr/>
              <p:nvPr/>
            </p:nvCxnSpPr>
            <p:spPr>
              <a:xfrm>
                <a:off x="7482458" y="5268651"/>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CCEEA62-84B6-4CCC-9E67-A07F47C4D4C4}"/>
                  </a:ext>
                </a:extLst>
              </p:cNvPr>
              <p:cNvSpPr txBox="1"/>
              <p:nvPr/>
            </p:nvSpPr>
            <p:spPr>
              <a:xfrm>
                <a:off x="7325036" y="5613565"/>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spTree>
    <p:extLst>
      <p:ext uri="{BB962C8B-B14F-4D97-AF65-F5344CB8AC3E}">
        <p14:creationId xmlns:p14="http://schemas.microsoft.com/office/powerpoint/2010/main" val="1203753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FBD0-0294-4BF9-A2C6-41CB6A99952B}"/>
              </a:ext>
            </a:extLst>
          </p:cNvPr>
          <p:cNvSpPr>
            <a:spLocks noGrp="1"/>
          </p:cNvSpPr>
          <p:nvPr>
            <p:ph type="title"/>
          </p:nvPr>
        </p:nvSpPr>
        <p:spPr/>
        <p:txBody>
          <a:bodyPr/>
          <a:lstStyle/>
          <a:p>
            <a:r>
              <a:rPr lang="en-US" dirty="0"/>
              <a:t>How do we encode order of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1ECF1-CC9A-4C5B-8922-F235DBD2C08B}"/>
                  </a:ext>
                </a:extLst>
              </p:cNvPr>
              <p:cNvSpPr>
                <a:spLocks noGrp="1"/>
              </p:cNvSpPr>
              <p:nvPr>
                <p:ph idx="1"/>
              </p:nvPr>
            </p:nvSpPr>
            <p:spPr>
              <a:xfrm>
                <a:off x="367323" y="1456042"/>
                <a:ext cx="9870831" cy="4845504"/>
              </a:xfrm>
            </p:spPr>
            <p:txBody>
              <a:bodyPr>
                <a:normAutofit/>
              </a:bodyPr>
              <a:lstStyle/>
              <a:p>
                <a:r>
                  <a:rPr lang="en-US" dirty="0"/>
                  <a:t>If we want to keep “in order” we want there to be only one possible parse tree. </a:t>
                </a:r>
              </a:p>
              <a:p>
                <a:r>
                  <a:rPr lang="en-US" dirty="0"/>
                  <a:t>Differentiate between “things to add” and “things to multiply”</a:t>
                </a:r>
              </a:p>
              <a:p>
                <a:r>
                  <a:rPr lang="en-US" dirty="0"/>
                  <a:t>Only introduce a * sign after you’ve eliminated the possibility of introducing another + sign in that area.</a:t>
                </a:r>
              </a:p>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p>
              <a:p>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oMath>
                </a14:m>
                <a:endParaRPr lang="en-US" b="0" dirty="0"/>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b="0" dirty="0"/>
              </a:p>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𝑧</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3</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5</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7|8|9</m:t>
                    </m:r>
                  </m:oMath>
                </a14:m>
                <a:endParaRPr lang="en-US" dirty="0"/>
              </a:p>
            </p:txBody>
          </p:sp>
        </mc:Choice>
        <mc:Fallback xmlns="">
          <p:sp>
            <p:nvSpPr>
              <p:cNvPr id="3" name="Content Placeholder 2">
                <a:extLst>
                  <a:ext uri="{FF2B5EF4-FFF2-40B4-BE49-F238E27FC236}">
                    <a16:creationId xmlns:a16="http://schemas.microsoft.com/office/drawing/2014/main" id="{C161ECF1-CC9A-4C5B-8922-F235DBD2C08B}"/>
                  </a:ext>
                </a:extLst>
              </p:cNvPr>
              <p:cNvSpPr>
                <a:spLocks noGrp="1" noRot="1" noChangeAspect="1" noMove="1" noResize="1" noEditPoints="1" noAdjustHandles="1" noChangeArrowheads="1" noChangeShapeType="1" noTextEdit="1"/>
              </p:cNvSpPr>
              <p:nvPr>
                <p:ph idx="1"/>
              </p:nvPr>
            </p:nvSpPr>
            <p:spPr>
              <a:xfrm>
                <a:off x="367323" y="1456042"/>
                <a:ext cx="9870831" cy="4845504"/>
              </a:xfrm>
              <a:blipFill>
                <a:blip r:embed="rId2"/>
                <a:stretch>
                  <a:fillRect l="-803" t="-2264" r="-234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831D047-F346-4D1B-94D1-FFF3857B83A4}"/>
              </a:ext>
            </a:extLst>
          </p:cNvPr>
          <p:cNvGrpSpPr/>
          <p:nvPr/>
        </p:nvGrpSpPr>
        <p:grpSpPr>
          <a:xfrm>
            <a:off x="10111741" y="1456042"/>
            <a:ext cx="1904579" cy="5071196"/>
            <a:chOff x="7159285" y="1506784"/>
            <a:chExt cx="1904579" cy="5071196"/>
          </a:xfrm>
        </p:grpSpPr>
        <p:grpSp>
          <p:nvGrpSpPr>
            <p:cNvPr id="5" name="Group 4">
              <a:extLst>
                <a:ext uri="{FF2B5EF4-FFF2-40B4-BE49-F238E27FC236}">
                  <a16:creationId xmlns:a16="http://schemas.microsoft.com/office/drawing/2014/main" id="{B87C2E92-2895-4B76-888F-D60E9211AF3C}"/>
                </a:ext>
              </a:extLst>
            </p:cNvPr>
            <p:cNvGrpSpPr/>
            <p:nvPr/>
          </p:nvGrpSpPr>
          <p:grpSpPr>
            <a:xfrm>
              <a:off x="7175367" y="1506784"/>
              <a:ext cx="1798405" cy="2688316"/>
              <a:chOff x="7175367" y="1506784"/>
              <a:chExt cx="1798405" cy="2688316"/>
            </a:xfrm>
          </p:grpSpPr>
          <p:grpSp>
            <p:nvGrpSpPr>
              <p:cNvPr id="25" name="Group 24">
                <a:extLst>
                  <a:ext uri="{FF2B5EF4-FFF2-40B4-BE49-F238E27FC236}">
                    <a16:creationId xmlns:a16="http://schemas.microsoft.com/office/drawing/2014/main" id="{7A7B7B62-0ADF-4A0F-B6DD-4CC197288DBA}"/>
                  </a:ext>
                </a:extLst>
              </p:cNvPr>
              <p:cNvGrpSpPr/>
              <p:nvPr/>
            </p:nvGrpSpPr>
            <p:grpSpPr>
              <a:xfrm>
                <a:off x="7175367" y="1506784"/>
                <a:ext cx="1798405" cy="2688316"/>
                <a:chOff x="7175367" y="1506784"/>
                <a:chExt cx="1798405" cy="2688316"/>
              </a:xfrm>
            </p:grpSpPr>
            <p:sp>
              <p:nvSpPr>
                <p:cNvPr id="27" name="TextBox 26">
                  <a:extLst>
                    <a:ext uri="{FF2B5EF4-FFF2-40B4-BE49-F238E27FC236}">
                      <a16:creationId xmlns:a16="http://schemas.microsoft.com/office/drawing/2014/main" id="{3AFE1507-CB53-4CC6-B54A-661677FCABCB}"/>
                    </a:ext>
                  </a:extLst>
                </p:cNvPr>
                <p:cNvSpPr txBox="1"/>
                <p:nvPr/>
              </p:nvSpPr>
              <p:spPr>
                <a:xfrm>
                  <a:off x="7679413" y="150678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28" name="Straight Connector 27">
                  <a:extLst>
                    <a:ext uri="{FF2B5EF4-FFF2-40B4-BE49-F238E27FC236}">
                      <a16:creationId xmlns:a16="http://schemas.microsoft.com/office/drawing/2014/main" id="{9C473261-55F7-44BA-844A-2D89157EE7BD}"/>
                    </a:ext>
                  </a:extLst>
                </p:cNvPr>
                <p:cNvCxnSpPr/>
                <p:nvPr/>
              </p:nvCxnSpPr>
              <p:spPr>
                <a:xfrm flipH="1">
                  <a:off x="7371895" y="198707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084844-8216-4AC6-B404-4714E9A7946A}"/>
                    </a:ext>
                  </a:extLst>
                </p:cNvPr>
                <p:cNvCxnSpPr>
                  <a:stCxn id="27" idx="2"/>
                </p:cNvCxnSpPr>
                <p:nvPr/>
              </p:nvCxnSpPr>
              <p:spPr>
                <a:xfrm>
                  <a:off x="7867926" y="203000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50495EB-7342-4BF3-8A4F-436904134FDE}"/>
                    </a:ext>
                  </a:extLst>
                </p:cNvPr>
                <p:cNvCxnSpPr/>
                <p:nvPr/>
              </p:nvCxnSpPr>
              <p:spPr>
                <a:xfrm>
                  <a:off x="7961701" y="198707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21A0D69-B70F-4EA7-868E-DF3E9FEA2D7A}"/>
                    </a:ext>
                  </a:extLst>
                </p:cNvPr>
                <p:cNvSpPr txBox="1"/>
                <p:nvPr/>
              </p:nvSpPr>
              <p:spPr>
                <a:xfrm>
                  <a:off x="7671786" y="235386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2" name="Rectangle 31">
                  <a:extLst>
                    <a:ext uri="{FF2B5EF4-FFF2-40B4-BE49-F238E27FC236}">
                      <a16:creationId xmlns:a16="http://schemas.microsoft.com/office/drawing/2014/main" id="{1F282AF8-5788-4C87-8ABA-7AA10EC264DD}"/>
                    </a:ext>
                  </a:extLst>
                </p:cNvPr>
                <p:cNvSpPr/>
                <p:nvPr/>
              </p:nvSpPr>
              <p:spPr>
                <a:xfrm>
                  <a:off x="7175367" y="238378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33" name="Rectangle 32">
                  <a:extLst>
                    <a:ext uri="{FF2B5EF4-FFF2-40B4-BE49-F238E27FC236}">
                      <a16:creationId xmlns:a16="http://schemas.microsoft.com/office/drawing/2014/main" id="{11CA076D-C70B-4CE6-A5C9-D6ED5501B399}"/>
                    </a:ext>
                  </a:extLst>
                </p:cNvPr>
                <p:cNvSpPr/>
                <p:nvPr/>
              </p:nvSpPr>
              <p:spPr>
                <a:xfrm>
                  <a:off x="8145132" y="2415725"/>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34" name="TextBox 33">
                  <a:extLst>
                    <a:ext uri="{FF2B5EF4-FFF2-40B4-BE49-F238E27FC236}">
                      <a16:creationId xmlns:a16="http://schemas.microsoft.com/office/drawing/2014/main" id="{BB5C356F-BD45-4D9C-987F-068ED16B1647}"/>
                    </a:ext>
                  </a:extLst>
                </p:cNvPr>
                <p:cNvSpPr txBox="1"/>
                <p:nvPr/>
              </p:nvSpPr>
              <p:spPr>
                <a:xfrm>
                  <a:off x="7663195" y="2376038"/>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35" name="Group 34">
                  <a:extLst>
                    <a:ext uri="{FF2B5EF4-FFF2-40B4-BE49-F238E27FC236}">
                      <a16:creationId xmlns:a16="http://schemas.microsoft.com/office/drawing/2014/main" id="{CE8DB419-3EA2-4C2C-932A-3CFF0359D908}"/>
                    </a:ext>
                  </a:extLst>
                </p:cNvPr>
                <p:cNvGrpSpPr/>
                <p:nvPr/>
              </p:nvGrpSpPr>
              <p:grpSpPr>
                <a:xfrm>
                  <a:off x="7646454" y="2871572"/>
                  <a:ext cx="1327318" cy="917567"/>
                  <a:chOff x="2770510" y="4816787"/>
                  <a:chExt cx="1327318" cy="917567"/>
                </a:xfrm>
              </p:grpSpPr>
              <p:cxnSp>
                <p:nvCxnSpPr>
                  <p:cNvPr id="37" name="Straight Connector 36">
                    <a:extLst>
                      <a:ext uri="{FF2B5EF4-FFF2-40B4-BE49-F238E27FC236}">
                        <a16:creationId xmlns:a16="http://schemas.microsoft.com/office/drawing/2014/main" id="{84003221-C26B-4EFC-8161-ABAFBA1F9B7B}"/>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DB3A4-161B-41BC-B636-A7E7FB483DFD}"/>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91263A7-1865-4C8F-80FF-AEBE5CE66411}"/>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3C34E0-B8FC-4A07-9DE6-54199FC47FF9}"/>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3"/>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7BBBE51F-3C3B-4282-981A-48ED255D3EBB}"/>
                      </a:ext>
                    </a:extLst>
                  </p:cNvPr>
                  <p:cNvSpPr/>
                  <p:nvPr/>
                </p:nvSpPr>
                <p:spPr>
                  <a:xfrm>
                    <a:off x="2770510" y="5168336"/>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B0765000-F2EA-4DA5-9C74-70EE5B36EB9C}"/>
                      </a:ext>
                    </a:extLst>
                  </p:cNvPr>
                  <p:cNvSpPr/>
                  <p:nvPr/>
                </p:nvSpPr>
                <p:spPr>
                  <a:xfrm>
                    <a:off x="3730420" y="5211134"/>
                    <a:ext cx="367408"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F</a:t>
                    </a:r>
                    <a:endParaRPr lang="en-US" sz="1600" b="1" dirty="0">
                      <a:solidFill>
                        <a:schemeClr val="accent3"/>
                      </a:solidFill>
                      <a:latin typeface="Franklin Gothic Medium" panose="020B0603020102020204" pitchFamily="34" charset="0"/>
                    </a:endParaRPr>
                  </a:p>
                </p:txBody>
              </p:sp>
            </p:grpSp>
            <p:cxnSp>
              <p:nvCxnSpPr>
                <p:cNvPr id="36" name="Straight Connector 35">
                  <a:extLst>
                    <a:ext uri="{FF2B5EF4-FFF2-40B4-BE49-F238E27FC236}">
                      <a16:creationId xmlns:a16="http://schemas.microsoft.com/office/drawing/2014/main" id="{D7B82553-0D73-4EA4-B102-0077EF4794B5}"/>
                    </a:ext>
                  </a:extLst>
                </p:cNvPr>
                <p:cNvCxnSpPr/>
                <p:nvPr/>
              </p:nvCxnSpPr>
              <p:spPr>
                <a:xfrm>
                  <a:off x="8785156" y="37593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E1EEF137-82C9-4F3C-94FC-892DB2424AFD}"/>
                  </a:ext>
                </a:extLst>
              </p:cNvPr>
              <p:cNvCxnSpPr/>
              <p:nvPr/>
            </p:nvCxnSpPr>
            <p:spPr>
              <a:xfrm>
                <a:off x="7345474" y="289066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850639D1-1923-4251-BB00-A276497B4B41}"/>
                </a:ext>
              </a:extLst>
            </p:cNvPr>
            <p:cNvGrpSpPr/>
            <p:nvPr/>
          </p:nvGrpSpPr>
          <p:grpSpPr>
            <a:xfrm>
              <a:off x="7191583" y="3789139"/>
              <a:ext cx="438734" cy="2788841"/>
              <a:chOff x="7204380" y="2769745"/>
              <a:chExt cx="438734" cy="2788841"/>
            </a:xfrm>
          </p:grpSpPr>
          <p:cxnSp>
            <p:nvCxnSpPr>
              <p:cNvPr id="19" name="Straight Connector 18">
                <a:extLst>
                  <a:ext uri="{FF2B5EF4-FFF2-40B4-BE49-F238E27FC236}">
                    <a16:creationId xmlns:a16="http://schemas.microsoft.com/office/drawing/2014/main" id="{7597A33A-45D8-45DE-BC69-9521E4412F4D}"/>
                  </a:ext>
                </a:extLst>
              </p:cNvPr>
              <p:cNvCxnSpPr/>
              <p:nvPr/>
            </p:nvCxnSpPr>
            <p:spPr>
              <a:xfrm>
                <a:off x="7371895" y="466435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6749D25-7CF2-458B-9256-BA9B9F82B9F2}"/>
                  </a:ext>
                </a:extLst>
              </p:cNvPr>
              <p:cNvSpPr txBox="1"/>
              <p:nvPr/>
            </p:nvSpPr>
            <p:spPr>
              <a:xfrm>
                <a:off x="7222437" y="5035366"/>
                <a:ext cx="383438" cy="523220"/>
              </a:xfrm>
              <a:prstGeom prst="rect">
                <a:avLst/>
              </a:prstGeom>
              <a:noFill/>
            </p:spPr>
            <p:txBody>
              <a:bodyPr wrap="none" rtlCol="0">
                <a:spAutoFit/>
              </a:bodyPr>
              <a:lstStyle/>
              <a:p>
                <a:r>
                  <a:rPr lang="en-US" sz="2800" dirty="0">
                    <a:solidFill>
                      <a:schemeClr val="accent3"/>
                    </a:solidFill>
                    <a:cs typeface="Franklin Gothic Medium"/>
                  </a:rPr>
                  <a:t>2</a:t>
                </a:r>
              </a:p>
            </p:txBody>
          </p:sp>
          <p:cxnSp>
            <p:nvCxnSpPr>
              <p:cNvPr id="21" name="Straight Connector 20">
                <a:extLst>
                  <a:ext uri="{FF2B5EF4-FFF2-40B4-BE49-F238E27FC236}">
                    <a16:creationId xmlns:a16="http://schemas.microsoft.com/office/drawing/2014/main" id="{FCAA7739-51D0-4157-B7A8-1B0F240E8201}"/>
                  </a:ext>
                </a:extLst>
              </p:cNvPr>
              <p:cNvCxnSpPr/>
              <p:nvPr/>
            </p:nvCxnSpPr>
            <p:spPr>
              <a:xfrm>
                <a:off x="7374543" y="372450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8242F0B-1BB4-44DF-A597-053109EA2023}"/>
                  </a:ext>
                </a:extLst>
              </p:cNvPr>
              <p:cNvSpPr txBox="1"/>
              <p:nvPr/>
            </p:nvSpPr>
            <p:spPr>
              <a:xfrm>
                <a:off x="7204380" y="32468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23" name="TextBox 22">
                <a:extLst>
                  <a:ext uri="{FF2B5EF4-FFF2-40B4-BE49-F238E27FC236}">
                    <a16:creationId xmlns:a16="http://schemas.microsoft.com/office/drawing/2014/main" id="{A257B99C-326F-4D2E-9765-4DA2DB3F97FF}"/>
                  </a:ext>
                </a:extLst>
              </p:cNvPr>
              <p:cNvSpPr txBox="1"/>
              <p:nvPr/>
            </p:nvSpPr>
            <p:spPr>
              <a:xfrm>
                <a:off x="7224410" y="414113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24" name="Straight Connector 23">
                <a:extLst>
                  <a:ext uri="{FF2B5EF4-FFF2-40B4-BE49-F238E27FC236}">
                    <a16:creationId xmlns:a16="http://schemas.microsoft.com/office/drawing/2014/main" id="{604F8A71-A819-4745-9CE3-A08711813929}"/>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id="{87632F96-D7E3-4C8C-BAD1-BBBD19964991}"/>
                </a:ext>
              </a:extLst>
            </p:cNvPr>
            <p:cNvSpPr/>
            <p:nvPr/>
          </p:nvSpPr>
          <p:spPr>
            <a:xfrm>
              <a:off x="7159285" y="3285009"/>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grpSp>
          <p:nvGrpSpPr>
            <p:cNvPr id="8" name="Group 7">
              <a:extLst>
                <a:ext uri="{FF2B5EF4-FFF2-40B4-BE49-F238E27FC236}">
                  <a16:creationId xmlns:a16="http://schemas.microsoft.com/office/drawing/2014/main" id="{D2A6037A-284D-401C-B702-9B13AE2E28CE}"/>
                </a:ext>
              </a:extLst>
            </p:cNvPr>
            <p:cNvGrpSpPr/>
            <p:nvPr/>
          </p:nvGrpSpPr>
          <p:grpSpPr>
            <a:xfrm>
              <a:off x="7656872" y="3728030"/>
              <a:ext cx="466447" cy="2702815"/>
              <a:chOff x="7176667" y="2769745"/>
              <a:chExt cx="466447" cy="2702815"/>
            </a:xfrm>
          </p:grpSpPr>
          <p:cxnSp>
            <p:nvCxnSpPr>
              <p:cNvPr id="13" name="Straight Connector 12">
                <a:extLst>
                  <a:ext uri="{FF2B5EF4-FFF2-40B4-BE49-F238E27FC236}">
                    <a16:creationId xmlns:a16="http://schemas.microsoft.com/office/drawing/2014/main" id="{4D8EEFF1-87BE-4B30-996F-52859B22DE4A}"/>
                  </a:ext>
                </a:extLst>
              </p:cNvPr>
              <p:cNvCxnSpPr/>
              <p:nvPr/>
            </p:nvCxnSpPr>
            <p:spPr>
              <a:xfrm>
                <a:off x="7371895" y="4579936"/>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8F50B3E-E3A2-41C4-A333-A7F26F050779}"/>
                  </a:ext>
                </a:extLst>
              </p:cNvPr>
              <p:cNvSpPr txBox="1"/>
              <p:nvPr/>
            </p:nvSpPr>
            <p:spPr>
              <a:xfrm>
                <a:off x="7214011" y="4949340"/>
                <a:ext cx="383438" cy="523220"/>
              </a:xfrm>
              <a:prstGeom prst="rect">
                <a:avLst/>
              </a:prstGeom>
              <a:noFill/>
            </p:spPr>
            <p:txBody>
              <a:bodyPr wrap="none" rtlCol="0">
                <a:spAutoFit/>
              </a:bodyPr>
              <a:lstStyle/>
              <a:p>
                <a:r>
                  <a:rPr lang="en-US" sz="2800" dirty="0">
                    <a:solidFill>
                      <a:schemeClr val="accent3"/>
                    </a:solidFill>
                    <a:cs typeface="Franklin Gothic Medium"/>
                  </a:rPr>
                  <a:t>3</a:t>
                </a:r>
              </a:p>
            </p:txBody>
          </p:sp>
          <p:cxnSp>
            <p:nvCxnSpPr>
              <p:cNvPr id="15" name="Straight Connector 14">
                <a:extLst>
                  <a:ext uri="{FF2B5EF4-FFF2-40B4-BE49-F238E27FC236}">
                    <a16:creationId xmlns:a16="http://schemas.microsoft.com/office/drawing/2014/main" id="{6C280345-049F-43F5-897F-0C634B98B2E2}"/>
                  </a:ext>
                </a:extLst>
              </p:cNvPr>
              <p:cNvCxnSpPr/>
              <p:nvPr/>
            </p:nvCxnSpPr>
            <p:spPr>
              <a:xfrm>
                <a:off x="7374543" y="3619283"/>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754D436-D43E-4E19-93EE-E8B0D930FF3E}"/>
                  </a:ext>
                </a:extLst>
              </p:cNvPr>
              <p:cNvSpPr txBox="1"/>
              <p:nvPr/>
            </p:nvSpPr>
            <p:spPr>
              <a:xfrm>
                <a:off x="7176667" y="316409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17" name="TextBox 16">
                <a:extLst>
                  <a:ext uri="{FF2B5EF4-FFF2-40B4-BE49-F238E27FC236}">
                    <a16:creationId xmlns:a16="http://schemas.microsoft.com/office/drawing/2014/main" id="{44FE5064-8971-48B1-919B-FE9ACB17311D}"/>
                  </a:ext>
                </a:extLst>
              </p:cNvPr>
              <p:cNvSpPr txBox="1"/>
              <p:nvPr/>
            </p:nvSpPr>
            <p:spPr>
              <a:xfrm>
                <a:off x="7224410" y="4056716"/>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18" name="Straight Connector 17">
                <a:extLst>
                  <a:ext uri="{FF2B5EF4-FFF2-40B4-BE49-F238E27FC236}">
                    <a16:creationId xmlns:a16="http://schemas.microsoft.com/office/drawing/2014/main" id="{B4B6C346-D029-4B30-A374-EB84986D061B}"/>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617030-BA21-4BA8-9E96-667764B4B3BE}"/>
                </a:ext>
              </a:extLst>
            </p:cNvPr>
            <p:cNvGrpSpPr/>
            <p:nvPr/>
          </p:nvGrpSpPr>
          <p:grpSpPr>
            <a:xfrm>
              <a:off x="8634761" y="4205423"/>
              <a:ext cx="429103" cy="1415844"/>
              <a:chOff x="8232145" y="5187940"/>
              <a:chExt cx="429103" cy="1415844"/>
            </a:xfrm>
          </p:grpSpPr>
          <p:cxnSp>
            <p:nvCxnSpPr>
              <p:cNvPr id="10" name="Straight Connector 9">
                <a:extLst>
                  <a:ext uri="{FF2B5EF4-FFF2-40B4-BE49-F238E27FC236}">
                    <a16:creationId xmlns:a16="http://schemas.microsoft.com/office/drawing/2014/main" id="{F885E52D-F08C-46E9-B546-04A70A84D302}"/>
                  </a:ext>
                </a:extLst>
              </p:cNvPr>
              <p:cNvCxnSpPr/>
              <p:nvPr/>
            </p:nvCxnSpPr>
            <p:spPr>
              <a:xfrm>
                <a:off x="8390029" y="571116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3A71C3-1CCC-4867-8A52-0D1D52D6EB57}"/>
                  </a:ext>
                </a:extLst>
              </p:cNvPr>
              <p:cNvSpPr txBox="1"/>
              <p:nvPr/>
            </p:nvSpPr>
            <p:spPr>
              <a:xfrm>
                <a:off x="8232145" y="6080564"/>
                <a:ext cx="383438" cy="523220"/>
              </a:xfrm>
              <a:prstGeom prst="rect">
                <a:avLst/>
              </a:prstGeom>
              <a:noFill/>
            </p:spPr>
            <p:txBody>
              <a:bodyPr wrap="none" rtlCol="0">
                <a:spAutoFit/>
              </a:bodyPr>
              <a:lstStyle/>
              <a:p>
                <a:r>
                  <a:rPr lang="en-US" sz="2800" dirty="0">
                    <a:solidFill>
                      <a:schemeClr val="accent3"/>
                    </a:solidFill>
                    <a:cs typeface="Franklin Gothic Medium"/>
                  </a:rPr>
                  <a:t>4</a:t>
                </a:r>
              </a:p>
            </p:txBody>
          </p:sp>
          <p:sp>
            <p:nvSpPr>
              <p:cNvPr id="12" name="TextBox 11">
                <a:extLst>
                  <a:ext uri="{FF2B5EF4-FFF2-40B4-BE49-F238E27FC236}">
                    <a16:creationId xmlns:a16="http://schemas.microsoft.com/office/drawing/2014/main" id="{016AE96C-81AF-458B-9A68-B1AF1D41B19F}"/>
                  </a:ext>
                </a:extLst>
              </p:cNvPr>
              <p:cNvSpPr txBox="1"/>
              <p:nvPr/>
            </p:nvSpPr>
            <p:spPr>
              <a:xfrm>
                <a:off x="8242544" y="518794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grpSp>
      </p:grpSp>
    </p:spTree>
    <p:extLst>
      <p:ext uri="{BB962C8B-B14F-4D97-AF65-F5344CB8AC3E}">
        <p14:creationId xmlns:p14="http://schemas.microsoft.com/office/powerpoint/2010/main" val="352272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F588-9C57-4A2B-9092-C642D880CB8D}"/>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40C0BD4F-5D41-4C46-B192-05809687A625}"/>
              </a:ext>
            </a:extLst>
          </p:cNvPr>
          <p:cNvSpPr>
            <a:spLocks noGrp="1"/>
          </p:cNvSpPr>
          <p:nvPr>
            <p:ph idx="1"/>
          </p:nvPr>
        </p:nvSpPr>
        <p:spPr>
          <a:xfrm>
            <a:off x="575240" y="1457556"/>
            <a:ext cx="11187258" cy="5137168"/>
          </a:xfrm>
        </p:spPr>
        <p:txBody>
          <a:bodyPr>
            <a:normAutofit/>
          </a:bodyPr>
          <a:lstStyle/>
          <a:p>
            <a:r>
              <a:rPr lang="en-US" dirty="0"/>
              <a:t>Symbolic Logic (training wheels; lectures 1-8) </a:t>
            </a:r>
          </a:p>
          <a:p>
            <a:pPr lvl="1"/>
            <a:r>
              <a:rPr lang="en-US" dirty="0"/>
              <a:t>Just make arguments in mechanical ways.</a:t>
            </a:r>
          </a:p>
          <a:p>
            <a:r>
              <a:rPr lang="en-US" dirty="0"/>
              <a:t>Set Theory/Arithmetic (bike in your backyard; lectures 9-19)</a:t>
            </a:r>
          </a:p>
          <a:p>
            <a:r>
              <a:rPr lang="en-US" dirty="0"/>
              <a:t>Models of computation (biking in your neighborhood; lectures 19-30)</a:t>
            </a:r>
          </a:p>
          <a:p>
            <a:pPr lvl="1"/>
            <a:r>
              <a:rPr lang="en-US" dirty="0"/>
              <a:t>Still make and communicate rigorous arguments</a:t>
            </a:r>
          </a:p>
          <a:p>
            <a:pPr lvl="1"/>
            <a:r>
              <a:rPr lang="en-US" dirty="0"/>
              <a:t>But now with objects you haven’t used before.</a:t>
            </a:r>
          </a:p>
          <a:p>
            <a:pPr lvl="2"/>
            <a:r>
              <a:rPr lang="en-US" dirty="0"/>
              <a:t>A first taste of how we can argue rigorously about computers.</a:t>
            </a:r>
          </a:p>
          <a:p>
            <a:pPr lvl="1"/>
            <a:r>
              <a:rPr lang="en-US" dirty="0"/>
              <a:t>This week: regular expressions and context free grammars – understand these “simpler computers”</a:t>
            </a:r>
          </a:p>
          <a:p>
            <a:pPr lvl="1"/>
            <a:r>
              <a:rPr lang="en-US" dirty="0"/>
              <a:t>After Thanksgiving: what these simple computers can do</a:t>
            </a:r>
            <a:br>
              <a:rPr lang="en-US" dirty="0"/>
            </a:br>
            <a:r>
              <a:rPr lang="en-US" dirty="0"/>
              <a:t>Last week of class: what simple computers (and normal ones) can’t do.</a:t>
            </a:r>
          </a:p>
        </p:txBody>
      </p:sp>
    </p:spTree>
    <p:extLst>
      <p:ext uri="{BB962C8B-B14F-4D97-AF65-F5344CB8AC3E}">
        <p14:creationId xmlns:p14="http://schemas.microsoft.com/office/powerpoint/2010/main" val="285559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F36A3-7987-4328-BDF8-6E08FF716C48}"/>
              </a:ext>
            </a:extLst>
          </p:cNvPr>
          <p:cNvSpPr>
            <a:spLocks noGrp="1"/>
          </p:cNvSpPr>
          <p:nvPr>
            <p:ph type="title"/>
          </p:nvPr>
        </p:nvSpPr>
        <p:spPr/>
        <p:txBody>
          <a:bodyPr/>
          <a:lstStyle/>
          <a:p>
            <a:r>
              <a:rPr lang="en-US" dirty="0"/>
              <a:t>Regular Expressions</a:t>
            </a:r>
          </a:p>
        </p:txBody>
      </p:sp>
      <p:sp>
        <p:nvSpPr>
          <p:cNvPr id="5" name="Text Placeholder 4">
            <a:extLst>
              <a:ext uri="{FF2B5EF4-FFF2-40B4-BE49-F238E27FC236}">
                <a16:creationId xmlns:a16="http://schemas.microsoft.com/office/drawing/2014/main" id="{B4E4E6B5-214C-4BAC-A1D1-10764BC68E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305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6A349-2563-424D-9F4E-D23CC86C92CC}"/>
              </a:ext>
            </a:extLst>
          </p:cNvPr>
          <p:cNvSpPr>
            <a:spLocks noGrp="1"/>
          </p:cNvSpPr>
          <p:nvPr>
            <p:ph type="title"/>
          </p:nvPr>
        </p:nvSpPr>
        <p:spPr/>
        <p:txBody>
          <a:bodyPr/>
          <a:lstStyle/>
          <a:p>
            <a:r>
              <a:rPr lang="en-US" dirty="0"/>
              <a:t>Regular Expressions</a:t>
            </a:r>
          </a:p>
        </p:txBody>
      </p:sp>
      <p:sp>
        <p:nvSpPr>
          <p:cNvPr id="6" name="Content Placeholder 5">
            <a:extLst>
              <a:ext uri="{FF2B5EF4-FFF2-40B4-BE49-F238E27FC236}">
                <a16:creationId xmlns:a16="http://schemas.microsoft.com/office/drawing/2014/main" id="{D5389B45-7EE1-4ED0-A0C9-0EA3C2F4EFD8}"/>
              </a:ext>
            </a:extLst>
          </p:cNvPr>
          <p:cNvSpPr>
            <a:spLocks noGrp="1"/>
          </p:cNvSpPr>
          <p:nvPr>
            <p:ph idx="1"/>
          </p:nvPr>
        </p:nvSpPr>
        <p:spPr/>
        <p:txBody>
          <a:bodyPr/>
          <a:lstStyle/>
          <a:p>
            <a:r>
              <a:rPr lang="en-US" dirty="0"/>
              <a:t>I have a giant text document. And I want to find all the email addresses inside. What does an email address look like?</a:t>
            </a:r>
          </a:p>
          <a:p>
            <a:endParaRPr lang="en-US" dirty="0"/>
          </a:p>
          <a:p>
            <a:r>
              <a:rPr lang="en-US" dirty="0"/>
              <a:t>[some letters and numbers] @ [more letters] . [com, net, or </a:t>
            </a:r>
            <a:r>
              <a:rPr lang="en-US" dirty="0" err="1"/>
              <a:t>edu</a:t>
            </a:r>
            <a:r>
              <a:rPr lang="en-US" dirty="0"/>
              <a:t>]</a:t>
            </a:r>
          </a:p>
          <a:p>
            <a:endParaRPr lang="en-US" dirty="0"/>
          </a:p>
          <a:p>
            <a:r>
              <a:rPr lang="en-US" dirty="0"/>
              <a:t>We want to ctrl-f for a </a:t>
            </a:r>
            <a:r>
              <a:rPr lang="en-US" b="1" dirty="0"/>
              <a:t>pattern of strings </a:t>
            </a:r>
            <a:r>
              <a:rPr lang="en-US" dirty="0"/>
              <a:t>rather than a single string</a:t>
            </a:r>
            <a:endParaRPr lang="en-US" b="1" dirty="0"/>
          </a:p>
        </p:txBody>
      </p:sp>
    </p:spTree>
    <p:extLst>
      <p:ext uri="{BB962C8B-B14F-4D97-AF65-F5344CB8AC3E}">
        <p14:creationId xmlns:p14="http://schemas.microsoft.com/office/powerpoint/2010/main" val="263877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5229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lstStyle/>
              <a:p>
                <a:r>
                  <a:rPr lang="en-US" dirty="0"/>
                  <a:t>Every pattern automatically gives you a language .</a:t>
                </a:r>
              </a:p>
              <a:p>
                <a:pPr lvl="1"/>
                <a:r>
                  <a:rPr lang="en-US" dirty="0"/>
                  <a:t>The set of all strings that match that pattern.</a:t>
                </a:r>
              </a:p>
              <a:p>
                <a:pPr lvl="1"/>
                <a:endParaRPr lang="en-US" dirty="0"/>
              </a:p>
              <a:p>
                <a:pPr lvl="1"/>
                <a:r>
                  <a:rPr lang="en-US" dirty="0"/>
                  <a:t>We’ll formalize “patterns” via “regular expressions”</a:t>
                </a:r>
              </a:p>
              <a:p>
                <a:pPr lvl="1"/>
                <a:endParaRPr lang="en-US" dirty="0"/>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a:rPr lang="en-US" i="1">
                        <a:latin typeface="Cambria Math" panose="02040503050406030204" pitchFamily="18" charset="0"/>
                      </a:rPr>
                      <m:t>∅</m:t>
                    </m:r>
                  </m:oMath>
                </a14:m>
                <a:r>
                  <a:rPr lang="en-US" dirty="0"/>
                  <a:t> is a regular expression. No strings match this pattern. </a:t>
                </a:r>
              </a:p>
              <a:p>
                <a:pPr lvl="1"/>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545368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p:spTree>
    <p:extLst>
      <p:ext uri="{BB962C8B-B14F-4D97-AF65-F5344CB8AC3E}">
        <p14:creationId xmlns:p14="http://schemas.microsoft.com/office/powerpoint/2010/main" val="36820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11700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docProps/app.xml><?xml version="1.0" encoding="utf-8"?>
<Properties xmlns="http://schemas.openxmlformats.org/officeDocument/2006/extended-properties" xmlns:vt="http://schemas.openxmlformats.org/officeDocument/2006/docPropsVTypes">
  <Template>311_template</Template>
  <TotalTime>1283</TotalTime>
  <Words>1972</Words>
  <Application>Microsoft Office PowerPoint</Application>
  <PresentationFormat>Widescreen</PresentationFormat>
  <Paragraphs>258</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Arial</vt:lpstr>
      <vt:lpstr>Calibri</vt:lpstr>
      <vt:lpstr>Cambria Math</vt:lpstr>
      <vt:lpstr>Courier New</vt:lpstr>
      <vt:lpstr>Franklin Gothic Medium</vt:lpstr>
      <vt:lpstr>Segoe UI</vt:lpstr>
      <vt:lpstr>Segoe UI Light</vt:lpstr>
      <vt:lpstr>Segoe UI Semibold</vt:lpstr>
      <vt:lpstr>Segoe UI Semilight</vt:lpstr>
      <vt:lpstr>Symbol</vt:lpstr>
      <vt:lpstr>Tw Cen MT</vt:lpstr>
      <vt:lpstr>Wingdings 3</vt:lpstr>
      <vt:lpstr>Integral</vt:lpstr>
      <vt:lpstr>Regular Expressions  (for real this time)</vt:lpstr>
      <vt:lpstr>Part 3 of the course!</vt:lpstr>
      <vt:lpstr>Course Outline</vt:lpstr>
      <vt:lpstr>Regular Expressions</vt:lpstr>
      <vt:lpstr>Regular Expressions</vt:lpstr>
      <vt:lpstr>Languages </vt:lpstr>
      <vt:lpstr>Regular Expressions</vt:lpstr>
      <vt:lpstr>Regular Expressions</vt:lpstr>
      <vt:lpstr>Regular Expressions</vt:lpstr>
      <vt:lpstr>Regular Expressions</vt:lpstr>
      <vt:lpstr>More Examples</vt:lpstr>
      <vt:lpstr>More Examples</vt:lpstr>
      <vt:lpstr>More Practice</vt:lpstr>
      <vt:lpstr>More Practice</vt:lpstr>
      <vt:lpstr>Practical Advice</vt:lpstr>
      <vt:lpstr>Regular Expressions In Practice</vt:lpstr>
      <vt:lpstr>Regular Expressions In Practice</vt:lpstr>
      <vt:lpstr>A Final Vocabulary Note</vt:lpstr>
      <vt:lpstr>Context Free Grammars</vt:lpstr>
      <vt:lpstr>What Can’t Regular Expressions Do?</vt:lpstr>
      <vt:lpstr>Context Free Grammars</vt:lpstr>
      <vt:lpstr>Context Free Grammars</vt:lpstr>
      <vt:lpstr>Examples</vt:lpstr>
      <vt:lpstr>Arithmetic</vt:lpstr>
      <vt:lpstr>Arithmetic</vt:lpstr>
      <vt:lpstr>Parse Trees</vt:lpstr>
      <vt:lpstr>Back to the arithmetic</vt:lpstr>
      <vt:lpstr>How do we encode order of operations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23</cp:revision>
  <cp:lastPrinted>2022-02-18T20:41:07Z</cp:lastPrinted>
  <dcterms:created xsi:type="dcterms:W3CDTF">2020-11-13T00:25:39Z</dcterms:created>
  <dcterms:modified xsi:type="dcterms:W3CDTF">2022-02-18T21:05:18Z</dcterms:modified>
</cp:coreProperties>
</file>