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8" r:id="rId4"/>
    <p:sldId id="260" r:id="rId5"/>
    <p:sldId id="259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72" r:id="rId16"/>
    <p:sldId id="278" r:id="rId17"/>
    <p:sldId id="279" r:id="rId18"/>
    <p:sldId id="269" r:id="rId19"/>
    <p:sldId id="270" r:id="rId20"/>
    <p:sldId id="274" r:id="rId21"/>
    <p:sldId id="273" r:id="rId22"/>
    <p:sldId id="271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BB4A3B2-68BC-4C22-8050-03291D32687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9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8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41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86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82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1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6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7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8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9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BB4A3B2-68BC-4C22-8050-03291D32687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72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552F-CE0D-42A3-A027-9783C9289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85480-9376-4153-B6C3-A909ABAA82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</a:t>
            </a:r>
          </a:p>
          <a:p>
            <a:r>
              <a:rPr lang="en-US" dirty="0"/>
              <a:t>Lecture 18</a:t>
            </a:r>
          </a:p>
        </p:txBody>
      </p:sp>
      <p:pic>
        <p:nvPicPr>
          <p:cNvPr id="5" name="Picture 2" descr="Image result for xkcd recursion">
            <a:extLst>
              <a:ext uri="{FF2B5EF4-FFF2-40B4-BE49-F238E27FC236}">
                <a16:creationId xmlns:a16="http://schemas.microsoft.com/office/drawing/2014/main" id="{906F2C12-31CD-420F-B23D-DCCC55619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82" y="1673592"/>
            <a:ext cx="7048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352808-B28B-40E2-B980-19A577C6021C}"/>
                  </a:ext>
                </a:extLst>
              </p:cNvPr>
              <p:cNvSpPr txBox="1"/>
              <p:nvPr/>
            </p:nvSpPr>
            <p:spPr>
              <a:xfrm>
                <a:off x="2948473" y="181947"/>
                <a:ext cx="86354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Warm up:</a:t>
                </a:r>
                <a:br>
                  <a:rPr lang="en-US" sz="2400" dirty="0"/>
                </a:br>
                <a:r>
                  <a:rPr lang="en-US" sz="2400" dirty="0"/>
                  <a:t>What’s the first sentence of the base case and IS for a proof of: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“Every set of integers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has a largest element”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352808-B28B-40E2-B980-19A577C60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473" y="181947"/>
                <a:ext cx="8635482" cy="1200329"/>
              </a:xfrm>
              <a:prstGeom prst="rect">
                <a:avLst/>
              </a:prstGeom>
              <a:blipFill>
                <a:blip r:embed="rId3"/>
                <a:stretch>
                  <a:fillRect l="-113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57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384F-4894-4E12-A529-8995F793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element is built up recursively…</a:t>
                </a:r>
              </a:p>
              <a:p>
                <a:r>
                  <a:rPr lang="en-US" dirty="0"/>
                  <a:t>So to show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base case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Show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every named element in the recursive rule,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the new element (repeat for each rule).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047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3B54-99CD-439A-9EC6-67C7F67B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be:</a:t>
                </a:r>
                <a:br>
                  <a:rPr lang="en-US" dirty="0"/>
                </a:br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Show 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:r>
                  <a:rPr lang="en-US" dirty="0"/>
                  <a:t>Inductive Hypothesis:</a:t>
                </a:r>
              </a:p>
              <a:p>
                <a:r>
                  <a:rPr lang="en-US" b="0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219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dirty="0"/>
                  <a:t> holds.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 dirty="0"/>
                  <a:t>, so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213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dirty="0"/>
                  <a:t> holds.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 dirty="0"/>
                  <a:t>, so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Inductive Step: By IH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3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Adding the equations,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 This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304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96B3-8330-4917-9D40-B9EBB799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State your proof is by structural induction.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base cases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listed as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 recursive rules.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the “new element” given. </a:t>
                </a:r>
              </a:p>
              <a:p>
                <a:r>
                  <a:rPr lang="en-US" dirty="0"/>
                  <a:t>You will need a separate step for every rule.</a:t>
                </a:r>
              </a:p>
              <a:p>
                <a:r>
                  <a:rPr lang="en-US" dirty="0"/>
                  <a:t>5.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00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FDA1D-9E31-447A-A7B0-969F581C4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Think of each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requiring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“applications of a rule” to get in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𝑐𝑎𝑠𝑒𝑠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𝑏𝑎𝑠𝑒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𝑐𝑎𝑠𝑒𝑠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𝑎𝑝𝑝𝑙𝑖𝑐𝑎𝑡𝑖𝑜𝑛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It’s the same principle as regular induction. You’re just inducting on “how many steps did we need to get this element?”</a:t>
                </a:r>
              </a:p>
              <a:p>
                <a:r>
                  <a:rPr lang="en-US" dirty="0"/>
                  <a:t>You’re still only assuming the IH about a domino you’ve knocked over.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FDA1D-9E31-447A-A7B0-969F581C4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063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2DB3-C72E-4C92-BB52-02BCC164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694FA-80BC-4672-B2A7-6E7E2AFBE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building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“step-by-step”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={6,15}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12,21,30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={18,24,27,36,42,45,60}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can always of the form “suppose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” and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use the structural induction phrasing assuming our reader knows how induction works and so don’t phrase it explicitly in this form.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694FA-80BC-4672-B2A7-6E7E2AFBE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350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 the strangeness of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there is a “for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dirty="0"/>
                  <a:t> inside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That means we’ll have to introduce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as part of the base case and the inductive step!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929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/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:Basis: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blipFill>
                <a:blip r:embed="rId4"/>
                <a:stretch>
                  <a:fillRect l="-161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84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4DB3-BDB6-4F32-9D0F-7E3520BE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F552A-28C2-4860-B7A3-8496000C8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few students still taking the midterm over the next few days.</a:t>
            </a:r>
          </a:p>
          <a:p>
            <a:r>
              <a:rPr lang="en-US" dirty="0"/>
              <a:t>We’ll post solutions as soon as we can.</a:t>
            </a:r>
          </a:p>
          <a:p>
            <a:endParaRPr lang="en-US" dirty="0"/>
          </a:p>
          <a:p>
            <a:r>
              <a:rPr lang="en-US" dirty="0"/>
              <a:t>Remember that HW6 is out! Due Feb. 23</a:t>
            </a:r>
            <a:r>
              <a:rPr lang="en-US" baseline="30000" dirty="0"/>
              <a:t>rd</a:t>
            </a:r>
            <a:r>
              <a:rPr lang="en-US" dirty="0"/>
              <a:t>. </a:t>
            </a:r>
          </a:p>
          <a:p>
            <a:r>
              <a:rPr lang="en-US" dirty="0"/>
              <a:t>It’s longer than a normal homework (but less than 2 </a:t>
            </a:r>
            <a:r>
              <a:rPr lang="en-US" dirty="0" err="1"/>
              <a:t>homeworks</a:t>
            </a:r>
            <a:r>
              <a:rPr lang="en-US" dirty="0"/>
              <a:t> in length).</a:t>
            </a:r>
          </a:p>
        </p:txBody>
      </p:sp>
    </p:spTree>
    <p:extLst>
      <p:ext uri="{BB962C8B-B14F-4D97-AF65-F5344CB8AC3E}">
        <p14:creationId xmlns:p14="http://schemas.microsoft.com/office/powerpoint/2010/main" val="355360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/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:Basis: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blipFill>
                <a:blip r:embed="rId4"/>
                <a:stretch>
                  <a:fillRect l="-161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230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Define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/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:Basis: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blipFill>
                <a:blip r:embed="rId4"/>
                <a:stretch>
                  <a:fillRect l="-161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677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Structural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Trees are another common source of structural induction.</a:t>
                </a:r>
              </a:p>
              <a:p>
                <a:endParaRPr lang="en-US" dirty="0"/>
              </a:p>
              <a:p>
                <a:r>
                  <a:rPr lang="en-US" dirty="0"/>
                  <a:t>Basis: A single node is a rooted binary tree.</a:t>
                </a:r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705725" y="269557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441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F732-34B8-439B-80AB-6F289ADA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None/>
                </a:pPr>
                <a:r>
                  <a:rPr lang="en-US" dirty="0"/>
                  <a:t>size(              ) =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None/>
                </a:pPr>
                <a:r>
                  <a:rPr lang="en-US" dirty="0"/>
                  <a:t>height(             ) = 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9B31C4E-ECB9-4061-B562-EA7ECFBD9C62}"/>
              </a:ext>
            </a:extLst>
          </p:cNvPr>
          <p:cNvGrpSpPr/>
          <p:nvPr/>
        </p:nvGrpSpPr>
        <p:grpSpPr>
          <a:xfrm>
            <a:off x="1341119" y="2072415"/>
            <a:ext cx="1290003" cy="955266"/>
            <a:chOff x="813275" y="4134894"/>
            <a:chExt cx="2488408" cy="1971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85DE41-C402-406E-87D7-A5D5218264DB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55E968-DDC1-4118-B146-E8E23A240956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5BC7A4-CAB8-4D3E-8426-CDA6658082B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CB76118-BC8A-406F-BD5C-5CDCDCCF6AC2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8D67C6-812A-4439-9929-B6CD550C298F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029859-5E16-4EBE-8FC2-9A5C84E8113B}"/>
                </a:ext>
              </a:extLst>
            </p:cNvPr>
            <p:cNvCxnSpPr>
              <a:stCxn id="10" idx="4"/>
              <a:endCxn id="6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5CF390-4F99-4D8A-9B66-FE9A3EB4513E}"/>
                </a:ext>
              </a:extLst>
            </p:cNvPr>
            <p:cNvCxnSpPr>
              <a:cxnSpLocks/>
              <a:stCxn id="10" idx="4"/>
              <a:endCxn id="8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09BA80-5CB4-479A-B22F-3C4125BA066C}"/>
              </a:ext>
            </a:extLst>
          </p:cNvPr>
          <p:cNvGrpSpPr/>
          <p:nvPr/>
        </p:nvGrpSpPr>
        <p:grpSpPr>
          <a:xfrm>
            <a:off x="1650543" y="4916510"/>
            <a:ext cx="1290003" cy="955266"/>
            <a:chOff x="813275" y="4134894"/>
            <a:chExt cx="2488408" cy="19712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A77D87-7A9C-4FC1-BD8C-723B7C45A23D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5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DCE6F00-A4AE-412E-9D3A-C5AB4DB919C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F919F1-6AAC-49F6-B5A5-4DC2F379721B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552259C-B5EE-436D-B87F-92D19C58959F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8BD755-8F0F-426C-8CCC-DC7218A821CC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1C5B7F-78DB-46C5-AEA1-099633BAA496}"/>
                </a:ext>
              </a:extLst>
            </p:cNvPr>
            <p:cNvCxnSpPr>
              <a:stCxn id="17" idx="4"/>
              <a:endCxn id="2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9F7FEB-61DA-4C55-9522-12CB21B719EF}"/>
                </a:ext>
              </a:extLst>
            </p:cNvPr>
            <p:cNvCxnSpPr>
              <a:cxnSpLocks/>
              <a:stCxn id="17" idx="4"/>
              <a:endCxn id="2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1EA014F-6003-4AB7-8E3D-410A97166C8D}"/>
              </a:ext>
            </a:extLst>
          </p:cNvPr>
          <p:cNvSpPr/>
          <p:nvPr/>
        </p:nvSpPr>
        <p:spPr>
          <a:xfrm>
            <a:off x="1725739" y="439954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D37143-962E-4222-827F-EA5330AFA747}"/>
              </a:ext>
            </a:extLst>
          </p:cNvPr>
          <p:cNvSpPr/>
          <p:nvPr/>
        </p:nvSpPr>
        <p:spPr>
          <a:xfrm>
            <a:off x="1356524" y="15986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82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every rooted binary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show this next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68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follows:</a:t>
                </a:r>
              </a:p>
              <a:p>
                <a:r>
                  <a:rPr lang="en-US" dirty="0"/>
                  <a:t>Basis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Exclusion Rule: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the basis step (alone) or a finite number of recursive steps starting from a basis step.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61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BB3B-A37A-48BF-8223-2A6352FD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8EAC5-4B98-4B07-A8D9-9971679FA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always list the Basis and Recursive parts of the definition.</a:t>
            </a:r>
          </a:p>
          <a:p>
            <a:r>
              <a:rPr lang="en-US" dirty="0"/>
              <a:t>Starting…now…we’re going to be lazy and skip writing the “exclusion” rule. It’s still part of the definition.</a:t>
            </a:r>
          </a:p>
        </p:txBody>
      </p:sp>
    </p:spTree>
    <p:extLst>
      <p:ext uri="{BB962C8B-B14F-4D97-AF65-F5344CB8AC3E}">
        <p14:creationId xmlns:p14="http://schemas.microsoft.com/office/powerpoint/2010/main" val="207987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6CEE-E1F2-4D5E-90BC-4078A83F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Write a recursive definition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68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DE94-8535-407D-B3B8-8F954BFF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these recursive definitions? </a:t>
                </a:r>
              </a:p>
              <a:p>
                <a:r>
                  <a:rPr lang="en-US" dirty="0"/>
                  <a:t>They’re the basis for regular expressions, which we’ll introduce next week. Answer questions like “how do you search for anything that looks like an email address”</a:t>
                </a:r>
              </a:p>
              <a:p>
                <a:endParaRPr lang="en-US" dirty="0"/>
              </a:p>
              <a:p>
                <a:r>
                  <a:rPr lang="en-US" dirty="0"/>
                  <a:t>First, we need to talk about strings.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will be an </a:t>
                </a:r>
                <a:r>
                  <a:rPr lang="en-US" b="1" dirty="0"/>
                  <a:t>alphabet </a:t>
                </a:r>
                <a:r>
                  <a:rPr lang="en-US" dirty="0"/>
                  <a:t>the set of all the letters you can use in words.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the set of all </a:t>
                </a:r>
                <a:r>
                  <a:rPr lang="en-US" b="1" dirty="0"/>
                  <a:t>words </a:t>
                </a:r>
                <a:r>
                  <a:rPr lang="en-US" dirty="0"/>
                  <a:t>all the strings you can build off of the letters.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61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537F-54D3-46B1-9883-DAEA334E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“the empty string”</a:t>
                </a:r>
              </a:p>
              <a:p>
                <a:r>
                  <a:rPr lang="en-US" dirty="0"/>
                  <a:t>The string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characters –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 dirty="0"/>
                  <a:t>not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means the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the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appended.</a:t>
                </a:r>
              </a:p>
              <a:p>
                <a:r>
                  <a:rPr lang="en-US" dirty="0"/>
                  <a:t>You’ll also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to mean “concatenate” i.e. + in Java)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49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7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666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761</TotalTime>
  <Words>2184</Words>
  <Application>Microsoft Office PowerPoint</Application>
  <PresentationFormat>Widescreen</PresentationFormat>
  <Paragraphs>189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Structural Induction</vt:lpstr>
      <vt:lpstr>Announcements</vt:lpstr>
      <vt:lpstr>Recursive Definition of Sets</vt:lpstr>
      <vt:lpstr>Recursive Definitions of Sets</vt:lpstr>
      <vt:lpstr>Recursive Definitions of Sets</vt:lpstr>
      <vt:lpstr>Strings</vt:lpstr>
      <vt:lpstr>Strings</vt:lpstr>
      <vt:lpstr>Functions on Strings</vt:lpstr>
      <vt:lpstr>Functions on Strings</vt:lpstr>
      <vt:lpstr>Structural Induction</vt:lpstr>
      <vt:lpstr>Structural Induction Example</vt:lpstr>
      <vt:lpstr>Structural Induction</vt:lpstr>
      <vt:lpstr>Structural Induction</vt:lpstr>
      <vt:lpstr>Structural Induction</vt:lpstr>
      <vt:lpstr>Structural Induction Template</vt:lpstr>
      <vt:lpstr>Wait a minute! Why can we do this?</vt:lpstr>
      <vt:lpstr>Wait a minute! Why can we do this?</vt:lpstr>
      <vt:lpstr>Claim len(x⋅y)=len(x) + len(y) for all x,y∈Σ^∗.</vt:lpstr>
      <vt:lpstr>Claim len(x⋅y)=len(x) + len(y) for all x,y∈Σ^∗.</vt:lpstr>
      <vt:lpstr>Claim len(x⋅y)=len(x) + len(y) for all x,y∈Σ^∗.</vt:lpstr>
      <vt:lpstr>Claim len(x⋅y)=len(x) + len(y) for all x,y∈Σ^∗.</vt:lpstr>
      <vt:lpstr>More Structural Sets</vt:lpstr>
      <vt:lpstr>Functions on Binary Trees</vt:lpstr>
      <vt:lpstr>Structural Induction on Binary Trees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Induction</dc:title>
  <dc:creator>Robert Weber</dc:creator>
  <cp:lastModifiedBy>rtweber2</cp:lastModifiedBy>
  <cp:revision>27</cp:revision>
  <dcterms:created xsi:type="dcterms:W3CDTF">2020-11-08T19:06:15Z</dcterms:created>
  <dcterms:modified xsi:type="dcterms:W3CDTF">2022-02-14T21:02:02Z</dcterms:modified>
</cp:coreProperties>
</file>