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90" r:id="rId4"/>
    <p:sldId id="257" r:id="rId5"/>
    <p:sldId id="258" r:id="rId6"/>
    <p:sldId id="261" r:id="rId7"/>
    <p:sldId id="260" r:id="rId8"/>
    <p:sldId id="259" r:id="rId9"/>
    <p:sldId id="262" r:id="rId10"/>
    <p:sldId id="263" r:id="rId11"/>
    <p:sldId id="264" r:id="rId12"/>
    <p:sldId id="266" r:id="rId13"/>
    <p:sldId id="304" r:id="rId14"/>
    <p:sldId id="305" r:id="rId15"/>
    <p:sldId id="306" r:id="rId16"/>
    <p:sldId id="307" r:id="rId17"/>
    <p:sldId id="267" r:id="rId18"/>
    <p:sldId id="268" r:id="rId19"/>
    <p:sldId id="269" r:id="rId20"/>
    <p:sldId id="270" r:id="rId21"/>
    <p:sldId id="277" r:id="rId22"/>
    <p:sldId id="271" r:id="rId23"/>
    <p:sldId id="272" r:id="rId24"/>
    <p:sldId id="276" r:id="rId25"/>
    <p:sldId id="273" r:id="rId26"/>
    <p:sldId id="275" r:id="rId27"/>
    <p:sldId id="299" r:id="rId28"/>
    <p:sldId id="300" r:id="rId29"/>
    <p:sldId id="303" r:id="rId30"/>
    <p:sldId id="301" r:id="rId31"/>
    <p:sldId id="30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D1501F-7C51-403F-B42F-9C4FB7911A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23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9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4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99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3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36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3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1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8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9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58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5D1501F-7C51-403F-B42F-9C4FB7911A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1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8AB17-F469-4105-BFF7-6DD22571F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 More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031FE-D03E-46A5-8EA1-2BD40D7A36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2022</a:t>
            </a:r>
          </a:p>
          <a:p>
            <a:r>
              <a:rPr lang="en-US" dirty="0"/>
              <a:t>Lecture 17</a:t>
            </a:r>
          </a:p>
        </p:txBody>
      </p:sp>
    </p:spTree>
    <p:extLst>
      <p:ext uri="{BB962C8B-B14F-4D97-AF65-F5344CB8AC3E}">
        <p14:creationId xmlns:p14="http://schemas.microsoft.com/office/powerpoint/2010/main" val="2276585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7E2E237-22C5-4FAF-B4DA-5C9A4D3A4C4A}"/>
              </a:ext>
            </a:extLst>
          </p:cNvPr>
          <p:cNvSpPr/>
          <p:nvPr/>
        </p:nvSpPr>
        <p:spPr>
          <a:xfrm>
            <a:off x="4728882" y="3778624"/>
            <a:ext cx="7158318" cy="120127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FORCE the expression in your IH to appear</a:t>
            </a:r>
          </a:p>
        </p:txBody>
      </p:sp>
    </p:spTree>
    <p:extLst>
      <p:ext uri="{BB962C8B-B14F-4D97-AF65-F5344CB8AC3E}">
        <p14:creationId xmlns:p14="http://schemas.microsoft.com/office/powerpoint/2010/main" val="50262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IH, we can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an integer, we meet the definition of divides and we have:</a:t>
                </a:r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276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76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That inductive step might still seem like magic. </a:t>
                </a:r>
              </a:p>
              <a:p>
                <a:endParaRPr lang="en-US" dirty="0"/>
              </a:p>
              <a:p>
                <a:r>
                  <a:rPr lang="en-US" dirty="0"/>
                  <a:t>It sometimes helps to run through examples, and look for patterns: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2⋅0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−1=0=3⋅0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−1=255=3⋅85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341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/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divisor goes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0→4⋅0+1=1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1→4⋅1+1=5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5→4⋅5+1=21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might give us a hint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will be in the algebra somewhere, and give us another intermediate target.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blipFill>
                <a:blip r:embed="rId4"/>
                <a:stretch>
                  <a:fillRect l="-1218" t="-1323" r="-148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5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3A84-A7FD-4010-8D2A-89B2DD2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in a line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≥2)</m:t>
                    </m:r>
                  </m:oMath>
                </a14:m>
                <a:r>
                  <a:rPr lang="en-US" dirty="0"/>
                  <a:t>. Each of them wears either a </a:t>
                </a:r>
                <a:r>
                  <a:rPr lang="en-US" b="1" dirty="0">
                    <a:solidFill>
                      <a:schemeClr val="accent3"/>
                    </a:solidFill>
                  </a:rPr>
                  <a:t>purple hat </a:t>
                </a:r>
                <a:r>
                  <a:rPr lang="en-US" dirty="0"/>
                  <a:t>or a </a:t>
                </a:r>
                <a:r>
                  <a:rPr lang="en-US" b="1" dirty="0">
                    <a:solidFill>
                      <a:schemeClr val="accent4"/>
                    </a:solidFill>
                  </a:rPr>
                  <a:t>gold hat</a:t>
                </a:r>
                <a:r>
                  <a:rPr lang="en-US" dirty="0"/>
                  <a:t>. The person at the front of the line wears a purple hat. The person at the back of the line wears a gold hat. </a:t>
                </a:r>
              </a:p>
              <a:p>
                <a:r>
                  <a:rPr lang="en-US" dirty="0"/>
                  <a:t>Show that for every arrangement of the line satisfying the rule above, there is a person with a purple hat next to someone with a gold hat. </a:t>
                </a:r>
              </a:p>
              <a:p>
                <a:endParaRPr lang="en-US" dirty="0"/>
              </a:p>
              <a:p>
                <a:r>
                  <a:rPr lang="en-US" dirty="0"/>
                  <a:t>Yes this is </a:t>
                </a:r>
                <a:r>
                  <a:rPr lang="en-US" dirty="0" err="1"/>
                  <a:t>kinda</a:t>
                </a:r>
                <a:r>
                  <a:rPr lang="en-US" dirty="0"/>
                  <a:t> obvious. I promise this is good induction practice.</a:t>
                </a:r>
              </a:p>
              <a:p>
                <a:r>
                  <a:rPr lang="en-US" dirty="0"/>
                  <a:t>Yes you could argue this by contradiction. I promise this is good induction practice.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260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any line of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Inductive Hypothesis: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780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a line of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Target: there is someone in a purple hat next to someone in a gold hat.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 r="-1144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501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a line of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r>
                  <a:rPr lang="en-US" dirty="0"/>
                  <a:t>Case 1: There is someone with a purple hat next to the person in the gold hat at one end. Then those people are the required adjacent opposite hats.</a:t>
                </a:r>
              </a:p>
              <a:p>
                <a:pPr marL="0" indent="0">
                  <a:buNone/>
                </a:pPr>
                <a:r>
                  <a:rPr lang="en-US" dirty="0"/>
                  <a:t>Case 2:. There is a person with a gold hat next to the person in the gold hat at the end. Then the line from the second person to the end is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has a gold hat at one end and a purple hat at the other. Applying the inductive hypothesis, there is an adjacent, opposite-hat wearing pair.</a:t>
                </a:r>
              </a:p>
              <a:p>
                <a:pPr marL="0" indent="0">
                  <a:buNone/>
                </a:pPr>
                <a:r>
                  <a:rPr lang="en-US" dirty="0"/>
                  <a:t>In either case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498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[Define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Base Cases: </a:t>
                </a:r>
              </a:p>
              <a:p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339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=2≥2=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=2+1=3=2⋅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04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=2≥2=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=2+1=3=2⋅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       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64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CCBC-2D31-4074-BAC3-A62D6011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I’ve got a bunch of these 3 piece tiles.</a:t>
                </a:r>
              </a:p>
              <a:p>
                <a:r>
                  <a:rPr lang="en-US" dirty="0"/>
                  <a:t>I want to fill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grid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the pieces, except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i="0" dirty="0"/>
                  <a:t>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spot in a corner.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25AB651-5F99-4120-929C-F28EA2E2885D}"/>
              </a:ext>
            </a:extLst>
          </p:cNvPr>
          <p:cNvGrpSpPr/>
          <p:nvPr/>
        </p:nvGrpSpPr>
        <p:grpSpPr>
          <a:xfrm>
            <a:off x="6572249" y="854258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D220FC-3156-44F3-9CE3-3D0528B5A946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715F4F-2469-4BA5-8496-274F3DBD678F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1B5FE-B95E-44FF-8515-0B1F8F916A8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AF9B6F-E7A1-42C2-B9EA-F7959A5919D4}"/>
              </a:ext>
            </a:extLst>
          </p:cNvPr>
          <p:cNvGrpSpPr/>
          <p:nvPr/>
        </p:nvGrpSpPr>
        <p:grpSpPr>
          <a:xfrm>
            <a:off x="3295649" y="3581809"/>
            <a:ext cx="1223960" cy="1219198"/>
            <a:chOff x="3295649" y="3581809"/>
            <a:chExt cx="1223960" cy="121919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BDC50F-031C-46AB-A033-8AED2DB0E6C3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262FCB-C9AF-4BDB-93FC-2E9FEA4C7EAE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7B3227-ACEA-4AF4-97BD-E18C6763AA42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A5DA3E-0D90-4B6B-92A2-427A2C7FB4B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F2828F-35F6-4FA9-8B7B-23007EE71E2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9DDF6A-E681-4A70-A5D3-041BC865937B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FC77C96-29C2-47A3-9DFE-2E8E4A841B2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B2476A1-73D0-4664-B61E-BC1ED586B5B4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45A8DDB-509E-4885-A1A8-8D8E3B6B1DC8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CCC7DC-0BEE-407A-8B58-D35F4D80B236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CF3B81-1D9E-4773-A11F-35B9B4106D1C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CFDD1B-409D-4718-B1C9-458902DA38D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AEDF3E5-4B32-4512-A4A3-5A83E51DABA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BA69BE-8F75-40F0-8804-D0BCDAC703E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8EBA9F0-A9D1-4E8E-8D33-5124632219A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24302E5-5DFC-4690-BE7A-D65ECBDE02C3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B4E30D-1176-4311-8F69-19AF7F2F3B93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5DC5AA0-29C1-4CD8-85D8-42E6F5C3A43E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CFF461-1D90-453B-BAFE-F7017DA857AE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18B4FDC-C758-4C6B-A2A4-6C35E1E4166D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7160F9-3CCE-48C4-9490-72AFEF7BDFA3}"/>
              </a:ext>
            </a:extLst>
          </p:cNvPr>
          <p:cNvGrpSpPr/>
          <p:nvPr/>
        </p:nvGrpSpPr>
        <p:grpSpPr>
          <a:xfrm>
            <a:off x="4524369" y="3581808"/>
            <a:ext cx="1223960" cy="1219198"/>
            <a:chOff x="3295649" y="3581809"/>
            <a:chExt cx="1223960" cy="1219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85FC0B8-947F-4021-802E-0B095B48FB05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73A9642-1505-4E6E-9772-2823378DE54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F21EB77-CF4B-40E2-ACAC-0CFBF8AD36DB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D02D3F1-E42D-4030-891D-79DD79279064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65BC087-C25F-4B29-BE62-FDFA5479206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15916B-310A-425B-A03E-1CF525EEBE92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9D83F49-7BD8-46F1-A11A-FD1DCA3DF1FB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E4771FE-44D7-4CAC-9F0E-12981AEDA17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DFFAD7-37E6-4471-98C3-30C03C99A5DB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580CC97-733C-4602-B004-1A3FE27AB455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73B803B-9FEC-4A7F-A8AE-0E70FBB93151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ED5056A-6997-441E-A482-526E762A947D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FE3EA1A-99C8-43A4-B154-4FEA627B8F4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636409-0346-4189-B9F6-29E9FB358805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685C79D-2F9E-4780-AD64-29641BC03EB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F614BC9-DBFB-407A-BAF1-C63A36DE1E54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58AA12-814F-4D03-8310-7B15256B73D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E9EFEBE-F8E3-45A1-AB6A-19631D3EA3C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7BD98A-9243-4DC4-83A9-B00A4F3981C9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F180DB6-94D7-4BFE-B7B4-BC7E04F3EA7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C72E7FD-FD89-49FC-8DED-03F88C719FEB}"/>
              </a:ext>
            </a:extLst>
          </p:cNvPr>
          <p:cNvGrpSpPr/>
          <p:nvPr/>
        </p:nvGrpSpPr>
        <p:grpSpPr>
          <a:xfrm>
            <a:off x="3293263" y="4801411"/>
            <a:ext cx="1223960" cy="1219198"/>
            <a:chOff x="3295649" y="3581809"/>
            <a:chExt cx="1223960" cy="121919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84498CB-47DB-4388-AD32-5A85A66D2094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08F74A-51A4-46B0-867B-C75A0D67E5B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81F08EC-DCE8-4029-B79F-21E752AEE1A7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D9066CC-8EDF-43B8-918A-1708188B2B41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D061F85-2B2B-42F3-8235-F532A886E21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F99D53B-4EAC-4431-9614-F28E99160290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E9DC246-917E-4C48-9762-AF34DC97F0C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8172A4D-D8DF-42F7-97C8-D442CBC4090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3BCDF5F-5F77-4CDC-9C7C-DFDD63B17B5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40A977A-2B8C-4BCF-BC4B-AEEED903AE0B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5851622-3D3F-48DE-AD27-CC924D2CBB55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DF6E187-DFC0-4AF1-80E2-BA110B88B51C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8342AB0-7DEA-49B0-9CC4-70F8ECB4C32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DAEE823-3264-40AD-8B4C-191DB848C0C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712F79D-E02B-47FD-9DE3-DB99B11B595F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058C303-0B29-4EBC-BC20-7B96DA00499B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2544A08-C32E-4C85-B022-E0D9F956B20F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0565F9A-74C1-43A3-B946-7392C4831D66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DEF6A51-7681-4232-8FCF-11D54784DE8A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C45597E-6719-47E9-8628-3272E391982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80E716-6DD9-4679-96DD-ABA75C0BAF14}"/>
              </a:ext>
            </a:extLst>
          </p:cNvPr>
          <p:cNvGrpSpPr/>
          <p:nvPr/>
        </p:nvGrpSpPr>
        <p:grpSpPr>
          <a:xfrm>
            <a:off x="4526749" y="4796995"/>
            <a:ext cx="609600" cy="609599"/>
            <a:chOff x="3295649" y="3581809"/>
            <a:chExt cx="609600" cy="609599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8E71083-776E-41FB-978D-7E3522A00E5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380E148-9439-4CE7-96E8-D38221F36655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B04381C-B43B-4F37-BA1C-0B46372C708B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D06345B-151D-4C83-8252-B4F83CB8039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6682DE8-C5DF-41E9-9BF0-F8169A993132}"/>
              </a:ext>
            </a:extLst>
          </p:cNvPr>
          <p:cNvGrpSpPr/>
          <p:nvPr/>
        </p:nvGrpSpPr>
        <p:grpSpPr>
          <a:xfrm>
            <a:off x="4531509" y="5406594"/>
            <a:ext cx="609600" cy="609599"/>
            <a:chOff x="3295649" y="3581809"/>
            <a:chExt cx="609600" cy="60959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03A6087-2CEB-4041-875E-E14F4CA60EF2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4299EF1-E8F7-4C82-A6E5-187D3751A68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6C331BA-0A59-4A85-BC3B-E654E650D0F8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352F02B-3D05-4951-984C-DD4CC421181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6D035F0A-ADC8-4FEA-B80A-6DDB8865F677}"/>
              </a:ext>
            </a:extLst>
          </p:cNvPr>
          <p:cNvSpPr/>
          <p:nvPr/>
        </p:nvSpPr>
        <p:spPr>
          <a:xfrm>
            <a:off x="5141109" y="57113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74DDBE8-F1C8-41CC-AD2C-F094A0300906}"/>
              </a:ext>
            </a:extLst>
          </p:cNvPr>
          <p:cNvSpPr/>
          <p:nvPr/>
        </p:nvSpPr>
        <p:spPr>
          <a:xfrm>
            <a:off x="51411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E5675E0-58DA-478F-9CD1-ACC6DA252A41}"/>
              </a:ext>
            </a:extLst>
          </p:cNvPr>
          <p:cNvSpPr/>
          <p:nvPr/>
        </p:nvSpPr>
        <p:spPr>
          <a:xfrm>
            <a:off x="54459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641931B-EF64-49EF-A9F5-48D57D5F65C3}"/>
              </a:ext>
            </a:extLst>
          </p:cNvPr>
          <p:cNvGrpSpPr/>
          <p:nvPr/>
        </p:nvGrpSpPr>
        <p:grpSpPr>
          <a:xfrm>
            <a:off x="5141109" y="4796995"/>
            <a:ext cx="609600" cy="609599"/>
            <a:chOff x="3295649" y="3581809"/>
            <a:chExt cx="609600" cy="60959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CF79FD2-9132-4617-A7D1-5C2ECD8C2C2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9F8D9AF-FBB9-41E2-9393-D5A6FAAE00A8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6468961-5269-4CB2-B579-E3BC7F554E14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CAAA231-4E08-4A75-A571-60005D541BC1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821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=2≥2=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=2+1=3=2⋅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⋅2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264" b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403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9C99FD-057A-42F8-B23A-12D9255E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53A14-A59F-4663-87E1-C83EE4DE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23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ED3BA-0FF7-46FC-9DA0-DD3632D3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36DCF4-7131-4594-96E8-1B9DD9229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36DCF4-7131-4594-96E8-1B9DD9229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302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6982-69A0-4A91-9E4D-86F4B225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</a:t>
                </a:r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795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6982-69A0-4A91-9E4D-86F4B225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486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6982-69A0-4A91-9E4D-86F4B225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IH.</a:t>
                </a:r>
              </a:p>
              <a:p>
                <a:r>
                  <a:rPr lang="en-US" dirty="0"/>
                  <a:t>               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100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6982-69A0-4A91-9E4D-86F4B225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by IH.</a:t>
                </a:r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/>
                  <a:t>          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659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6982-69A0-4A91-9E4D-86F4B225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by IH.</a:t>
                </a:r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/>
                  <a:t>          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87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r>
                  <a:rPr lang="en-US" dirty="0"/>
                  <a:t>[Conclusion]</a:t>
                </a: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927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0+1</m:t>
                            </m:r>
                          </m:e>
                        </m:d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3⋅0+4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33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A23E-30FC-4B8C-9DAB-36C47BC6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Gridding: Not a formal proof, just a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hypothesis: Suppose you can tile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grid, except for a corner. </a:t>
                </a:r>
              </a:p>
              <a:p>
                <a:r>
                  <a:rPr lang="en-US" b="0" dirty="0"/>
                  <a:t>Inductive step: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, divide into quarters. By IH can tile…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DE519B2-96ED-4615-84FB-DB734EF4B8AD}"/>
              </a:ext>
            </a:extLst>
          </p:cNvPr>
          <p:cNvGrpSpPr/>
          <p:nvPr/>
        </p:nvGrpSpPr>
        <p:grpSpPr>
          <a:xfrm>
            <a:off x="4667249" y="1663883"/>
            <a:ext cx="609600" cy="609599"/>
            <a:chOff x="3295649" y="3581809"/>
            <a:chExt cx="609600" cy="6095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342EC2-1536-49D7-993D-AB6A3ED65271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A9895A-FBB3-4A8E-A43D-6B37B7085B6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816B8A-7AB9-4AC7-BA94-B7FFE1B38CD5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497688-55E4-4F4C-A192-CD25A0F5479D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73BDBE-E53E-44D7-A6E1-94133AF565FB}"/>
              </a:ext>
            </a:extLst>
          </p:cNvPr>
          <p:cNvGrpSpPr/>
          <p:nvPr/>
        </p:nvGrpSpPr>
        <p:grpSpPr>
          <a:xfrm>
            <a:off x="3038474" y="4819651"/>
            <a:ext cx="609600" cy="609599"/>
            <a:chOff x="3295649" y="3581809"/>
            <a:chExt cx="609600" cy="6095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0C5305-6EF1-437E-BB87-3625E8CFB500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DEA5FF-EB28-4031-90F6-CA9ABE50D7F9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07570A-642B-445F-961E-ED1F554A47FD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2641B3-C79B-466C-A24D-2795733CA7EC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F7D468-76D2-48D0-93D9-D2EF5A0C2A1C}"/>
              </a:ext>
            </a:extLst>
          </p:cNvPr>
          <p:cNvGrpSpPr/>
          <p:nvPr/>
        </p:nvGrpSpPr>
        <p:grpSpPr>
          <a:xfrm>
            <a:off x="3038475" y="481965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8B199B-6145-4BAC-B1A2-1E1A66D19327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454707-DF82-4912-B7B3-260052C589E5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7771BF-CD51-4E5E-A92B-E902E38CEDE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F58A70-DA25-450C-BA89-125E25CE545E}"/>
              </a:ext>
            </a:extLst>
          </p:cNvPr>
          <p:cNvGrpSpPr/>
          <p:nvPr/>
        </p:nvGrpSpPr>
        <p:grpSpPr>
          <a:xfrm>
            <a:off x="3038474" y="5699762"/>
            <a:ext cx="609600" cy="609599"/>
            <a:chOff x="3295649" y="3581809"/>
            <a:chExt cx="609600" cy="60959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DDDD10-C1DD-44C8-9912-5BDC586392E8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97701F-A24A-48B6-80DA-D184130BC13B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F3CB49-8583-4481-87C3-7F37D9E9A69C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B4C9CA-F4C1-4A5B-8E18-BFEF2B326C70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956A82-BBF7-43EE-918F-BC1A63164EAF}"/>
              </a:ext>
            </a:extLst>
          </p:cNvPr>
          <p:cNvGrpSpPr/>
          <p:nvPr/>
        </p:nvGrpSpPr>
        <p:grpSpPr>
          <a:xfrm>
            <a:off x="3038475" y="5699762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C98690-6855-4A58-83CF-474544FCD50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B36A4F-02F4-446E-94A7-C401A304BA9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88059C-8402-4A2F-9874-4803341A2AB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DB03A2-A398-4EF3-A6CB-B515018BD0CC}"/>
              </a:ext>
            </a:extLst>
          </p:cNvPr>
          <p:cNvGrpSpPr/>
          <p:nvPr/>
        </p:nvGrpSpPr>
        <p:grpSpPr>
          <a:xfrm>
            <a:off x="3939607" y="4841694"/>
            <a:ext cx="609600" cy="609599"/>
            <a:chOff x="3295649" y="3581809"/>
            <a:chExt cx="609600" cy="6095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4CAC1C-62ED-4FF5-B2D3-99F7FD157084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12688E-E909-406F-B7A6-336E68B062C6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DCFC2F7-E266-49D9-88E4-2CF324AF2F09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B8D0BC-BA32-4420-95A8-0F4887AE835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5B315B-BFAA-4E38-8C7E-5F26B525779B}"/>
              </a:ext>
            </a:extLst>
          </p:cNvPr>
          <p:cNvGrpSpPr/>
          <p:nvPr/>
        </p:nvGrpSpPr>
        <p:grpSpPr>
          <a:xfrm>
            <a:off x="3939608" y="4841694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6EF863-9FE3-4D6F-971F-47D7C77782DA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5BDC8D-3072-4A9D-9913-02C00CBA9EC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3088EA-77C9-4DC1-8C20-FA5B80427754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1A76E7-B2F7-436C-9632-A00F1248A81A}"/>
              </a:ext>
            </a:extLst>
          </p:cNvPr>
          <p:cNvGrpSpPr/>
          <p:nvPr/>
        </p:nvGrpSpPr>
        <p:grpSpPr>
          <a:xfrm>
            <a:off x="3952874" y="5699761"/>
            <a:ext cx="609600" cy="609599"/>
            <a:chOff x="3295649" y="3581809"/>
            <a:chExt cx="609600" cy="60959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FCF03FA-9E3A-4340-BC72-355C1F02DE16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737D7B-347A-4B61-8328-28886D9A5013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4D5F89-1BD3-4987-8FE3-46B9682E5822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6151592-0E2E-4EC7-9182-2F4E8B568499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09DB11-0559-4E03-AADB-FA776E73914B}"/>
              </a:ext>
            </a:extLst>
          </p:cNvPr>
          <p:cNvGrpSpPr/>
          <p:nvPr/>
        </p:nvGrpSpPr>
        <p:grpSpPr>
          <a:xfrm>
            <a:off x="3952875" y="569976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1C79514-5FF7-4302-A142-DC81B182C9F9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4DA8E0-DFB8-41C6-B03C-249C23008A4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0FA61A4-0122-4BFC-B3D8-5754B7D5478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53A05BC-F9BD-4B9C-8ED8-3D5D04844AA9}"/>
              </a:ext>
            </a:extLst>
          </p:cNvPr>
          <p:cNvGrpSpPr/>
          <p:nvPr/>
        </p:nvGrpSpPr>
        <p:grpSpPr>
          <a:xfrm>
            <a:off x="3752849" y="1663883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8FAC6F-A5A4-492B-85CB-88910CE7431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57B945-934D-407E-9365-6396162118E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F495C4-7326-40F2-BFB2-1DFFBFE0AB58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24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7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0+1</m:t>
                            </m:r>
                          </m:e>
                        </m:d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3⋅0+4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By IH, we have: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+2+3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+3=????</m:t>
                    </m:r>
                  </m:oMath>
                </a14:m>
                <a:br>
                  <a:rPr lang="en-US" b="0" i="0" dirty="0">
                    <a:latin typeface="Cambria Math" panose="02040503050406030204" pitchFamily="18" charset="0"/>
                  </a:rPr>
                </a:br>
                <a:br>
                  <a:rPr lang="en-US" b="0" i="0" dirty="0">
                    <a:latin typeface="Cambria Math" panose="02040503050406030204" pitchFamily="18" charset="0"/>
                  </a:rPr>
                </a:br>
                <a:br>
                  <a:rPr lang="en-US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627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0+1</m:t>
                            </m:r>
                          </m:e>
                        </m:d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3⋅0+4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By IH, we have: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+2+3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+3=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+7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+13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+7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73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1B47-221D-4783-BC6F-FC341361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Recursively Defined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38BA7-8680-4DD6-80E9-67D7F20710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Just like induction works will with recursive code, it also works well for recursively-defined functions.</a:t>
                </a:r>
              </a:p>
              <a:p>
                <a:endParaRPr lang="en-US" dirty="0"/>
              </a:p>
              <a:p>
                <a:r>
                  <a:rPr lang="en-US" dirty="0"/>
                  <a:t>Define the Fibonacci numbers as follows: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*This is a somewhat unusual definition,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is more common.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38BA7-8680-4DD6-80E9-67D7F20710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27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038862-AF9B-45D9-A5D5-2A81BBBA81BE}"/>
                  </a:ext>
                </a:extLst>
              </p:cNvPr>
              <p:cNvSpPr/>
              <p:nvPr/>
            </p:nvSpPr>
            <p:spPr>
              <a:xfrm>
                <a:off x="6840069" y="6091535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038862-AF9B-45D9-A5D5-2A81BBBA8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69" y="6091535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00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=1≤2=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.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7EDC5F-60BE-4FD7-8ADA-70E8CB62B37A}"/>
                  </a:ext>
                </a:extLst>
              </p:cNvPr>
              <p:cNvSpPr/>
              <p:nvPr/>
            </p:nvSpPr>
            <p:spPr>
              <a:xfrm>
                <a:off x="6835587" y="77362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7EDC5F-60BE-4FD7-8ADA-70E8CB62B3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587" y="77362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500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=1≤2=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r="-545" b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9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[Define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  <a:p>
                <a:r>
                  <a:rPr lang="en-US" dirty="0"/>
                  <a:t>Base Case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[conclusion]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238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458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970</TotalTime>
  <Words>3543</Words>
  <Application>Microsoft Office PowerPoint</Application>
  <PresentationFormat>Widescreen</PresentationFormat>
  <Paragraphs>308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Even More Induction</vt:lpstr>
      <vt:lpstr>Gridding</vt:lpstr>
      <vt:lpstr>Gridding: Not a formal proof, just a sketch</vt:lpstr>
      <vt:lpstr>Recursively Defined Functions</vt:lpstr>
      <vt:lpstr>Fibonacci Inequality</vt:lpstr>
      <vt:lpstr>Fibonacci Inequality</vt:lpstr>
      <vt:lpstr>Fibonacci Inequality</vt:lpstr>
      <vt:lpstr>Claim: 3|〖(2〗^2n-1) for all n∈N.</vt:lpstr>
      <vt:lpstr>Claim: 3|〖(2〗^2n-1) for all n∈N.</vt:lpstr>
      <vt:lpstr>Claim: 3|〖(2〗^2n-1) for all n∈N.</vt:lpstr>
      <vt:lpstr>Claim: 3|〖(2〗^2n-1) for all n∈N.</vt:lpstr>
      <vt:lpstr>Claim: 3|〖(2〗^2n-1) for all n∈N.</vt:lpstr>
      <vt:lpstr>Induction: Hats!</vt:lpstr>
      <vt:lpstr>Induction: Hats!</vt:lpstr>
      <vt:lpstr>Induction: Hats!</vt:lpstr>
      <vt:lpstr>Induction: Hats!</vt:lpstr>
      <vt:lpstr>Fibonacci Inequality Two</vt:lpstr>
      <vt:lpstr>Fibonacci Inequality Two</vt:lpstr>
      <vt:lpstr>Fibonacci Inequality Two</vt:lpstr>
      <vt:lpstr>Fibonacci Inequality Two</vt:lpstr>
      <vt:lpstr>More Practice</vt:lpstr>
      <vt:lpstr>Even More Induction Practice</vt:lpstr>
      <vt:lpstr>Even More Induction Practice</vt:lpstr>
      <vt:lpstr>Even More Induction Practice</vt:lpstr>
      <vt:lpstr>Even More Induction Practice</vt:lpstr>
      <vt:lpstr>Even More Induction Practice</vt:lpstr>
      <vt:lpstr>Even More Induction Practice</vt:lpstr>
      <vt:lpstr>Even More Induction Practice: Sums</vt:lpstr>
      <vt:lpstr>Even More Induction Practice: Sums</vt:lpstr>
      <vt:lpstr>Even More Induction Practice: Sums</vt:lpstr>
      <vt:lpstr>Even More Induction Practice: Sums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 More Induction</dc:title>
  <dc:creator>rtweber2</dc:creator>
  <cp:lastModifiedBy>rtweber2</cp:lastModifiedBy>
  <cp:revision>25</cp:revision>
  <dcterms:created xsi:type="dcterms:W3CDTF">2020-11-06T01:35:54Z</dcterms:created>
  <dcterms:modified xsi:type="dcterms:W3CDTF">2022-02-08T04:49:49Z</dcterms:modified>
</cp:coreProperties>
</file>