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78" r:id="rId3"/>
    <p:sldId id="379" r:id="rId4"/>
    <p:sldId id="380" r:id="rId5"/>
    <p:sldId id="382" r:id="rId6"/>
    <p:sldId id="345" r:id="rId7"/>
    <p:sldId id="355" r:id="rId8"/>
    <p:sldId id="356" r:id="rId9"/>
    <p:sldId id="357" r:id="rId10"/>
    <p:sldId id="358" r:id="rId11"/>
    <p:sldId id="359" r:id="rId12"/>
    <p:sldId id="360" r:id="rId13"/>
    <p:sldId id="361" r:id="rId14"/>
    <p:sldId id="362" r:id="rId15"/>
    <p:sldId id="363" r:id="rId16"/>
    <p:sldId id="364" r:id="rId17"/>
    <p:sldId id="366" r:id="rId18"/>
    <p:sldId id="367" r:id="rId19"/>
    <p:sldId id="376" r:id="rId20"/>
    <p:sldId id="377" r:id="rId21"/>
    <p:sldId id="375" r:id="rId22"/>
    <p:sldId id="383" r:id="rId23"/>
    <p:sldId id="294" r:id="rId24"/>
    <p:sldId id="315" r:id="rId25"/>
    <p:sldId id="317" r:id="rId26"/>
    <p:sldId id="285" r:id="rId27"/>
    <p:sldId id="322" r:id="rId28"/>
    <p:sldId id="314" r:id="rId29"/>
    <p:sldId id="316" r:id="rId30"/>
    <p:sldId id="313" r:id="rId31"/>
    <p:sldId id="323" r:id="rId32"/>
    <p:sldId id="381" r:id="rId33"/>
    <p:sldId id="307" r:id="rId34"/>
    <p:sldId id="308" r:id="rId35"/>
    <p:sldId id="310" r:id="rId36"/>
    <p:sldId id="312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>
        <p:scale>
          <a:sx n="140" d="100"/>
          <a:sy n="140" d="100"/>
        </p:scale>
        <p:origin x="942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B323F85-B842-4539-98C2-A0C7DC99DC1E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9E720-EA28-4990-A16C-200132C8D47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339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3F85-B842-4539-98C2-A0C7DC99DC1E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9E720-EA28-4990-A16C-200132C8D473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43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3F85-B842-4539-98C2-A0C7DC99DC1E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9E720-EA28-4990-A16C-200132C8D47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481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5836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3F85-B842-4539-98C2-A0C7DC99DC1E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9E720-EA28-4990-A16C-200132C8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76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3F85-B842-4539-98C2-A0C7DC99DC1E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9E720-EA28-4990-A16C-200132C8D47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8810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3F85-B842-4539-98C2-A0C7DC99DC1E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9E720-EA28-4990-A16C-200132C8D47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532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3F85-B842-4539-98C2-A0C7DC99DC1E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9E720-EA28-4990-A16C-200132C8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49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3F85-B842-4539-98C2-A0C7DC99DC1E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9E720-EA28-4990-A16C-200132C8D47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546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3F85-B842-4539-98C2-A0C7DC99DC1E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9E720-EA28-4990-A16C-200132C8D47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541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3F85-B842-4539-98C2-A0C7DC99DC1E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9E720-EA28-4990-A16C-200132C8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52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3F85-B842-4539-98C2-A0C7DC99DC1E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9E720-EA28-4990-A16C-200132C8D47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919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B323F85-B842-4539-98C2-A0C7DC99DC1E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189E720-EA28-4990-A16C-200132C8D47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113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E1C70-62C9-4549-8EAC-4BC657C025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Even More Number Theory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BA3DA4-2F4A-43C5-BB73-7EB6BFEA63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Winter 2022</a:t>
            </a:r>
          </a:p>
          <a:p>
            <a:r>
              <a:rPr lang="en-US" dirty="0"/>
              <a:t>Lecture 16</a:t>
            </a:r>
          </a:p>
        </p:txBody>
      </p:sp>
    </p:spTree>
    <p:extLst>
      <p:ext uri="{BB962C8B-B14F-4D97-AF65-F5344CB8AC3E}">
        <p14:creationId xmlns:p14="http://schemas.microsoft.com/office/powerpoint/2010/main" val="372862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C08FB-0548-40EF-A440-0B0EDB72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build a faster algorithm.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EDA6CE-8DFD-429A-893A-290CD10F9C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Fast exponentiation – simple case. What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is exactly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 total = 1;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for(int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0;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&lt; e;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++){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total = a * total % n;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}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Instead: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 total = a;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for(int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0;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&lt; log(e);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++){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total = total^2 % n;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}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EDA6CE-8DFD-429A-893A-290CD10F9C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62" t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1793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E4523-69C7-4EB8-BA2E-892A26122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Exponentiation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18BC44-7368-495E-9D78-367405A088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isn’t exactly a power of 2?</a:t>
                </a:r>
              </a:p>
              <a:p>
                <a:endParaRPr lang="en-US" dirty="0"/>
              </a:p>
              <a:p>
                <a:r>
                  <a:rPr lang="en-US" dirty="0"/>
                  <a:t>Step 1: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in binary.</a:t>
                </a:r>
              </a:p>
              <a:p>
                <a:r>
                  <a:rPr lang="en-US" dirty="0"/>
                  <a:t>Step 2: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every power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up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Step 3: calculate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dirty="0"/>
                  <a:t> by multiplying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where binary expansion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had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18BC44-7368-495E-9D78-367405A088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476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3F0B4-8BEC-414A-9207-0E11110C4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Exponentiation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83163-A425-4957-A1F8-8DA374FBC8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Step 1: Write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b="1" dirty="0"/>
                  <a:t> in binary.</a:t>
                </a:r>
              </a:p>
              <a:p>
                <a:r>
                  <a:rPr lang="en-US" dirty="0"/>
                  <a:t>Step 2: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b="0" i="1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every power of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up to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Step 3: calculate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dirty="0"/>
                  <a:t> by multiplying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where binary expansion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had 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/>
                  <a:t>Start with largest power of 2 less than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400" dirty="0"/>
                  <a:t> (8). 8’s place gets a 1. Subtract power</a:t>
                </a:r>
              </a:p>
              <a:p>
                <a:pPr marL="0" indent="0">
                  <a:buNone/>
                </a:pPr>
                <a:r>
                  <a:rPr lang="en-US" sz="2400" dirty="0"/>
                  <a:t>Go to next lower power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/>
                  <a:t>, if remainder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400" dirty="0"/>
                  <a:t> is larger, place gets a 1, subtract power; else place gets a 0 (leave remainder alone). </a:t>
                </a:r>
              </a:p>
              <a:p>
                <a:pPr marL="0" indent="0">
                  <a:buNone/>
                </a:pPr>
                <a:r>
                  <a:rPr lang="en-US" dirty="0"/>
                  <a:t>11 =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1011</a:t>
                </a:r>
                <a:r>
                  <a:rPr lang="en-US" baseline="-25000" dirty="0"/>
                  <a:t>2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83163-A425-4957-A1F8-8DA374FBC8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2360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3F0B4-8BEC-414A-9207-0E11110C4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Exponentiation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83163-A425-4957-A1F8-8DA374FBC8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Step 1: Write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in binary.</a:t>
                </a:r>
              </a:p>
              <a:p>
                <a:r>
                  <a:rPr lang="en-US" b="1" dirty="0"/>
                  <a:t>Step 2: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b="1" dirty="0"/>
                  <a:t> for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b="1" dirty="0"/>
                  <a:t> every power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/>
                  <a:t> up to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r>
                  <a:rPr lang="en-US" dirty="0"/>
                  <a:t>Step 3: calculate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dirty="0"/>
                  <a:t> by multiplying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where binary expansion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had 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%10=4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%10=6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%10=6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%10=6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83163-A425-4957-A1F8-8DA374FBC8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8855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3F0B4-8BEC-414A-9207-0E11110C4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Exponentiation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83163-A425-4957-A1F8-8DA374FBC8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Step 1: Write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in binary.</a:t>
                </a:r>
              </a:p>
              <a:p>
                <a:r>
                  <a:rPr lang="en-US" dirty="0"/>
                  <a:t>Step 2: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b="0" i="1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every power of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up to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Step 3: calculate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𝒆</m:t>
                        </m:r>
                      </m:sup>
                    </m:sSup>
                  </m:oMath>
                </a14:m>
                <a:r>
                  <a:rPr lang="en-US" b="1" dirty="0"/>
                  <a:t> by multiplying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sup>
                    </m:sSup>
                  </m:oMath>
                </a14:m>
                <a:r>
                  <a:rPr lang="en-US" b="1" dirty="0"/>
                  <a:t> for all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b="1" dirty="0"/>
                  <a:t> where binary expansion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b="1" dirty="0"/>
                  <a:t> had a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%10=4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%10=6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%10=6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%10=6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83163-A425-4957-A1F8-8DA374FBC8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571B4F1-CF85-431A-894E-E194CF7D3A8A}"/>
                  </a:ext>
                </a:extLst>
              </p:cNvPr>
              <p:cNvSpPr txBox="1"/>
              <p:nvPr/>
            </p:nvSpPr>
            <p:spPr>
              <a:xfrm>
                <a:off x="4020671" y="4101353"/>
                <a:ext cx="8010768" cy="1247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%10=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8+2+1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%10=</m:t>
                    </m:r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[(4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%10)⋅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%10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4%10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]%10=(6⋅6⋅4)%10</m:t>
                    </m:r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36%10⋅4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%10=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6⋅4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%10= 24%10=4.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571B4F1-CF85-431A-894E-E194CF7D3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0671" y="4101353"/>
                <a:ext cx="8010768" cy="1247842"/>
              </a:xfrm>
              <a:prstGeom prst="rect">
                <a:avLst/>
              </a:prstGeom>
              <a:blipFill>
                <a:blip r:embed="rId3"/>
                <a:stretch>
                  <a:fillRect l="-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2157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EE073-80D6-424D-A454-D95398BCC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Exponentiation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C2E740-222C-4EEC-9BD2-94D51EB38B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Is it…actually fast?</a:t>
                </a:r>
              </a:p>
              <a:p>
                <a:endParaRPr lang="en-US" dirty="0"/>
              </a:p>
              <a:p>
                <a:r>
                  <a:rPr lang="en-US" dirty="0"/>
                  <a:t>The number of multiplications is between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func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That’s A LOT smaller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C2E740-222C-4EEC-9BD2-94D51EB38B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567963C-DA94-4023-9FAA-9C1137DFC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507" y="3727694"/>
            <a:ext cx="3247234" cy="28670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B9CE4E-7E33-4653-8217-3C68EA2C85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6063" y="3754991"/>
            <a:ext cx="4196420" cy="298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12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89EF7-C50C-4815-BFD8-08FFCD606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Example for Reference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959CDF-23F4-414B-87C5-16500B89CD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%7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using the fast exponentiation algorithm.</a:t>
                </a:r>
              </a:p>
              <a:p>
                <a:endParaRPr lang="en-US" dirty="0"/>
              </a:p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25</m:t>
                    </m:r>
                  </m:oMath>
                </a14:m>
                <a:r>
                  <a:rPr lang="en-US" dirty="0"/>
                  <a:t> in binary: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r>
                  <a:rPr lang="en-US" dirty="0"/>
                  <a:t> is the largest power of 2 smaller than 25.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25−16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dirty="0"/>
                  <a:t> remaining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dirty="0"/>
                  <a:t> is smaller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dirty="0"/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9−8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remaining.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s place gets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s place gets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place gets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11001</a:t>
                </a:r>
                <a:r>
                  <a:rPr lang="en-US" b="0" i="0" baseline="-25000" dirty="0"/>
                  <a:t>2</a:t>
                </a:r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959CDF-23F4-414B-87C5-16500B89CD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8192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89EF7-C50C-4815-BFD8-08FFCD606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Example for Reference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959CDF-23F4-414B-87C5-16500B89CD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%7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using the fast exponentiation algorithm.</a:t>
                </a:r>
              </a:p>
              <a:p>
                <a:endParaRPr lang="en-US" dirty="0"/>
              </a:p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%7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%7=3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%7=9%7=2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)%7=(2⋅2)%7=4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8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4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4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4⋅4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%7=2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16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8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8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2⋅2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%7=4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959CDF-23F4-414B-87C5-16500B89CD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9455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89EF7-C50C-4815-BFD8-08FFCD606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Example for Reference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959CDF-23F4-414B-87C5-16500B89CD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%7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using the fast exponentiation algorithm.</a:t>
                </a: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%7=3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%7=2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%7=4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8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%7=2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16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%7=4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959CDF-23F4-414B-87C5-16500B89CD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F0DDA88-9BA1-43C8-A629-B9567C28DDCE}"/>
                  </a:ext>
                </a:extLst>
              </p:cNvPr>
              <p:cNvSpPr txBox="1"/>
              <p:nvPr/>
            </p:nvSpPr>
            <p:spPr>
              <a:xfrm>
                <a:off x="3532554" y="2809471"/>
                <a:ext cx="7541846" cy="1239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%7=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16+8+1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%7</m:t>
                    </m:r>
                  </m:oMath>
                </a14:m>
                <a:r>
                  <a:rPr lang="en-US" b="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[(3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%7)⋅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%7)]%7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4⋅2⋅3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%7</m:t>
                    </m:r>
                  </m:oMath>
                </a14:m>
                <a:r>
                  <a:rPr lang="en-US" b="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1⋅3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%7=3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F0DDA88-9BA1-43C8-A629-B9567C28DD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554" y="2809471"/>
                <a:ext cx="7541846" cy="12390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2162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72D80-1C24-45DC-8F50-C52DF4845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Brief Concluding Remark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912E1-6E6C-4BE9-B056-82C51CF530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Why does RSA work? i.e. why is my credit card number “secret”?</a:t>
                </a:r>
              </a:p>
              <a:p>
                <a:endParaRPr lang="en-US" dirty="0"/>
              </a:p>
              <a:p>
                <a:r>
                  <a:rPr lang="en-US" dirty="0"/>
                  <a:t>Raising numbers to large exponents (in mod arithmetic) and finding multiplicative inverses in modular arithmetic are things computers can do quickly.</a:t>
                </a:r>
              </a:p>
              <a:p>
                <a:r>
                  <a:rPr lang="en-US" dirty="0"/>
                  <a:t>But factoring numbers (to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to get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b="1" dirty="0"/>
                  <a:t>) </a:t>
                </a:r>
                <a:r>
                  <a:rPr lang="en-US" dirty="0"/>
                  <a:t>or finding an “exponential inverse” (not the real term) directly are not things computers can do quickly. At least as far as we know. </a:t>
                </a:r>
                <a:endParaRPr lang="en-US" b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912E1-6E6C-4BE9-B056-82C51CF530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6404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6D984-5136-42C7-9B96-463663F98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8D23C-797E-44EF-BCE1-CDBDE21D3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turn in HW5 part 2 today, we’re hoping to get you feedback on HW5 part 2 by Saturday morning.</a:t>
            </a:r>
          </a:p>
          <a:p>
            <a:r>
              <a:rPr lang="en-US" dirty="0"/>
              <a:t>If you turn in HW5 part 2 using late days, we’re hoping to get you feedback by sometime Sunday. </a:t>
            </a:r>
          </a:p>
          <a:p>
            <a:r>
              <a:rPr lang="en-US" dirty="0"/>
              <a:t>HW5 solutions will be posted on Ed Saturday morning.</a:t>
            </a:r>
          </a:p>
          <a:p>
            <a:endParaRPr lang="en-US" dirty="0"/>
          </a:p>
          <a:p>
            <a:r>
              <a:rPr lang="en-US" dirty="0"/>
              <a:t>There’s an assignment “NOT the real midterm” on </a:t>
            </a:r>
            <a:r>
              <a:rPr lang="en-US" dirty="0" err="1"/>
              <a:t>gradescope</a:t>
            </a:r>
            <a:r>
              <a:rPr lang="en-US" dirty="0"/>
              <a:t> so you can see what the midterm will look like logistically. </a:t>
            </a:r>
          </a:p>
        </p:txBody>
      </p:sp>
    </p:spTree>
    <p:extLst>
      <p:ext uri="{BB962C8B-B14F-4D97-AF65-F5344CB8AC3E}">
        <p14:creationId xmlns:p14="http://schemas.microsoft.com/office/powerpoint/2010/main" val="7777017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8F1FC6-84D2-4B2B-A23B-0D1FD3180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An application of all of this modular arithmetic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3979F13-8F37-4831-A31B-3ACD0D2289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4215" y="1463857"/>
                <a:ext cx="11348283" cy="4845504"/>
              </a:xfrm>
            </p:spPr>
            <p:txBody>
              <a:bodyPr/>
              <a:lstStyle/>
              <a:p>
                <a:r>
                  <a:rPr lang="en-US" dirty="0"/>
                  <a:t>Amazon chooses random 512-bit (or 1024-bit) prime numbers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and an exponent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(often about 60,000).</a:t>
                </a:r>
              </a:p>
              <a:p>
                <a:r>
                  <a:rPr lang="en-US" dirty="0"/>
                  <a:t>Amazon calculates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𝑝𝑞</m:t>
                    </m:r>
                  </m:oMath>
                </a14:m>
                <a:r>
                  <a:rPr lang="en-US" dirty="0"/>
                  <a:t>. They tell your computer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You want to send Amazon your credit card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You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send Amazon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Amazon computes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, the multiplicative inverse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[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−1][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−1])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Amazon finds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Fact: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as long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ea typeface="Cambria Math" panose="02040503050406030204" pitchFamily="18" charset="0"/>
                  </a:rPr>
                  <a:t>and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3979F13-8F37-4831-A31B-3ACD0D2289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4215" y="1463857"/>
                <a:ext cx="11348283" cy="4845504"/>
              </a:xfrm>
              <a:blipFill>
                <a:blip r:embed="rId2"/>
                <a:stretch>
                  <a:fillRect l="-698" t="-2138" b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47614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9C0CC1-4F6C-429D-A18B-C2B6BF6C6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Number Theory Proofs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A18836-F8FA-416D-9C5A-868D11E533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6364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9B0FD35-08EE-4406-A609-37D2BFA46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85EB02-5D0B-4788-A006-DBFCE5E4D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fit proofs on these slides, I skipped some of the boilerplate steps (e.g. introducing variables as arbitrary, including a conclusion)</a:t>
            </a:r>
          </a:p>
          <a:p>
            <a:r>
              <a:rPr lang="en-US" dirty="0"/>
              <a:t>Don’t skip those on </a:t>
            </a:r>
            <a:r>
              <a:rPr lang="en-US"/>
              <a:t>your homework/midterm, please </a:t>
            </a:r>
            <a:r>
              <a:rPr lang="en-US">
                <a:sym typeface="Wingdings" panose="05000000000000000000" pitchFamily="2" charset="2"/>
              </a:rPr>
              <a:t>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15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89B93-203E-4E3C-9A36-D27F7D2C1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5FB18-05B0-475B-9570-DA8B8EED74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=(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)%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is the unique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5FB18-05B0-475B-9570-DA8B8EED74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654" t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05AB1694-4BA1-424E-B85D-496FD8C76EC4}"/>
              </a:ext>
            </a:extLst>
          </p:cNvPr>
          <p:cNvGrpSpPr/>
          <p:nvPr/>
        </p:nvGrpSpPr>
        <p:grpSpPr>
          <a:xfrm>
            <a:off x="4253384" y="5794992"/>
            <a:ext cx="7890667" cy="1014667"/>
            <a:chOff x="1177874" y="3429000"/>
            <a:chExt cx="6119279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DBE910F-2C57-49B9-B4AD-B8DD12B5E732}"/>
                    </a:ext>
                  </a:extLst>
                </p:cNvPr>
                <p:cNvSpPr/>
                <p:nvPr/>
              </p:nvSpPr>
              <p:spPr>
                <a:xfrm>
                  <a:off x="1177874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There exist </a:t>
                  </a:r>
                  <a:r>
                    <a:rPr lang="en-US" b="1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unique </a:t>
                  </a:r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integers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DBE910F-2C57-49B9-B4AD-B8DD12B5E73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7874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 b="-542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D5B1B77-3DF1-4F27-8F29-CBBC6361E92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Division Theorem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85B3BFA-7293-4F67-AD2D-0F95FC916792}"/>
              </a:ext>
            </a:extLst>
          </p:cNvPr>
          <p:cNvGrpSpPr/>
          <p:nvPr/>
        </p:nvGrpSpPr>
        <p:grpSpPr>
          <a:xfrm>
            <a:off x="5404207" y="71476"/>
            <a:ext cx="6729569" cy="1159825"/>
            <a:chOff x="1185842" y="3429000"/>
            <a:chExt cx="6111311" cy="15020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05327D87-35F5-4F88-8978-B6A46272DE4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50205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05327D87-35F5-4F88-8978-B6A46272DE4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502059"/>
                </a:xfrm>
                <a:prstGeom prst="rect">
                  <a:avLst/>
                </a:prstGeom>
                <a:blipFill>
                  <a:blip r:embed="rId4"/>
                  <a:stretch>
                    <a:fillRect b="-10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CC5FC3B-56BD-4ABD-81F5-8186913A6750}"/>
                </a:ext>
              </a:extLst>
            </p:cNvPr>
            <p:cNvSpPr/>
            <p:nvPr/>
          </p:nvSpPr>
          <p:spPr>
            <a:xfrm>
              <a:off x="1195367" y="3429002"/>
              <a:ext cx="6101786" cy="599068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87822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89B93-203E-4E3C-9A36-D27F7D2C1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5FB18-05B0-475B-9570-DA8B8EED74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for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=(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)%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is the unique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By definition of %,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 Subtracting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Observe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is an integer, and that this is the form of the division theorem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Since the division theorem guarantees a unique integer,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5FB18-05B0-475B-9570-DA8B8EED74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708" t="-2019" r="-2070" b="-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37586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6C2EA-55A7-4B0A-8B0A-890B0EDA9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 so far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D82E99-4DF4-4F88-B3BC-0FEF963663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D82E99-4DF4-4F88-B3BC-0FEF963663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99132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6BCEF-03A4-48DF-BA8C-C7ED252F5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and Mod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982B02-6E6C-4917-B428-29CEA8ED28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53474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Other resources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</m:oMath>
                </a14:m>
                <a:r>
                  <a:rPr lang="en-US" dirty="0"/>
                  <a:t> to mean an operation (takes in an integer, outputs an integer). We will not in this course.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</m:oMath>
                </a14:m>
                <a:r>
                  <a:rPr lang="en-US" dirty="0"/>
                  <a:t> only describes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dirty="0"/>
                  <a:t>. It’s not “just on the right hand side” </a:t>
                </a:r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to be “the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you get from the division theorem”</a:t>
                </a:r>
                <a:br>
                  <a:rPr lang="en-US" dirty="0"/>
                </a:br>
                <a:r>
                  <a:rPr lang="en-US" dirty="0"/>
                  <a:t>i.e. the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This is the “mod function”</a:t>
                </a:r>
              </a:p>
              <a:p>
                <a:endParaRPr lang="en-US" dirty="0"/>
              </a:p>
              <a:p>
                <a:r>
                  <a:rPr lang="en-US" dirty="0"/>
                  <a:t>I claim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How do we show and if-and-only-if?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982B02-6E6C-4917-B428-29CEA8ED28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53474" cy="4845504"/>
              </a:xfrm>
              <a:blipFill>
                <a:blip r:embed="rId2"/>
                <a:stretch>
                  <a:fillRect l="-692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8569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275D5-5703-499F-B595-469DD946CF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275D5-5703-499F-B595-469DD946CF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C7512-965C-4A26-8EA0-324D4FDC7C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Backward direction:</a:t>
                </a:r>
              </a:p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C7512-965C-4A26-8EA0-324D4FDC7C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79126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275D5-5703-499F-B595-469DD946CF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275D5-5703-499F-B595-469DD946CF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C7512-965C-4A26-8EA0-324D4FDC7C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Backward direction:</a:t>
                </a:r>
              </a:p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 (by definitions of mod and divides).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Taking each side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we get: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Where the last equality follows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being an integer and doing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applications of the identity we proved in the warm-up.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C7512-965C-4A26-8EA0-324D4FDC7C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47643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A84745-2DA4-48D1-B2BA-E454B1EC48E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A84745-2DA4-48D1-B2BA-E454B1EC48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132DFB-DC79-4171-898B-CCEC495E02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Show the forward direction: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This proof is a bit different than the other direction.</a:t>
                </a:r>
              </a:p>
              <a:p>
                <a:r>
                  <a:rPr lang="en-US" dirty="0"/>
                  <a:t>Remember to work from top and bottom!!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132DFB-DC79-4171-898B-CCEC495E02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87287E97-3C84-4192-B87A-CE9CFED4925A}"/>
              </a:ext>
            </a:extLst>
          </p:cNvPr>
          <p:cNvGrpSpPr/>
          <p:nvPr/>
        </p:nvGrpSpPr>
        <p:grpSpPr>
          <a:xfrm>
            <a:off x="4253384" y="5794992"/>
            <a:ext cx="7890667" cy="1014667"/>
            <a:chOff x="1177874" y="3429000"/>
            <a:chExt cx="6119279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58B45B9-DF82-4E1B-9CC0-16D0131C8497}"/>
                    </a:ext>
                  </a:extLst>
                </p:cNvPr>
                <p:cNvSpPr/>
                <p:nvPr/>
              </p:nvSpPr>
              <p:spPr>
                <a:xfrm>
                  <a:off x="1177874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There exist </a:t>
                  </a:r>
                  <a:r>
                    <a:rPr lang="en-US" b="1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unique </a:t>
                  </a:r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integers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58B45B9-DF82-4E1B-9CC0-16D0131C849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7874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 b="-542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C4A1434-C1C0-4CCC-A918-2275F062C0CD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Division Theorem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CFDF8E5-2016-4B1A-A166-CC0311F5647A}"/>
              </a:ext>
            </a:extLst>
          </p:cNvPr>
          <p:cNvGrpSpPr/>
          <p:nvPr/>
        </p:nvGrpSpPr>
        <p:grpSpPr>
          <a:xfrm>
            <a:off x="5427067" y="4586326"/>
            <a:ext cx="6729569" cy="1159825"/>
            <a:chOff x="1185842" y="3429000"/>
            <a:chExt cx="6111311" cy="15020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BF5912AB-1EB3-4653-9E2C-BB4C20AA8AD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50205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BF5912AB-1EB3-4653-9E2C-BB4C20AA8AD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502059"/>
                </a:xfrm>
                <a:prstGeom prst="rect">
                  <a:avLst/>
                </a:prstGeom>
                <a:blipFill>
                  <a:blip r:embed="rId5"/>
                  <a:stretch>
                    <a:fillRect b="-994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275BA54-9A45-49A0-99CD-8F48584EB40F}"/>
                </a:ext>
              </a:extLst>
            </p:cNvPr>
            <p:cNvSpPr/>
            <p:nvPr/>
          </p:nvSpPr>
          <p:spPr>
            <a:xfrm>
              <a:off x="1195367" y="3429002"/>
              <a:ext cx="6101786" cy="599068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  <p:sp>
        <p:nvSpPr>
          <p:cNvPr id="11" name="Rounded Rectangle 4">
            <a:extLst>
              <a:ext uri="{FF2B5EF4-FFF2-40B4-BE49-F238E27FC236}">
                <a16:creationId xmlns:a16="http://schemas.microsoft.com/office/drawing/2014/main" id="{8D15847B-0EE1-4887-93A0-3AACEEC50AAD}"/>
              </a:ext>
            </a:extLst>
          </p:cNvPr>
          <p:cNvSpPr/>
          <p:nvPr/>
        </p:nvSpPr>
        <p:spPr>
          <a:xfrm>
            <a:off x="39357" y="4878162"/>
            <a:ext cx="4203752" cy="18336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Pollev.com/uwcse311</a:t>
            </a:r>
          </a:p>
        </p:txBody>
      </p:sp>
    </p:spTree>
    <p:extLst>
      <p:ext uri="{BB962C8B-B14F-4D97-AF65-F5344CB8AC3E}">
        <p14:creationId xmlns:p14="http://schemas.microsoft.com/office/powerpoint/2010/main" val="1055057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F8DA1-2271-41CC-BF8D-A1BA3413D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6AB19-5686-4816-9525-95DD4C2C4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designed the midterm to take 30 minutes.</a:t>
            </a:r>
          </a:p>
          <a:p>
            <a:r>
              <a:rPr lang="en-US" dirty="0"/>
              <a:t>But you have 2 hours (of your choice) </a:t>
            </a:r>
            <a:r>
              <a:rPr lang="en-US" b="1" dirty="0"/>
              <a:t>from when you open it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Open notes, open internet; but no discussion with other students.</a:t>
            </a:r>
          </a:p>
          <a:p>
            <a:r>
              <a:rPr lang="en-US" dirty="0"/>
              <a:t>We’ll release it at 5 PM on Friday, due at 11:59 PM on Sunday.</a:t>
            </a:r>
          </a:p>
          <a:p>
            <a:r>
              <a:rPr lang="en-US" dirty="0"/>
              <a:t>Starting 5 PM Friday, we’ll only answer private questions on Ed. And only “clarification” questions.</a:t>
            </a:r>
          </a:p>
          <a:p>
            <a:r>
              <a:rPr lang="en-US" dirty="0"/>
              <a:t>We’re releasing HW6 tonight – it’s due </a:t>
            </a:r>
            <a:r>
              <a:rPr lang="en-US" b="1" dirty="0"/>
              <a:t>February 23</a:t>
            </a:r>
            <a:r>
              <a:rPr lang="en-US" b="1" baseline="30000" dirty="0"/>
              <a:t>rd</a:t>
            </a:r>
            <a:r>
              <a:rPr lang="en-US" dirty="0"/>
              <a:t> but the length of 1.5 “normal” </a:t>
            </a:r>
            <a:r>
              <a:rPr lang="en-US" dirty="0" err="1"/>
              <a:t>homeworks</a:t>
            </a:r>
            <a:r>
              <a:rPr lang="en-US" dirty="0"/>
              <a:t> (because you have about 1.5 weeks accounting for the midterm). </a:t>
            </a:r>
          </a:p>
        </p:txBody>
      </p:sp>
    </p:spTree>
    <p:extLst>
      <p:ext uri="{BB962C8B-B14F-4D97-AF65-F5344CB8AC3E}">
        <p14:creationId xmlns:p14="http://schemas.microsoft.com/office/powerpoint/2010/main" val="19536828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275D5-5703-499F-B595-469DD946CF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275D5-5703-499F-B595-469DD946CF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C7512-965C-4A26-8EA0-324D4FDC7C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Forward direction:</a:t>
                </a:r>
              </a:p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By definition of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Isolating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𝑘𝑛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we can plug into the second equation to get: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Rearranging,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are integers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By definition of mod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C7512-965C-4A26-8EA0-324D4FDC7C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26961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D52F65-0545-4D52-9E2D-D23E49B2F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the Euclidian Algorithm Work?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C0DBD5-F733-4CCB-B5D4-CD6E435F50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870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10918C-9F7E-442A-A58D-14E4B88EE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Correctness of an algorithm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5A54EC-999B-4F36-8285-F00637094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key to the Euclidian Algorithm being correct is that each time through the loop, you don’t change the </a:t>
            </a:r>
            <a:r>
              <a:rPr lang="en-US" dirty="0" err="1"/>
              <a:t>gcd</a:t>
            </a:r>
            <a:r>
              <a:rPr lang="en-US" dirty="0"/>
              <a:t> of the variables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m,n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To prove the code correct, you really want an induction proof (it’s good practice to think about it!). The inductive step relies on the fact we stated but didn’t prove: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a,b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(b,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a%b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Let’s prove it!</a:t>
            </a:r>
          </a:p>
        </p:txBody>
      </p:sp>
    </p:spTree>
    <p:extLst>
      <p:ext uri="{BB962C8B-B14F-4D97-AF65-F5344CB8AC3E}">
        <p14:creationId xmlns:p14="http://schemas.microsoft.com/office/powerpoint/2010/main" val="37854728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FC101-C91F-4DBD-91B4-36CFB9831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GCD fact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F69241-0658-47BA-94B3-282E6F53E7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are positive integers, then </a:t>
                </a:r>
                <a:r>
                  <a:rPr lang="en-US" dirty="0" err="1"/>
                  <a:t>gcd</a:t>
                </a:r>
                <a:r>
                  <a:rPr lang="en-US" dirty="0"/>
                  <a:t>(</a:t>
                </a:r>
                <a:r>
                  <a:rPr lang="en-US" dirty="0" err="1"/>
                  <a:t>a,b</a:t>
                </a:r>
                <a:r>
                  <a:rPr lang="en-US" dirty="0"/>
                  <a:t>) = </a:t>
                </a:r>
                <a:r>
                  <a:rPr lang="en-US" dirty="0" err="1"/>
                  <a:t>gcd</a:t>
                </a:r>
                <a:r>
                  <a:rPr lang="en-US" dirty="0"/>
                  <a:t>(b, a % b)</a:t>
                </a:r>
              </a:p>
              <a:p>
                <a:endParaRPr lang="en-US" dirty="0"/>
              </a:p>
              <a:p>
                <a:r>
                  <a:rPr lang="en-US" dirty="0"/>
                  <a:t>How do you show two </a:t>
                </a:r>
                <a:r>
                  <a:rPr lang="en-US" dirty="0" err="1"/>
                  <a:t>gcds</a:t>
                </a:r>
                <a:r>
                  <a:rPr lang="en-US" dirty="0"/>
                  <a:t> are equal?</a:t>
                </a:r>
              </a:p>
              <a:p>
                <a:r>
                  <a:rPr lang="en-US" dirty="0"/>
                  <a:t>Call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F69241-0658-47BA-94B3-282E6F53E7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35217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990B9-FEE8-400E-9D16-D17AEC45A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 = </a:t>
            </a:r>
            <a:r>
              <a:rPr lang="en-US" dirty="0" err="1"/>
              <a:t>gcd</a:t>
            </a:r>
            <a:r>
              <a:rPr lang="en-US" dirty="0"/>
              <a:t>(b, a % 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By definition of </a:t>
                </a:r>
                <a:r>
                  <a:rPr lang="en-US" dirty="0" err="1"/>
                  <a:t>gcd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So it is enough to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Applying the definition of divides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𝑦𝑘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𝑦𝑗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mod,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Plugging in both of our other equations: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𝑞𝑦𝑘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16620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990B9-FEE8-400E-9D16-D17AEC45A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 = </a:t>
            </a:r>
            <a:r>
              <a:rPr lang="en-US" dirty="0" err="1"/>
              <a:t>gcd</a:t>
            </a:r>
            <a:r>
              <a:rPr lang="en-US" dirty="0"/>
              <a:t>(b, a % 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By definition of </a:t>
                </a:r>
                <a:r>
                  <a:rPr lang="en-US" dirty="0" err="1"/>
                  <a:t>gcd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 So it is enough to show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Applying the definition of divides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mod,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Plugging in both of our other equations: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Solving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654" t="-2019" r="-2015" b="-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27113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990B9-FEE8-400E-9D16-D17AEC45A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 = </a:t>
            </a:r>
            <a:r>
              <a:rPr lang="en-US" dirty="0" err="1"/>
              <a:t>gcd</a:t>
            </a:r>
            <a:r>
              <a:rPr lang="en-US" dirty="0"/>
              <a:t>(b, a % 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We have shown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%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654" t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4922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EC740-498C-408A-8D70-B6A1676A9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01CC3-0C71-4991-AB95-2A437CFA2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What’s up with this “it’s supposed to be 30 minutes, but you have 2 hours thing?”</a:t>
            </a:r>
          </a:p>
          <a:p>
            <a:endParaRPr lang="en-US" dirty="0"/>
          </a:p>
          <a:p>
            <a:r>
              <a:rPr lang="en-US" dirty="0"/>
              <a:t>You’ve never done time-constrained proof writing before. Use this as a practice run (could you have gotten close to 30 minutes? If not, do you have to change something for the final, if it’s in-person?)</a:t>
            </a:r>
          </a:p>
          <a:p>
            <a:r>
              <a:rPr lang="en-US" dirty="0"/>
              <a:t>When we gave take-home exams in prior quarters, they often dragged out for days for students, with the last hours being (not particularly useful/educational) polishing of solutions.</a:t>
            </a:r>
          </a:p>
          <a:p>
            <a:pPr lvl="1"/>
            <a:r>
              <a:rPr lang="en-US" dirty="0"/>
              <a:t>We know you’re time-constrained, you should still polish your answers, but we understand you’re more limited than on homework. </a:t>
            </a:r>
          </a:p>
        </p:txBody>
      </p:sp>
    </p:spTree>
    <p:extLst>
      <p:ext uri="{BB962C8B-B14F-4D97-AF65-F5344CB8AC3E}">
        <p14:creationId xmlns:p14="http://schemas.microsoft.com/office/powerpoint/2010/main" val="513903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BD45E-5C36-451E-98A4-B2D511C93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DF280-8140-4CCE-82C9-ED84FFB4A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TAs wrote up a document with HW4 bugs.</a:t>
            </a:r>
          </a:p>
          <a:p>
            <a:r>
              <a:rPr lang="en-US" dirty="0"/>
              <a:t>HW4 was harder than the last few. That’s normal. </a:t>
            </a:r>
          </a:p>
          <a:p>
            <a:r>
              <a:rPr lang="en-US" dirty="0"/>
              <a:t>It’s easy to get frustrated at this point of the class, you just got back a hard homework, you’ve started on one of our toughest concepts (induction), and we’re about to have a midterm. </a:t>
            </a:r>
          </a:p>
          <a:p>
            <a:r>
              <a:rPr lang="en-US" dirty="0"/>
              <a:t>Don’t check-out! Looking at grades/feedback is never fun, but it’s a really key way to learn.</a:t>
            </a:r>
          </a:p>
          <a:p>
            <a:r>
              <a:rPr lang="en-US" dirty="0"/>
              <a:t>There were a few things where we weren’t sure we’d explained the concepts clearly/early enough, so we made the deduction 0.001</a:t>
            </a:r>
          </a:p>
          <a:p>
            <a:pPr lvl="1"/>
            <a:r>
              <a:rPr lang="en-US" dirty="0"/>
              <a:t>This will not affect your GPA, but it’s easy to not notice -0 feedback.</a:t>
            </a:r>
          </a:p>
          <a:p>
            <a:r>
              <a:rPr lang="en-US" dirty="0"/>
              <a:t>There’s a post on Ed with common misconceptions, please read it! Even if you got full-credit </a:t>
            </a:r>
          </a:p>
        </p:txBody>
      </p:sp>
    </p:spTree>
    <p:extLst>
      <p:ext uri="{BB962C8B-B14F-4D97-AF65-F5344CB8AC3E}">
        <p14:creationId xmlns:p14="http://schemas.microsoft.com/office/powerpoint/2010/main" val="3546662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2B0E-0237-464F-BDE0-EBDE6F624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Exponentiation Algorithm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AADF31-FBC7-40D5-B444-BE67FF008C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794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8F1FC6-84D2-4B2B-A23B-0D1FD3180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An application of all of this modular arithmetic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3979F13-8F37-4831-A31B-3ACD0D2289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4215" y="1482907"/>
                <a:ext cx="11348283" cy="4845504"/>
              </a:xfrm>
            </p:spPr>
            <p:txBody>
              <a:bodyPr/>
              <a:lstStyle/>
              <a:p>
                <a:r>
                  <a:rPr lang="en-US" dirty="0"/>
                  <a:t>Amazon chooses random 512-bit (or 1024-bit) prime numbers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and an exponent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(often about 60,000).</a:t>
                </a:r>
              </a:p>
              <a:p>
                <a:r>
                  <a:rPr lang="en-US" dirty="0"/>
                  <a:t>Amazon calculates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𝑝𝑞</m:t>
                    </m:r>
                  </m:oMath>
                </a14:m>
                <a:r>
                  <a:rPr lang="en-US" dirty="0"/>
                  <a:t>. They tell your computer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You want to send Amazon your credit card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You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send Amazon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Amazon computes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, the multiplicative inverse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[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−1][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−1])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Amazon finds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Fact: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as long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ea typeface="Cambria Math" panose="02040503050406030204" pitchFamily="18" charset="0"/>
                  </a:rPr>
                  <a:t>and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3979F13-8F37-4831-A31B-3ACD0D2289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4215" y="1482907"/>
                <a:ext cx="11348283" cy="4845504"/>
              </a:xfrm>
              <a:blipFill>
                <a:blip r:embed="rId2"/>
                <a:stretch>
                  <a:fillRect l="-698" t="-2138" b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3783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8375E-69DE-4892-B7B5-C54168C20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big are those numbers?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08A245F-EF7D-4178-AF1B-CC86B8BA0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567422"/>
            <a:ext cx="1137529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1230186684530117755130494958384962720772853569595334792197322452151726400507263657518745202199786469389956474942774063845925192557326303453731548268507917026122142913461670429214311602221240479274737794080665351419597459856902143413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88E2D383-A670-4AC3-98F3-F3F7A70F7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017111"/>
            <a:ext cx="113752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33478071698956898786044169848212690817704794983713768568912431388982883793878002287614711652531743087737814467999489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70A2F42F-8065-4699-96FF-1EBB653FE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800758"/>
            <a:ext cx="114787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36746043666799590428244633799627952632279158164343087642676032283815739666511279233373417143396810270092798736308917</a:t>
            </a:r>
          </a:p>
        </p:txBody>
      </p:sp>
      <p:sp>
        <p:nvSpPr>
          <p:cNvPr id="7" name="Equal 1">
            <a:extLst>
              <a:ext uri="{FF2B5EF4-FFF2-40B4-BE49-F238E27FC236}">
                <a16:creationId xmlns:a16="http://schemas.microsoft.com/office/drawing/2014/main" id="{94BDB9E1-304A-4878-A4BE-B40B13CB22DA}"/>
              </a:ext>
            </a:extLst>
          </p:cNvPr>
          <p:cNvSpPr/>
          <p:nvPr/>
        </p:nvSpPr>
        <p:spPr>
          <a:xfrm>
            <a:off x="5471204" y="3461133"/>
            <a:ext cx="468489" cy="457200"/>
          </a:xfrm>
          <a:prstGeom prst="mathEqual">
            <a:avLst>
              <a:gd name="adj1" fmla="val 11230"/>
              <a:gd name="adj2" fmla="val 1176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Multiply 2">
            <a:extLst>
              <a:ext uri="{FF2B5EF4-FFF2-40B4-BE49-F238E27FC236}">
                <a16:creationId xmlns:a16="http://schemas.microsoft.com/office/drawing/2014/main" id="{7AE90B53-7D5B-4385-914E-867C1FAB0A28}"/>
              </a:ext>
            </a:extLst>
          </p:cNvPr>
          <p:cNvSpPr/>
          <p:nvPr/>
        </p:nvSpPr>
        <p:spPr>
          <a:xfrm>
            <a:off x="5482493" y="5162934"/>
            <a:ext cx="546571" cy="457200"/>
          </a:xfrm>
          <a:prstGeom prst="mathMultiply">
            <a:avLst>
              <a:gd name="adj1" fmla="val 1123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474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C08FB-0548-40EF-A440-0B0EDB72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accomplish those steps?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EDA6CE-8DFD-429A-893A-290CD10F9C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That fact? You can prove it in the extra credit problem on HW5. It’s a nice combination of lots of things we’ve done with modular arithmetic. </a:t>
                </a:r>
              </a:p>
              <a:p>
                <a:endParaRPr lang="en-US" dirty="0"/>
              </a:p>
              <a:p>
                <a:r>
                  <a:rPr lang="en-US" dirty="0"/>
                  <a:t>Let’s talk about finding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is a BIG number (about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</m:oMath>
                </a14:m>
                <a:r>
                  <a:rPr lang="en-US" dirty="0"/>
                  <a:t> is a common choice)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 total = 1;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for(int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0;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&lt; e;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++){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total = (a * total) % n;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}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EDA6CE-8DFD-429A-893A-290CD10F9C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 b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59008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E57DFFB7-1C72-4022-A1EB-77D72149EB4F}" vid="{5CF90BFF-666A-48C8-8087-10FA0A25A63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206</TotalTime>
  <Words>3090</Words>
  <Application>Microsoft Office PowerPoint</Application>
  <PresentationFormat>Widescreen</PresentationFormat>
  <Paragraphs>270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MS PGothic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</vt:lpstr>
      <vt:lpstr>Wingdings 3</vt:lpstr>
      <vt:lpstr>Integral</vt:lpstr>
      <vt:lpstr>Even More Number Theory</vt:lpstr>
      <vt:lpstr>Announcements</vt:lpstr>
      <vt:lpstr>Announcements</vt:lpstr>
      <vt:lpstr>Announcements</vt:lpstr>
      <vt:lpstr>Announcements</vt:lpstr>
      <vt:lpstr>Fast Exponentiation Algorithm</vt:lpstr>
      <vt:lpstr>An application of all of this modular arithmetic</vt:lpstr>
      <vt:lpstr>How big are those numbers?</vt:lpstr>
      <vt:lpstr>How do we accomplish those steps?</vt:lpstr>
      <vt:lpstr>Let’s build a faster algorithm.</vt:lpstr>
      <vt:lpstr>Fast Exponentiation Algorithm</vt:lpstr>
      <vt:lpstr>Fast Exponentiation Algorithm</vt:lpstr>
      <vt:lpstr>Fast Exponentiation Algorithm</vt:lpstr>
      <vt:lpstr>Fast Exponentiation Algorithm</vt:lpstr>
      <vt:lpstr>Fast Exponentiation Algorithm</vt:lpstr>
      <vt:lpstr>One More Example for Reference</vt:lpstr>
      <vt:lpstr>One More Example for Reference</vt:lpstr>
      <vt:lpstr>One More Example for Reference</vt:lpstr>
      <vt:lpstr>A Brief Concluding Remark</vt:lpstr>
      <vt:lpstr>An application of all of this modular arithmetic</vt:lpstr>
      <vt:lpstr>More Number Theory Proofs</vt:lpstr>
      <vt:lpstr>Caution</vt:lpstr>
      <vt:lpstr>Warm up</vt:lpstr>
      <vt:lpstr>Warm up</vt:lpstr>
      <vt:lpstr>Modular arithmetic so far</vt:lpstr>
      <vt:lpstr>% and Mod</vt:lpstr>
      <vt:lpstr>a%n=b%n if and only if a≡b(mod n)</vt:lpstr>
      <vt:lpstr>a%n=b%n if and only if a≡b(mod n)</vt:lpstr>
      <vt:lpstr>a%n=b%n if and only if a≡b(mod n)</vt:lpstr>
      <vt:lpstr>a%n=b%n if and only if a≡b(mod n)</vt:lpstr>
      <vt:lpstr>Why does the Euclidian Algorithm Work?</vt:lpstr>
      <vt:lpstr>Correctness of an algorithm</vt:lpstr>
      <vt:lpstr>GCD fact</vt:lpstr>
      <vt:lpstr>gcd(a,b) = gcd(b, a % b)</vt:lpstr>
      <vt:lpstr>gcd(a,b) = gcd(b, a % b)</vt:lpstr>
      <vt:lpstr>gcd(a,b) = gcd(b, a % b)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10</cp:revision>
  <dcterms:created xsi:type="dcterms:W3CDTF">2022-02-07T17:05:31Z</dcterms:created>
  <dcterms:modified xsi:type="dcterms:W3CDTF">2022-02-09T21:05:01Z</dcterms:modified>
</cp:coreProperties>
</file>