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73" r:id="rId3"/>
    <p:sldId id="374" r:id="rId4"/>
    <p:sldId id="375" r:id="rId5"/>
    <p:sldId id="291" r:id="rId6"/>
    <p:sldId id="292" r:id="rId7"/>
    <p:sldId id="344" r:id="rId8"/>
    <p:sldId id="346" r:id="rId9"/>
    <p:sldId id="347" r:id="rId10"/>
    <p:sldId id="349" r:id="rId11"/>
    <p:sldId id="350" r:id="rId12"/>
    <p:sldId id="370" r:id="rId13"/>
    <p:sldId id="371" r:id="rId14"/>
    <p:sldId id="351" r:id="rId15"/>
    <p:sldId id="348" r:id="rId16"/>
    <p:sldId id="352" r:id="rId17"/>
    <p:sldId id="353" r:id="rId18"/>
    <p:sldId id="354" r:id="rId19"/>
    <p:sldId id="3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154" d="100"/>
          <a:sy n="154" d="100"/>
        </p:scale>
        <p:origin x="50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8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3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104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26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8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667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588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8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0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61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53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38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BE2C5E99-D3ED-4A50-8E99-32784F204D97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1E81E134-4824-4649-858F-DF1CBDFBDA9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8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90B71-F1AF-48AE-8CA9-E2777B71B3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E2BD1-6614-42B6-807E-89CA2DEE7E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311 Winter 2022</a:t>
            </a:r>
          </a:p>
          <a:p>
            <a:r>
              <a:rPr lang="en-US" dirty="0"/>
              <a:t>Lecture 15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DA839CB-80F2-4826-AD75-AF888F0AB19B}"/>
                  </a:ext>
                </a:extLst>
              </p:cNvPr>
              <p:cNvSpPr txBox="1"/>
              <p:nvPr/>
            </p:nvSpPr>
            <p:spPr>
              <a:xfrm>
                <a:off x="6481665" y="845976"/>
                <a:ext cx="519404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Warm-up:</a:t>
                </a:r>
                <a:b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</a:br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Show “if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even.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DA839CB-80F2-4826-AD75-AF888F0AB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665" y="845976"/>
                <a:ext cx="5194041" cy="830997"/>
              </a:xfrm>
              <a:prstGeom prst="rect">
                <a:avLst/>
              </a:prstGeom>
              <a:blipFill>
                <a:blip r:embed="rId2"/>
                <a:stretch>
                  <a:fillRect l="-1761" t="-5147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131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7DF8-AD0B-4C30-B4F2-0A6DD261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Claim: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 (i.e. not rational).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But [] is a contradiction!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1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5F1CAF-1D3A-42B9-BE57-1ACDE58BE807}"/>
              </a:ext>
            </a:extLst>
          </p:cNvPr>
          <p:cNvSpPr/>
          <p:nvPr/>
        </p:nvSpPr>
        <p:spPr>
          <a:xfrm rot="1752271">
            <a:off x="3334871" y="4729757"/>
            <a:ext cx="3279584" cy="1030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don’t have a fixed target.</a:t>
            </a:r>
          </a:p>
          <a:p>
            <a:pPr algn="ctr"/>
            <a:r>
              <a:rPr lang="en-US" dirty="0"/>
              <a:t>That can make this proof harder.</a:t>
            </a:r>
          </a:p>
        </p:txBody>
      </p:sp>
    </p:spTree>
    <p:extLst>
      <p:ext uri="{BB962C8B-B14F-4D97-AF65-F5344CB8AC3E}">
        <p14:creationId xmlns:p14="http://schemas.microsoft.com/office/powerpoint/2010/main" val="336171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7DF8-AD0B-4C30-B4F2-0A6DD261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11187258" cy="4977284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Claim: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 (i.e. not rational).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rational.</a:t>
                </a:r>
              </a:p>
              <a:p>
                <a:r>
                  <a:rPr lang="en-US" dirty="0"/>
                  <a:t>By definition of rational, there are integers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    By the fundamental theorem of arithmetic, we have divided out all common factors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have no more common prime factors. Therefore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That’s a contradiction! We conclude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11187258" cy="4977284"/>
              </a:xfrm>
              <a:blipFill>
                <a:blip r:embed="rId2"/>
                <a:stretch>
                  <a:fillRect l="-54" t="-1836" r="-599" b="-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D6E1FF22-A53A-4ACA-A404-83B82C30724C}"/>
                  </a:ext>
                </a:extLst>
              </p:cNvPr>
              <p:cNvSpPr/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even. </a:t>
                </a: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D6E1FF22-A53A-4ACA-A404-83B82C3072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9572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7DF8-AD0B-4C30-B4F2-0A6DD261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6"/>
                <a:ext cx="11187258" cy="5165543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Claim: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 (i.e. not rational).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rational.</a:t>
                </a:r>
              </a:p>
              <a:p>
                <a:r>
                  <a:rPr lang="en-US" dirty="0"/>
                  <a:t>By definition of rational, there are integers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 By the fundamental theorem of arithmetic, we have divided out all common factors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so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have no more common prime factors. Therefore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That’s a contradiction! We conclude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6"/>
                <a:ext cx="11187258" cy="5165543"/>
              </a:xfrm>
              <a:blipFill>
                <a:blip r:embed="rId2"/>
                <a:stretch>
                  <a:fillRect l="-871" t="-1771" r="-1198" b="-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8CA58775-9E61-43AC-95CE-93818AB16976}"/>
                  </a:ext>
                </a:extLst>
              </p:cNvPr>
              <p:cNvSpPr/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even. </a:t>
                </a: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8CA58775-9E61-43AC-95CE-93818AB169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6138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7DF8-AD0B-4C30-B4F2-0A6DD261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6"/>
                <a:ext cx="11187258" cy="5316389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Claim: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 (i.e. not rational).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rational.</a:t>
                </a:r>
              </a:p>
              <a:p>
                <a:r>
                  <a:rPr lang="en-US" dirty="0"/>
                  <a:t>By definition of rational, there are integers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 By the fundamental theorem of arithmetic, we have divided out all common factors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so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have no more common prime factors. Therefore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 By the fact above,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is even, i.e.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 Squaring both sides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0" dirty="0"/>
                  <a:t>Substituting into our original equation, we have: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i.e.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 Applying the fact above again,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even. </a:t>
                </a:r>
              </a:p>
              <a:p>
                <a:r>
                  <a:rPr lang="en-US" dirty="0"/>
                  <a:t>But if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are even,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≥2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/>
                  <a:t>But we said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func>
                  </m:oMath>
                </a14:m>
                <a:endParaRPr lang="en-US" dirty="0"/>
              </a:p>
              <a:p>
                <a:r>
                  <a:rPr lang="en-US" dirty="0"/>
                  <a:t>That’s a contradiction! We conclude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6"/>
                <a:ext cx="11187258" cy="5316389"/>
              </a:xfrm>
              <a:blipFill>
                <a:blip r:embed="rId2"/>
                <a:stretch>
                  <a:fillRect l="-871" t="-1720" r="-1198" b="-1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8CA58775-9E61-43AC-95CE-93818AB16976}"/>
                  </a:ext>
                </a:extLst>
              </p:cNvPr>
              <p:cNvSpPr/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even. </a:t>
                </a: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8CA58775-9E61-43AC-95CE-93818AB169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812" y="183776"/>
                <a:ext cx="4043082" cy="156434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8784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F8F4-5C2C-4326-8D8D-CADF5EAE5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51B28-7CB2-47B0-87AB-B9733AEF8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in the world did we know how to do that?</a:t>
            </a:r>
          </a:p>
          <a:p>
            <a:endParaRPr lang="en-US" dirty="0"/>
          </a:p>
          <a:p>
            <a:r>
              <a:rPr lang="en-US" dirty="0"/>
              <a:t>In real life…lots of attempts that didn’t work. </a:t>
            </a:r>
          </a:p>
          <a:p>
            <a:r>
              <a:rPr lang="en-US" dirty="0"/>
              <a:t>Be very careful with proof by contradiction – without a clear target, you can easily end up in a loop of trying random things and getting nowhere.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20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D398B-366F-4F09-9999-A727922BC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difference?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5F120-A3FC-4FC6-ABF5-DE47593E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7"/>
            <a:ext cx="11187258" cy="8602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What’s the difference between proof by contrapositive and proof by contradiction?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BF34316-6137-4A5C-8D20-A84606D46466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5239" y="2510014"/>
              <a:ext cx="11273859" cy="1554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57953">
                      <a:extLst>
                        <a:ext uri="{9D8B030D-6E8A-4147-A177-3AD203B41FA5}">
                          <a16:colId xmlns:a16="http://schemas.microsoft.com/office/drawing/2014/main" val="1408864853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3867810082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7712494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Show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oMath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contradiction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contrapositive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47807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Starting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≡(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∧¬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64375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Target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    Something 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079597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BF34316-6137-4A5C-8D20-A84606D4646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3953317"/>
                  </p:ext>
                </p:extLst>
              </p:nvPr>
            </p:nvGraphicFramePr>
            <p:xfrm>
              <a:off x="575239" y="2510014"/>
              <a:ext cx="11273859" cy="1554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57953">
                      <a:extLst>
                        <a:ext uri="{9D8B030D-6E8A-4147-A177-3AD203B41FA5}">
                          <a16:colId xmlns:a16="http://schemas.microsoft.com/office/drawing/2014/main" val="1408864853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3867810082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77124944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2" t="-11765" r="-200486" b="-2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contradiction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contrapositive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4780751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Starting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325" t="-110465" r="-100812" b="-1313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10465" r="-648" b="-1313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4375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Target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    Something 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212941" r="-648" b="-32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7079597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84194164-5B71-4DDC-B5C6-7E8DDDCDE46A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5239" y="4466408"/>
              <a:ext cx="11273859" cy="1554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57953">
                      <a:extLst>
                        <a:ext uri="{9D8B030D-6E8A-4147-A177-3AD203B41FA5}">
                          <a16:colId xmlns:a16="http://schemas.microsoft.com/office/drawing/2014/main" val="1408864853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3867810082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7712494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Show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oMath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contradiction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contrapositive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47807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Starting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             ---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64375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Target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    Something 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baseline="0" dirty="0"/>
                            <a:t>                ---</a:t>
                          </a:r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079597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84194164-5B71-4DDC-B5C6-7E8DDDCDE4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802130"/>
                  </p:ext>
                </p:extLst>
              </p:nvPr>
            </p:nvGraphicFramePr>
            <p:xfrm>
              <a:off x="575239" y="4466408"/>
              <a:ext cx="11273859" cy="1554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57953">
                      <a:extLst>
                        <a:ext uri="{9D8B030D-6E8A-4147-A177-3AD203B41FA5}">
                          <a16:colId xmlns:a16="http://schemas.microsoft.com/office/drawing/2014/main" val="1408864853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3867810082"/>
                        </a:ext>
                      </a:extLst>
                    </a:gridCol>
                    <a:gridCol w="3757953">
                      <a:extLst>
                        <a:ext uri="{9D8B030D-6E8A-4147-A177-3AD203B41FA5}">
                          <a16:colId xmlns:a16="http://schemas.microsoft.com/office/drawing/2014/main" val="77124944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62" t="-11765" r="-200486" b="-2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contradiction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Proof by contrapositive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4780751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Starting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25" t="-110465" r="-100812" b="-1313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:r>
                            <a:rPr lang="en-US" sz="2800" dirty="0"/>
                            <a:t>                ---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64375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Target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    Something 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:r>
                            <a:rPr lang="en-US" sz="2800" baseline="0" dirty="0"/>
                            <a:t>                ---</a:t>
                          </a:r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079597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78883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C96-3336-4D38-8676-EBE9835C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Contradiction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FB719-0738-4AE2-AABF-860213B59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Claim: There are infinitely many primes.</a:t>
            </a:r>
          </a:p>
          <a:p>
            <a:r>
              <a:rPr lang="en-US" dirty="0"/>
              <a:t>Proof:</a:t>
            </a:r>
          </a:p>
        </p:txBody>
      </p:sp>
    </p:spTree>
    <p:extLst>
      <p:ext uri="{BB962C8B-B14F-4D97-AF65-F5344CB8AC3E}">
        <p14:creationId xmlns:p14="http://schemas.microsoft.com/office/powerpoint/2010/main" val="2211484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C96-3336-4D38-8676-EBE9835C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Claim: There are infinitely many primes.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contradiction, that there are only finitely many primes. Call them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But [] is a contradiction! So there must be infinitely many primes.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b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978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C96-3336-4D38-8676-EBE9835C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Claim: There are infinitely many primes.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contradiction, that there are only finitely many primes. Call them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Consider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⋅⋯⋅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Case 1: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prime</a:t>
                </a:r>
              </a:p>
              <a:p>
                <a:endParaRPr lang="en-US" dirty="0"/>
              </a:p>
              <a:p>
                <a:r>
                  <a:rPr lang="en-US" dirty="0"/>
                  <a:t>Case 2: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composite</a:t>
                </a:r>
              </a:p>
              <a:p>
                <a:endParaRPr lang="en-US" dirty="0"/>
              </a:p>
              <a:p>
                <a:r>
                  <a:rPr lang="en-US" dirty="0"/>
                  <a:t>But [] is a contradiction! So there must be infinitely many primes.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t="-2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759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C96-3336-4D38-8676-EBE9835C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Claim: There are infinitely many primes.</a:t>
                </a:r>
              </a:p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Suppose for the sake of contradiction, that there are only finitely many primes. Call them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Consider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⋅⋯⋅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Case 1: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prime</a:t>
                </a:r>
              </a:p>
              <a:p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But every prime was supposed to be on the list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. A contradiction!</a:t>
                </a:r>
              </a:p>
              <a:p>
                <a:r>
                  <a:rPr lang="en-US" dirty="0"/>
                  <a:t>Case 2: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composite</a:t>
                </a:r>
              </a:p>
              <a:p>
                <a:r>
                  <a:rPr lang="en-US" dirty="0"/>
                  <a:t>   Some prime on the list (say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 divides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.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⋯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. But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⋯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dirty="0"/>
                  <a:t>. That’s a contradiction!</a:t>
                </a:r>
              </a:p>
              <a:p>
                <a:r>
                  <a:rPr lang="en-US" dirty="0"/>
                  <a:t>In either case we have a contradiction! So there must be infinitely many primes.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AFB719-0738-4AE2-AABF-860213B595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36" t="-3019" r="-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917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90BD6A-48B5-4B87-82C0-2C92EA0F10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90BD6A-48B5-4B87-82C0-2C92EA0F10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CE5355-A721-4C84-8363-2B56779B57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We argue by contrapositive.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arbitrary integer and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odd.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odd.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CE5355-A721-4C84-8363-2B56779B57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650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90BD6A-48B5-4B87-82C0-2C92EA0F10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90BD6A-48B5-4B87-82C0-2C92EA0F10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CE5355-A721-4C84-8363-2B56779B57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Proof:</a:t>
                </a:r>
              </a:p>
              <a:p>
                <a:r>
                  <a:rPr lang="en-US" dirty="0"/>
                  <a:t>We argue by contrapositive.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arbitrary integer and suppose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odd. </a:t>
                </a:r>
              </a:p>
              <a:p>
                <a:r>
                  <a:rPr lang="en-US" b="0" dirty="0"/>
                  <a:t>By definition of odd,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Factoring,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was an integer,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an integer.</a:t>
                </a:r>
              </a:p>
              <a:p>
                <a:pPr marL="0" indent="0">
                  <a:buNone/>
                </a:pPr>
                <a:r>
                  <a:rPr lang="en-US" dirty="0"/>
                  <a:t>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odd by definition.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CE5355-A721-4C84-8363-2B56779B57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52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F380A-CA35-468A-A633-D5887D06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F9D41-12E6-4759-898D-D5AD55868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posting the handouts and solutions for this week’s section later today.</a:t>
            </a:r>
          </a:p>
          <a:p>
            <a:pPr lvl="1"/>
            <a:r>
              <a:rPr lang="en-US" dirty="0"/>
              <a:t>We think you could use another example or two of properly formatted induction proofs.</a:t>
            </a:r>
          </a:p>
          <a:p>
            <a:pPr lvl="1"/>
            <a:r>
              <a:rPr lang="en-US" dirty="0"/>
              <a:t>They’re primarily “study for the midterm” materials…no harm having those early.</a:t>
            </a:r>
          </a:p>
          <a:p>
            <a:pPr lvl="1"/>
            <a:endParaRPr lang="en-US" dirty="0"/>
          </a:p>
          <a:p>
            <a:pPr lvl="1"/>
            <a:r>
              <a:rPr lang="en-US" sz="2800" dirty="0"/>
              <a:t>You should still go to section this week through, your TAs are more useful than the written solutions.</a:t>
            </a:r>
          </a:p>
          <a:p>
            <a:pPr lvl="1"/>
            <a:r>
              <a:rPr lang="en-US" sz="2800" dirty="0"/>
              <a:t>I’ll post the slides for Friday (induction practice day) late tonight as well.</a:t>
            </a:r>
          </a:p>
        </p:txBody>
      </p:sp>
    </p:spTree>
    <p:extLst>
      <p:ext uri="{BB962C8B-B14F-4D97-AF65-F5344CB8AC3E}">
        <p14:creationId xmlns:p14="http://schemas.microsoft.com/office/powerpoint/2010/main" val="1131055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6548-9D7D-4D11-810D-B623A0EA8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Stamp Collection, Done Wrong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27564B-4522-4B94-BDFF-6ED91ACABF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Define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 can make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cents of stamps with just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cent stamps.</a:t>
                </a:r>
              </a:p>
              <a:p>
                <a:r>
                  <a:rPr lang="en-US" dirty="0"/>
                  <a:t>We prove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true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≥12</m:t>
                    </m:r>
                  </m:oMath>
                </a14:m>
                <a:r>
                  <a:rPr lang="en-US" dirty="0"/>
                  <a:t> by induction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Base Case:</a:t>
                </a:r>
              </a:p>
              <a:p>
                <a:r>
                  <a:rPr lang="en-US" dirty="0"/>
                  <a:t>12 cents can be made with three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cent stamps.</a:t>
                </a:r>
                <a:br>
                  <a:rPr lang="en-US" dirty="0"/>
                </a:br>
                <a:r>
                  <a:rPr lang="en-US" dirty="0"/>
                  <a:t>Inductive Hypothesis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≥12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Inductive Step:</a:t>
                </a:r>
              </a:p>
              <a:p>
                <a:r>
                  <a:rPr lang="en-US" dirty="0"/>
                  <a:t>We want to make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 cents of stamps. By IH we can make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cents exactly with stamps. Replace one of the 4 cent stamps with a 5 cent stamp.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holds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by the principle of induction.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27564B-4522-4B94-BDFF-6ED91ACABF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3019" r="-1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23D89B2-BE77-47E4-BDE2-993D35E8FEE3}"/>
              </a:ext>
            </a:extLst>
          </p:cNvPr>
          <p:cNvSpPr/>
          <p:nvPr/>
        </p:nvSpPr>
        <p:spPr>
          <a:xfrm>
            <a:off x="84666" y="47625"/>
            <a:ext cx="12022667" cy="676275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28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6548-9D7D-4D11-810D-B623A0EA8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Stamp Collection, Done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7564B-4522-4B94-BDFF-6ED91ACAB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if the starting point doesn’t have any 4 cent stamps?</a:t>
            </a:r>
          </a:p>
          <a:p>
            <a:pPr marL="0" indent="0">
              <a:buNone/>
            </a:pPr>
            <a:r>
              <a:rPr lang="en-US" dirty="0"/>
              <a:t>Like, say, 15 cents = 5+5+5.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3D89B2-BE77-47E4-BDE2-993D35E8FEE3}"/>
              </a:ext>
            </a:extLst>
          </p:cNvPr>
          <p:cNvSpPr/>
          <p:nvPr/>
        </p:nvSpPr>
        <p:spPr>
          <a:xfrm>
            <a:off x="84666" y="47625"/>
            <a:ext cx="12022667" cy="676275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4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51A2A0-B8FF-449C-A73F-702A109C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00E5E9-0377-4713-9BC5-83072C9943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8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15ABE-8410-4F34-A429-1D54FBE0D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05CB806-3D8A-42E3-A081-D14FC90BF7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the negation of your claim.</a:t>
                </a:r>
              </a:p>
              <a:p>
                <a:r>
                  <a:rPr lang="en-US" dirty="0"/>
                  <a:t>Show that you can derive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False </a:t>
                </a:r>
                <a:r>
                  <a:rPr lang="en-US" dirty="0"/>
                  <a:t>(i.e.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en-US" dirty="0"/>
                  <a:t>claim)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F )</a:t>
                </a:r>
              </a:p>
              <a:p>
                <a:endParaRPr lang="en-US" dirty="0"/>
              </a:p>
              <a:p>
                <a:r>
                  <a:rPr lang="en-US" dirty="0"/>
                  <a:t>If your proof is right, the implication is true. </a:t>
                </a:r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en-US" dirty="0"/>
                  <a:t>claim must be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False.</a:t>
                </a:r>
              </a:p>
              <a:p>
                <a:r>
                  <a:rPr lang="en-US" dirty="0"/>
                  <a:t>So claim must be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True</a:t>
                </a:r>
                <a:r>
                  <a:rPr lang="en-US" dirty="0"/>
                  <a:t>!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05CB806-3D8A-42E3-A081-D14FC90BF7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926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7DF8-AD0B-4C30-B4F2-0A6DD261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Claim: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 (i.e. not rational).</a:t>
                </a:r>
              </a:p>
              <a:p>
                <a:r>
                  <a:rPr lang="en-US" dirty="0"/>
                  <a:t>Proof: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99DB09-FAF7-4D5A-B7CF-35C22AEDD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1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092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E57DFFB7-1C72-4022-A1EB-77D72149EB4F}" vid="{5CF90BFF-666A-48C8-8087-10FA0A25A6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311_template</Template>
  <TotalTime>289</TotalTime>
  <Words>1346</Words>
  <Application>Microsoft Office PowerPoint</Application>
  <PresentationFormat>Widescreen</PresentationFormat>
  <Paragraphs>161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Proof by Contradiction</vt:lpstr>
      <vt:lpstr>If a^2 is even then a is even</vt:lpstr>
      <vt:lpstr>If a^2 is even then a is even</vt:lpstr>
      <vt:lpstr>Announcements</vt:lpstr>
      <vt:lpstr>Stamp Collection, Done Wrong</vt:lpstr>
      <vt:lpstr>Stamp Collection, Done Wrong</vt:lpstr>
      <vt:lpstr>Proof By Contradiction</vt:lpstr>
      <vt:lpstr>Proof By Contradiction</vt:lpstr>
      <vt:lpstr>Proof By Contradiction</vt:lpstr>
      <vt:lpstr>Proof By Contradiction</vt:lpstr>
      <vt:lpstr>Proof By Contradiction</vt:lpstr>
      <vt:lpstr>Proof By Contradiction</vt:lpstr>
      <vt:lpstr>Proof By Contradiction</vt:lpstr>
      <vt:lpstr>Proof By Contradiction</vt:lpstr>
      <vt:lpstr>What’s the difference?</vt:lpstr>
      <vt:lpstr>Another Proof By Contradiction</vt:lpstr>
      <vt:lpstr>Another Proof By Contradiction</vt:lpstr>
      <vt:lpstr>Another Proof By Contradiction</vt:lpstr>
      <vt:lpstr>Another Proof By Contradiction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rtweber2</cp:lastModifiedBy>
  <cp:revision>8</cp:revision>
  <dcterms:created xsi:type="dcterms:W3CDTF">2022-02-07T16:20:21Z</dcterms:created>
  <dcterms:modified xsi:type="dcterms:W3CDTF">2022-02-07T21:10:02Z</dcterms:modified>
</cp:coreProperties>
</file>