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93" r:id="rId4"/>
    <p:sldId id="298" r:id="rId5"/>
    <p:sldId id="294" r:id="rId6"/>
    <p:sldId id="268" r:id="rId7"/>
    <p:sldId id="265" r:id="rId8"/>
    <p:sldId id="266" r:id="rId9"/>
    <p:sldId id="267" r:id="rId10"/>
    <p:sldId id="271" r:id="rId11"/>
    <p:sldId id="270" r:id="rId12"/>
    <p:sldId id="258" r:id="rId13"/>
    <p:sldId id="273" r:id="rId14"/>
    <p:sldId id="274" r:id="rId15"/>
    <p:sldId id="279" r:id="rId16"/>
    <p:sldId id="257" r:id="rId17"/>
    <p:sldId id="272" r:id="rId18"/>
    <p:sldId id="276" r:id="rId19"/>
    <p:sldId id="275" r:id="rId20"/>
    <p:sldId id="277" r:id="rId21"/>
    <p:sldId id="278" r:id="rId22"/>
    <p:sldId id="280" r:id="rId23"/>
    <p:sldId id="295" r:id="rId24"/>
    <p:sldId id="296" r:id="rId25"/>
    <p:sldId id="297" r:id="rId26"/>
    <p:sldId id="299" r:id="rId27"/>
    <p:sldId id="300" r:id="rId28"/>
    <p:sldId id="301" r:id="rId29"/>
    <p:sldId id="302" r:id="rId30"/>
    <p:sldId id="303" r:id="rId31"/>
    <p:sldId id="304" r:id="rId32"/>
    <p:sldId id="291" r:id="rId33"/>
    <p:sldId id="292" r:id="rId34"/>
    <p:sldId id="259" r:id="rId35"/>
    <p:sldId id="262" r:id="rId36"/>
    <p:sldId id="263" r:id="rId37"/>
    <p:sldId id="264" r:id="rId38"/>
    <p:sldId id="305" r:id="rId39"/>
    <p:sldId id="282" r:id="rId40"/>
    <p:sldId id="29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767C85-02FD-40EC-8F77-8606113F1F29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6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6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0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63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84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4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0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3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E767C85-02FD-40EC-8F77-8606113F1F29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9048-1631-4913-9605-DAAD347CA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22FE6-6BF2-44A8-8A56-9017D015D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2022</a:t>
            </a:r>
            <a:br>
              <a:rPr lang="en-US" dirty="0"/>
            </a:br>
            <a:r>
              <a:rPr lang="en-US" dirty="0"/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37363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87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the last step is by IH.</a:t>
                </a:r>
              </a:p>
              <a:p>
                <a:r>
                  <a:rPr lang="en-US" dirty="0"/>
                  <a:t>Simplifying, we 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2640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725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8100-9D84-45D6-B480-CDE70CD6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Induction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Let’s just set this one up, we’ll leave the individual pieces as exercises.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763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HEY WAIT --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true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even defined!</a:t>
                </a:r>
              </a:p>
              <a:p>
                <a:endParaRPr lang="en-US" dirty="0"/>
              </a:p>
              <a:p>
                <a:r>
                  <a:rPr lang="en-US" dirty="0"/>
                  <a:t>We can move the “starting line”</a:t>
                </a:r>
              </a:p>
              <a:p>
                <a:endParaRPr lang="en-US" dirty="0"/>
              </a:p>
              <a:p>
                <a:r>
                  <a:rPr lang="en-US" dirty="0"/>
                  <a:t>Change the base case, and then update the IH to have 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 just the base case.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64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by definition.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even, so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.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even, so it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Plugging in we have: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=2(2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also an integer,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25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71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F054-07A8-4CFA-B110-C743D6A1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Induction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7B71-24A7-49ED-922A-20BD40672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59305"/>
            <a:ext cx="11187258" cy="2450055"/>
          </a:xfrm>
        </p:spPr>
        <p:txBody>
          <a:bodyPr/>
          <a:lstStyle/>
          <a:p>
            <a:r>
              <a:rPr lang="en-US" dirty="0"/>
              <a:t>Uniqueness is hard. Let’s just show existence. </a:t>
            </a:r>
          </a:p>
          <a:p>
            <a:r>
              <a:rPr lang="en-US" dirty="0"/>
              <a:t>I.e. </a:t>
            </a:r>
          </a:p>
          <a:p>
            <a:r>
              <a:rPr lang="en-US" dirty="0"/>
              <a:t>Claim: Every positive integer greater than 1 can be written as a product of primes.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13D3D9-E9E0-456E-A2DE-4B94F0BD455F}"/>
              </a:ext>
            </a:extLst>
          </p:cNvPr>
          <p:cNvGrpSpPr/>
          <p:nvPr/>
        </p:nvGrpSpPr>
        <p:grpSpPr>
          <a:xfrm>
            <a:off x="575239" y="1377444"/>
            <a:ext cx="9917501" cy="2217439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57A631-0AED-4B6C-911E-D1C502D3C6B2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Every positive integer greater than 1 has a unique </a:t>
              </a: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 factorization.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6F88F4-D0D5-4D9C-B8EF-910D3155E4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Fundamental Theorem of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08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88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D0BB-4730-4158-B6FA-7CD7191A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Stuck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up into smaller pieces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</a:t>
                </a:r>
              </a:p>
              <a:p>
                <a:r>
                  <a:rPr lang="en-US" dirty="0"/>
                  <a:t>I mean…it would be…</a:t>
                </a:r>
              </a:p>
              <a:p>
                <a:r>
                  <a:rPr lang="en-US" dirty="0"/>
                  <a:t>But in the inductive step we don’t have it…</a:t>
                </a:r>
              </a:p>
              <a:p>
                <a:r>
                  <a:rPr lang="en-US" dirty="0"/>
                  <a:t>Let’s add it to our inductive hypothesis.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573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90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0856-FFF1-4518-97C1-06A506CD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C315-24A2-4B2B-B2EF-EB0A61290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run extra “by-appointment” office hours every week:</a:t>
            </a:r>
          </a:p>
          <a:p>
            <a:r>
              <a:rPr lang="en-US" dirty="0"/>
              <a:t>Only rule is “we won’t discuss a currently available homework” at those hours.</a:t>
            </a:r>
          </a:p>
          <a:p>
            <a:r>
              <a:rPr lang="en-US" dirty="0"/>
              <a:t>If you’re interested, reach out to a staff member.</a:t>
            </a:r>
          </a:p>
          <a:p>
            <a:endParaRPr lang="en-US" dirty="0"/>
          </a:p>
          <a:p>
            <a:r>
              <a:rPr lang="en-US" dirty="0"/>
              <a:t>By the way, regular office hours are very busy on Wednesdays. And very quiet on Thursday and Friday. </a:t>
            </a:r>
          </a:p>
        </p:txBody>
      </p:sp>
    </p:spTree>
    <p:extLst>
      <p:ext uri="{BB962C8B-B14F-4D97-AF65-F5344CB8AC3E}">
        <p14:creationId xmlns:p14="http://schemas.microsoft.com/office/powerpoint/2010/main" val="2445402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hold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nontrivial divisors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). By inductive hypothesis,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Multiplying these representations,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, which is a product of primes.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166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3852-620E-49D7-A2EF-F1D8CB17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That hypothesis where 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base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case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instead of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strong inductive hypothesis. </a:t>
                </a:r>
              </a:p>
              <a:p>
                <a:endParaRPr lang="en-US" dirty="0"/>
              </a:p>
              <a:p>
                <a:r>
                  <a:rPr lang="en-US" dirty="0"/>
                  <a:t>Strong induction is the same fundamental idea as weak (“regular”)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/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blipFill>
                <a:blip r:embed="rId3"/>
                <a:stretch>
                  <a:fillRect l="-1974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/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blipFill>
                <a:blip r:embed="rId4"/>
                <a:stretch>
                  <a:fillRect l="-1587" t="-185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655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</a:t>
                </a:r>
                <a:r>
                  <a:rPr lang="en-US" b="1" dirty="0">
                    <a:solidFill>
                      <a:schemeClr val="accent3"/>
                    </a:solidFill>
                  </a:rPr>
                  <a:t>strong</a:t>
                </a:r>
                <a:r>
                  <a:rPr lang="en-US" dirty="0"/>
                  <a:t>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706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CEED-56E1-448C-BB25-54D22DF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 vs. Weak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81B7-9897-4000-8B88-652E29F74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of strong induction as “my recursive call might be on LOTS of smaller values” (like </a:t>
            </a:r>
            <a:r>
              <a:rPr lang="en-US" dirty="0" err="1"/>
              <a:t>mergesort</a:t>
            </a:r>
            <a:r>
              <a:rPr lang="en-US" dirty="0"/>
              <a:t> – you cut your array in half)</a:t>
            </a:r>
          </a:p>
          <a:p>
            <a:endParaRPr lang="en-US" dirty="0"/>
          </a:p>
          <a:p>
            <a:r>
              <a:rPr lang="en-US" dirty="0"/>
              <a:t>Think of weak induction as “my recursive call is always on one step smaller.”</a:t>
            </a:r>
          </a:p>
          <a:p>
            <a:r>
              <a:rPr lang="en-US" dirty="0"/>
              <a:t>Practical advice:</a:t>
            </a:r>
          </a:p>
          <a:p>
            <a:r>
              <a:rPr lang="en-US" dirty="0"/>
              <a:t>A strong hypothesis isn’t wrong when you only need a weak one (but a weak one is wrong when you need a strong one). Some people just always write strong hypotheses. But it’s easier to typo a strong hypothesis.</a:t>
            </a:r>
          </a:p>
          <a:p>
            <a:r>
              <a:rPr lang="en-US" dirty="0"/>
              <a:t>Robbie leaves a blank spot where the IH is, and fills it in after the step.</a:t>
            </a:r>
          </a:p>
        </p:txBody>
      </p:sp>
    </p:spTree>
    <p:extLst>
      <p:ext uri="{BB962C8B-B14F-4D97-AF65-F5344CB8AC3E}">
        <p14:creationId xmlns:p14="http://schemas.microsoft.com/office/powerpoint/2010/main" val="2661525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7899-A15B-4E40-9A51-56CD5307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base cases do you need?</a:t>
                </a:r>
              </a:p>
              <a:p>
                <a:pPr lvl="1"/>
                <a:r>
                  <a:rPr lang="en-US" dirty="0"/>
                  <a:t>Always at least one.</a:t>
                </a:r>
              </a:p>
              <a:p>
                <a:pPr lvl="1"/>
                <a:r>
                  <a:rPr lang="en-US" dirty="0"/>
                  <a:t>If you’re analyzing recursive code or a recursive function, at least one for each base case of the code/function.</a:t>
                </a:r>
              </a:p>
              <a:p>
                <a:pPr lvl="1"/>
                <a:r>
                  <a:rPr lang="en-US" dirty="0"/>
                  <a:t>If you always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consecutive base cases.</a:t>
                </a:r>
              </a:p>
              <a:p>
                <a:pPr lvl="1"/>
                <a:r>
                  <a:rPr lang="en-US" dirty="0"/>
                  <a:t>Enough to make sure every case is handled.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237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6F73-E5F7-4C7E-9436-654CA14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Another! Stamp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have 4 cent stamps and 5 cent stamps (as many as I want of each). Prove that I can make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worth of stamps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Try for a few values.</a:t>
                </a:r>
              </a:p>
              <a:p>
                <a:r>
                  <a:rPr lang="en-US" dirty="0"/>
                  <a:t>Then think…how would the inductive step go?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71519AA-9C73-4A5E-AAEF-3117E88DC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69" y="2688492"/>
            <a:ext cx="3127131" cy="41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 (attempt)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Inductive Hypothesis Suppose [maybe some other stuff and]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629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61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C06B-3F19-4403-9202-B3FE9228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the proof right?</a:t>
                </a:r>
              </a:p>
              <a:p>
                <a:endParaRPr lang="en-US" dirty="0"/>
              </a:p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We’re not the base case, so our inductive hypothesis assumes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(12)</m:t>
                    </m:r>
                  </m:oMath>
                </a14:m>
                <a:r>
                  <a:rPr lang="en-US" dirty="0"/>
                  <a:t>, and then we say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Wait a second….</a:t>
                </a:r>
              </a:p>
              <a:p>
                <a:r>
                  <a:rPr lang="en-US" dirty="0"/>
                  <a:t>If you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 every time,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cases. </a:t>
                </a:r>
              </a:p>
              <a:p>
                <a:r>
                  <a:rPr lang="en-US" dirty="0"/>
                  <a:t>Or else the first few values aren’t proven.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680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13  cents can be made with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 and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stamp.</a:t>
                </a:r>
                <a:br>
                  <a:rPr lang="en-US" dirty="0"/>
                </a:br>
                <a:r>
                  <a:rPr lang="en-US" dirty="0"/>
                  <a:t>14 cents can be made with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and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dirty="0"/>
                  <a:t>cent stamps.</a:t>
                </a:r>
                <a:br>
                  <a:rPr lang="en-US" dirty="0"/>
                </a:br>
                <a:r>
                  <a:rPr lang="en-US" dirty="0"/>
                  <a:t>15 cents can be made with three 5 cent stamps.</a:t>
                </a:r>
              </a:p>
              <a:p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524" t="-2642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03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06D3-C208-4B9C-B093-9EB976ED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last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you’ve finished writing an inductive proof, pause.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always goes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will go back before the base cases you’ve shown). And make sure your inductive hypothesis is strong enough.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is going back a varying (unknown) number of steps, check the first few values above the base case, make sure your cases are really covered. And make sure your IH is strong.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3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C1E5-69B9-46F3-8235-23B12A92D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635" y="263276"/>
            <a:ext cx="6208863" cy="1014667"/>
          </a:xfrm>
        </p:spPr>
        <p:txBody>
          <a:bodyPr/>
          <a:lstStyle/>
          <a:p>
            <a:r>
              <a:rPr lang="en-US" dirty="0"/>
              <a:t>This is Gumball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018D8-53F2-4536-B532-FF298044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340" y="1463857"/>
            <a:ext cx="6388157" cy="4845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Gumball wants you to not be stressed about the midterm.</a:t>
            </a:r>
          </a:p>
          <a:p>
            <a:r>
              <a:rPr lang="en-US" dirty="0"/>
              <a:t>But it’s coming:</a:t>
            </a:r>
          </a:p>
          <a:p>
            <a:r>
              <a:rPr lang="en-US" dirty="0"/>
              <a:t>1. It will be </a:t>
            </a:r>
            <a:r>
              <a:rPr lang="en-US" b="1" i="1" dirty="0"/>
              <a:t>short. </a:t>
            </a:r>
            <a:r>
              <a:rPr lang="en-US" dirty="0"/>
              <a:t>We’re aiming for something that could be done in 30 minutes. </a:t>
            </a:r>
          </a:p>
          <a:p>
            <a:r>
              <a:rPr lang="en-US" dirty="0"/>
              <a:t>2. But we’ll give you 2 hours </a:t>
            </a:r>
            <a:r>
              <a:rPr lang="en-US" b="1" dirty="0"/>
              <a:t>of your choice </a:t>
            </a:r>
            <a:r>
              <a:rPr lang="en-US" dirty="0"/>
              <a:t>over the weekend.</a:t>
            </a:r>
            <a:endParaRPr lang="en-US" b="1" dirty="0"/>
          </a:p>
          <a:p>
            <a:r>
              <a:rPr lang="en-US" dirty="0"/>
              <a:t>3. It’s all done at home. Open notes &amp; internet, but no collaboration with classmates.</a:t>
            </a:r>
          </a:p>
        </p:txBody>
      </p:sp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BC46E434-EDA1-40BF-AB75-041C571B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7" y="224118"/>
            <a:ext cx="4673973" cy="623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6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Cases: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cases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. (The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assumes </a:t>
                </a:r>
                <a:r>
                  <a:rPr lang="en-US" b="1" dirty="0"/>
                  <a:t>all</a:t>
                </a:r>
                <a:r>
                  <a:rPr lang="en-US" dirty="0"/>
                  <a:t> bases cases, but nothing else)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  <a:blipFill>
                <a:blip r:embed="rId2"/>
                <a:stretch>
                  <a:fillRect l="-676" t="-2138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66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7899-A15B-4E40-9A51-56CD5307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base cases do you need?</a:t>
                </a:r>
              </a:p>
              <a:p>
                <a:pPr lvl="1"/>
                <a:r>
                  <a:rPr lang="en-US" dirty="0"/>
                  <a:t>Always at least one.</a:t>
                </a:r>
              </a:p>
              <a:p>
                <a:pPr lvl="1"/>
                <a:r>
                  <a:rPr lang="en-US" dirty="0"/>
                  <a:t>If you’re analyzing recursive code or a recursive function, at least one for each base case of the code/function.</a:t>
                </a:r>
              </a:p>
              <a:p>
                <a:pPr lvl="1"/>
                <a:r>
                  <a:rPr lang="en-US" dirty="0"/>
                  <a:t>If you always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consecutive base cases.</a:t>
                </a:r>
              </a:p>
              <a:p>
                <a:pPr lvl="1"/>
                <a:r>
                  <a:rPr lang="en-US" dirty="0"/>
                  <a:t>Enough to make sure every case is handled.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107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cents exactly with stamps. Replace one of the 4 cent stamps with a 5 cent stamp.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8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564B-4522-4B94-BDFF-6ED91ACA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the starting point doesn’t have any 4 cent stamps?</a:t>
            </a:r>
          </a:p>
          <a:p>
            <a:pPr marL="0" indent="0">
              <a:buNone/>
            </a:pPr>
            <a:r>
              <a:rPr lang="en-US" dirty="0"/>
              <a:t>Like, say, 15 cents = 5+5+5.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7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[conclusion]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38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58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E2E237-22C5-4FAF-B4DA-5C9A4D3A4C4A}"/>
              </a:ext>
            </a:extLst>
          </p:cNvPr>
          <p:cNvSpPr/>
          <p:nvPr/>
        </p:nvSpPr>
        <p:spPr>
          <a:xfrm>
            <a:off x="4728882" y="3778624"/>
            <a:ext cx="7158318" cy="12012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FORCE the expression in your IH to appear</a:t>
            </a:r>
          </a:p>
        </p:txBody>
      </p:sp>
    </p:spTree>
    <p:extLst>
      <p:ext uri="{BB962C8B-B14F-4D97-AF65-F5344CB8AC3E}">
        <p14:creationId xmlns:p14="http://schemas.microsoft.com/office/powerpoint/2010/main" val="502622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−1+1)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IH, 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an integer, we meet the definition of divides and we have:</a:t>
                </a: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276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76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That inductive step might still seem like magic. </a:t>
                </a:r>
              </a:p>
              <a:p>
                <a:endParaRPr lang="en-US" dirty="0"/>
              </a:p>
              <a:p>
                <a:r>
                  <a:rPr lang="en-US" dirty="0"/>
                  <a:t>It sometimes helps to run through examples, and look for patterns: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−1=0=3⋅0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−1=255=3⋅85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/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divisor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0→4⋅0+1=1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1→4⋅1+1=5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5→4⋅5+1=21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might give us a hint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will be in the algebra somewhere, and give us another intermediate target.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blipFill>
                <a:blip r:embed="rId4"/>
                <a:stretch>
                  <a:fillRect l="-1218" t="-1323" r="-148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5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CCBC-2D31-4074-BAC3-A62D6011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I’ve got a bunch of these 3 piece tiles.</a:t>
                </a:r>
              </a:p>
              <a:p>
                <a:r>
                  <a:rPr lang="en-US" dirty="0"/>
                  <a:t>I want to fill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grid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the pieces, except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0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spot in a corner.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25AB651-5F99-4120-929C-F28EA2E2885D}"/>
              </a:ext>
            </a:extLst>
          </p:cNvPr>
          <p:cNvGrpSpPr/>
          <p:nvPr/>
        </p:nvGrpSpPr>
        <p:grpSpPr>
          <a:xfrm>
            <a:off x="6572249" y="854258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D220FC-3156-44F3-9CE3-3D0528B5A946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15F4F-2469-4BA5-8496-274F3DBD678F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1B5FE-B95E-44FF-8515-0B1F8F916A8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AF9B6F-E7A1-42C2-B9EA-F7959A5919D4}"/>
              </a:ext>
            </a:extLst>
          </p:cNvPr>
          <p:cNvGrpSpPr/>
          <p:nvPr/>
        </p:nvGrpSpPr>
        <p:grpSpPr>
          <a:xfrm>
            <a:off x="3295649" y="3581809"/>
            <a:ext cx="1223960" cy="1219198"/>
            <a:chOff x="3295649" y="3581809"/>
            <a:chExt cx="1223960" cy="12191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DC50F-031C-46AB-A033-8AED2DB0E6C3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262FCB-C9AF-4BDB-93FC-2E9FEA4C7EAE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7B3227-ACEA-4AF4-97BD-E18C6763AA42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A5DA3E-0D90-4B6B-92A2-427A2C7FB4B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F2828F-35F6-4FA9-8B7B-23007EE71E2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9DDF6A-E681-4A70-A5D3-041BC865937B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C77C96-29C2-47A3-9DFE-2E8E4A841B2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2476A1-73D0-4664-B61E-BC1ED586B5B4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45A8DDB-509E-4885-A1A8-8D8E3B6B1DC8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CC7DC-0BEE-407A-8B58-D35F4D80B236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CF3B81-1D9E-4773-A11F-35B9B4106D1C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CFDD1B-409D-4718-B1C9-458902DA38D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AEDF3E5-4B32-4512-A4A3-5A83E51DABA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BA69BE-8F75-40F0-8804-D0BCDAC703E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EBA9F0-A9D1-4E8E-8D33-5124632219A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4302E5-5DFC-4690-BE7A-D65ECBDE02C3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B4E30D-1176-4311-8F69-19AF7F2F3B93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5DC5AA0-29C1-4CD8-85D8-42E6F5C3A43E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CFF461-1D90-453B-BAFE-F7017DA857AE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8B4FDC-C758-4C6B-A2A4-6C35E1E4166D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7160F9-3CCE-48C4-9490-72AFEF7BDFA3}"/>
              </a:ext>
            </a:extLst>
          </p:cNvPr>
          <p:cNvGrpSpPr/>
          <p:nvPr/>
        </p:nvGrpSpPr>
        <p:grpSpPr>
          <a:xfrm>
            <a:off x="4524369" y="3581808"/>
            <a:ext cx="1223960" cy="1219198"/>
            <a:chOff x="3295649" y="3581809"/>
            <a:chExt cx="1223960" cy="1219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5FC0B8-947F-4021-802E-0B095B48FB05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73A9642-1505-4E6E-9772-2823378DE54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F21EB77-CF4B-40E2-ACAC-0CFBF8AD36DB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D02D3F1-E42D-4030-891D-79DD79279064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5BC087-C25F-4B29-BE62-FDFA5479206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15916B-310A-425B-A03E-1CF525EEBE92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D83F49-7BD8-46F1-A11A-FD1DCA3DF1FB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4771FE-44D7-4CAC-9F0E-12981AEDA17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DFFAD7-37E6-4471-98C3-30C03C99A5DB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580CC97-733C-4602-B004-1A3FE27AB455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73B803B-9FEC-4A7F-A8AE-0E70FBB93151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ED5056A-6997-441E-A482-526E762A947D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FE3EA1A-99C8-43A4-B154-4FEA627B8F4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636409-0346-4189-B9F6-29E9FB358805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85C79D-2F9E-4780-AD64-29641BC03EB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F614BC9-DBFB-407A-BAF1-C63A36DE1E54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58AA12-814F-4D03-8310-7B15256B73D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9EFEBE-F8E3-45A1-AB6A-19631D3EA3C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7BD98A-9243-4DC4-83A9-B00A4F3981C9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180DB6-94D7-4BFE-B7B4-BC7E04F3EA7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72E7FD-FD89-49FC-8DED-03F88C719FEB}"/>
              </a:ext>
            </a:extLst>
          </p:cNvPr>
          <p:cNvGrpSpPr/>
          <p:nvPr/>
        </p:nvGrpSpPr>
        <p:grpSpPr>
          <a:xfrm>
            <a:off x="3293263" y="4801411"/>
            <a:ext cx="1223960" cy="1219198"/>
            <a:chOff x="3295649" y="3581809"/>
            <a:chExt cx="1223960" cy="121919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84498CB-47DB-4388-AD32-5A85A66D2094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08F74A-51A4-46B0-867B-C75A0D67E5B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81F08EC-DCE8-4029-B79F-21E752AEE1A7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D9066CC-8EDF-43B8-918A-1708188B2B41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D061F85-2B2B-42F3-8235-F532A886E21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99D53B-4EAC-4431-9614-F28E99160290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E9DC246-917E-4C48-9762-AF34DC97F0C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8172A4D-D8DF-42F7-97C8-D442CBC4090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3BCDF5F-5F77-4CDC-9C7C-DFDD63B17B5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40A977A-2B8C-4BCF-BC4B-AEEED903AE0B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5851622-3D3F-48DE-AD27-CC924D2CBB55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DF6E187-DFC0-4AF1-80E2-BA110B88B51C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8342AB0-7DEA-49B0-9CC4-70F8ECB4C32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DAEE823-3264-40AD-8B4C-191DB848C0C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712F79D-E02B-47FD-9DE3-DB99B11B595F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58C303-0B29-4EBC-BC20-7B96DA00499B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2544A08-C32E-4C85-B022-E0D9F956B20F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0565F9A-74C1-43A3-B946-7392C4831D66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EF6A51-7681-4232-8FCF-11D54784DE8A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C45597E-6719-47E9-8628-3272E391982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80E716-6DD9-4679-96DD-ABA75C0BAF14}"/>
              </a:ext>
            </a:extLst>
          </p:cNvPr>
          <p:cNvGrpSpPr/>
          <p:nvPr/>
        </p:nvGrpSpPr>
        <p:grpSpPr>
          <a:xfrm>
            <a:off x="4526749" y="4796995"/>
            <a:ext cx="609600" cy="609599"/>
            <a:chOff x="3295649" y="3581809"/>
            <a:chExt cx="609600" cy="60959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8E71083-776E-41FB-978D-7E3522A00E5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380E148-9439-4CE7-96E8-D38221F36655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B04381C-B43B-4F37-BA1C-0B46372C708B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D06345B-151D-4C83-8252-B4F83CB8039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6682DE8-C5DF-41E9-9BF0-F8169A993132}"/>
              </a:ext>
            </a:extLst>
          </p:cNvPr>
          <p:cNvGrpSpPr/>
          <p:nvPr/>
        </p:nvGrpSpPr>
        <p:grpSpPr>
          <a:xfrm>
            <a:off x="4531509" y="5406594"/>
            <a:ext cx="609600" cy="609599"/>
            <a:chOff x="3295649" y="3581809"/>
            <a:chExt cx="609600" cy="60959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03A6087-2CEB-4041-875E-E14F4CA60EF2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4299EF1-E8F7-4C82-A6E5-187D3751A68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6C331BA-0A59-4A85-BC3B-E654E650D0F8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352F02B-3D05-4951-984C-DD4CC421181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6D035F0A-ADC8-4FEA-B80A-6DDB8865F677}"/>
              </a:ext>
            </a:extLst>
          </p:cNvPr>
          <p:cNvSpPr/>
          <p:nvPr/>
        </p:nvSpPr>
        <p:spPr>
          <a:xfrm>
            <a:off x="5141109" y="57113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74DDBE8-F1C8-41CC-AD2C-F094A0300906}"/>
              </a:ext>
            </a:extLst>
          </p:cNvPr>
          <p:cNvSpPr/>
          <p:nvPr/>
        </p:nvSpPr>
        <p:spPr>
          <a:xfrm>
            <a:off x="51411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5675E0-58DA-478F-9CD1-ACC6DA252A41}"/>
              </a:ext>
            </a:extLst>
          </p:cNvPr>
          <p:cNvSpPr/>
          <p:nvPr/>
        </p:nvSpPr>
        <p:spPr>
          <a:xfrm>
            <a:off x="54459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641931B-EF64-49EF-A9F5-48D57D5F65C3}"/>
              </a:ext>
            </a:extLst>
          </p:cNvPr>
          <p:cNvGrpSpPr/>
          <p:nvPr/>
        </p:nvGrpSpPr>
        <p:grpSpPr>
          <a:xfrm>
            <a:off x="5141109" y="4796995"/>
            <a:ext cx="609600" cy="609599"/>
            <a:chOff x="3295649" y="3581809"/>
            <a:chExt cx="609600" cy="6095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F79FD2-9132-4617-A7D1-5C2ECD8C2C2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9F8D9AF-FBB9-41E2-9393-D5A6FAAE00A8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468961-5269-4CB2-B579-E3BC7F554E14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CAAA231-4E08-4A75-A571-60005D541BC1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82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C1E5-69B9-46F3-8235-23B12A92D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635" y="263276"/>
            <a:ext cx="6208863" cy="1014667"/>
          </a:xfrm>
        </p:spPr>
        <p:txBody>
          <a:bodyPr/>
          <a:lstStyle/>
          <a:p>
            <a:r>
              <a:rPr lang="en-US" dirty="0"/>
              <a:t>What’s on the midterm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018D8-53F2-4536-B532-FF298044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340" y="1463857"/>
            <a:ext cx="6388157" cy="4845504"/>
          </a:xfrm>
        </p:spPr>
        <p:txBody>
          <a:bodyPr/>
          <a:lstStyle/>
          <a:p>
            <a:r>
              <a:rPr lang="en-US" dirty="0"/>
              <a:t>Induction will be on there.</a:t>
            </a:r>
          </a:p>
          <a:p>
            <a:r>
              <a:rPr lang="en-US" dirty="0"/>
              <a:t>Extended Euclidian algorithm will </a:t>
            </a:r>
            <a:r>
              <a:rPr lang="en-US" b="1" dirty="0"/>
              <a:t>not.</a:t>
            </a:r>
            <a:endParaRPr lang="en-US" dirty="0"/>
          </a:p>
          <a:p>
            <a:r>
              <a:rPr lang="en-US" dirty="0"/>
              <a:t>But other number theory content is fair game.</a:t>
            </a:r>
          </a:p>
          <a:p>
            <a:r>
              <a:rPr lang="en-US" dirty="0"/>
              <a:t>Nothing from next week will be on there.</a:t>
            </a:r>
          </a:p>
          <a:p>
            <a:endParaRPr lang="en-US" dirty="0"/>
          </a:p>
          <a:p>
            <a:r>
              <a:rPr lang="en-US" dirty="0"/>
              <a:t>Friday’s lecture is just a “practice problems day” </a:t>
            </a:r>
          </a:p>
        </p:txBody>
      </p:sp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BC46E434-EDA1-40BF-AB75-041C571B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7" y="224118"/>
            <a:ext cx="4673973" cy="623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60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A23E-30FC-4B8C-9DAB-36C47BC6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 (not a full proof, just 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hypothesis: Suppose you can tile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grid, except for a corner. </a:t>
                </a:r>
              </a:p>
              <a:p>
                <a:r>
                  <a:rPr lang="en-US" b="0" dirty="0"/>
                  <a:t>Inductive step: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divide into quarters. By IH can tile…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DE519B2-96ED-4615-84FB-DB734EF4B8AD}"/>
              </a:ext>
            </a:extLst>
          </p:cNvPr>
          <p:cNvGrpSpPr/>
          <p:nvPr/>
        </p:nvGrpSpPr>
        <p:grpSpPr>
          <a:xfrm>
            <a:off x="4667249" y="1663883"/>
            <a:ext cx="609600" cy="609599"/>
            <a:chOff x="3295649" y="3581809"/>
            <a:chExt cx="609600" cy="6095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42EC2-1536-49D7-993D-AB6A3ED65271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A9895A-FBB3-4A8E-A43D-6B37B7085B6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816B8A-7AB9-4AC7-BA94-B7FFE1B38CD5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497688-55E4-4F4C-A192-CD25A0F5479D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3BDBE-E53E-44D7-A6E1-94133AF565FB}"/>
              </a:ext>
            </a:extLst>
          </p:cNvPr>
          <p:cNvGrpSpPr/>
          <p:nvPr/>
        </p:nvGrpSpPr>
        <p:grpSpPr>
          <a:xfrm>
            <a:off x="3038474" y="4819651"/>
            <a:ext cx="609600" cy="609599"/>
            <a:chOff x="3295649" y="3581809"/>
            <a:chExt cx="609600" cy="6095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0C5305-6EF1-437E-BB87-3625E8CFB500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DEA5FF-EB28-4031-90F6-CA9ABE50D7F9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07570A-642B-445F-961E-ED1F554A47FD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2641B3-C79B-466C-A24D-2795733CA7EC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7D468-76D2-48D0-93D9-D2EF5A0C2A1C}"/>
              </a:ext>
            </a:extLst>
          </p:cNvPr>
          <p:cNvGrpSpPr/>
          <p:nvPr/>
        </p:nvGrpSpPr>
        <p:grpSpPr>
          <a:xfrm>
            <a:off x="3038475" y="481965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8B199B-6145-4BAC-B1A2-1E1A66D19327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454707-DF82-4912-B7B3-260052C589E5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7771BF-CD51-4E5E-A92B-E902E38CEDE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F58A70-DA25-450C-BA89-125E25CE545E}"/>
              </a:ext>
            </a:extLst>
          </p:cNvPr>
          <p:cNvGrpSpPr/>
          <p:nvPr/>
        </p:nvGrpSpPr>
        <p:grpSpPr>
          <a:xfrm>
            <a:off x="3038474" y="5699762"/>
            <a:ext cx="609600" cy="609599"/>
            <a:chOff x="3295649" y="3581809"/>
            <a:chExt cx="609600" cy="6095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DDD10-C1DD-44C8-9912-5BDC586392E8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97701F-A24A-48B6-80DA-D184130BC13B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F3CB49-8583-4481-87C3-7F37D9E9A69C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B4C9CA-F4C1-4A5B-8E18-BFEF2B326C70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956A82-BBF7-43EE-918F-BC1A63164EAF}"/>
              </a:ext>
            </a:extLst>
          </p:cNvPr>
          <p:cNvGrpSpPr/>
          <p:nvPr/>
        </p:nvGrpSpPr>
        <p:grpSpPr>
          <a:xfrm>
            <a:off x="3038475" y="5699762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98690-6855-4A58-83CF-474544FCD50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B36A4F-02F4-446E-94A7-C401A304BA9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88059C-8402-4A2F-9874-4803341A2AB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B03A2-A398-4EF3-A6CB-B515018BD0CC}"/>
              </a:ext>
            </a:extLst>
          </p:cNvPr>
          <p:cNvGrpSpPr/>
          <p:nvPr/>
        </p:nvGrpSpPr>
        <p:grpSpPr>
          <a:xfrm>
            <a:off x="3939607" y="4841694"/>
            <a:ext cx="609600" cy="609599"/>
            <a:chOff x="3295649" y="3581809"/>
            <a:chExt cx="609600" cy="609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4CAC1C-62ED-4FF5-B2D3-99F7FD157084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12688E-E909-406F-B7A6-336E68B062C6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CFC2F7-E266-49D9-88E4-2CF324AF2F09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B8D0BC-BA32-4420-95A8-0F4887AE835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5B315B-BFAA-4E38-8C7E-5F26B525779B}"/>
              </a:ext>
            </a:extLst>
          </p:cNvPr>
          <p:cNvGrpSpPr/>
          <p:nvPr/>
        </p:nvGrpSpPr>
        <p:grpSpPr>
          <a:xfrm>
            <a:off x="3939608" y="4841694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6EF863-9FE3-4D6F-971F-47D7C77782DA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5BDC8D-3072-4A9D-9913-02C00CBA9EC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3088EA-77C9-4DC1-8C20-FA5B80427754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1A76E7-B2F7-436C-9632-A00F1248A81A}"/>
              </a:ext>
            </a:extLst>
          </p:cNvPr>
          <p:cNvGrpSpPr/>
          <p:nvPr/>
        </p:nvGrpSpPr>
        <p:grpSpPr>
          <a:xfrm>
            <a:off x="3952874" y="5699761"/>
            <a:ext cx="609600" cy="609599"/>
            <a:chOff x="3295649" y="3581809"/>
            <a:chExt cx="609600" cy="6095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CF03FA-9E3A-4340-BC72-355C1F02DE16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737D7B-347A-4B61-8328-28886D9A5013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4D5F89-1BD3-4987-8FE3-46B9682E5822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151592-0E2E-4EC7-9182-2F4E8B568499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09DB11-0559-4E03-AADB-FA776E73914B}"/>
              </a:ext>
            </a:extLst>
          </p:cNvPr>
          <p:cNvGrpSpPr/>
          <p:nvPr/>
        </p:nvGrpSpPr>
        <p:grpSpPr>
          <a:xfrm>
            <a:off x="3952875" y="569976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1C79514-5FF7-4302-A142-DC81B182C9F9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4DA8E0-DFB8-41C6-B03C-249C23008A4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FA61A4-0122-4BFC-B3D8-5754B7D5478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3A05BC-F9BD-4B9C-8ED8-3D5D04844AA9}"/>
              </a:ext>
            </a:extLst>
          </p:cNvPr>
          <p:cNvGrpSpPr/>
          <p:nvPr/>
        </p:nvGrpSpPr>
        <p:grpSpPr>
          <a:xfrm>
            <a:off x="3752849" y="1663883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8FAC6F-A5A4-492B-85CB-88910CE7431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57B945-934D-407E-9365-6396162118E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F495C4-7326-40F2-BFB2-1DFFBFE0AB58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4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7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8FCF-FC08-42E4-A93E-584541AA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CB80-DD5A-4089-9A4D-57E95AF8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//Assume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nonnegative integer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//returns 2^i.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2*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CaclulatesTwoToTheI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Why does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  <a:r>
              <a:rPr lang="en-US" sz="2400" dirty="0"/>
              <a:t> calculate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2^4?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Convince the other people in your room </a:t>
            </a:r>
          </a:p>
        </p:txBody>
      </p:sp>
    </p:spTree>
    <p:extLst>
      <p:ext uri="{BB962C8B-B14F-4D97-AF65-F5344CB8AC3E}">
        <p14:creationId xmlns:p14="http://schemas.microsoft.com/office/powerpoint/2010/main" val="92876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1A7-D157-40AE-A2E9-609FBC47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)”</a:t>
                </a:r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if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0, then the if-statement evaluates to true,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1=2^0</m:t>
                    </m:r>
                  </m:oMath>
                </a14:m>
                <a:r>
                  <a:rPr lang="en-US" dirty="0"/>
                  <a:t> is returned,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, so the code goes to the recursive case. We will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CalculatesTwoToTheI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k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dirty="0"/>
                  <a:t>. By Inductive Hypothesis,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CalculatesTwoToTheI</m:t>
                    </m:r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k</m:t>
                    </m:r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. Thus we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93" t="-2349" r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25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654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04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B3AC-EE39-4EFE-9F95-97C96B31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 of Induction (formally)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86FE8-305D-49CE-A3F0-21956A377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if you knock over one domino, and every domino knocks over the next one, then all your dominoes fell over.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EB0C02-8C67-4BBA-94DE-1260C1AFD301}"/>
              </a:ext>
            </a:extLst>
          </p:cNvPr>
          <p:cNvGrpSpPr/>
          <p:nvPr/>
        </p:nvGrpSpPr>
        <p:grpSpPr>
          <a:xfrm>
            <a:off x="2950476" y="2062805"/>
            <a:ext cx="7444807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ACA8781-14A6-4CE7-82D0-2318F888F378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0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ACA8781-14A6-4CE7-82D0-2318F888F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DCEDC53-03DB-4F49-97FF-769B02FB5FB4}"/>
                    </a:ext>
                  </a:extLst>
                </p:cNvPr>
                <p:cNvSpPr txBox="1"/>
                <p:nvPr/>
              </p:nvSpPr>
              <p:spPr>
                <a:xfrm>
                  <a:off x="1402991" y="2967335"/>
                  <a:ext cx="16450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∴                       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DCEDC53-03DB-4F49-97FF-769B02FB5F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991" y="2967335"/>
                  <a:ext cx="1645008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2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D1E75E-35F7-4567-BCB5-079525A8061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7844255E-7D32-405B-848D-2B9FCA3FC463}"/>
              </a:ext>
            </a:extLst>
          </p:cNvPr>
          <p:cNvSpPr/>
          <p:nvPr/>
        </p:nvSpPr>
        <p:spPr>
          <a:xfrm>
            <a:off x="1401365" y="2245430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Principle of Induction</a:t>
            </a:r>
          </a:p>
        </p:txBody>
      </p:sp>
    </p:spTree>
    <p:extLst>
      <p:ext uri="{BB962C8B-B14F-4D97-AF65-F5344CB8AC3E}">
        <p14:creationId xmlns:p14="http://schemas.microsoft.com/office/powerpoint/2010/main" val="289239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851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3926</TotalTime>
  <Words>3909</Words>
  <Application>Microsoft Office PowerPoint</Application>
  <PresentationFormat>Widescreen</PresentationFormat>
  <Paragraphs>314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Strong Induction</vt:lpstr>
      <vt:lpstr>Announcements</vt:lpstr>
      <vt:lpstr>This is Gumball</vt:lpstr>
      <vt:lpstr>What’s on the midterm</vt:lpstr>
      <vt:lpstr>How do we know recursion works?</vt:lpstr>
      <vt:lpstr>Making Induction Proofs Pretty</vt:lpstr>
      <vt:lpstr>Making Induction Proofs Pretty</vt:lpstr>
      <vt:lpstr>The Principle of Induction (formally)</vt:lpstr>
      <vt:lpstr>More Induction</vt:lpstr>
      <vt:lpstr>More Induction</vt:lpstr>
      <vt:lpstr>More Induction</vt:lpstr>
      <vt:lpstr>Let’s Try Another Induction Proof</vt:lpstr>
      <vt:lpstr>Setup</vt:lpstr>
      <vt:lpstr>Setup</vt:lpstr>
      <vt:lpstr>Making Induction Proofs Pretty</vt:lpstr>
      <vt:lpstr>Let’s Try Another Induction Proof</vt:lpstr>
      <vt:lpstr>Induction on Primes.</vt:lpstr>
      <vt:lpstr>We’re Stuck</vt:lpstr>
      <vt:lpstr>Induction on Primes</vt:lpstr>
      <vt:lpstr>Induction on Primes</vt:lpstr>
      <vt:lpstr>Strong Induction</vt:lpstr>
      <vt:lpstr>Making Induction Proofs Pretty</vt:lpstr>
      <vt:lpstr>Strong Induction vs. Weak Induction</vt:lpstr>
      <vt:lpstr>Practical Advice</vt:lpstr>
      <vt:lpstr>Let’s Try Another! Stamp Collecting</vt:lpstr>
      <vt:lpstr>Stamp Collection (attempt)</vt:lpstr>
      <vt:lpstr>Stamp Collection</vt:lpstr>
      <vt:lpstr>Stamp Collection</vt:lpstr>
      <vt:lpstr>A good last check</vt:lpstr>
      <vt:lpstr>Making Induction Proofs Pretty</vt:lpstr>
      <vt:lpstr>Practical Advice</vt:lpstr>
      <vt:lpstr>Stamp Collection, Done Wrong</vt:lpstr>
      <vt:lpstr>Stamp Collection, Done Wrong</vt:lpstr>
      <vt:lpstr>Claim: 3|〖(2〗^2n-1) for all n∈N.</vt:lpstr>
      <vt:lpstr>Claim: 3|〖(2〗^2n-1) for all n∈N.</vt:lpstr>
      <vt:lpstr>Claim: 3|〖(2〗^2n-1) for all n∈N.</vt:lpstr>
      <vt:lpstr>Claim: 3|〖(2〗^2n-1) for all n∈N.</vt:lpstr>
      <vt:lpstr>Claim: 3|〖(2〗^2n-1) for all n∈N.</vt:lpstr>
      <vt:lpstr>Even more practice</vt:lpstr>
      <vt:lpstr>Gridding (not a full proof, just intuition)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Induction</dc:title>
  <dc:creator>rtweber2</dc:creator>
  <cp:lastModifiedBy>rtweber2</cp:lastModifiedBy>
  <cp:revision>48</cp:revision>
  <dcterms:created xsi:type="dcterms:W3CDTF">2020-11-02T20:45:34Z</dcterms:created>
  <dcterms:modified xsi:type="dcterms:W3CDTF">2022-02-04T18:32:38Z</dcterms:modified>
</cp:coreProperties>
</file>