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8" r:id="rId11"/>
    <p:sldId id="265" r:id="rId12"/>
    <p:sldId id="269" r:id="rId13"/>
    <p:sldId id="266" r:id="rId14"/>
    <p:sldId id="272" r:id="rId15"/>
    <p:sldId id="295" r:id="rId16"/>
    <p:sldId id="296" r:id="rId17"/>
    <p:sldId id="297" r:id="rId18"/>
    <p:sldId id="298" r:id="rId19"/>
    <p:sldId id="267" r:id="rId20"/>
    <p:sldId id="271" r:id="rId21"/>
    <p:sldId id="27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>
        <p:scale>
          <a:sx n="82" d="100"/>
          <a:sy n="82" d="100"/>
        </p:scale>
        <p:origin x="6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9E5915E-D180-4062-98A3-71128119FA3C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DA25-3039-4245-BB2A-5D403529E40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6708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CB2A4-11AD-445D-9449-ECE97BF726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15881" y="3446573"/>
            <a:ext cx="5590283" cy="1014667"/>
          </a:xfrm>
        </p:spPr>
        <p:txBody>
          <a:bodyPr/>
          <a:lstStyle>
            <a:lvl1pPr algn="ctr">
              <a:defRPr cap="none" baseline="0"/>
            </a:lvl1pPr>
          </a:lstStyle>
          <a:p>
            <a:r>
              <a:rPr lang="en-US" dirty="0"/>
              <a:t>Big Concept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5E7B94-0CB0-48FD-9BA2-0BCEF75A7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5915E-D180-4062-98A3-71128119FA3C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BA529F-BA16-4C50-8761-34379098B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838C27-C210-4D9C-AB83-9BF54E32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DA25-3039-4245-BB2A-5D403529E408}" type="slidenum">
              <a:rPr lang="en-US" smtClean="0"/>
              <a:t>‹#›</a:t>
            </a:fld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067791F-5EAB-433C-8512-E3D8B5FEA33C}"/>
              </a:ext>
            </a:extLst>
          </p:cNvPr>
          <p:cNvCxnSpPr/>
          <p:nvPr/>
        </p:nvCxnSpPr>
        <p:spPr>
          <a:xfrm>
            <a:off x="138752" y="1917510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9FC5ADD-7CD5-4855-8137-142378EFA26D}"/>
              </a:ext>
            </a:extLst>
          </p:cNvPr>
          <p:cNvGrpSpPr/>
          <p:nvPr/>
        </p:nvGrpSpPr>
        <p:grpSpPr>
          <a:xfrm>
            <a:off x="4736398" y="555634"/>
            <a:ext cx="2723751" cy="2723751"/>
            <a:chOff x="4360460" y="449353"/>
            <a:chExt cx="3282287" cy="3282287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61030CC-581E-4D1E-9ACA-A92F5BB6C0CB}"/>
                </a:ext>
              </a:extLst>
            </p:cNvPr>
            <p:cNvSpPr/>
            <p:nvPr userDrawn="1"/>
          </p:nvSpPr>
          <p:spPr>
            <a:xfrm>
              <a:off x="4360460" y="449353"/>
              <a:ext cx="3282287" cy="3282287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Shape 822">
              <a:extLst>
                <a:ext uri="{FF2B5EF4-FFF2-40B4-BE49-F238E27FC236}">
                  <a16:creationId xmlns:a16="http://schemas.microsoft.com/office/drawing/2014/main" id="{9662AC8F-8502-4CF6-87AC-2CB7EFEBC5CD}"/>
                </a:ext>
              </a:extLst>
            </p:cNvPr>
            <p:cNvGrpSpPr/>
            <p:nvPr userDrawn="1"/>
          </p:nvGrpSpPr>
          <p:grpSpPr>
            <a:xfrm>
              <a:off x="4868910" y="1003939"/>
              <a:ext cx="2265387" cy="2173113"/>
              <a:chOff x="5233525" y="4954450"/>
              <a:chExt cx="538275" cy="516350"/>
            </a:xfrm>
          </p:grpSpPr>
          <p:sp>
            <p:nvSpPr>
              <p:cNvPr id="8" name="Shape 823">
                <a:extLst>
                  <a:ext uri="{FF2B5EF4-FFF2-40B4-BE49-F238E27FC236}">
                    <a16:creationId xmlns:a16="http://schemas.microsoft.com/office/drawing/2014/main" id="{915C32CE-F54C-4A91-A795-5F6EE0E2C310}"/>
                  </a:ext>
                </a:extLst>
              </p:cNvPr>
              <p:cNvSpPr/>
              <p:nvPr/>
            </p:nvSpPr>
            <p:spPr>
              <a:xfrm>
                <a:off x="5637825" y="4954450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1023" y="3410"/>
                    </a:moveTo>
                    <a:lnTo>
                      <a:pt x="1023" y="3410"/>
                    </a:lnTo>
                    <a:lnTo>
                      <a:pt x="1193" y="3483"/>
                    </a:lnTo>
                    <a:lnTo>
                      <a:pt x="1388" y="3532"/>
                    </a:lnTo>
                    <a:lnTo>
                      <a:pt x="1583" y="3556"/>
                    </a:lnTo>
                    <a:lnTo>
                      <a:pt x="1778" y="3581"/>
                    </a:lnTo>
                    <a:lnTo>
                      <a:pt x="1778" y="3581"/>
                    </a:lnTo>
                    <a:lnTo>
                      <a:pt x="1973" y="3556"/>
                    </a:lnTo>
                    <a:lnTo>
                      <a:pt x="2143" y="3532"/>
                    </a:lnTo>
                    <a:lnTo>
                      <a:pt x="2314" y="3508"/>
                    </a:lnTo>
                    <a:lnTo>
                      <a:pt x="2484" y="3435"/>
                    </a:lnTo>
                    <a:lnTo>
                      <a:pt x="2630" y="3361"/>
                    </a:lnTo>
                    <a:lnTo>
                      <a:pt x="2776" y="3264"/>
                    </a:lnTo>
                    <a:lnTo>
                      <a:pt x="2923" y="3167"/>
                    </a:lnTo>
                    <a:lnTo>
                      <a:pt x="3044" y="3045"/>
                    </a:lnTo>
                    <a:lnTo>
                      <a:pt x="3166" y="2923"/>
                    </a:lnTo>
                    <a:lnTo>
                      <a:pt x="3264" y="2801"/>
                    </a:lnTo>
                    <a:lnTo>
                      <a:pt x="3361" y="2631"/>
                    </a:lnTo>
                    <a:lnTo>
                      <a:pt x="3434" y="2485"/>
                    </a:lnTo>
                    <a:lnTo>
                      <a:pt x="3483" y="2314"/>
                    </a:lnTo>
                    <a:lnTo>
                      <a:pt x="3531" y="2144"/>
                    </a:lnTo>
                    <a:lnTo>
                      <a:pt x="3556" y="1973"/>
                    </a:lnTo>
                    <a:lnTo>
                      <a:pt x="3580" y="1803"/>
                    </a:lnTo>
                    <a:lnTo>
                      <a:pt x="3580" y="1803"/>
                    </a:lnTo>
                    <a:lnTo>
                      <a:pt x="3556" y="1608"/>
                    </a:lnTo>
                    <a:lnTo>
                      <a:pt x="3531" y="1437"/>
                    </a:lnTo>
                    <a:lnTo>
                      <a:pt x="3483" y="1267"/>
                    </a:lnTo>
                    <a:lnTo>
                      <a:pt x="3434" y="1096"/>
                    </a:lnTo>
                    <a:lnTo>
                      <a:pt x="3361" y="950"/>
                    </a:lnTo>
                    <a:lnTo>
                      <a:pt x="3264" y="804"/>
                    </a:lnTo>
                    <a:lnTo>
                      <a:pt x="3166" y="658"/>
                    </a:lnTo>
                    <a:lnTo>
                      <a:pt x="3044" y="536"/>
                    </a:lnTo>
                    <a:lnTo>
                      <a:pt x="2923" y="414"/>
                    </a:lnTo>
                    <a:lnTo>
                      <a:pt x="2776" y="317"/>
                    </a:lnTo>
                    <a:lnTo>
                      <a:pt x="2630" y="220"/>
                    </a:lnTo>
                    <a:lnTo>
                      <a:pt x="2484" y="147"/>
                    </a:lnTo>
                    <a:lnTo>
                      <a:pt x="2314" y="98"/>
                    </a:lnTo>
                    <a:lnTo>
                      <a:pt x="2143" y="49"/>
                    </a:lnTo>
                    <a:lnTo>
                      <a:pt x="1973" y="25"/>
                    </a:lnTo>
                    <a:lnTo>
                      <a:pt x="1778" y="0"/>
                    </a:lnTo>
                    <a:lnTo>
                      <a:pt x="1778" y="0"/>
                    </a:lnTo>
                    <a:lnTo>
                      <a:pt x="1607" y="25"/>
                    </a:lnTo>
                    <a:lnTo>
                      <a:pt x="1437" y="49"/>
                    </a:lnTo>
                    <a:lnTo>
                      <a:pt x="1266" y="98"/>
                    </a:lnTo>
                    <a:lnTo>
                      <a:pt x="1096" y="147"/>
                    </a:lnTo>
                    <a:lnTo>
                      <a:pt x="925" y="220"/>
                    </a:lnTo>
                    <a:lnTo>
                      <a:pt x="779" y="317"/>
                    </a:lnTo>
                    <a:lnTo>
                      <a:pt x="658" y="414"/>
                    </a:lnTo>
                    <a:lnTo>
                      <a:pt x="536" y="536"/>
                    </a:lnTo>
                    <a:lnTo>
                      <a:pt x="414" y="658"/>
                    </a:lnTo>
                    <a:lnTo>
                      <a:pt x="317" y="804"/>
                    </a:lnTo>
                    <a:lnTo>
                      <a:pt x="219" y="950"/>
                    </a:lnTo>
                    <a:lnTo>
                      <a:pt x="146" y="1096"/>
                    </a:lnTo>
                    <a:lnTo>
                      <a:pt x="73" y="1267"/>
                    </a:lnTo>
                    <a:lnTo>
                      <a:pt x="49" y="1437"/>
                    </a:lnTo>
                    <a:lnTo>
                      <a:pt x="24" y="1608"/>
                    </a:lnTo>
                    <a:lnTo>
                      <a:pt x="0" y="1803"/>
                    </a:lnTo>
                    <a:lnTo>
                      <a:pt x="0" y="1803"/>
                    </a:lnTo>
                    <a:lnTo>
                      <a:pt x="24" y="2071"/>
                    </a:lnTo>
                    <a:lnTo>
                      <a:pt x="97" y="2339"/>
                    </a:lnTo>
                    <a:lnTo>
                      <a:pt x="195" y="2582"/>
                    </a:lnTo>
                    <a:lnTo>
                      <a:pt x="317" y="280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Shape 824">
                <a:extLst>
                  <a:ext uri="{FF2B5EF4-FFF2-40B4-BE49-F238E27FC236}">
                    <a16:creationId xmlns:a16="http://schemas.microsoft.com/office/drawing/2014/main" id="{25663F7D-C889-439B-A68E-97D8B29147A8}"/>
                  </a:ext>
                </a:extLst>
              </p:cNvPr>
              <p:cNvSpPr/>
              <p:nvPr/>
            </p:nvSpPr>
            <p:spPr>
              <a:xfrm>
                <a:off x="5323025" y="4980625"/>
                <a:ext cx="88925" cy="889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57" fill="none" extrusionOk="0">
                    <a:moveTo>
                      <a:pt x="3191" y="2850"/>
                    </a:moveTo>
                    <a:lnTo>
                      <a:pt x="3191" y="2850"/>
                    </a:lnTo>
                    <a:lnTo>
                      <a:pt x="3313" y="2680"/>
                    </a:lnTo>
                    <a:lnTo>
                      <a:pt x="3410" y="2509"/>
                    </a:lnTo>
                    <a:lnTo>
                      <a:pt x="3483" y="2314"/>
                    </a:lnTo>
                    <a:lnTo>
                      <a:pt x="3532" y="2095"/>
                    </a:lnTo>
                    <a:lnTo>
                      <a:pt x="3532" y="2095"/>
                    </a:lnTo>
                    <a:lnTo>
                      <a:pt x="3556" y="1925"/>
                    </a:lnTo>
                    <a:lnTo>
                      <a:pt x="3556" y="1730"/>
                    </a:lnTo>
                    <a:lnTo>
                      <a:pt x="3556" y="1559"/>
                    </a:lnTo>
                    <a:lnTo>
                      <a:pt x="3508" y="1389"/>
                    </a:lnTo>
                    <a:lnTo>
                      <a:pt x="3459" y="1218"/>
                    </a:lnTo>
                    <a:lnTo>
                      <a:pt x="3410" y="1072"/>
                    </a:lnTo>
                    <a:lnTo>
                      <a:pt x="3337" y="902"/>
                    </a:lnTo>
                    <a:lnTo>
                      <a:pt x="3240" y="756"/>
                    </a:lnTo>
                    <a:lnTo>
                      <a:pt x="3142" y="634"/>
                    </a:lnTo>
                    <a:lnTo>
                      <a:pt x="3021" y="512"/>
                    </a:lnTo>
                    <a:lnTo>
                      <a:pt x="2899" y="390"/>
                    </a:lnTo>
                    <a:lnTo>
                      <a:pt x="2753" y="293"/>
                    </a:lnTo>
                    <a:lnTo>
                      <a:pt x="2606" y="196"/>
                    </a:lnTo>
                    <a:lnTo>
                      <a:pt x="2436" y="122"/>
                    </a:lnTo>
                    <a:lnTo>
                      <a:pt x="2266" y="74"/>
                    </a:lnTo>
                    <a:lnTo>
                      <a:pt x="2095" y="25"/>
                    </a:lnTo>
                    <a:lnTo>
                      <a:pt x="2095" y="25"/>
                    </a:lnTo>
                    <a:lnTo>
                      <a:pt x="1925" y="1"/>
                    </a:lnTo>
                    <a:lnTo>
                      <a:pt x="1730" y="1"/>
                    </a:lnTo>
                    <a:lnTo>
                      <a:pt x="1559" y="1"/>
                    </a:lnTo>
                    <a:lnTo>
                      <a:pt x="1389" y="25"/>
                    </a:lnTo>
                    <a:lnTo>
                      <a:pt x="1218" y="74"/>
                    </a:lnTo>
                    <a:lnTo>
                      <a:pt x="1072" y="147"/>
                    </a:lnTo>
                    <a:lnTo>
                      <a:pt x="902" y="220"/>
                    </a:lnTo>
                    <a:lnTo>
                      <a:pt x="756" y="317"/>
                    </a:lnTo>
                    <a:lnTo>
                      <a:pt x="634" y="415"/>
                    </a:lnTo>
                    <a:lnTo>
                      <a:pt x="512" y="537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1"/>
                    </a:lnTo>
                    <a:lnTo>
                      <a:pt x="122" y="1097"/>
                    </a:lnTo>
                    <a:lnTo>
                      <a:pt x="74" y="1267"/>
                    </a:lnTo>
                    <a:lnTo>
                      <a:pt x="25" y="1462"/>
                    </a:lnTo>
                    <a:lnTo>
                      <a:pt x="25" y="1462"/>
                    </a:lnTo>
                    <a:lnTo>
                      <a:pt x="1" y="1633"/>
                    </a:lnTo>
                    <a:lnTo>
                      <a:pt x="1" y="1803"/>
                    </a:lnTo>
                    <a:lnTo>
                      <a:pt x="1" y="1998"/>
                    </a:lnTo>
                    <a:lnTo>
                      <a:pt x="25" y="2168"/>
                    </a:lnTo>
                    <a:lnTo>
                      <a:pt x="74" y="2339"/>
                    </a:lnTo>
                    <a:lnTo>
                      <a:pt x="147" y="2485"/>
                    </a:lnTo>
                    <a:lnTo>
                      <a:pt x="220" y="2655"/>
                    </a:lnTo>
                    <a:lnTo>
                      <a:pt x="317" y="2777"/>
                    </a:lnTo>
                    <a:lnTo>
                      <a:pt x="415" y="2923"/>
                    </a:lnTo>
                    <a:lnTo>
                      <a:pt x="536" y="3045"/>
                    </a:lnTo>
                    <a:lnTo>
                      <a:pt x="658" y="3167"/>
                    </a:lnTo>
                    <a:lnTo>
                      <a:pt x="804" y="3264"/>
                    </a:lnTo>
                    <a:lnTo>
                      <a:pt x="950" y="3362"/>
                    </a:lnTo>
                    <a:lnTo>
                      <a:pt x="1096" y="3435"/>
                    </a:lnTo>
                    <a:lnTo>
                      <a:pt x="1267" y="3483"/>
                    </a:lnTo>
                    <a:lnTo>
                      <a:pt x="1462" y="3532"/>
                    </a:lnTo>
                    <a:lnTo>
                      <a:pt x="1462" y="3532"/>
                    </a:lnTo>
                    <a:lnTo>
                      <a:pt x="1705" y="3557"/>
                    </a:lnTo>
                    <a:lnTo>
                      <a:pt x="1973" y="3557"/>
                    </a:lnTo>
                    <a:lnTo>
                      <a:pt x="2217" y="3508"/>
                    </a:lnTo>
                    <a:lnTo>
                      <a:pt x="2460" y="3435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825">
                <a:extLst>
                  <a:ext uri="{FF2B5EF4-FFF2-40B4-BE49-F238E27FC236}">
                    <a16:creationId xmlns:a16="http://schemas.microsoft.com/office/drawing/2014/main" id="{5C225417-5386-4CF0-A050-D547324972FC}"/>
                  </a:ext>
                </a:extLst>
              </p:cNvPr>
              <p:cNvSpPr/>
              <p:nvPr/>
            </p:nvSpPr>
            <p:spPr>
              <a:xfrm>
                <a:off x="5233525" y="5255225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3215" y="707"/>
                    </a:moveTo>
                    <a:lnTo>
                      <a:pt x="3215" y="707"/>
                    </a:lnTo>
                    <a:lnTo>
                      <a:pt x="3093" y="585"/>
                    </a:lnTo>
                    <a:lnTo>
                      <a:pt x="2972" y="464"/>
                    </a:lnTo>
                    <a:lnTo>
                      <a:pt x="2850" y="342"/>
                    </a:lnTo>
                    <a:lnTo>
                      <a:pt x="2679" y="244"/>
                    </a:lnTo>
                    <a:lnTo>
                      <a:pt x="2679" y="244"/>
                    </a:lnTo>
                    <a:lnTo>
                      <a:pt x="2533" y="171"/>
                    </a:lnTo>
                    <a:lnTo>
                      <a:pt x="2363" y="98"/>
                    </a:lnTo>
                    <a:lnTo>
                      <a:pt x="2192" y="50"/>
                    </a:lnTo>
                    <a:lnTo>
                      <a:pt x="2022" y="25"/>
                    </a:lnTo>
                    <a:lnTo>
                      <a:pt x="1851" y="1"/>
                    </a:lnTo>
                    <a:lnTo>
                      <a:pt x="1681" y="25"/>
                    </a:lnTo>
                    <a:lnTo>
                      <a:pt x="1510" y="25"/>
                    </a:lnTo>
                    <a:lnTo>
                      <a:pt x="1340" y="74"/>
                    </a:lnTo>
                    <a:lnTo>
                      <a:pt x="1169" y="123"/>
                    </a:lnTo>
                    <a:lnTo>
                      <a:pt x="1023" y="196"/>
                    </a:lnTo>
                    <a:lnTo>
                      <a:pt x="877" y="269"/>
                    </a:lnTo>
                    <a:lnTo>
                      <a:pt x="731" y="366"/>
                    </a:lnTo>
                    <a:lnTo>
                      <a:pt x="585" y="488"/>
                    </a:lnTo>
                    <a:lnTo>
                      <a:pt x="463" y="610"/>
                    </a:lnTo>
                    <a:lnTo>
                      <a:pt x="341" y="731"/>
                    </a:lnTo>
                    <a:lnTo>
                      <a:pt x="244" y="902"/>
                    </a:lnTo>
                    <a:lnTo>
                      <a:pt x="244" y="902"/>
                    </a:lnTo>
                    <a:lnTo>
                      <a:pt x="171" y="1048"/>
                    </a:lnTo>
                    <a:lnTo>
                      <a:pt x="98" y="1219"/>
                    </a:lnTo>
                    <a:lnTo>
                      <a:pt x="49" y="1389"/>
                    </a:lnTo>
                    <a:lnTo>
                      <a:pt x="25" y="1560"/>
                    </a:lnTo>
                    <a:lnTo>
                      <a:pt x="0" y="1730"/>
                    </a:lnTo>
                    <a:lnTo>
                      <a:pt x="0" y="1900"/>
                    </a:lnTo>
                    <a:lnTo>
                      <a:pt x="25" y="2071"/>
                    </a:lnTo>
                    <a:lnTo>
                      <a:pt x="73" y="2241"/>
                    </a:lnTo>
                    <a:lnTo>
                      <a:pt x="122" y="2412"/>
                    </a:lnTo>
                    <a:lnTo>
                      <a:pt x="195" y="2558"/>
                    </a:lnTo>
                    <a:lnTo>
                      <a:pt x="268" y="2729"/>
                    </a:lnTo>
                    <a:lnTo>
                      <a:pt x="366" y="2850"/>
                    </a:lnTo>
                    <a:lnTo>
                      <a:pt x="463" y="2996"/>
                    </a:lnTo>
                    <a:lnTo>
                      <a:pt x="609" y="3118"/>
                    </a:lnTo>
                    <a:lnTo>
                      <a:pt x="731" y="3240"/>
                    </a:lnTo>
                    <a:lnTo>
                      <a:pt x="901" y="3337"/>
                    </a:lnTo>
                    <a:lnTo>
                      <a:pt x="901" y="3337"/>
                    </a:lnTo>
                    <a:lnTo>
                      <a:pt x="1048" y="3410"/>
                    </a:lnTo>
                    <a:lnTo>
                      <a:pt x="1218" y="3484"/>
                    </a:lnTo>
                    <a:lnTo>
                      <a:pt x="1389" y="3532"/>
                    </a:lnTo>
                    <a:lnTo>
                      <a:pt x="1559" y="3557"/>
                    </a:lnTo>
                    <a:lnTo>
                      <a:pt x="1730" y="3581"/>
                    </a:lnTo>
                    <a:lnTo>
                      <a:pt x="1900" y="3581"/>
                    </a:lnTo>
                    <a:lnTo>
                      <a:pt x="2071" y="3557"/>
                    </a:lnTo>
                    <a:lnTo>
                      <a:pt x="2241" y="3508"/>
                    </a:lnTo>
                    <a:lnTo>
                      <a:pt x="2411" y="3459"/>
                    </a:lnTo>
                    <a:lnTo>
                      <a:pt x="2558" y="3410"/>
                    </a:lnTo>
                    <a:lnTo>
                      <a:pt x="2704" y="3313"/>
                    </a:lnTo>
                    <a:lnTo>
                      <a:pt x="2850" y="3216"/>
                    </a:lnTo>
                    <a:lnTo>
                      <a:pt x="2996" y="3118"/>
                    </a:lnTo>
                    <a:lnTo>
                      <a:pt x="3118" y="2996"/>
                    </a:lnTo>
                    <a:lnTo>
                      <a:pt x="3240" y="2850"/>
                    </a:lnTo>
                    <a:lnTo>
                      <a:pt x="3337" y="2704"/>
                    </a:lnTo>
                    <a:lnTo>
                      <a:pt x="3337" y="2704"/>
                    </a:lnTo>
                    <a:lnTo>
                      <a:pt x="3459" y="2412"/>
                    </a:lnTo>
                    <a:lnTo>
                      <a:pt x="3532" y="2144"/>
                    </a:lnTo>
                    <a:lnTo>
                      <a:pt x="3581" y="1852"/>
                    </a:lnTo>
                    <a:lnTo>
                      <a:pt x="3556" y="156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826">
                <a:extLst>
                  <a:ext uri="{FF2B5EF4-FFF2-40B4-BE49-F238E27FC236}">
                    <a16:creationId xmlns:a16="http://schemas.microsoft.com/office/drawing/2014/main" id="{F2B2177A-3C1C-4737-A983-B5086B44BAC9}"/>
                  </a:ext>
                </a:extLst>
              </p:cNvPr>
              <p:cNvSpPr/>
              <p:nvPr/>
            </p:nvSpPr>
            <p:spPr>
              <a:xfrm>
                <a:off x="5453325" y="5382475"/>
                <a:ext cx="88925" cy="883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33" fill="none" extrusionOk="0">
                    <a:moveTo>
                      <a:pt x="1389" y="1"/>
                    </a:moveTo>
                    <a:lnTo>
                      <a:pt x="1389" y="1"/>
                    </a:lnTo>
                    <a:lnTo>
                      <a:pt x="1194" y="50"/>
                    </a:lnTo>
                    <a:lnTo>
                      <a:pt x="999" y="147"/>
                    </a:lnTo>
                    <a:lnTo>
                      <a:pt x="804" y="245"/>
                    </a:lnTo>
                    <a:lnTo>
                      <a:pt x="634" y="366"/>
                    </a:lnTo>
                    <a:lnTo>
                      <a:pt x="634" y="366"/>
                    </a:lnTo>
                    <a:lnTo>
                      <a:pt x="488" y="488"/>
                    </a:lnTo>
                    <a:lnTo>
                      <a:pt x="390" y="634"/>
                    </a:lnTo>
                    <a:lnTo>
                      <a:pt x="268" y="780"/>
                    </a:lnTo>
                    <a:lnTo>
                      <a:pt x="195" y="926"/>
                    </a:lnTo>
                    <a:lnTo>
                      <a:pt x="122" y="1073"/>
                    </a:lnTo>
                    <a:lnTo>
                      <a:pt x="74" y="1243"/>
                    </a:lnTo>
                    <a:lnTo>
                      <a:pt x="25" y="1414"/>
                    </a:lnTo>
                    <a:lnTo>
                      <a:pt x="0" y="1584"/>
                    </a:lnTo>
                    <a:lnTo>
                      <a:pt x="0" y="1755"/>
                    </a:lnTo>
                    <a:lnTo>
                      <a:pt x="0" y="1925"/>
                    </a:lnTo>
                    <a:lnTo>
                      <a:pt x="25" y="2096"/>
                    </a:lnTo>
                    <a:lnTo>
                      <a:pt x="74" y="2266"/>
                    </a:lnTo>
                    <a:lnTo>
                      <a:pt x="122" y="2412"/>
                    </a:lnTo>
                    <a:lnTo>
                      <a:pt x="195" y="2583"/>
                    </a:lnTo>
                    <a:lnTo>
                      <a:pt x="293" y="2729"/>
                    </a:lnTo>
                    <a:lnTo>
                      <a:pt x="415" y="2875"/>
                    </a:lnTo>
                    <a:lnTo>
                      <a:pt x="415" y="2875"/>
                    </a:lnTo>
                    <a:lnTo>
                      <a:pt x="536" y="3021"/>
                    </a:lnTo>
                    <a:lnTo>
                      <a:pt x="658" y="3143"/>
                    </a:lnTo>
                    <a:lnTo>
                      <a:pt x="804" y="3240"/>
                    </a:lnTo>
                    <a:lnTo>
                      <a:pt x="950" y="3313"/>
                    </a:lnTo>
                    <a:lnTo>
                      <a:pt x="1121" y="3386"/>
                    </a:lnTo>
                    <a:lnTo>
                      <a:pt x="1267" y="3459"/>
                    </a:lnTo>
                    <a:lnTo>
                      <a:pt x="1437" y="3484"/>
                    </a:lnTo>
                    <a:lnTo>
                      <a:pt x="1608" y="3508"/>
                    </a:lnTo>
                    <a:lnTo>
                      <a:pt x="1778" y="3532"/>
                    </a:lnTo>
                    <a:lnTo>
                      <a:pt x="1949" y="3508"/>
                    </a:lnTo>
                    <a:lnTo>
                      <a:pt x="2119" y="3484"/>
                    </a:lnTo>
                    <a:lnTo>
                      <a:pt x="2290" y="3435"/>
                    </a:lnTo>
                    <a:lnTo>
                      <a:pt x="2460" y="3386"/>
                    </a:lnTo>
                    <a:lnTo>
                      <a:pt x="2606" y="3313"/>
                    </a:lnTo>
                    <a:lnTo>
                      <a:pt x="2777" y="3216"/>
                    </a:lnTo>
                    <a:lnTo>
                      <a:pt x="2923" y="3118"/>
                    </a:lnTo>
                    <a:lnTo>
                      <a:pt x="2923" y="3118"/>
                    </a:lnTo>
                    <a:lnTo>
                      <a:pt x="3045" y="2997"/>
                    </a:lnTo>
                    <a:lnTo>
                      <a:pt x="3167" y="2851"/>
                    </a:lnTo>
                    <a:lnTo>
                      <a:pt x="3264" y="2704"/>
                    </a:lnTo>
                    <a:lnTo>
                      <a:pt x="3361" y="2558"/>
                    </a:lnTo>
                    <a:lnTo>
                      <a:pt x="3435" y="2412"/>
                    </a:lnTo>
                    <a:lnTo>
                      <a:pt x="3483" y="2242"/>
                    </a:lnTo>
                    <a:lnTo>
                      <a:pt x="3532" y="2071"/>
                    </a:lnTo>
                    <a:lnTo>
                      <a:pt x="3556" y="1901"/>
                    </a:lnTo>
                    <a:lnTo>
                      <a:pt x="3556" y="1730"/>
                    </a:lnTo>
                    <a:lnTo>
                      <a:pt x="3556" y="1560"/>
                    </a:lnTo>
                    <a:lnTo>
                      <a:pt x="3532" y="1389"/>
                    </a:lnTo>
                    <a:lnTo>
                      <a:pt x="3483" y="1219"/>
                    </a:lnTo>
                    <a:lnTo>
                      <a:pt x="3410" y="1048"/>
                    </a:lnTo>
                    <a:lnTo>
                      <a:pt x="3337" y="902"/>
                    </a:lnTo>
                    <a:lnTo>
                      <a:pt x="3264" y="756"/>
                    </a:lnTo>
                    <a:lnTo>
                      <a:pt x="3142" y="610"/>
                    </a:lnTo>
                    <a:lnTo>
                      <a:pt x="3142" y="610"/>
                    </a:lnTo>
                    <a:lnTo>
                      <a:pt x="2972" y="415"/>
                    </a:lnTo>
                    <a:lnTo>
                      <a:pt x="2753" y="245"/>
                    </a:lnTo>
                    <a:lnTo>
                      <a:pt x="2533" y="123"/>
                    </a:lnTo>
                    <a:lnTo>
                      <a:pt x="2314" y="5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827">
                <a:extLst>
                  <a:ext uri="{FF2B5EF4-FFF2-40B4-BE49-F238E27FC236}">
                    <a16:creationId xmlns:a16="http://schemas.microsoft.com/office/drawing/2014/main" id="{065E0883-FD56-4990-A3BA-7394FB6E3D9D}"/>
                  </a:ext>
                </a:extLst>
              </p:cNvPr>
              <p:cNvSpPr/>
              <p:nvPr/>
            </p:nvSpPr>
            <p:spPr>
              <a:xfrm>
                <a:off x="5682875" y="5188875"/>
                <a:ext cx="889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81" fill="none" extrusionOk="0">
                    <a:moveTo>
                      <a:pt x="0" y="2022"/>
                    </a:moveTo>
                    <a:lnTo>
                      <a:pt x="0" y="2022"/>
                    </a:lnTo>
                    <a:lnTo>
                      <a:pt x="25" y="2216"/>
                    </a:lnTo>
                    <a:lnTo>
                      <a:pt x="98" y="2411"/>
                    </a:lnTo>
                    <a:lnTo>
                      <a:pt x="98" y="2411"/>
                    </a:lnTo>
                    <a:lnTo>
                      <a:pt x="171" y="2557"/>
                    </a:lnTo>
                    <a:lnTo>
                      <a:pt x="244" y="2728"/>
                    </a:lnTo>
                    <a:lnTo>
                      <a:pt x="341" y="2874"/>
                    </a:lnTo>
                    <a:lnTo>
                      <a:pt x="463" y="2996"/>
                    </a:lnTo>
                    <a:lnTo>
                      <a:pt x="585" y="3118"/>
                    </a:lnTo>
                    <a:lnTo>
                      <a:pt x="707" y="3239"/>
                    </a:lnTo>
                    <a:lnTo>
                      <a:pt x="853" y="3337"/>
                    </a:lnTo>
                    <a:lnTo>
                      <a:pt x="999" y="3410"/>
                    </a:lnTo>
                    <a:lnTo>
                      <a:pt x="1169" y="3483"/>
                    </a:lnTo>
                    <a:lnTo>
                      <a:pt x="1340" y="3532"/>
                    </a:lnTo>
                    <a:lnTo>
                      <a:pt x="1510" y="3556"/>
                    </a:lnTo>
                    <a:lnTo>
                      <a:pt x="1681" y="3580"/>
                    </a:lnTo>
                    <a:lnTo>
                      <a:pt x="1851" y="3580"/>
                    </a:lnTo>
                    <a:lnTo>
                      <a:pt x="2022" y="3556"/>
                    </a:lnTo>
                    <a:lnTo>
                      <a:pt x="2192" y="3532"/>
                    </a:lnTo>
                    <a:lnTo>
                      <a:pt x="2363" y="3459"/>
                    </a:lnTo>
                    <a:lnTo>
                      <a:pt x="2363" y="3459"/>
                    </a:lnTo>
                    <a:lnTo>
                      <a:pt x="2533" y="3410"/>
                    </a:lnTo>
                    <a:lnTo>
                      <a:pt x="2704" y="3312"/>
                    </a:lnTo>
                    <a:lnTo>
                      <a:pt x="2850" y="3215"/>
                    </a:lnTo>
                    <a:lnTo>
                      <a:pt x="2972" y="3093"/>
                    </a:lnTo>
                    <a:lnTo>
                      <a:pt x="3093" y="2971"/>
                    </a:lnTo>
                    <a:lnTo>
                      <a:pt x="3215" y="2850"/>
                    </a:lnTo>
                    <a:lnTo>
                      <a:pt x="3288" y="2704"/>
                    </a:lnTo>
                    <a:lnTo>
                      <a:pt x="3386" y="2557"/>
                    </a:lnTo>
                    <a:lnTo>
                      <a:pt x="3434" y="2387"/>
                    </a:lnTo>
                    <a:lnTo>
                      <a:pt x="3483" y="2216"/>
                    </a:lnTo>
                    <a:lnTo>
                      <a:pt x="3532" y="2070"/>
                    </a:lnTo>
                    <a:lnTo>
                      <a:pt x="3556" y="1875"/>
                    </a:lnTo>
                    <a:lnTo>
                      <a:pt x="3556" y="1705"/>
                    </a:lnTo>
                    <a:lnTo>
                      <a:pt x="3532" y="1534"/>
                    </a:lnTo>
                    <a:lnTo>
                      <a:pt x="3507" y="1364"/>
                    </a:lnTo>
                    <a:lnTo>
                      <a:pt x="3434" y="1194"/>
                    </a:lnTo>
                    <a:lnTo>
                      <a:pt x="3434" y="1194"/>
                    </a:lnTo>
                    <a:lnTo>
                      <a:pt x="3361" y="1023"/>
                    </a:lnTo>
                    <a:lnTo>
                      <a:pt x="3288" y="853"/>
                    </a:lnTo>
                    <a:lnTo>
                      <a:pt x="3191" y="706"/>
                    </a:lnTo>
                    <a:lnTo>
                      <a:pt x="3069" y="585"/>
                    </a:lnTo>
                    <a:lnTo>
                      <a:pt x="2947" y="463"/>
                    </a:lnTo>
                    <a:lnTo>
                      <a:pt x="2825" y="341"/>
                    </a:lnTo>
                    <a:lnTo>
                      <a:pt x="2679" y="268"/>
                    </a:lnTo>
                    <a:lnTo>
                      <a:pt x="2533" y="171"/>
                    </a:lnTo>
                    <a:lnTo>
                      <a:pt x="2363" y="122"/>
                    </a:lnTo>
                    <a:lnTo>
                      <a:pt x="2192" y="73"/>
                    </a:lnTo>
                    <a:lnTo>
                      <a:pt x="2022" y="24"/>
                    </a:lnTo>
                    <a:lnTo>
                      <a:pt x="1851" y="24"/>
                    </a:lnTo>
                    <a:lnTo>
                      <a:pt x="1681" y="0"/>
                    </a:lnTo>
                    <a:lnTo>
                      <a:pt x="1510" y="24"/>
                    </a:lnTo>
                    <a:lnTo>
                      <a:pt x="1340" y="73"/>
                    </a:lnTo>
                    <a:lnTo>
                      <a:pt x="1169" y="122"/>
                    </a:lnTo>
                    <a:lnTo>
                      <a:pt x="1169" y="122"/>
                    </a:lnTo>
                    <a:lnTo>
                      <a:pt x="974" y="195"/>
                    </a:lnTo>
                    <a:lnTo>
                      <a:pt x="804" y="292"/>
                    </a:lnTo>
                    <a:lnTo>
                      <a:pt x="658" y="390"/>
                    </a:lnTo>
                    <a:lnTo>
                      <a:pt x="512" y="512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0"/>
                    </a:lnTo>
                    <a:lnTo>
                      <a:pt x="122" y="112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Shape 828">
                <a:extLst>
                  <a:ext uri="{FF2B5EF4-FFF2-40B4-BE49-F238E27FC236}">
                    <a16:creationId xmlns:a16="http://schemas.microsoft.com/office/drawing/2014/main" id="{C497A5ED-CCEE-4F09-A7B4-7079C57F1DC1}"/>
                  </a:ext>
                </a:extLst>
              </p:cNvPr>
              <p:cNvSpPr/>
              <p:nvPr/>
            </p:nvSpPr>
            <p:spPr>
              <a:xfrm>
                <a:off x="5411925" y="5110925"/>
                <a:ext cx="188775" cy="189400"/>
              </a:xfrm>
              <a:custGeom>
                <a:avLst/>
                <a:gdLst/>
                <a:ahLst/>
                <a:cxnLst/>
                <a:rect l="0" t="0" r="0" b="0"/>
                <a:pathLst>
                  <a:path w="7551" h="7576" fill="none" extrusionOk="0">
                    <a:moveTo>
                      <a:pt x="0" y="3776"/>
                    </a:moveTo>
                    <a:lnTo>
                      <a:pt x="0" y="3776"/>
                    </a:lnTo>
                    <a:lnTo>
                      <a:pt x="25" y="3410"/>
                    </a:lnTo>
                    <a:lnTo>
                      <a:pt x="73" y="3021"/>
                    </a:lnTo>
                    <a:lnTo>
                      <a:pt x="171" y="2655"/>
                    </a:lnTo>
                    <a:lnTo>
                      <a:pt x="293" y="2314"/>
                    </a:lnTo>
                    <a:lnTo>
                      <a:pt x="463" y="1973"/>
                    </a:lnTo>
                    <a:lnTo>
                      <a:pt x="658" y="1681"/>
                    </a:lnTo>
                    <a:lnTo>
                      <a:pt x="877" y="1389"/>
                    </a:lnTo>
                    <a:lnTo>
                      <a:pt x="1121" y="1121"/>
                    </a:lnTo>
                    <a:lnTo>
                      <a:pt x="1389" y="877"/>
                    </a:lnTo>
                    <a:lnTo>
                      <a:pt x="1656" y="658"/>
                    </a:lnTo>
                    <a:lnTo>
                      <a:pt x="1973" y="463"/>
                    </a:lnTo>
                    <a:lnTo>
                      <a:pt x="2314" y="293"/>
                    </a:lnTo>
                    <a:lnTo>
                      <a:pt x="2655" y="171"/>
                    </a:lnTo>
                    <a:lnTo>
                      <a:pt x="3020" y="74"/>
                    </a:lnTo>
                    <a:lnTo>
                      <a:pt x="3386" y="25"/>
                    </a:lnTo>
                    <a:lnTo>
                      <a:pt x="3775" y="1"/>
                    </a:lnTo>
                    <a:lnTo>
                      <a:pt x="3775" y="1"/>
                    </a:lnTo>
                    <a:lnTo>
                      <a:pt x="4165" y="25"/>
                    </a:lnTo>
                    <a:lnTo>
                      <a:pt x="4555" y="74"/>
                    </a:lnTo>
                    <a:lnTo>
                      <a:pt x="4896" y="171"/>
                    </a:lnTo>
                    <a:lnTo>
                      <a:pt x="5261" y="293"/>
                    </a:lnTo>
                    <a:lnTo>
                      <a:pt x="5578" y="463"/>
                    </a:lnTo>
                    <a:lnTo>
                      <a:pt x="5894" y="658"/>
                    </a:lnTo>
                    <a:lnTo>
                      <a:pt x="6186" y="877"/>
                    </a:lnTo>
                    <a:lnTo>
                      <a:pt x="6454" y="1121"/>
                    </a:lnTo>
                    <a:lnTo>
                      <a:pt x="6698" y="1389"/>
                    </a:lnTo>
                    <a:lnTo>
                      <a:pt x="6917" y="1681"/>
                    </a:lnTo>
                    <a:lnTo>
                      <a:pt x="7112" y="1973"/>
                    </a:lnTo>
                    <a:lnTo>
                      <a:pt x="7258" y="2314"/>
                    </a:lnTo>
                    <a:lnTo>
                      <a:pt x="7404" y="2655"/>
                    </a:lnTo>
                    <a:lnTo>
                      <a:pt x="7477" y="3021"/>
                    </a:lnTo>
                    <a:lnTo>
                      <a:pt x="7550" y="3410"/>
                    </a:lnTo>
                    <a:lnTo>
                      <a:pt x="7550" y="3776"/>
                    </a:lnTo>
                    <a:lnTo>
                      <a:pt x="7550" y="3776"/>
                    </a:lnTo>
                    <a:lnTo>
                      <a:pt x="7550" y="4165"/>
                    </a:lnTo>
                    <a:lnTo>
                      <a:pt x="7477" y="4555"/>
                    </a:lnTo>
                    <a:lnTo>
                      <a:pt x="7404" y="4920"/>
                    </a:lnTo>
                    <a:lnTo>
                      <a:pt x="7258" y="5261"/>
                    </a:lnTo>
                    <a:lnTo>
                      <a:pt x="7112" y="5578"/>
                    </a:lnTo>
                    <a:lnTo>
                      <a:pt x="6917" y="5895"/>
                    </a:lnTo>
                    <a:lnTo>
                      <a:pt x="6698" y="6187"/>
                    </a:lnTo>
                    <a:lnTo>
                      <a:pt x="6454" y="6455"/>
                    </a:lnTo>
                    <a:lnTo>
                      <a:pt x="6186" y="6698"/>
                    </a:lnTo>
                    <a:lnTo>
                      <a:pt x="5894" y="6917"/>
                    </a:lnTo>
                    <a:lnTo>
                      <a:pt x="5578" y="7112"/>
                    </a:lnTo>
                    <a:lnTo>
                      <a:pt x="5261" y="7258"/>
                    </a:lnTo>
                    <a:lnTo>
                      <a:pt x="4896" y="7405"/>
                    </a:lnTo>
                    <a:lnTo>
                      <a:pt x="4555" y="7478"/>
                    </a:lnTo>
                    <a:lnTo>
                      <a:pt x="4165" y="7551"/>
                    </a:lnTo>
                    <a:lnTo>
                      <a:pt x="3775" y="7575"/>
                    </a:lnTo>
                    <a:lnTo>
                      <a:pt x="3775" y="7575"/>
                    </a:lnTo>
                    <a:lnTo>
                      <a:pt x="3386" y="7551"/>
                    </a:lnTo>
                    <a:lnTo>
                      <a:pt x="3020" y="7478"/>
                    </a:lnTo>
                    <a:lnTo>
                      <a:pt x="2655" y="7405"/>
                    </a:lnTo>
                    <a:lnTo>
                      <a:pt x="2314" y="7258"/>
                    </a:lnTo>
                    <a:lnTo>
                      <a:pt x="1973" y="7112"/>
                    </a:lnTo>
                    <a:lnTo>
                      <a:pt x="1656" y="6917"/>
                    </a:lnTo>
                    <a:lnTo>
                      <a:pt x="1389" y="6698"/>
                    </a:lnTo>
                    <a:lnTo>
                      <a:pt x="1121" y="6455"/>
                    </a:lnTo>
                    <a:lnTo>
                      <a:pt x="877" y="6187"/>
                    </a:lnTo>
                    <a:lnTo>
                      <a:pt x="658" y="5895"/>
                    </a:lnTo>
                    <a:lnTo>
                      <a:pt x="463" y="5578"/>
                    </a:lnTo>
                    <a:lnTo>
                      <a:pt x="293" y="5261"/>
                    </a:lnTo>
                    <a:lnTo>
                      <a:pt x="171" y="4920"/>
                    </a:lnTo>
                    <a:lnTo>
                      <a:pt x="73" y="4555"/>
                    </a:lnTo>
                    <a:lnTo>
                      <a:pt x="25" y="4165"/>
                    </a:lnTo>
                    <a:lnTo>
                      <a:pt x="0" y="3776"/>
                    </a:lnTo>
                    <a:lnTo>
                      <a:pt x="0" y="3776"/>
                    </a:lnTo>
                    <a:close/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Shape 829">
                <a:extLst>
                  <a:ext uri="{FF2B5EF4-FFF2-40B4-BE49-F238E27FC236}">
                    <a16:creationId xmlns:a16="http://schemas.microsoft.com/office/drawing/2014/main" id="{D8CBE5C1-1916-4EF1-B9E9-DC5E58DE62C4}"/>
                  </a:ext>
                </a:extLst>
              </p:cNvPr>
              <p:cNvSpPr/>
              <p:nvPr/>
            </p:nvSpPr>
            <p:spPr>
              <a:xfrm>
                <a:off x="5367475" y="5025075"/>
                <a:ext cx="81600" cy="105975"/>
              </a:xfrm>
              <a:custGeom>
                <a:avLst/>
                <a:gdLst/>
                <a:ahLst/>
                <a:cxnLst/>
                <a:rect l="0" t="0" r="0" b="0"/>
                <a:pathLst>
                  <a:path w="3264" h="4239" fill="none" extrusionOk="0">
                    <a:moveTo>
                      <a:pt x="0" y="1"/>
                    </a:moveTo>
                    <a:lnTo>
                      <a:pt x="3264" y="4238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Shape 830">
                <a:extLst>
                  <a:ext uri="{FF2B5EF4-FFF2-40B4-BE49-F238E27FC236}">
                    <a16:creationId xmlns:a16="http://schemas.microsoft.com/office/drawing/2014/main" id="{BB37530B-08B3-4205-8A08-E876EE3F9FBE}"/>
                  </a:ext>
                </a:extLst>
              </p:cNvPr>
              <p:cNvSpPr/>
              <p:nvPr/>
            </p:nvSpPr>
            <p:spPr>
              <a:xfrm>
                <a:off x="5567800" y="4999500"/>
                <a:ext cx="115100" cy="133975"/>
              </a:xfrm>
              <a:custGeom>
                <a:avLst/>
                <a:gdLst/>
                <a:ahLst/>
                <a:cxnLst/>
                <a:rect l="0" t="0" r="0" b="0"/>
                <a:pathLst>
                  <a:path w="4604" h="5359" fill="none" extrusionOk="0">
                    <a:moveTo>
                      <a:pt x="0" y="5359"/>
                    </a:moveTo>
                    <a:lnTo>
                      <a:pt x="4603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Shape 831">
                <a:extLst>
                  <a:ext uri="{FF2B5EF4-FFF2-40B4-BE49-F238E27FC236}">
                    <a16:creationId xmlns:a16="http://schemas.microsoft.com/office/drawing/2014/main" id="{14DEB002-C856-4D51-9E3F-42951B8C7A10}"/>
                  </a:ext>
                </a:extLst>
              </p:cNvPr>
              <p:cNvSpPr/>
              <p:nvPr/>
            </p:nvSpPr>
            <p:spPr>
              <a:xfrm>
                <a:off x="5600075" y="5217475"/>
                <a:ext cx="127275" cy="16475"/>
              </a:xfrm>
              <a:custGeom>
                <a:avLst/>
                <a:gdLst/>
                <a:ahLst/>
                <a:cxnLst/>
                <a:rect l="0" t="0" r="0" b="0"/>
                <a:pathLst>
                  <a:path w="5091" h="659" fill="none" extrusionOk="0">
                    <a:moveTo>
                      <a:pt x="5090" y="658"/>
                    </a:moveTo>
                    <a:lnTo>
                      <a:pt x="0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Shape 832">
                <a:extLst>
                  <a:ext uri="{FF2B5EF4-FFF2-40B4-BE49-F238E27FC236}">
                    <a16:creationId xmlns:a16="http://schemas.microsoft.com/office/drawing/2014/main" id="{5B5D5E96-C594-4AB6-9DF5-2ED8F56CCF52}"/>
                  </a:ext>
                </a:extLst>
              </p:cNvPr>
              <p:cNvSpPr/>
              <p:nvPr/>
            </p:nvSpPr>
            <p:spPr>
              <a:xfrm>
                <a:off x="5497775" y="5299675"/>
                <a:ext cx="4900" cy="126675"/>
              </a:xfrm>
              <a:custGeom>
                <a:avLst/>
                <a:gdLst/>
                <a:ahLst/>
                <a:cxnLst/>
                <a:rect l="0" t="0" r="0" b="0"/>
                <a:pathLst>
                  <a:path w="196" h="5067" fill="none" extrusionOk="0">
                    <a:moveTo>
                      <a:pt x="0" y="5067"/>
                    </a:moveTo>
                    <a:lnTo>
                      <a:pt x="195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Shape 833">
                <a:extLst>
                  <a:ext uri="{FF2B5EF4-FFF2-40B4-BE49-F238E27FC236}">
                    <a16:creationId xmlns:a16="http://schemas.microsoft.com/office/drawing/2014/main" id="{3FC3F998-CA08-40F4-81A5-CEC994EBBF42}"/>
                  </a:ext>
                </a:extLst>
              </p:cNvPr>
              <p:cNvSpPr/>
              <p:nvPr/>
            </p:nvSpPr>
            <p:spPr>
              <a:xfrm>
                <a:off x="5277975" y="5241825"/>
                <a:ext cx="141275" cy="58500"/>
              </a:xfrm>
              <a:custGeom>
                <a:avLst/>
                <a:gdLst/>
                <a:ahLst/>
                <a:cxnLst/>
                <a:rect l="0" t="0" r="0" b="0"/>
                <a:pathLst>
                  <a:path w="5651" h="2340" fill="none" extrusionOk="0">
                    <a:moveTo>
                      <a:pt x="0" y="2339"/>
                    </a:moveTo>
                    <a:lnTo>
                      <a:pt x="5651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C05CDBC-229D-45E2-B2F9-9037D7DF9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5880" y="4628428"/>
            <a:ext cx="5590283" cy="1463040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D812236-1A32-4FE2-AB5A-F8F998D835F3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385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01CC624-0437-43EF-99D3-4B5E545BF210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FEBE18-A94F-4CF8-8975-BC720F07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5915E-D180-4062-98A3-71128119FA3C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EFF45-D87C-45A5-8A43-AA51E8326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072C5-2DDD-45C4-966C-970A137A4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DA25-3039-4245-BB2A-5D403529E408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37B5817-8D3A-4DD3-92FF-32BBC5F91560}"/>
              </a:ext>
            </a:extLst>
          </p:cNvPr>
          <p:cNvCxnSpPr/>
          <p:nvPr/>
        </p:nvCxnSpPr>
        <p:spPr>
          <a:xfrm>
            <a:off x="61415" y="753975"/>
            <a:ext cx="12008609" cy="0"/>
          </a:xfrm>
          <a:prstGeom prst="line">
            <a:avLst/>
          </a:prstGeom>
          <a:ln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32B1C59-33FF-4FB4-BDD7-F61C64008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134" y="263276"/>
            <a:ext cx="10334364" cy="101466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B754F48-B758-43EB-980F-1E2884C8E2A7}"/>
              </a:ext>
            </a:extLst>
          </p:cNvPr>
          <p:cNvGrpSpPr/>
          <p:nvPr/>
        </p:nvGrpSpPr>
        <p:grpSpPr>
          <a:xfrm>
            <a:off x="575239" y="475151"/>
            <a:ext cx="631298" cy="631298"/>
            <a:chOff x="1530939" y="2405329"/>
            <a:chExt cx="631298" cy="63129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9BADBD9-302C-40D9-A763-C65CCFE16FDE}"/>
                </a:ext>
              </a:extLst>
            </p:cNvPr>
            <p:cNvSpPr/>
            <p:nvPr userDrawn="1"/>
          </p:nvSpPr>
          <p:spPr>
            <a:xfrm>
              <a:off x="1530939" y="2405329"/>
              <a:ext cx="631298" cy="631298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Shape 490">
              <a:extLst>
                <a:ext uri="{FF2B5EF4-FFF2-40B4-BE49-F238E27FC236}">
                  <a16:creationId xmlns:a16="http://schemas.microsoft.com/office/drawing/2014/main" id="{ABC713E7-D704-4682-B292-907313F269C9}"/>
                </a:ext>
              </a:extLst>
            </p:cNvPr>
            <p:cNvGrpSpPr/>
            <p:nvPr userDrawn="1"/>
          </p:nvGrpSpPr>
          <p:grpSpPr>
            <a:xfrm>
              <a:off x="1661835" y="2536225"/>
              <a:ext cx="369505" cy="369505"/>
              <a:chOff x="2594050" y="1631825"/>
              <a:chExt cx="439625" cy="439625"/>
            </a:xfrm>
          </p:grpSpPr>
          <p:sp>
            <p:nvSpPr>
              <p:cNvPr id="9" name="Shape 491">
                <a:extLst>
                  <a:ext uri="{FF2B5EF4-FFF2-40B4-BE49-F238E27FC236}">
                    <a16:creationId xmlns:a16="http://schemas.microsoft.com/office/drawing/2014/main" id="{5701E159-D011-460A-BF32-22B3BFF6328B}"/>
                  </a:ext>
                </a:extLst>
              </p:cNvPr>
              <p:cNvSpPr/>
              <p:nvPr/>
            </p:nvSpPr>
            <p:spPr>
              <a:xfrm>
                <a:off x="2594050" y="1883300"/>
                <a:ext cx="188175" cy="188150"/>
              </a:xfrm>
              <a:custGeom>
                <a:avLst/>
                <a:gdLst/>
                <a:ahLst/>
                <a:cxnLst/>
                <a:rect l="0" t="0" r="0" b="0"/>
                <a:pathLst>
                  <a:path w="7527" h="7526" fill="none" extrusionOk="0">
                    <a:moveTo>
                      <a:pt x="5992" y="0"/>
                    </a:moveTo>
                    <a:lnTo>
                      <a:pt x="537" y="6430"/>
                    </a:lnTo>
                    <a:lnTo>
                      <a:pt x="1" y="7526"/>
                    </a:lnTo>
                    <a:lnTo>
                      <a:pt x="1097" y="6990"/>
                    </a:lnTo>
                    <a:lnTo>
                      <a:pt x="7526" y="1534"/>
                    </a:lnTo>
                    <a:lnTo>
                      <a:pt x="5992" y="0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492">
                <a:extLst>
                  <a:ext uri="{FF2B5EF4-FFF2-40B4-BE49-F238E27FC236}">
                    <a16:creationId xmlns:a16="http://schemas.microsoft.com/office/drawing/2014/main" id="{CA3D8659-8AB7-48FB-9131-98E6A18A0B20}"/>
                  </a:ext>
                </a:extLst>
              </p:cNvPr>
              <p:cNvSpPr/>
              <p:nvPr/>
            </p:nvSpPr>
            <p:spPr>
              <a:xfrm>
                <a:off x="2857700" y="1631825"/>
                <a:ext cx="175975" cy="176000"/>
              </a:xfrm>
              <a:custGeom>
                <a:avLst/>
                <a:gdLst/>
                <a:ahLst/>
                <a:cxnLst/>
                <a:rect l="0" t="0" r="0" b="0"/>
                <a:pathLst>
                  <a:path w="7039" h="7040" fill="none" extrusionOk="0">
                    <a:moveTo>
                      <a:pt x="268" y="2704"/>
                    </a:moveTo>
                    <a:lnTo>
                      <a:pt x="4336" y="6771"/>
                    </a:lnTo>
                    <a:lnTo>
                      <a:pt x="4336" y="6771"/>
                    </a:lnTo>
                    <a:lnTo>
                      <a:pt x="4336" y="6771"/>
                    </a:lnTo>
                    <a:lnTo>
                      <a:pt x="4652" y="6917"/>
                    </a:lnTo>
                    <a:lnTo>
                      <a:pt x="4993" y="7015"/>
                    </a:lnTo>
                    <a:lnTo>
                      <a:pt x="5310" y="7039"/>
                    </a:lnTo>
                    <a:lnTo>
                      <a:pt x="5651" y="7039"/>
                    </a:lnTo>
                    <a:lnTo>
                      <a:pt x="5992" y="6966"/>
                    </a:lnTo>
                    <a:lnTo>
                      <a:pt x="6308" y="6844"/>
                    </a:lnTo>
                    <a:lnTo>
                      <a:pt x="6454" y="6747"/>
                    </a:lnTo>
                    <a:lnTo>
                      <a:pt x="6601" y="6674"/>
                    </a:lnTo>
                    <a:lnTo>
                      <a:pt x="6747" y="6552"/>
                    </a:lnTo>
                    <a:lnTo>
                      <a:pt x="6893" y="6430"/>
                    </a:lnTo>
                    <a:lnTo>
                      <a:pt x="6893" y="6430"/>
                    </a:lnTo>
                    <a:lnTo>
                      <a:pt x="6942" y="6357"/>
                    </a:lnTo>
                    <a:lnTo>
                      <a:pt x="7015" y="6260"/>
                    </a:lnTo>
                    <a:lnTo>
                      <a:pt x="7039" y="6138"/>
                    </a:lnTo>
                    <a:lnTo>
                      <a:pt x="7039" y="6041"/>
                    </a:lnTo>
                    <a:lnTo>
                      <a:pt x="7039" y="6041"/>
                    </a:lnTo>
                    <a:lnTo>
                      <a:pt x="7039" y="5943"/>
                    </a:lnTo>
                    <a:lnTo>
                      <a:pt x="7015" y="5846"/>
                    </a:lnTo>
                    <a:lnTo>
                      <a:pt x="6942" y="5748"/>
                    </a:lnTo>
                    <a:lnTo>
                      <a:pt x="6893" y="5651"/>
                    </a:lnTo>
                    <a:lnTo>
                      <a:pt x="1389" y="147"/>
                    </a:lnTo>
                    <a:lnTo>
                      <a:pt x="1389" y="147"/>
                    </a:lnTo>
                    <a:lnTo>
                      <a:pt x="1291" y="98"/>
                    </a:lnTo>
                    <a:lnTo>
                      <a:pt x="1194" y="25"/>
                    </a:lnTo>
                    <a:lnTo>
                      <a:pt x="1096" y="0"/>
                    </a:lnTo>
                    <a:lnTo>
                      <a:pt x="999" y="0"/>
                    </a:lnTo>
                    <a:lnTo>
                      <a:pt x="999" y="0"/>
                    </a:lnTo>
                    <a:lnTo>
                      <a:pt x="902" y="0"/>
                    </a:lnTo>
                    <a:lnTo>
                      <a:pt x="780" y="25"/>
                    </a:lnTo>
                    <a:lnTo>
                      <a:pt x="682" y="98"/>
                    </a:lnTo>
                    <a:lnTo>
                      <a:pt x="609" y="147"/>
                    </a:lnTo>
                    <a:lnTo>
                      <a:pt x="609" y="147"/>
                    </a:lnTo>
                    <a:lnTo>
                      <a:pt x="487" y="293"/>
                    </a:lnTo>
                    <a:lnTo>
                      <a:pt x="366" y="439"/>
                    </a:lnTo>
                    <a:lnTo>
                      <a:pt x="293" y="585"/>
                    </a:lnTo>
                    <a:lnTo>
                      <a:pt x="195" y="731"/>
                    </a:lnTo>
                    <a:lnTo>
                      <a:pt x="73" y="1048"/>
                    </a:lnTo>
                    <a:lnTo>
                      <a:pt x="0" y="1389"/>
                    </a:lnTo>
                    <a:lnTo>
                      <a:pt x="0" y="1730"/>
                    </a:lnTo>
                    <a:lnTo>
                      <a:pt x="25" y="2046"/>
                    </a:lnTo>
                    <a:lnTo>
                      <a:pt x="122" y="2387"/>
                    </a:lnTo>
                    <a:lnTo>
                      <a:pt x="268" y="2704"/>
                    </a:lnTo>
                    <a:lnTo>
                      <a:pt x="268" y="2704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493">
                <a:extLst>
                  <a:ext uri="{FF2B5EF4-FFF2-40B4-BE49-F238E27FC236}">
                    <a16:creationId xmlns:a16="http://schemas.microsoft.com/office/drawing/2014/main" id="{A811AE90-64AA-41C3-9DE9-62A86028AA6C}"/>
                  </a:ext>
                </a:extLst>
              </p:cNvPr>
              <p:cNvSpPr/>
              <p:nvPr/>
            </p:nvSpPr>
            <p:spPr>
              <a:xfrm>
                <a:off x="2662850" y="1699400"/>
                <a:ext cx="303250" cy="303250"/>
              </a:xfrm>
              <a:custGeom>
                <a:avLst/>
                <a:gdLst/>
                <a:ahLst/>
                <a:cxnLst/>
                <a:rect l="0" t="0" r="0" b="0"/>
                <a:pathLst>
                  <a:path w="12130" h="12130" fill="none" extrusionOk="0">
                    <a:moveTo>
                      <a:pt x="8038" y="1"/>
                    </a:moveTo>
                    <a:lnTo>
                      <a:pt x="4872" y="3191"/>
                    </a:lnTo>
                    <a:lnTo>
                      <a:pt x="4872" y="3191"/>
                    </a:lnTo>
                    <a:lnTo>
                      <a:pt x="4628" y="3094"/>
                    </a:lnTo>
                    <a:lnTo>
                      <a:pt x="4385" y="2997"/>
                    </a:lnTo>
                    <a:lnTo>
                      <a:pt x="4092" y="2899"/>
                    </a:lnTo>
                    <a:lnTo>
                      <a:pt x="3800" y="2850"/>
                    </a:lnTo>
                    <a:lnTo>
                      <a:pt x="3484" y="2777"/>
                    </a:lnTo>
                    <a:lnTo>
                      <a:pt x="3167" y="2729"/>
                    </a:lnTo>
                    <a:lnTo>
                      <a:pt x="2850" y="2704"/>
                    </a:lnTo>
                    <a:lnTo>
                      <a:pt x="2534" y="2704"/>
                    </a:lnTo>
                    <a:lnTo>
                      <a:pt x="2534" y="2704"/>
                    </a:lnTo>
                    <a:lnTo>
                      <a:pt x="2241" y="2704"/>
                    </a:lnTo>
                    <a:lnTo>
                      <a:pt x="1949" y="2729"/>
                    </a:lnTo>
                    <a:lnTo>
                      <a:pt x="1633" y="2777"/>
                    </a:lnTo>
                    <a:lnTo>
                      <a:pt x="1316" y="2850"/>
                    </a:lnTo>
                    <a:lnTo>
                      <a:pt x="999" y="2972"/>
                    </a:lnTo>
                    <a:lnTo>
                      <a:pt x="707" y="3094"/>
                    </a:lnTo>
                    <a:lnTo>
                      <a:pt x="415" y="3289"/>
                    </a:lnTo>
                    <a:lnTo>
                      <a:pt x="147" y="3508"/>
                    </a:lnTo>
                    <a:lnTo>
                      <a:pt x="147" y="3508"/>
                    </a:lnTo>
                    <a:lnTo>
                      <a:pt x="74" y="3581"/>
                    </a:lnTo>
                    <a:lnTo>
                      <a:pt x="25" y="3678"/>
                    </a:lnTo>
                    <a:lnTo>
                      <a:pt x="1" y="3776"/>
                    </a:lnTo>
                    <a:lnTo>
                      <a:pt x="1" y="3898"/>
                    </a:lnTo>
                    <a:lnTo>
                      <a:pt x="1" y="3898"/>
                    </a:lnTo>
                    <a:lnTo>
                      <a:pt x="1" y="3995"/>
                    </a:lnTo>
                    <a:lnTo>
                      <a:pt x="25" y="4093"/>
                    </a:lnTo>
                    <a:lnTo>
                      <a:pt x="74" y="4190"/>
                    </a:lnTo>
                    <a:lnTo>
                      <a:pt x="147" y="4287"/>
                    </a:lnTo>
                    <a:lnTo>
                      <a:pt x="7843" y="11984"/>
                    </a:lnTo>
                    <a:lnTo>
                      <a:pt x="7843" y="11984"/>
                    </a:lnTo>
                    <a:lnTo>
                      <a:pt x="7941" y="12057"/>
                    </a:lnTo>
                    <a:lnTo>
                      <a:pt x="8038" y="12105"/>
                    </a:lnTo>
                    <a:lnTo>
                      <a:pt x="8135" y="12130"/>
                    </a:lnTo>
                    <a:lnTo>
                      <a:pt x="8233" y="12130"/>
                    </a:lnTo>
                    <a:lnTo>
                      <a:pt x="8233" y="12130"/>
                    </a:lnTo>
                    <a:lnTo>
                      <a:pt x="8355" y="12130"/>
                    </a:lnTo>
                    <a:lnTo>
                      <a:pt x="8452" y="12105"/>
                    </a:lnTo>
                    <a:lnTo>
                      <a:pt x="8549" y="12057"/>
                    </a:lnTo>
                    <a:lnTo>
                      <a:pt x="8622" y="11984"/>
                    </a:lnTo>
                    <a:lnTo>
                      <a:pt x="8622" y="11984"/>
                    </a:lnTo>
                    <a:lnTo>
                      <a:pt x="8842" y="11716"/>
                    </a:lnTo>
                    <a:lnTo>
                      <a:pt x="9036" y="11423"/>
                    </a:lnTo>
                    <a:lnTo>
                      <a:pt x="9158" y="11131"/>
                    </a:lnTo>
                    <a:lnTo>
                      <a:pt x="9280" y="10814"/>
                    </a:lnTo>
                    <a:lnTo>
                      <a:pt x="9353" y="10498"/>
                    </a:lnTo>
                    <a:lnTo>
                      <a:pt x="9402" y="10181"/>
                    </a:lnTo>
                    <a:lnTo>
                      <a:pt x="9426" y="9889"/>
                    </a:lnTo>
                    <a:lnTo>
                      <a:pt x="9426" y="9597"/>
                    </a:lnTo>
                    <a:lnTo>
                      <a:pt x="9426" y="9597"/>
                    </a:lnTo>
                    <a:lnTo>
                      <a:pt x="9426" y="9280"/>
                    </a:lnTo>
                    <a:lnTo>
                      <a:pt x="9402" y="8964"/>
                    </a:lnTo>
                    <a:lnTo>
                      <a:pt x="9353" y="8647"/>
                    </a:lnTo>
                    <a:lnTo>
                      <a:pt x="9280" y="8330"/>
                    </a:lnTo>
                    <a:lnTo>
                      <a:pt x="9231" y="8038"/>
                    </a:lnTo>
                    <a:lnTo>
                      <a:pt x="9134" y="7746"/>
                    </a:lnTo>
                    <a:lnTo>
                      <a:pt x="9036" y="7502"/>
                    </a:lnTo>
                    <a:lnTo>
                      <a:pt x="8939" y="7259"/>
                    </a:lnTo>
                    <a:lnTo>
                      <a:pt x="12130" y="4093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494">
                <a:extLst>
                  <a:ext uri="{FF2B5EF4-FFF2-40B4-BE49-F238E27FC236}">
                    <a16:creationId xmlns:a16="http://schemas.microsoft.com/office/drawing/2014/main" id="{0551D70B-4457-48F5-81B9-3A38F6B661D9}"/>
                  </a:ext>
                </a:extLst>
              </p:cNvPr>
              <p:cNvSpPr/>
              <p:nvPr/>
            </p:nvSpPr>
            <p:spPr>
              <a:xfrm>
                <a:off x="2801675" y="1740825"/>
                <a:ext cx="49950" cy="49950"/>
              </a:xfrm>
              <a:custGeom>
                <a:avLst/>
                <a:gdLst/>
                <a:ahLst/>
                <a:cxnLst/>
                <a:rect l="0" t="0" r="0" b="0"/>
                <a:pathLst>
                  <a:path w="1998" h="1998" fill="none" extrusionOk="0">
                    <a:moveTo>
                      <a:pt x="1" y="1997"/>
                    </a:moveTo>
                    <a:lnTo>
                      <a:pt x="1998" y="0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72BD7EC-0D21-433C-A8B8-B34982C02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134" y="1463857"/>
            <a:ext cx="10334364" cy="4845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7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Completely 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188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 marL="128016" indent="0">
              <a:buNone/>
              <a:defRPr sz="2400" baseline="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5915E-D180-4062-98A3-71128119FA3C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DA25-3039-4245-BB2A-5D403529E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207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356FD08-8E43-4554-8ACC-11234BCBCF4E}"/>
              </a:ext>
            </a:extLst>
          </p:cNvPr>
          <p:cNvCxnSpPr/>
          <p:nvPr/>
        </p:nvCxnSpPr>
        <p:spPr>
          <a:xfrm>
            <a:off x="127669" y="3557888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777F25E-8269-472E-9791-7EB74F793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2775" y="3262680"/>
            <a:ext cx="6504161" cy="590415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32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7D8F82-27EF-4582-903A-FAC77926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5915E-D180-4062-98A3-71128119FA3C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6C1EE-E506-47FA-A188-0DF16D497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80F48F-87DE-4815-AD70-D0F2CA558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DA25-3039-4245-BB2A-5D403529E40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86714E5-EBF9-4569-A5F7-79EC8ADBC566}"/>
              </a:ext>
            </a:extLst>
          </p:cNvPr>
          <p:cNvSpPr/>
          <p:nvPr/>
        </p:nvSpPr>
        <p:spPr>
          <a:xfrm>
            <a:off x="743453" y="3050554"/>
            <a:ext cx="897775" cy="897775"/>
          </a:xfrm>
          <a:prstGeom prst="ellipse">
            <a:avLst/>
          </a:prstGeom>
          <a:solidFill>
            <a:srgbClr val="B6A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8A67AF-FC3C-498E-9019-5526D4E35E56}"/>
              </a:ext>
            </a:extLst>
          </p:cNvPr>
          <p:cNvSpPr/>
          <p:nvPr/>
        </p:nvSpPr>
        <p:spPr>
          <a:xfrm>
            <a:off x="321425" y="60960"/>
            <a:ext cx="171797" cy="14741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Shape 496">
            <a:extLst>
              <a:ext uri="{FF2B5EF4-FFF2-40B4-BE49-F238E27FC236}">
                <a16:creationId xmlns:a16="http://schemas.microsoft.com/office/drawing/2014/main" id="{A9D83950-EFA8-45B6-9842-F0E75D62D1E4}"/>
              </a:ext>
            </a:extLst>
          </p:cNvPr>
          <p:cNvGrpSpPr/>
          <p:nvPr/>
        </p:nvGrpSpPr>
        <p:grpSpPr>
          <a:xfrm>
            <a:off x="1042384" y="3287057"/>
            <a:ext cx="299911" cy="424768"/>
            <a:chOff x="3979850" y="1598950"/>
            <a:chExt cx="356825" cy="505375"/>
          </a:xfrm>
        </p:grpSpPr>
        <p:sp>
          <p:nvSpPr>
            <p:cNvPr id="11" name="Shape 497">
              <a:extLst>
                <a:ext uri="{FF2B5EF4-FFF2-40B4-BE49-F238E27FC236}">
                  <a16:creationId xmlns:a16="http://schemas.microsoft.com/office/drawing/2014/main" id="{5AC1FC31-D74E-4136-9F49-9396640AE6A7}"/>
                </a:ext>
              </a:extLst>
            </p:cNvPr>
            <p:cNvSpPr/>
            <p:nvPr/>
          </p:nvSpPr>
          <p:spPr>
            <a:xfrm>
              <a:off x="3979850" y="1602600"/>
              <a:ext cx="44475" cy="501725"/>
            </a:xfrm>
            <a:custGeom>
              <a:avLst/>
              <a:gdLst/>
              <a:ahLst/>
              <a:cxnLst/>
              <a:rect l="0" t="0" r="0" b="0"/>
              <a:pathLst>
                <a:path w="1779" h="20069" fill="none" extrusionOk="0">
                  <a:moveTo>
                    <a:pt x="1778" y="20069"/>
                  </a:moveTo>
                  <a:lnTo>
                    <a:pt x="1778" y="488"/>
                  </a:lnTo>
                  <a:lnTo>
                    <a:pt x="1778" y="488"/>
                  </a:lnTo>
                  <a:lnTo>
                    <a:pt x="1778" y="390"/>
                  </a:lnTo>
                  <a:lnTo>
                    <a:pt x="1730" y="293"/>
                  </a:lnTo>
                  <a:lnTo>
                    <a:pt x="1705" y="220"/>
                  </a:lnTo>
                  <a:lnTo>
                    <a:pt x="1632" y="147"/>
                  </a:lnTo>
                  <a:lnTo>
                    <a:pt x="1559" y="74"/>
                  </a:lnTo>
                  <a:lnTo>
                    <a:pt x="1486" y="25"/>
                  </a:lnTo>
                  <a:lnTo>
                    <a:pt x="1389" y="0"/>
                  </a:lnTo>
                  <a:lnTo>
                    <a:pt x="1291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1" y="488"/>
                  </a:lnTo>
                  <a:lnTo>
                    <a:pt x="1" y="20069"/>
                  </a:lnTo>
                  <a:lnTo>
                    <a:pt x="1778" y="20069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Shape 498">
              <a:extLst>
                <a:ext uri="{FF2B5EF4-FFF2-40B4-BE49-F238E27FC236}">
                  <a16:creationId xmlns:a16="http://schemas.microsoft.com/office/drawing/2014/main" id="{55224696-5DAC-453B-AD17-A914F23CD917}"/>
                </a:ext>
              </a:extLst>
            </p:cNvPr>
            <p:cNvSpPr/>
            <p:nvPr/>
          </p:nvSpPr>
          <p:spPr>
            <a:xfrm>
              <a:off x="4037075" y="1598950"/>
              <a:ext cx="299600" cy="228950"/>
            </a:xfrm>
            <a:custGeom>
              <a:avLst/>
              <a:gdLst/>
              <a:ahLst/>
              <a:cxnLst/>
              <a:rect l="0" t="0" r="0" b="0"/>
              <a:pathLst>
                <a:path w="11984" h="9158" fill="none" extrusionOk="0">
                  <a:moveTo>
                    <a:pt x="1" y="8403"/>
                  </a:moveTo>
                  <a:lnTo>
                    <a:pt x="1" y="8403"/>
                  </a:lnTo>
                  <a:lnTo>
                    <a:pt x="366" y="8184"/>
                  </a:lnTo>
                  <a:lnTo>
                    <a:pt x="732" y="8013"/>
                  </a:lnTo>
                  <a:lnTo>
                    <a:pt x="1097" y="7867"/>
                  </a:lnTo>
                  <a:lnTo>
                    <a:pt x="1438" y="7770"/>
                  </a:lnTo>
                  <a:lnTo>
                    <a:pt x="1803" y="7696"/>
                  </a:lnTo>
                  <a:lnTo>
                    <a:pt x="2168" y="7672"/>
                  </a:lnTo>
                  <a:lnTo>
                    <a:pt x="2534" y="7648"/>
                  </a:lnTo>
                  <a:lnTo>
                    <a:pt x="2875" y="7672"/>
                  </a:lnTo>
                  <a:lnTo>
                    <a:pt x="3240" y="7696"/>
                  </a:lnTo>
                  <a:lnTo>
                    <a:pt x="3605" y="7745"/>
                  </a:lnTo>
                  <a:lnTo>
                    <a:pt x="3971" y="7818"/>
                  </a:lnTo>
                  <a:lnTo>
                    <a:pt x="4312" y="7891"/>
                  </a:lnTo>
                  <a:lnTo>
                    <a:pt x="5042" y="8111"/>
                  </a:lnTo>
                  <a:lnTo>
                    <a:pt x="5749" y="8330"/>
                  </a:lnTo>
                  <a:lnTo>
                    <a:pt x="6479" y="8549"/>
                  </a:lnTo>
                  <a:lnTo>
                    <a:pt x="7186" y="8768"/>
                  </a:lnTo>
                  <a:lnTo>
                    <a:pt x="7916" y="8963"/>
                  </a:lnTo>
                  <a:lnTo>
                    <a:pt x="8282" y="9036"/>
                  </a:lnTo>
                  <a:lnTo>
                    <a:pt x="8623" y="9085"/>
                  </a:lnTo>
                  <a:lnTo>
                    <a:pt x="8988" y="9133"/>
                  </a:lnTo>
                  <a:lnTo>
                    <a:pt x="9353" y="9158"/>
                  </a:lnTo>
                  <a:lnTo>
                    <a:pt x="9719" y="9133"/>
                  </a:lnTo>
                  <a:lnTo>
                    <a:pt x="10059" y="9109"/>
                  </a:lnTo>
                  <a:lnTo>
                    <a:pt x="10425" y="9060"/>
                  </a:lnTo>
                  <a:lnTo>
                    <a:pt x="10790" y="8963"/>
                  </a:lnTo>
                  <a:lnTo>
                    <a:pt x="11155" y="8841"/>
                  </a:lnTo>
                  <a:lnTo>
                    <a:pt x="11496" y="8671"/>
                  </a:lnTo>
                  <a:lnTo>
                    <a:pt x="11496" y="8671"/>
                  </a:lnTo>
                  <a:lnTo>
                    <a:pt x="11667" y="8573"/>
                  </a:lnTo>
                  <a:lnTo>
                    <a:pt x="11789" y="8476"/>
                  </a:lnTo>
                  <a:lnTo>
                    <a:pt x="11862" y="8354"/>
                  </a:lnTo>
                  <a:lnTo>
                    <a:pt x="11935" y="8232"/>
                  </a:lnTo>
                  <a:lnTo>
                    <a:pt x="11984" y="8111"/>
                  </a:lnTo>
                  <a:lnTo>
                    <a:pt x="11984" y="7989"/>
                  </a:lnTo>
                  <a:lnTo>
                    <a:pt x="11935" y="7891"/>
                  </a:lnTo>
                  <a:lnTo>
                    <a:pt x="11886" y="7794"/>
                  </a:lnTo>
                  <a:lnTo>
                    <a:pt x="11886" y="7794"/>
                  </a:lnTo>
                  <a:lnTo>
                    <a:pt x="11496" y="7404"/>
                  </a:lnTo>
                  <a:lnTo>
                    <a:pt x="11107" y="6941"/>
                  </a:lnTo>
                  <a:lnTo>
                    <a:pt x="10741" y="6454"/>
                  </a:lnTo>
                  <a:lnTo>
                    <a:pt x="10352" y="5943"/>
                  </a:lnTo>
                  <a:lnTo>
                    <a:pt x="10352" y="5943"/>
                  </a:lnTo>
                  <a:lnTo>
                    <a:pt x="10279" y="5797"/>
                  </a:lnTo>
                  <a:lnTo>
                    <a:pt x="10230" y="5651"/>
                  </a:lnTo>
                  <a:lnTo>
                    <a:pt x="10206" y="5480"/>
                  </a:lnTo>
                  <a:lnTo>
                    <a:pt x="10181" y="5285"/>
                  </a:lnTo>
                  <a:lnTo>
                    <a:pt x="10206" y="5115"/>
                  </a:lnTo>
                  <a:lnTo>
                    <a:pt x="10230" y="4944"/>
                  </a:lnTo>
                  <a:lnTo>
                    <a:pt x="10279" y="4774"/>
                  </a:lnTo>
                  <a:lnTo>
                    <a:pt x="10352" y="4603"/>
                  </a:lnTo>
                  <a:lnTo>
                    <a:pt x="10352" y="4603"/>
                  </a:lnTo>
                  <a:lnTo>
                    <a:pt x="10741" y="3873"/>
                  </a:lnTo>
                  <a:lnTo>
                    <a:pt x="11107" y="3118"/>
                  </a:lnTo>
                  <a:lnTo>
                    <a:pt x="11496" y="2338"/>
                  </a:lnTo>
                  <a:lnTo>
                    <a:pt x="11886" y="1486"/>
                  </a:lnTo>
                  <a:lnTo>
                    <a:pt x="11886" y="1486"/>
                  </a:lnTo>
                  <a:lnTo>
                    <a:pt x="11959" y="1315"/>
                  </a:lnTo>
                  <a:lnTo>
                    <a:pt x="11984" y="1169"/>
                  </a:lnTo>
                  <a:lnTo>
                    <a:pt x="11984" y="1048"/>
                  </a:lnTo>
                  <a:lnTo>
                    <a:pt x="11935" y="975"/>
                  </a:lnTo>
                  <a:lnTo>
                    <a:pt x="11862" y="950"/>
                  </a:lnTo>
                  <a:lnTo>
                    <a:pt x="11789" y="926"/>
                  </a:lnTo>
                  <a:lnTo>
                    <a:pt x="11667" y="975"/>
                  </a:lnTo>
                  <a:lnTo>
                    <a:pt x="11496" y="1023"/>
                  </a:lnTo>
                  <a:lnTo>
                    <a:pt x="11496" y="1023"/>
                  </a:lnTo>
                  <a:lnTo>
                    <a:pt x="11155" y="1194"/>
                  </a:lnTo>
                  <a:lnTo>
                    <a:pt x="10790" y="1315"/>
                  </a:lnTo>
                  <a:lnTo>
                    <a:pt x="10425" y="1413"/>
                  </a:lnTo>
                  <a:lnTo>
                    <a:pt x="10059" y="1462"/>
                  </a:lnTo>
                  <a:lnTo>
                    <a:pt x="9719" y="1510"/>
                  </a:lnTo>
                  <a:lnTo>
                    <a:pt x="9353" y="1510"/>
                  </a:lnTo>
                  <a:lnTo>
                    <a:pt x="8988" y="1486"/>
                  </a:lnTo>
                  <a:lnTo>
                    <a:pt x="8623" y="1462"/>
                  </a:lnTo>
                  <a:lnTo>
                    <a:pt x="8282" y="1389"/>
                  </a:lnTo>
                  <a:lnTo>
                    <a:pt x="7916" y="1315"/>
                  </a:lnTo>
                  <a:lnTo>
                    <a:pt x="7186" y="1145"/>
                  </a:lnTo>
                  <a:lnTo>
                    <a:pt x="6479" y="926"/>
                  </a:lnTo>
                  <a:lnTo>
                    <a:pt x="5749" y="682"/>
                  </a:lnTo>
                  <a:lnTo>
                    <a:pt x="5042" y="463"/>
                  </a:lnTo>
                  <a:lnTo>
                    <a:pt x="4312" y="268"/>
                  </a:lnTo>
                  <a:lnTo>
                    <a:pt x="3971" y="171"/>
                  </a:lnTo>
                  <a:lnTo>
                    <a:pt x="3605" y="98"/>
                  </a:lnTo>
                  <a:lnTo>
                    <a:pt x="3240" y="49"/>
                  </a:lnTo>
                  <a:lnTo>
                    <a:pt x="2875" y="25"/>
                  </a:lnTo>
                  <a:lnTo>
                    <a:pt x="2534" y="0"/>
                  </a:lnTo>
                  <a:lnTo>
                    <a:pt x="2168" y="25"/>
                  </a:lnTo>
                  <a:lnTo>
                    <a:pt x="1803" y="73"/>
                  </a:lnTo>
                  <a:lnTo>
                    <a:pt x="1438" y="122"/>
                  </a:lnTo>
                  <a:lnTo>
                    <a:pt x="1097" y="244"/>
                  </a:lnTo>
                  <a:lnTo>
                    <a:pt x="732" y="366"/>
                  </a:lnTo>
                  <a:lnTo>
                    <a:pt x="366" y="536"/>
                  </a:lnTo>
                  <a:lnTo>
                    <a:pt x="1" y="755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5FA472A-7AFD-46BC-8C3E-7439952E8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02775" y="3931493"/>
            <a:ext cx="6504161" cy="506283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8282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39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5915E-D180-4062-98A3-71128119FA3C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DA25-3039-4245-BB2A-5D403529E40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7CD2F29-FDCB-4CD4-A706-8477E063ED40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84218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6C8EDAC-3655-4870-AA43-44830ED94DF0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355830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6DFFB8E-9225-4B12-B4C6-960DAE3BDB96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364809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693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5915E-D180-4062-98A3-71128119FA3C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DA25-3039-4245-BB2A-5D403529E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20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4620" y="1512985"/>
            <a:ext cx="5397689" cy="4796375"/>
          </a:xfrm>
        </p:spPr>
        <p:txBody>
          <a:bodyPr/>
          <a:lstStyle>
            <a:lvl1pPr marL="91440" indent="-91440">
              <a:buFontTx/>
              <a:buChar char=" "/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809" y="1512984"/>
            <a:ext cx="5397689" cy="479637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5915E-D180-4062-98A3-71128119FA3C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DA25-3039-4245-BB2A-5D403529E40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45E9297-2ED3-49ED-918C-68275E6ED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754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5915E-D180-4062-98A3-71128119FA3C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DA25-3039-4245-BB2A-5D403529E40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UW building">
            <a:extLst>
              <a:ext uri="{FF2B5EF4-FFF2-40B4-BE49-F238E27FC236}">
                <a16:creationId xmlns:a16="http://schemas.microsoft.com/office/drawing/2014/main" id="{8DB080C4-5F0D-47C3-B99E-D2AD3B91FD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85" b="5565"/>
          <a:stretch/>
        </p:blipFill>
        <p:spPr bwMode="auto">
          <a:xfrm>
            <a:off x="3" y="0"/>
            <a:ext cx="12191997" cy="457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7493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5915E-D180-4062-98A3-71128119FA3C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DA25-3039-4245-BB2A-5D403529E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481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5915E-D180-4062-98A3-71128119FA3C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DA25-3039-4245-BB2A-5D403529E40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0894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40" y="1463857"/>
            <a:ext cx="11187258" cy="484550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240" y="6544402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89E5915E-D180-4062-98A3-71128119FA3C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742" y="6544402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544402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45F8DA25-3039-4245-BB2A-5D403529E40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429491" y="172390"/>
            <a:ext cx="0" cy="1196439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9244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none" spc="100" baseline="0">
          <a:solidFill>
            <a:schemeClr val="tx1">
              <a:lumMod val="95000"/>
              <a:lumOff val="5000"/>
            </a:schemeClr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1pPr>
      <a:lvl2pPr marL="585216" indent="-4572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 "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9123D-4053-4577-9EA2-67936A2A9D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ACEBED-F876-4800-959E-ECEAA51086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CSE 311 Winter 2022</a:t>
            </a:r>
          </a:p>
          <a:p>
            <a:r>
              <a:rPr lang="en-US"/>
              <a:t>Lecture 13</a:t>
            </a:r>
            <a:endParaRPr lang="en-US" dirty="0"/>
          </a:p>
        </p:txBody>
      </p:sp>
      <p:pic>
        <p:nvPicPr>
          <p:cNvPr id="5" name="Picture 2" descr="http://www.parabola.unsw.edu.au/vol44_no1/img36.png">
            <a:extLst>
              <a:ext uri="{FF2B5EF4-FFF2-40B4-BE49-F238E27FC236}">
                <a16:creationId xmlns:a16="http://schemas.microsoft.com/office/drawing/2014/main" id="{4C7F962C-44B3-462E-BFDF-4A8FB96F37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539" y="280952"/>
            <a:ext cx="5480124" cy="6022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4240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411A7-D157-40AE-A2E9-609FBC47A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Induction Proofs Pretty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FB0E343-81FE-4D8D-9FF1-BC1EAA9212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7650" y="1571625"/>
                <a:ext cx="11441979" cy="4933949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be the predicate “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CalculatesTwoToTheI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</a:t>
                </a:r>
                <a:r>
                  <a:rPr lang="en-US" dirty="0"/>
                  <a:t> returns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lang="en-US" dirty="0"/>
                  <a:t>.” We prove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holds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by induction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b="1" dirty="0"/>
                  <a:t>Base Case 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=0)</m:t>
                    </m:r>
                  </m:oMath>
                </a14:m>
                <a:r>
                  <a:rPr lang="en-US" dirty="0"/>
                  <a:t> Note that if the input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is 0, then the if-statement evaluates to true,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1=2^0</m:t>
                    </m:r>
                  </m:oMath>
                </a14:m>
                <a:r>
                  <a:rPr lang="en-US" dirty="0"/>
                  <a:t> is returned, 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(0)</m:t>
                    </m:r>
                  </m:oMath>
                </a14:m>
                <a:r>
                  <a:rPr lang="en-US" dirty="0"/>
                  <a:t> is true.</a:t>
                </a:r>
              </a:p>
              <a:p>
                <a:r>
                  <a:rPr lang="en-US" b="1" dirty="0"/>
                  <a:t>Inductive Hypothesis</a:t>
                </a:r>
                <a:r>
                  <a:rPr lang="en-US" dirty="0"/>
                  <a:t>: 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holds for an arbitrary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≥0.</m:t>
                    </m:r>
                  </m:oMath>
                </a14:m>
                <a:endParaRPr lang="en-US" dirty="0"/>
              </a:p>
              <a:p>
                <a:r>
                  <a:rPr lang="en-US" b="1" dirty="0"/>
                  <a:t>Inductive Step</a:t>
                </a:r>
                <a:r>
                  <a:rPr lang="en-US" dirty="0"/>
                  <a:t>: 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≥0,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≥1</m:t>
                    </m:r>
                  </m:oMath>
                </a14:m>
                <a:r>
                  <a:rPr lang="en-US" dirty="0"/>
                  <a:t>, so the code goes to the recursive case. We will return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2⋅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CalculatesTwoToTheI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(</m:t>
                    </m:r>
                    <m:r>
                      <m:rPr>
                        <m:nor/>
                      </m:rPr>
                      <a:rPr lang="en-US" b="0" i="0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k</m:t>
                    </m:r>
                    <m:r>
                      <m:rPr>
                        <m:nor/>
                      </m:rPr>
                      <a: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)</m:t>
                    </m:r>
                  </m:oMath>
                </a14:m>
                <a:r>
                  <a:rPr lang="en-US" dirty="0"/>
                  <a:t>. By Inductive Hypothesis, 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CalculatesTwoToTheI</m:t>
                    </m:r>
                    <m:r>
                      <m:rPr>
                        <m:nor/>
                      </m:rPr>
                      <a:rPr lang="en-US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(</m:t>
                    </m:r>
                    <m:r>
                      <m:rPr>
                        <m:nor/>
                      </m:rPr>
                      <a:rPr lang="en-US" b="0" i="0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k</m:t>
                    </m:r>
                    <m:r>
                      <m:rPr>
                        <m:nor/>
                      </m:rPr>
                      <a:rPr lang="en-US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)</m:t>
                    </m:r>
                  </m:oMath>
                </a14:m>
                <a:r>
                  <a:rPr lang="en-US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dirty="0"/>
                  <a:t>. Thus we return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2⋅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+1)</m:t>
                    </m:r>
                  </m:oMath>
                </a14:m>
                <a:r>
                  <a:rPr lang="en-US" dirty="0"/>
                  <a:t> holds.</a:t>
                </a:r>
              </a:p>
              <a:p>
                <a:r>
                  <a:rPr lang="en-US" dirty="0"/>
                  <a:t>Therefore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holds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dirty="0"/>
                  <a:t> by the principle of induction.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FB0E343-81FE-4D8D-9FF1-BC1EAA9212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7650" y="1571625"/>
                <a:ext cx="11441979" cy="4933949"/>
              </a:xfrm>
              <a:blipFill>
                <a:blip r:embed="rId2"/>
                <a:stretch>
                  <a:fillRect l="-693" t="-3090" r="-18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0259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2B8C0-5D94-4A66-9A62-86E441833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Induction Proofs Pretty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EBE7E85-1D19-4677-844E-C905CD980E0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5240" y="1482907"/>
                <a:ext cx="11187258" cy="4845504"/>
              </a:xfrm>
            </p:spPr>
            <p:txBody>
              <a:bodyPr/>
              <a:lstStyle/>
              <a:p>
                <a:r>
                  <a:rPr lang="en-US" dirty="0"/>
                  <a:t>All of our induction proofs will come in 5 easy(?) steps!</a:t>
                </a:r>
              </a:p>
              <a:p>
                <a:r>
                  <a:rPr lang="en-US" dirty="0"/>
                  <a:t>1. Define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 State that your proof is by induction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2. Show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(0)</m:t>
                    </m:r>
                  </m:oMath>
                </a14:m>
                <a:r>
                  <a:rPr lang="en-US" dirty="0"/>
                  <a:t> i.e. show the base case</a:t>
                </a:r>
              </a:p>
              <a:p>
                <a:r>
                  <a:rPr lang="en-US" dirty="0"/>
                  <a:t>3. 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for an arbitrary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. </a:t>
                </a:r>
              </a:p>
              <a:p>
                <a:r>
                  <a:rPr lang="en-US" dirty="0"/>
                  <a:t>4. Show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</m:oMath>
                </a14:m>
                <a:r>
                  <a:rPr lang="en-US" dirty="0"/>
                  <a:t> (i.e. get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+1)</m:t>
                    </m:r>
                  </m:oMath>
                </a14:m>
                <a:r>
                  <a:rPr lang="en-US" dirty="0"/>
                  <a:t>)</a:t>
                </a:r>
              </a:p>
              <a:p>
                <a:r>
                  <a:rPr lang="en-US" dirty="0"/>
                  <a:t>5. Conclude by saying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 is true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by induction.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EBE7E85-1D19-4677-844E-C905CD980E0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5240" y="1482907"/>
                <a:ext cx="11187258" cy="4845504"/>
              </a:xfrm>
              <a:blipFill>
                <a:blip r:embed="rId2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3044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D3DFC-4F25-43D6-B3ED-799111C5C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Other Notes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FEF009-9E31-4750-A658-BF6A540094F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Always state where you use the inductive hypothesis when you’re using it in the inductive step.</a:t>
                </a:r>
              </a:p>
              <a:p>
                <a:pPr marL="0" indent="0">
                  <a:buNone/>
                </a:pPr>
                <a:r>
                  <a:rPr lang="en-US" dirty="0"/>
                  <a:t>It’s usually the key step, and the reader really needs to focus on it.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Be careful about what values you’re assuming the Inductive Hypothesis for – the smallest possible value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should assume the base case but nothing more.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FEF009-9E31-4750-A658-BF6A540094F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25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8908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AB3AC-EE39-4EFE-9F95-97C96B316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Principle of Induction (formally)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86FE8-305D-49CE-A3F0-21956A377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Informally: if you knock over one domino, and every domino knocks over the next one, then all your dominoes fell over.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FEB0C02-8C67-4BBA-94DE-1260C1AFD301}"/>
              </a:ext>
            </a:extLst>
          </p:cNvPr>
          <p:cNvGrpSpPr/>
          <p:nvPr/>
        </p:nvGrpSpPr>
        <p:grpSpPr>
          <a:xfrm>
            <a:off x="2950476" y="2062805"/>
            <a:ext cx="7444807" cy="1055255"/>
            <a:chOff x="904712" y="2373745"/>
            <a:chExt cx="2235200" cy="105525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5ACA8781-14A6-4CE7-82D0-2318F888F378}"/>
                    </a:ext>
                  </a:extLst>
                </p:cNvPr>
                <p:cNvSpPr txBox="1"/>
                <p:nvPr/>
              </p:nvSpPr>
              <p:spPr>
                <a:xfrm>
                  <a:off x="1076960" y="2373745"/>
                  <a:ext cx="1971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𝑃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Segoe UI Semilight" panose="020B0402040204020203" pitchFamily="34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Segoe UI Semilight" panose="020B0402040204020203" pitchFamily="34" charset="0"/>
                              </a:rPr>
                              <m:t>0</m:t>
                            </m:r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;∀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𝑘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𝑃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Segoe UI Semilight" panose="020B0402040204020203" pitchFamily="34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Segoe UI Semilight" panose="020B0402040204020203" pitchFamily="34" charset="0"/>
                              </a:rPr>
                              <m:t>𝑘</m:t>
                            </m:r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𝑃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Segoe UI Semilight" panose="020B0402040204020203" pitchFamily="34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Segoe UI Semilight" panose="020B0402040204020203" pitchFamily="34" charset="0"/>
                              </a:rPr>
                              <m:t>𝑘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Segoe UI Semilight" panose="020B0402040204020203" pitchFamily="34" charset="0"/>
                              </a:rPr>
                              <m:t>+1</m:t>
                            </m:r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)</m:t>
                        </m:r>
                      </m:oMath>
                    </m:oMathPara>
                  </a14:m>
                  <a:endPara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endParaRPr>
                </a:p>
              </p:txBody>
            </p:sp>
          </mc:Choice>
          <mc:Fallback xmlns="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5ACA8781-14A6-4CE7-82D0-2318F888F37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76960" y="2373745"/>
                  <a:ext cx="1971040" cy="461665"/>
                </a:xfrm>
                <a:prstGeom prst="rect">
                  <a:avLst/>
                </a:prstGeom>
                <a:blipFill>
                  <a:blip r:embed="rId2"/>
                  <a:stretch>
                    <a:fillRect b="-1973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7DCEDC53-03DB-4F49-97FF-769B02FB5FB4}"/>
                    </a:ext>
                  </a:extLst>
                </p:cNvPr>
                <p:cNvSpPr txBox="1"/>
                <p:nvPr/>
              </p:nvSpPr>
              <p:spPr>
                <a:xfrm>
                  <a:off x="1402991" y="2967335"/>
                  <a:ext cx="164500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Segoe UI Semilight" panose="020B0402040204020203" pitchFamily="34" charset="0"/>
                        </a:rPr>
                        <m:t>∴                        ∀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Segoe UI Semilight" panose="020B0402040204020203" pitchFamily="34" charset="0"/>
                        </a:rPr>
                        <m:t>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Segoe UI Semilight" panose="020B0402040204020203" pitchFamily="34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Segoe UI Semilight" panose="020B0402040204020203" pitchFamily="34" charset="0"/>
                        </a:rPr>
                        <m:t>𝑃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Segoe UI Semilight" panose="020B0402040204020203" pitchFamily="34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Segoe UI Semilight" panose="020B0402040204020203" pitchFamily="34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Segoe UI Semilight" panose="020B0402040204020203" pitchFamily="34" charset="0"/>
                        </a:rPr>
                        <m:t>)</m:t>
                      </m:r>
                    </m:oMath>
                  </a14:m>
                  <a:r>
                    <a:rPr lang="en-US" sz="2400" dirty="0">
                      <a:latin typeface="Segoe UI Semilight" panose="020B0402040204020203" pitchFamily="34" charset="0"/>
                      <a:cs typeface="Segoe UI Semilight" panose="020B0402040204020203" pitchFamily="34" charset="0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7DCEDC53-03DB-4F49-97FF-769B02FB5FB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02991" y="2967335"/>
                  <a:ext cx="1645008" cy="461665"/>
                </a:xfrm>
                <a:prstGeom prst="rect">
                  <a:avLst/>
                </a:prstGeom>
                <a:blipFill>
                  <a:blip r:embed="rId3"/>
                  <a:stretch>
                    <a:fillRect b="-21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D1E75E-35F7-4567-BCB5-079525A80611}"/>
                </a:ext>
              </a:extLst>
            </p:cNvPr>
            <p:cNvCxnSpPr/>
            <p:nvPr/>
          </p:nvCxnSpPr>
          <p:spPr>
            <a:xfrm flipV="1">
              <a:off x="904712" y="2946071"/>
              <a:ext cx="2235200" cy="1"/>
            </a:xfrm>
            <a:prstGeom prst="line">
              <a:avLst/>
            </a:prstGeom>
            <a:ln w="412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ounded Rectangle 12">
            <a:extLst>
              <a:ext uri="{FF2B5EF4-FFF2-40B4-BE49-F238E27FC236}">
                <a16:creationId xmlns:a16="http://schemas.microsoft.com/office/drawing/2014/main" id="{7844255E-7D32-405B-848D-2B9FCA3FC463}"/>
              </a:ext>
            </a:extLst>
          </p:cNvPr>
          <p:cNvSpPr/>
          <p:nvPr/>
        </p:nvSpPr>
        <p:spPr>
          <a:xfrm>
            <a:off x="1401365" y="2245430"/>
            <a:ext cx="1571203" cy="747215"/>
          </a:xfrm>
          <a:prstGeom prst="roundRect">
            <a:avLst/>
          </a:prstGeom>
          <a:noFill/>
          <a:ln w="38100">
            <a:solidFill>
              <a:schemeClr val="accent3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Principle of Induction</a:t>
            </a:r>
          </a:p>
        </p:txBody>
      </p:sp>
    </p:spTree>
    <p:extLst>
      <p:ext uri="{BB962C8B-B14F-4D97-AF65-F5344CB8AC3E}">
        <p14:creationId xmlns:p14="http://schemas.microsoft.com/office/powerpoint/2010/main" val="2892398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48B3EE-E06F-444A-A4A9-0081373CE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Ordering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4E4A47-71AD-4196-B652-422D64650C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219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4A810-0C49-4A12-A894-4E3B0866A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Ordering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D75540-455D-4520-AE2F-0BC3EE095C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When doing a proof, we often work from both sides…</a:t>
                </a:r>
              </a:p>
              <a:p>
                <a:r>
                  <a:rPr lang="en-US" dirty="0"/>
                  <a:t>But we have to be careful!</a:t>
                </a:r>
              </a:p>
              <a:p>
                <a:r>
                  <a:rPr lang="en-US" dirty="0"/>
                  <a:t>When you read from top to bottom, every step has to follow only from what’s </a:t>
                </a:r>
                <a:r>
                  <a:rPr lang="en-US" b="1" dirty="0"/>
                  <a:t>before</a:t>
                </a:r>
                <a:r>
                  <a:rPr lang="en-US" dirty="0"/>
                  <a:t> it, not after it.</a:t>
                </a:r>
              </a:p>
              <a:p>
                <a:endParaRPr lang="en-US" dirty="0"/>
              </a:p>
              <a:p>
                <a:r>
                  <a:rPr lang="en-US" dirty="0"/>
                  <a:t>Suppose our target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and I know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/>
                  <a:t>What can I put as a “new target?”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D75540-455D-4520-AE2F-0BC3EE095C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8" t="-2138" r="-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44655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C2231-8A6A-49FE-98A0-BD407AD33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Ordering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40407-E314-4320-93F3-54B604E2F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why have all our prior steps been ok backward?</a:t>
            </a:r>
          </a:p>
          <a:p>
            <a:endParaRPr lang="en-US" dirty="0"/>
          </a:p>
          <a:p>
            <a:r>
              <a:rPr lang="en-US" dirty="0"/>
              <a:t>They’ve all been either:</a:t>
            </a:r>
          </a:p>
          <a:p>
            <a:r>
              <a:rPr lang="en-US" dirty="0"/>
              <a:t>A definition (which is always an “if and only if”)</a:t>
            </a:r>
          </a:p>
          <a:p>
            <a:r>
              <a:rPr lang="en-US" dirty="0"/>
              <a:t>An algebra step that is an “if and only if”</a:t>
            </a:r>
          </a:p>
          <a:p>
            <a:pPr lvl="1"/>
            <a:r>
              <a:rPr lang="en-US" dirty="0"/>
              <a:t>Not all algebra steps are “if and only </a:t>
            </a:r>
            <a:r>
              <a:rPr lang="en-US" dirty="0" err="1"/>
              <a:t>if”s</a:t>
            </a:r>
            <a:r>
              <a:rPr lang="en-US" dirty="0"/>
              <a:t>!!</a:t>
            </a:r>
          </a:p>
          <a:p>
            <a:r>
              <a:rPr lang="en-US" dirty="0"/>
              <a:t>Even if your steps are “if and only if” you still have to put everything in order – start from your assumptions, and only assert something once it can be shown. </a:t>
            </a:r>
          </a:p>
        </p:txBody>
      </p:sp>
    </p:spTree>
    <p:extLst>
      <p:ext uri="{BB962C8B-B14F-4D97-AF65-F5344CB8AC3E}">
        <p14:creationId xmlns:p14="http://schemas.microsoft.com/office/powerpoint/2010/main" val="14154681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FBE98-BEC5-4336-9499-32D14BF3B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bad proof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2E7AA5-73CB-4371-B0C2-0F063B20C1F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Claim: i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f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en-US" dirty="0"/>
                  <a:t> is positive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+5=−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−5</m:t>
                    </m:r>
                  </m:oMath>
                </a14:m>
                <a:r>
                  <a:rPr lang="en-US" dirty="0"/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+5=−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−5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−5</m:t>
                        </m:r>
                      </m:e>
                    </m:d>
                  </m:oMath>
                </a14:m>
                <a:endParaRPr lang="en-US" b="0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+5|=|−(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+5)|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+5|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0=0</m:t>
                    </m:r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dirty="0"/>
                  <a:t>This claim is </a:t>
                </a:r>
                <a:r>
                  <a:rPr lang="en-US" b="1" dirty="0"/>
                  <a:t>false – </a:t>
                </a:r>
                <a:r>
                  <a:rPr lang="en-US" dirty="0"/>
                  <a:t>if you’re trying to do algebra, you need to start with an equation you know (say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2=2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0=0</m:t>
                    </m:r>
                  </m:oMath>
                </a14:m>
                <a:r>
                  <a:rPr lang="en-US" dirty="0"/>
                  <a:t>) and expand to the equation you want.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2E7AA5-73CB-4371-B0C2-0F063B20C1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8" t="-2138" r="-11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29507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CB07A35-892E-479F-87A5-3FFA01B7F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induction!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D43844-3FD2-457E-A8EE-1B5D88C0C1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801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8CA90-2096-4FEA-8E78-BD23CC5E0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Induction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7EAF93-292E-4FD0-82AA-133FCCCACB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5240" y="1197429"/>
                <a:ext cx="11187258" cy="554082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Induction doesn’t </a:t>
                </a:r>
                <a:r>
                  <a:rPr lang="en-US" b="1" dirty="0"/>
                  <a:t>only </a:t>
                </a:r>
                <a:r>
                  <a:rPr lang="en-US" dirty="0"/>
                  <a:t>work for code!</a:t>
                </a:r>
              </a:p>
              <a:p>
                <a:r>
                  <a:rPr lang="en-US" dirty="0"/>
                  <a:t>Show that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p>
                        </m:sSup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=1+2+4+…+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7EAF93-292E-4FD0-82AA-133FCCCACB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5240" y="1197429"/>
                <a:ext cx="11187258" cy="5540828"/>
              </a:xfrm>
              <a:blipFill>
                <a:blip r:embed="rId2"/>
                <a:stretch>
                  <a:fillRect l="-654" t="-18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4851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F8FCF-FC08-42E4-A93E-584541AAD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know recursion works?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8CB80-DD5A-4089-9A4D-57E95AF8E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//Assume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is a nonnegative integer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//returns 2^i.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int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CalculatesTwoToTheI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(int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if(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== 0)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return 1;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return 2*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CaclulatesTwoToTheI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(i-1);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Why does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CalculatesTwoToTheI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(4)</a:t>
            </a:r>
            <a:r>
              <a:rPr lang="en-US" sz="2400" dirty="0"/>
              <a:t> calculate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2^4?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Convince the people around you!</a:t>
            </a:r>
          </a:p>
        </p:txBody>
      </p:sp>
    </p:spTree>
    <p:extLst>
      <p:ext uri="{BB962C8B-B14F-4D97-AF65-F5344CB8AC3E}">
        <p14:creationId xmlns:p14="http://schemas.microsoft.com/office/powerpoint/2010/main" val="9287619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8CA90-2096-4FEA-8E78-BD23CC5E0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Induction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7EAF93-292E-4FD0-82AA-133FCCCACB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5240" y="1197429"/>
                <a:ext cx="11187258" cy="554082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Induction doesn’t </a:t>
                </a:r>
                <a:r>
                  <a:rPr lang="en-US" b="1" dirty="0"/>
                  <a:t>only </a:t>
                </a:r>
                <a:r>
                  <a:rPr lang="en-US" dirty="0"/>
                  <a:t>work for code!</a:t>
                </a:r>
              </a:p>
              <a:p>
                <a:r>
                  <a:rPr lang="en-US" dirty="0"/>
                  <a:t>Show that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p>
                        </m:sSup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=1+2+4+…+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“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p>
                        </m:sSup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/>
                  <a:t>.”</a:t>
                </a:r>
              </a:p>
              <a:p>
                <a:r>
                  <a:rPr lang="en-US" dirty="0"/>
                  <a:t>We show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holds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by induction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Base Case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Inductive Hypothesis:</a:t>
                </a:r>
              </a:p>
              <a:p>
                <a:r>
                  <a:rPr lang="en-US" dirty="0"/>
                  <a:t>Inductive Step: </a:t>
                </a: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holds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dirty="0"/>
                  <a:t> by the principle of induction.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7EAF93-292E-4FD0-82AA-133FCCCACB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5240" y="1197429"/>
                <a:ext cx="11187258" cy="5540828"/>
              </a:xfrm>
              <a:blipFill>
                <a:blip r:embed="rId2"/>
                <a:stretch>
                  <a:fillRect l="-654" t="-26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88740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8CA90-2096-4FEA-8E78-BD23CC5E0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Induction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7EAF93-292E-4FD0-82AA-133FCCCACB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5240" y="1197429"/>
                <a:ext cx="11187258" cy="554082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Induction doesn’t </a:t>
                </a:r>
                <a:r>
                  <a:rPr lang="en-US" b="1" dirty="0"/>
                  <a:t>only </a:t>
                </a:r>
                <a:r>
                  <a:rPr lang="en-US" dirty="0"/>
                  <a:t>work for code!</a:t>
                </a:r>
              </a:p>
              <a:p>
                <a:r>
                  <a:rPr lang="en-US" dirty="0"/>
                  <a:t>Show that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p>
                        </m:sSup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=1+2+4+…+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“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p>
                        </m:sSup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/>
                  <a:t>.”</a:t>
                </a:r>
              </a:p>
              <a:p>
                <a:r>
                  <a:rPr lang="en-US" dirty="0"/>
                  <a:t>We show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holds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by induction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Base Case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=0)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p>
                        </m:sSup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=1=2−1=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0+1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Inductive Hypothesis: 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holds for an arbitrary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Inductive Step: We show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+1)</m:t>
                    </m:r>
                  </m:oMath>
                </a14:m>
                <a:r>
                  <a:rPr lang="en-US" dirty="0"/>
                  <a:t>. Consider the summation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p>
                        </m:sSup>
                      </m:e>
                    </m:nary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k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r>
                      <a:rPr lang="en-US" b="0" i="0" smtClean="0"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where the last step is by IH.</a:t>
                </a:r>
              </a:p>
              <a:p>
                <a:r>
                  <a:rPr lang="en-US" dirty="0"/>
                  <a:t>Simplifying, we get: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p>
                        </m:sSup>
                      </m:e>
                    </m:nary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−1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=2⋅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−1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−1.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holds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dirty="0"/>
                  <a:t> by the principle of induction.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7EAF93-292E-4FD0-82AA-133FCCCACB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5240" y="1197429"/>
                <a:ext cx="11187258" cy="5540828"/>
              </a:xfrm>
              <a:blipFill>
                <a:blip r:embed="rId2"/>
                <a:stretch>
                  <a:fillRect l="-708" t="-2640" b="-12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672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46FD2-F674-4ED6-830C-DBD4754D6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know recursion works?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CA628-7DE0-438B-A936-A165B4B77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Something like this:</a:t>
            </a:r>
          </a:p>
          <a:p>
            <a:endParaRPr lang="en-US" dirty="0"/>
          </a:p>
          <a:p>
            <a:r>
              <a:rPr lang="en-US" dirty="0"/>
              <a:t>Well, as long as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CalculatesTwoToTheI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(3) = 8</a:t>
            </a:r>
            <a:r>
              <a:rPr lang="en-US" dirty="0"/>
              <a:t>, we get 16…</a:t>
            </a:r>
          </a:p>
          <a:p>
            <a:r>
              <a:rPr lang="en-US" dirty="0"/>
              <a:t>Which happens as long as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CalculatesTwoToTheI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(2) = 4</a:t>
            </a:r>
          </a:p>
          <a:p>
            <a:r>
              <a:rPr lang="en-US" dirty="0"/>
              <a:t>Which happens as long as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CalculatesTwoToTheI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(1) = 2</a:t>
            </a:r>
          </a:p>
          <a:p>
            <a:r>
              <a:rPr lang="en-US" dirty="0"/>
              <a:t>Which happens as long as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CalculatesTwoToTheI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(0) = 1</a:t>
            </a:r>
          </a:p>
          <a:p>
            <a:r>
              <a:rPr lang="en-US" dirty="0"/>
              <a:t>And it is! Because that’s what the base case says.</a:t>
            </a:r>
          </a:p>
        </p:txBody>
      </p:sp>
    </p:spTree>
    <p:extLst>
      <p:ext uri="{BB962C8B-B14F-4D97-AF65-F5344CB8AC3E}">
        <p14:creationId xmlns:p14="http://schemas.microsoft.com/office/powerpoint/2010/main" val="1049990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46FD2-F674-4ED6-830C-DBD4754D6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know recursion works?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CA628-7DE0-438B-A936-A165B4B77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There’s really only two cases.</a:t>
            </a:r>
          </a:p>
          <a:p>
            <a:endParaRPr lang="en-US" dirty="0"/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CalculatesTwoToTheI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(0) = 1 (which it should!)</a:t>
            </a:r>
            <a:endParaRPr lang="en-US" dirty="0"/>
          </a:p>
          <a:p>
            <a:r>
              <a:rPr lang="en-US" dirty="0"/>
              <a:t>And that means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CalculatesTwoToTheI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(1) = 2</a:t>
            </a:r>
            <a:r>
              <a:rPr lang="en-US" dirty="0"/>
              <a:t>, (like it should)</a:t>
            </a:r>
          </a:p>
          <a:p>
            <a:r>
              <a:rPr lang="en-US" dirty="0"/>
              <a:t>And that means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CalculatesTwoToTheI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(2) = 4</a:t>
            </a:r>
            <a:r>
              <a:rPr lang="en-US" dirty="0"/>
              <a:t>, (like it should)</a:t>
            </a:r>
          </a:p>
          <a:p>
            <a:r>
              <a:rPr lang="en-US" dirty="0"/>
              <a:t>And that means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CalculatesTwoToTheI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(3) = 8,</a:t>
            </a:r>
            <a:r>
              <a:rPr lang="en-US" dirty="0"/>
              <a:t> (like it should)</a:t>
            </a:r>
          </a:p>
          <a:p>
            <a:r>
              <a:rPr lang="en-US" dirty="0"/>
              <a:t>And that means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CalculatesTwoToTheI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(4) = 16,</a:t>
            </a:r>
            <a:r>
              <a:rPr lang="en-US" dirty="0"/>
              <a:t> (like it should)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55C394-FBBB-44B6-89BE-CE94544FD116}"/>
              </a:ext>
            </a:extLst>
          </p:cNvPr>
          <p:cNvSpPr txBox="1"/>
          <p:nvPr/>
        </p:nvSpPr>
        <p:spPr>
          <a:xfrm>
            <a:off x="2314575" y="1981200"/>
            <a:ext cx="6715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The Base Case is Correct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43F77E-B2AF-440F-859D-FE2208758313}"/>
              </a:ext>
            </a:extLst>
          </p:cNvPr>
          <p:cNvSpPr txBox="1"/>
          <p:nvPr/>
        </p:nvSpPr>
        <p:spPr>
          <a:xfrm>
            <a:off x="2363881" y="5288056"/>
            <a:ext cx="67151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IF the recursive call we make is correct THEN our value is correct.</a:t>
            </a:r>
          </a:p>
        </p:txBody>
      </p:sp>
    </p:spTree>
    <p:extLst>
      <p:ext uri="{BB962C8B-B14F-4D97-AF65-F5344CB8AC3E}">
        <p14:creationId xmlns:p14="http://schemas.microsoft.com/office/powerpoint/2010/main" val="42245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3E30E-CB9C-4AC0-BC15-0057093DB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know recursion works?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1690C-AABF-4345-A30D-0304F63F1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code has two big cases,</a:t>
            </a:r>
          </a:p>
          <a:p>
            <a:r>
              <a:rPr lang="en-US" dirty="0"/>
              <a:t>So our proof had two big cases</a:t>
            </a:r>
          </a:p>
          <a:p>
            <a:endParaRPr lang="en-US" dirty="0"/>
          </a:p>
          <a:p>
            <a:r>
              <a:rPr lang="en-US" dirty="0"/>
              <a:t>“The base case of the code produces the correct output”</a:t>
            </a:r>
          </a:p>
          <a:p>
            <a:r>
              <a:rPr lang="en-US" dirty="0"/>
              <a:t>“IF the calls we rely on produce the correct output THEN the current call produces the right output” </a:t>
            </a:r>
          </a:p>
        </p:txBody>
      </p:sp>
    </p:spTree>
    <p:extLst>
      <p:ext uri="{BB962C8B-B14F-4D97-AF65-F5344CB8AC3E}">
        <p14:creationId xmlns:p14="http://schemas.microsoft.com/office/powerpoint/2010/main" val="4231660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3E30E-CB9C-4AC0-BC15-0057093DB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bit more formally…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1690C-AABF-4345-A30D-0304F63F10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“The base case of the code produces the correct output”</a:t>
                </a:r>
              </a:p>
              <a:p>
                <a:r>
                  <a:rPr lang="en-US" dirty="0"/>
                  <a:t>“IF the calls we rely on produce the correct output THEN the current call produces the right output” 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be “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CalculatesTwoToTheI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</a:t>
                </a:r>
                <a:r>
                  <a:rPr lang="en-US" dirty="0"/>
                  <a:t> returns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lang="en-US" dirty="0"/>
                  <a:t>.”</a:t>
                </a:r>
              </a:p>
              <a:p>
                <a:r>
                  <a:rPr lang="en-US" dirty="0"/>
                  <a:t>How do we know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(4)</m:t>
                    </m:r>
                  </m:oMath>
                </a14:m>
                <a:r>
                  <a:rPr lang="en-US" dirty="0"/>
                  <a:t>?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(0)</m:t>
                    </m:r>
                  </m:oMath>
                </a14:m>
                <a:r>
                  <a:rPr lang="en-US" dirty="0"/>
                  <a:t> is true.</a:t>
                </a:r>
              </a:p>
              <a:p>
                <a:r>
                  <a:rPr lang="en-US" dirty="0"/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dirty="0"/>
                  <a:t>, 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r>
                  <a:rPr lang="en-US" dirty="0"/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(2)</m:t>
                    </m:r>
                  </m:oMath>
                </a14:m>
                <a:r>
                  <a:rPr lang="en-US" dirty="0"/>
                  <a:t>, 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(3)</m:t>
                    </m:r>
                  </m:oMath>
                </a14:m>
                <a:r>
                  <a:rPr lang="en-US" dirty="0"/>
                  <a:t>, 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r>
                  <a:rPr lang="en-US" dirty="0"/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(4)</m:t>
                    </m:r>
                  </m:oMath>
                </a14:m>
                <a:r>
                  <a:rPr lang="en-US" dirty="0"/>
                  <a:t>, 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1690C-AABF-4345-A30D-0304F63F10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45" t="-2642" b="-2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8100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0E912-5EE5-401D-B818-8D3B1FCEF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bit more formally…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2773E2B-B415-49FF-B3EA-A7D1FB0DB94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This works alright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(4)</m:t>
                    </m:r>
                  </m:oMath>
                </a14:m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:r>
                  <a:rPr lang="en-US" dirty="0"/>
                  <a:t>What about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1000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(1000000000)</m:t>
                    </m:r>
                  </m:oMath>
                </a14:m>
                <a:r>
                  <a:rPr lang="en-US" dirty="0"/>
                  <a:t>? </a:t>
                </a:r>
              </a:p>
              <a:p>
                <a:r>
                  <a:rPr lang="en-US" dirty="0"/>
                  <a:t>At this point, we’d need to show that implication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+1)</m:t>
                    </m:r>
                  </m:oMath>
                </a14:m>
                <a:r>
                  <a:rPr lang="en-US" dirty="0"/>
                  <a:t> for A BUNCH of values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. </a:t>
                </a:r>
              </a:p>
              <a:p>
                <a:r>
                  <a:rPr lang="en-US" dirty="0"/>
                  <a:t>But the code is the same each time. </a:t>
                </a:r>
              </a:p>
              <a:p>
                <a:r>
                  <a:rPr lang="en-US" dirty="0"/>
                  <a:t>And so was the argument!</a:t>
                </a:r>
              </a:p>
              <a:p>
                <a:endParaRPr lang="en-US" dirty="0"/>
              </a:p>
              <a:p>
                <a:r>
                  <a:rPr lang="en-US" dirty="0"/>
                  <a:t>We should instead show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2773E2B-B415-49FF-B3EA-A7D1FB0DB9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8" t="-2138" r="-1144" b="-23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7752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CDB0C-CC56-4B9E-9BE7-D77F9536A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E74D0A2-A18B-4F5E-B80B-6EF6A2DFD22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Your new favorite proof technique!</a:t>
                </a:r>
              </a:p>
              <a:p>
                <a:r>
                  <a:rPr lang="en-US" dirty="0"/>
                  <a:t>How do we show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?</a:t>
                </a:r>
              </a:p>
              <a:p>
                <a:endParaRPr lang="en-US" dirty="0"/>
              </a:p>
              <a:p>
                <a:r>
                  <a:rPr lang="en-US" dirty="0"/>
                  <a:t>Show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(0)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Show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E74D0A2-A18B-4F5E-B80B-6EF6A2DFD22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8086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411A7-D157-40AE-A2E9-609FBC47A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FB0E343-81FE-4D8D-9FF1-BC1EAA9212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7650" y="2155105"/>
                <a:ext cx="11441979" cy="4350469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be “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CalculatesTwoToTheI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)”</a:t>
                </a:r>
                <a:r>
                  <a:rPr lang="en-US" dirty="0"/>
                  <a:t> returns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Note that if the input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is 0, then the if-statement evaluates to true,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1=2^0</m:t>
                    </m:r>
                  </m:oMath>
                </a14:m>
                <a:r>
                  <a:rPr lang="en-US" dirty="0"/>
                  <a:t> is returned, 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(0)</m:t>
                    </m:r>
                  </m:oMath>
                </a14:m>
                <a:r>
                  <a:rPr lang="en-US" dirty="0"/>
                  <a:t> is true.</a:t>
                </a:r>
              </a:p>
              <a:p>
                <a:r>
                  <a:rPr lang="en-US" dirty="0"/>
                  <a:t>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holds for an arbitrary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≥0.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+1)</m:t>
                    </m:r>
                  </m:oMath>
                </a14:m>
                <a:r>
                  <a:rPr lang="en-US" dirty="0"/>
                  <a:t> holds.</a:t>
                </a:r>
              </a:p>
              <a:p>
                <a:r>
                  <a:rPr lang="en-US" dirty="0"/>
                  <a:t>Therefore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holds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dirty="0"/>
                  <a:t> by the principle of induction.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FB0E343-81FE-4D8D-9FF1-BC1EAA9212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7650" y="2155105"/>
                <a:ext cx="11441979" cy="4350469"/>
              </a:xfrm>
              <a:blipFill>
                <a:blip r:embed="rId2"/>
                <a:stretch>
                  <a:fillRect l="-639" t="-2665" b="-15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A9175236-A971-486B-B466-1D7C0A776B2D}"/>
              </a:ext>
            </a:extLst>
          </p:cNvPr>
          <p:cNvSpPr txBox="1"/>
          <p:nvPr/>
        </p:nvSpPr>
        <p:spPr>
          <a:xfrm>
            <a:off x="5381625" y="123781"/>
            <a:ext cx="668655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//Assume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is a nonnegative integer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public int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CalculatesTwoToTheI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(int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if(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== 0)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	return 1;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	return 2*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CaclulatesTwoToTheI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(i-1);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CB2AA94-57ED-4E4D-B3FA-B4C33968865B}"/>
                  </a:ext>
                </a:extLst>
              </p:cNvPr>
              <p:cNvSpPr txBox="1"/>
              <p:nvPr/>
            </p:nvSpPr>
            <p:spPr>
              <a:xfrm>
                <a:off x="317434" y="4162093"/>
                <a:ext cx="11302409" cy="12134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Consider the code run on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𝑘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+1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.</m:t>
                    </m:r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Since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𝑘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≥0,</m:t>
                    </m:r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𝑘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+1&gt;0</m:t>
                    </m:r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and we are in the else branch. By inductive hypothesis, </a:t>
                </a:r>
                <a:r>
                  <a:rPr lang="en-US" sz="240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CalculatesTwoToTheI</a:t>
                </a:r>
                <a:r>
                  <a:rPr lang="en-US" sz="2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𝑘</m:t>
                    </m:r>
                  </m:oMath>
                </a14:m>
                <a:r>
                  <a:rPr lang="en-US" sz="2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</a:t>
                </a:r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returns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2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, so the code run on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𝑘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+1</m:t>
                    </m:r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returns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2⋅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2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𝑘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2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𝑘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CB2AA94-57ED-4E4D-B3FA-B4C3396886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434" y="4162093"/>
                <a:ext cx="11302409" cy="1213409"/>
              </a:xfrm>
              <a:prstGeom prst="rect">
                <a:avLst/>
              </a:prstGeom>
              <a:blipFill>
                <a:blip r:embed="rId3"/>
                <a:stretch>
                  <a:fillRect l="-809" t="-3518" b="-110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0924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with UW color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A48DD3"/>
      </a:accent2>
      <a:accent3>
        <a:srgbClr val="4C3282"/>
      </a:accent3>
      <a:accent4>
        <a:srgbClr val="B6A479"/>
      </a:accent4>
      <a:accent5>
        <a:srgbClr val="3E8853"/>
      </a:accent5>
      <a:accent6>
        <a:srgbClr val="62A39F"/>
      </a:accent6>
      <a:hlink>
        <a:srgbClr val="33006F"/>
      </a:hlink>
      <a:folHlink>
        <a:srgbClr val="9A7B4C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11_template" id="{6BA7A1FE-736A-48A3-846A-B53BDD0DBBA6}" vid="{10AF989D-615E-4933-A809-2B6668B0A6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311_template</Template>
  <TotalTime>1227</TotalTime>
  <Words>1562</Words>
  <Application>Microsoft Office PowerPoint</Application>
  <PresentationFormat>Widescreen</PresentationFormat>
  <Paragraphs>160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Cambria Math</vt:lpstr>
      <vt:lpstr>Courier New</vt:lpstr>
      <vt:lpstr>Segoe UI</vt:lpstr>
      <vt:lpstr>Segoe UI Light</vt:lpstr>
      <vt:lpstr>Segoe UI Semibold</vt:lpstr>
      <vt:lpstr>Segoe UI Semilight</vt:lpstr>
      <vt:lpstr>Tw Cen MT</vt:lpstr>
      <vt:lpstr>Wingdings 3</vt:lpstr>
      <vt:lpstr>Integral</vt:lpstr>
      <vt:lpstr>Induction</vt:lpstr>
      <vt:lpstr>How do we know recursion works?</vt:lpstr>
      <vt:lpstr>How do we know recursion works?</vt:lpstr>
      <vt:lpstr>How do we know recursion works?</vt:lpstr>
      <vt:lpstr>How do we know recursion works?</vt:lpstr>
      <vt:lpstr>A bit more formally…</vt:lpstr>
      <vt:lpstr>A bit more formally…</vt:lpstr>
      <vt:lpstr>Induction</vt:lpstr>
      <vt:lpstr>Induction</vt:lpstr>
      <vt:lpstr>Making Induction Proofs Pretty</vt:lpstr>
      <vt:lpstr>Making Induction Proofs Pretty</vt:lpstr>
      <vt:lpstr>Some Other Notes</vt:lpstr>
      <vt:lpstr>The Principle of Induction (formally)</vt:lpstr>
      <vt:lpstr>Logical Ordering</vt:lpstr>
      <vt:lpstr>Logical Ordering</vt:lpstr>
      <vt:lpstr>Logical Ordering</vt:lpstr>
      <vt:lpstr>A bad proof</vt:lpstr>
      <vt:lpstr>More induction!</vt:lpstr>
      <vt:lpstr>More Induction</vt:lpstr>
      <vt:lpstr>More Induction</vt:lpstr>
      <vt:lpstr>More Induction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Induction</dc:title>
  <dc:creator>rtweber2</dc:creator>
  <cp:lastModifiedBy>rtweber2</cp:lastModifiedBy>
  <cp:revision>23</cp:revision>
  <dcterms:created xsi:type="dcterms:W3CDTF">2020-10-31T18:32:59Z</dcterms:created>
  <dcterms:modified xsi:type="dcterms:W3CDTF">2022-02-02T18:02:12Z</dcterms:modified>
</cp:coreProperties>
</file>