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6" r:id="rId3"/>
    <p:sldId id="270" r:id="rId4"/>
    <p:sldId id="275" r:id="rId5"/>
    <p:sldId id="276" r:id="rId6"/>
    <p:sldId id="277" r:id="rId7"/>
    <p:sldId id="278" r:id="rId8"/>
    <p:sldId id="279" r:id="rId9"/>
    <p:sldId id="281" r:id="rId10"/>
    <p:sldId id="280" r:id="rId11"/>
    <p:sldId id="282" r:id="rId12"/>
    <p:sldId id="292" r:id="rId13"/>
    <p:sldId id="293" r:id="rId14"/>
    <p:sldId id="283" r:id="rId15"/>
    <p:sldId id="285" r:id="rId16"/>
    <p:sldId id="286" r:id="rId17"/>
    <p:sldId id="287" r:id="rId18"/>
    <p:sldId id="288" r:id="rId19"/>
    <p:sldId id="289" r:id="rId20"/>
    <p:sldId id="291" r:id="rId21"/>
    <p:sldId id="297" r:id="rId22"/>
    <p:sldId id="294" r:id="rId23"/>
    <p:sldId id="295" r:id="rId24"/>
    <p:sldId id="298" r:id="rId25"/>
    <p:sldId id="258" r:id="rId26"/>
    <p:sldId id="259" r:id="rId27"/>
    <p:sldId id="260" r:id="rId28"/>
    <p:sldId id="261" r:id="rId29"/>
    <p:sldId id="26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14.82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118 212 13440,'10'-6'197,"-11"6"298,-19 7 800,4-2-594,-8 3 271,15-5-639,0 0 0,0-1 0,-17 2-1,22-4 842,9-5-961,38-31 30,52-33 0,-69 53-212,0 1 0,1 1 0,0 1-1,31-9 1,-20 10 29,1 2 1,0 1-1,55-5 0,-75 12-20,0 2 0,0 0 0,0 1 0,0 1 0,0 0 0,-1 2-1,1 0 1,-1 1 0,25 11 0,-36-13-21,1 0 0,-2 1 0,1 0-1,0 0 1,-1 1 0,0-1 0,0 1 0,0 1 0,-1-1 0,1 1 0,-1 0-1,-1 0 1,1 0 0,-1 1 0,0 0 0,-1 0 0,1 0 0,-1 0 0,-1 0-1,1 1 1,-1-1 0,-1 1 0,1 0 0,-1-1 0,0 12 0,-2-6-7,-1 1-1,0-1 1,0 0 0,-2 0 0,1-1 0,-2 1 0,0-1 0,0 1 0,-11 16-1,5-12 27,0-2 1,-1 1-1,-1-2 0,0 1 0,-29 22 0,8-12 18,-1-2 0,0-1 0,-2-3-1,0 0 1,-59 19 0,-14 3 94,136-62-22,-9 14-57,1 0 0,-1 1 0,1 1 0,28-5 0,-26 6 0,6 0-66,0 1 0,0 0 0,0 2 0,0 1 0,1 1 0,-1 2 0,0 0 0,0 2 0,-1 0 0,1 2-1,-1 1 1,45 21 0,-59-24-7,0 1 0,-1 0 0,0 0 1,-1 1-1,0 0 0,0 1 0,0 0 0,-1 0 0,0 1 0,9 12 0,-14-16 1,0-1 0,-1 1 0,0-1 1,0 1-1,0 0 0,0 0 0,-1 0 0,0 0 1,0 0-1,0 0 0,-1 0 0,1 0 0,-1 0 0,-1 0 1,1 1-1,-1-1 0,1 0 0,-2 0 0,1 0 1,0 0-1,-1-1 0,0 1 0,0 0 0,-1-1 0,-4 8 1,-4 5 17,-1-1-1,-1-1 1,0 0 0,-2-1 0,-17 15 0,3-7 50,-63 38-1,31-29-84,-1-3 0,-2-2-1,0-3 1,-2-3 0,0-3 0,-92 12-1,121-23-7,0-3-1,0-1 0,-61-5 1,90 1-145,8 2 124,0 0 1,0 1 0,1-1 0,-1 0 0,0 0 0,0 0-1,0-1 1,0 1 0,0 0 0,0 0 0,0 0 0,0 0 0,1 0-1,-1 0 1,0 0 0,0 0 0,0 0 0,0 0 0,0 0-1,0 0 1,0 0 0,0 0 0,0 0 0,1 0 0,-1-1-1,0 1 1,0 0 0,0 0 0,0 0 0,0 0 0,0 0 0,0 0-1,0 0 1,0 0 0,0-1 0,0 1 0,0 0 0,0 0-1,0 0 1,0 0 0,0 0 0,0 0 0,0 0 0,0 0 0,0-1-1,0 1 1,0 0 0,0 0 0,0 0 0,0 0 0,0 0-1,0 0 1,0 0 0,0 0 0,0-1 0,-1 1 0,1 0-1,0 0 1,0 0 0,0 0 0,80-20-14034,-35 11 11862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39.27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1131 0 16511,'-10'0'26,"8"0"-17,0 0 0,0 1 0,-1-1-1,1 0 1,0 1 0,0-1 0,0 1 0,-1 0 0,1 0-1,0-1 1,0 1 0,0 1 0,-3 1 0,2-2 2017,0-2-1556,-5-1-352,-1-1 1,0 1-1,0 1 0,0 0 1,0 0-1,0 1 0,0 0 1,-17 2-1,-9 4 466,-33 10 0,13-2 63,-60 5-289,-1-4 0,0-5 1,-1-6-1,-151-13 1,236 9-381,9 6 22,9 4 22,13-10-20,1 1 0,0-1 0,0 0 0,0 0 0,0 0 0,0 0-1,-1 0 1,1 0 0,0 0 0,0 1 0,0-1 0,0 0 0,0 0 0,0 0 0,0 0 0,0 0 0,0 1 0,-1-1 0,1 0 0,0 0 0,0 0 0,0 0 0,0 1 0,0-1 0,0 0 0,0 0 0,0 0 0,0 0 0,0 1 0,0-1 0,0 0 0,0 0 0,0 0 0,1 0 0,-1 1 0,0-1 0,0 0 0,0 0 0,0 0 0,0 0 0,0 0 0,0 1 0,9 14-21,0 1-1,0-1 1,1-1 0,1 0 0,20 20 0,16 22-79,-42-50 110,24 33 494,44 77 0,-69-107-483,0 1 1,-1 0-1,0-1 0,0 1 1,-1 0-1,0 1 1,-1-1-1,0 0 1,-1 13-1,-2-19 191,-12 3-193,12-7-26,0 0-1,0 0 1,1 0 0,-1-1-1,0 1 1,0 0 0,1-1-1,-1 1 1,0-1 0,1 0-1,-4-1 1,3 1 6,0 0 0,0-1 0,0 1 0,0-1 0,0 1 0,0-1 0,0 0 0,1 0 0,-1 1 0,0-1 0,1-1 0,-3-3 0,4 5 1,0 0-1,-1 0 1,1 0-1,0 0 1,-1-1-1,1 1 0,0 0 1,0 0-1,0 0 1,0-1-1,1 1 1,-1 0-1,0 0 1,0 0-1,1-1 1,-1 1-1,0 0 1,1 0-1,0-1 1,2-2 1,-1 1 0,1 0 0,0 0 0,0 1 0,0-1 0,0 0 0,0 1 0,0 0 0,1 0 0,-1 0 0,1 0 0,0 1 0,6-3 0,14-2-25,0 1-1,0 1 0,1 1 1,-1 1-1,1 1 1,0 1-1,-1 2 1,1 0-1,-1 1 0,0 2 1,0 0-1,0 2 1,-1 1-1,0 0 0,0 2 1,40 24-1,-58-31 14,-1 0 1,1 1-1,-1 0 0,0 0 0,0 0 1,0 0-1,-1 0 0,0 1 0,0 0 0,0 0 1,0 0-1,-1 0 0,1 0 0,-1 0 1,-1 1-1,1-1 0,-1 0 0,0 1 1,0 0-1,0-1 0,-1 1 0,0 0 0,0-1 1,-1 1-1,-1 9 0,0-5 1,0-1 0,-1 1 0,0-1 0,0 1 0,-1-1 0,0 0 0,-1 0-1,0-1 1,0 1 0,-1-1 0,0 0 0,-1-1 0,-13 14 0,3-9 34,0 0 1,-1-1 0,0-1-1,0-1 1,-35 12-1,-101 22 178,115-35-202,0-2 1,-65 3-1,42-10 37,-85-12 0,147 13-132,0 0-1,-1 0 1,1 0 0,0 0-1,-1-1 1,1 1 0,0 0 0,0 0-1,-1 0 1,1 0 0,0 0-1,-1 0 1,1 0 0,0 0-1,0 0 1,-1 0 0,1 0 0,0 0-1,-1 1 1,1-1 0,0 0-1,0 0 1,-1 0 0,1 0-1,0 0 1,0 0 0,-1 1 0,1-1-1,0 0 1,0 0 0,0 0-1,-1 1 1,1-1 0,0 0-1,0 0 1,0 1 0,0-1 0,0 0-1,-1 1 1,8 11-4410,22 14-5715,-22-21 9809,0-1-1,1-1 0,-1 0 1,13 4-1,2 1-2363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22.41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16128,'2'26'64,"-1"-20"2047,0-1-1769,52 216 596,-35-102-500,-13-73-113,15 59 0,-19-101-166,0-1 0,1 1 0,-1 0 0,1 0-1,0 0 1,0-1 0,0 1 0,5 5 0,-6-8-118,0 1 0,0-1 0,0 1 1,0-1-1,1 1 0,-1-1 0,0 0 0,1 1 1,-1-1-1,1 0 0,-1 0 0,1 0 1,0 0-1,-1 0 0,1 0 0,0-1 1,0 1-1,0-1 0,-1 1 0,3-1 0,5 2 182,4 3-206,1-1 0,0 0 0,0-1 0,1-1 0,-1 0 0,0-1 0,1-1 0,-1 0 0,19-3 0,71-13 635,-57 8-698,0 1 1,1 2-1,53 3 1,-6 2-639,-45-6-3236,-43 5 1391,1-1 0,-1 0 0,14-7 0,-5-2-3081,-2-1 4799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22.79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199 1 18431,'1'4'1,"2"4"2,-1 0-1,1 0 0,-2 1 0,1-1 1,-1 0-1,-1 1 0,0-1 1,0 12-1,-59 646 2280,56-602-2259,-16 181 315,13-195-223,-2-1-1,-28 88 0,30-122-31,0 1-1,-1-1 0,0-1 0,-1 1 1,-1-2-1,-10 14 0,4-14-4980,11-11 2906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40.51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27 1 18175,'-23'48'177,"21"-43"-76,1-1 645,2 1-404,11 41 623,-1 0 1,4 58 0,6 29 809,20 34-1786,4 24-94,-36-139 238,6 92-1,-14-127-468,0 12 468,-3-9-7395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41.26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99 613 16000,'3'15'101,"-8"-18"-1,-13-28 59,15 24-135,-11-18 414,1-1 1,1 0 0,-9-30 0,17 41-186,0 0-1,1-1 1,1 0-1,1 1 1,0-1-1,0 0 1,3-18-1,0 25-202,0-1-1,1 0 0,-1 1 0,2 0 0,-1 0 0,2 0 0,-1 0 0,1 1 1,0 0-1,1-1 0,9-10 0,-2 5 260,1 0-1,0 1 1,1 0 0,32-21 0,-20 19-167,0 2 1,0 0-1,1 2 1,1 1-1,0 1 0,49-8 1,-23 9 29,0 3 1,98 1-1,-102 7-80,-1 2 0,0 2-1,0 3 1,75 24 0,-93-23-43,0 1 1,-1 1-1,-1 2 0,-1 2 1,0 0-1,-1 2 0,48 41 1,-68-52-92,0 1 1,-1-1 0,0 2 0,0-1-1,-1 1 1,0 0 0,-1 0 0,0 0-1,6 20 1,-9-25 45,-1 0-1,0 0 1,0 0 0,0 0 0,0 0-1,-1 0 1,0 0 0,0 0-1,-1 0 1,1 1 0,-1-1-1,0 0 1,0-1 0,-1 1 0,0 0-1,1 0 1,-2 0 0,1-1-1,0 1 1,-1-1 0,0 0-1,0 0 1,0 0 0,-5 4 0,-1 0 13,-1 0 0,-1 0 1,1-1-1,-1-1 1,-23 10-1,-65 19-16,85-31 0,-56 16 153,-109 16 0,-78-5 266,143-19-593,67-9 466,-10 2-95,57-5-197,-1 0 1,1 0-1,0 0 1,-1 0 0,1 0-1,0 0 1,0 1-1,-1-1 1,1 0 0,0 0-1,-1 0 1,1 0-1,0 0 1,0 0 0,-1 1-1,1-1 1,0 0 0,0 0-1,0 0 1,-1 0-1,1 1 1,0-1 0,0 0-1,0 0 1,0 1-1,-1-1 1,1 0 0,0 0-1,0 1 1,0-1-1,0 0 1,0 1 0,0-1-1,5 10 78,17 5 22,-6-9-101,0 0 0,1-1 0,30 6 0,5 0 0,161 62 0,-69-21 0,-13-8 128,221 110 0,-281-124-3072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42.31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837 1 16511,'-31'16'476,"-26"12"968,55-27-1377,1-1 0,-1 0-1,0 1 1,0-1-1,1 0 1,-1 0-1,0 0 1,0-1 0,1 1-1,-1 0 1,0-1-1,1 1 1,-4-2-1,-6-1 112,-36 0 305,-1 3 1,-73 8-1,50 2-167,-92 25 0,14-1 226,135-32-417,1 1 54,0 0-1,-23 8 1,31-10-134,4 0-27,0-1 0,-1 0 0,1 0 0,0 1 1,0-1-1,0 1 0,0-1 0,0 1 0,0-1 0,0 1 0,0 0 0,0-1 1,-1 2-1,-13 13 204,15-9-89,1-5-40,2 6 376,7 4-336,4 3-33,-1 2 0,0-1 0,14 26 0,-14-19-114,-1 1 0,-1 0 0,-2 1-1,0 0 1,-1 0 0,-2 1 0,0 0-1,2 31 1,-7-44 42,-1 0-1,0 0 1,0 0-1,-2 0 0,1 0 1,-2 0-1,0-1 1,0 1-1,-1-1 1,0 0-1,-1 0 0,0 0 1,-9 13-1,9-18 80,-8 5-64,10-8 85,4-5-103,0 1 0,-1 0 0,1 0 0,0 0 0,0-1 0,0 1 0,0 0 0,0 0 0,0 0 0,0 0 0,0 1 0,3-2 0,-2 0 12,11-7-25,1 1 0,-1 1 0,1 0 0,1 1 0,-1 0 0,1 1 0,24-5 0,-3 4-1,0 1 0,41 0-1,-46 5-24,0 2-1,-1 0 1,0 3-1,0 0 1,0 2-1,42 15 1,-32-7-19,0 3-1,-1 1 1,71 47 0,-94-55 28,-1 0 0,0 1 1,-1 0-1,16 19 0,-27-28 6,0 1-1,-1 0 0,1 0 0,-1 0 1,1 0-1,-2 0 0,1 1 1,0-1-1,-1 1 0,2 4 0,-3-6 0,0-1 0,0 1 0,0 0 0,0 0 0,0-1 0,-1 1 0,1 0 0,-1-1 0,0 1 0,0-1 0,0 1 0,0-1 0,0 1 0,0-1-1,0 1 1,-1-1 0,0 0 0,-2 4 0,-4 1 17,0-1-1,-1 0 1,1 0 0,-1-1-1,0 0 1,0 0-1,-1-1 1,-16 5 0,-2 0 27,-1-1 1,1-2-1,-1 0 1,0-3-1,-42 2 1,-149-14 23,150 4-19,-90-9 185,133 17-132,26-3-97,-1 0 1,1 1-1,0-1 1,0 1-1,0-1 1,0 1-1,0-1 1,0 1 0,0 0-1,0-1 1,0 1-1,0 0 1,1 0-1,-1 0 1,0 0-1,0 0 1,1 0 0,-1 0-1,0 0 1,1 0-1,-1 0 1,1 0-1,-1 1 1,-1 16 15,8 1-21,7-3-320,-7-13-50,17 11-3304,-22-13 3184,-1-1 0,1 1 0,-1-1 0,1 1 0,0 0 0,-1-1 0,1 1 0,-1 0 0,0-1 0,1 1 0,-1 0 1,1 0-1,-1-1 0,0 1 0,0 0 0,1 0 0,-1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10.28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143 104 13056,'-5'-1'234,"-6"0"201,0 1-1,0 0 0,0 0 1,0 1-1,0 0 1,0 1-1,1 0 1,-1 1-1,0 0 0,-15 8 1,24-10 567,2 2-746,1 0-204,0 0 0,0-1-1,0 1 1,0 0 0,0 0-1,1 0 1,-1-1 0,1 1-1,0-1 1,0 1 0,0-1-1,0 0 1,0 0-1,0 1 1,1-2 0,-1 1-1,1 0 1,-1 0 0,6 1-1,-2 0 22,0 0-1,0 0 1,1-1-1,-1 0 1,1-1-1,0 0 1,0 0-1,12 1 1,11-5 166,1-1 1,-1-1 0,0-1-1,54-19 1,-21 5-158,110-36 588,19-5 89,-172 56-761,0 1 0,0 1 0,1 1-1,0 1 1,-1 1 0,1 0 0,-1 2 0,1 0 0,21 6 0,-20 0 66,-5 7-128,-15-13 71,0 0 0,0 0 1,-1 0-1,1 0 0,-1 0 0,0 0 1,1 0-1,-1 0 0,0 1 1,0-1-1,0 0 0,-1 1 1,1-1-1,-1 1 0,1-1 1,-1 1-1,0-1 0,0 1 1,0-1-1,0 1 0,0-1 1,0 1-1,-1-1 0,1 1 0,-1-1 1,0 1-1,0-1 0,0 0 1,0 1-1,0-1 0,0 0 1,-1 0-1,1 0 0,-3 3 1,-14 14 194,-33 30 1,32-33-125,2 0 0,-24 30 1,21-18-45,2 0 1,-28 59 0,-19 70 79,39-91-98,-2 2-4,-93 217 194,94-231-159,-2-2 0,-2-2 0,-43 55 0,67-97-28,-10 14 104,-1 0 0,-1-1 0,-33 28 1,82-60-2829,13-4-5342,-20-2 2705,-17 10 4504,1 0-1,-1-1 0,0 0 0,7-13 0,6-8-2318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10.62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817 3 15872,'-94'65'256,"164"-128"3477,-70 63-3727,-1 0 0,1 0 0,0 0 0,0 0 0,0 0 0,0 0 0,0 0 0,0 0 1,-1 0-1,1 0 0,0 0 0,0-1 0,0 1 0,0 0 0,0 0 0,0 0 0,0 0 0,0 0 1,-1 0-1,1 0 0,0 0 0,0 0 0,0 0 0,0 0 0,0 0 0,0-1 0,0 1 0,0 0 0,0 0 1,0 0-1,0 0 0,0 0 0,0 0 0,0 0 0,0-1 0,0 1 0,0 0 0,0 0 0,0 0 1,0 0-1,0 0 0,0 0 0,0 0 0,0-1 0,0 1 0,0 0 0,0 0 0,0 0 0,0 0 1,0 0-1,0 0 0,0 0 0,0 0 0,0-1 0,0 1 0,-7 0 147,0 0 0,1 1 0,-1 0-1,0 0 1,0 0 0,0 1 0,1 0 0,-1 0-1,1 1 1,0 0 0,-9 5 0,-20 7 82,-10-1 56,-1-3 0,0-1-1,-91 7 1,93-13-280,-174 8-73,121-12-4058,63 0-9127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11.79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1788 15360,'1'4'128,"17"119"3477,-18-120-2965,4-4-320,11-3-133,0 0 1,-1-2 0,0 1 0,0-2-1,-1 0 1,1 0 0,-2-1-1,25-20 1,6-10 232,40-46 0,-42 41-581,10-13 414,-3-2 0,-2-2-1,-2-2 1,-4-2 0,-2-2 0,54-130 0,-68 138-91,4-5-296,35-129 0,-53 138 129,-3-2 1,-1 1 0,-4-1 0,-7-94-1,5 96 133,4 54 64,55-1-213,74-10 0,232-40-354,149-24 494,-336 46-156,247-38 102,1 31 13,-227 25-131,232-40 0,-292 31 10,184-3 1,139 36-385,-349-12 525,19 1-3,-118-1-104,0 1 1,0 1 0,-1 0 0,1 0 0,-1 2 0,0 0 0,14 7 0,25 13-142,-50-24-127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23.84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75 105 16128,'-71'-9'2581,"67"8"-1813,6-2-692,-1 0 1,1 0 0,0 0 0,0 0-1,0 0 1,0 1 0,0-1-1,3-2 1,-4 4-42,5-4 22,0 0 0,0 0 1,0 0-1,1 1 0,-1 0 0,1 1 0,0-1 0,0 1 1,12-3-1,4 0 265,46-7 0,-51 11-303,1 2 0,-1 0 0,0 1 0,1 1 0,-1 0 0,0 1 0,0 2 0,0 0 0,-1 0 0,1 2 0,-1 0 0,-1 1 0,0 1-1,0 0 1,0 1 0,-1 1 0,14 13 0,-22-17-12,0 0 0,0 1-1,-1 0 1,-1 0-1,1 0 1,-1 1 0,-1-1-1,0 1 1,0 0-1,0 1 1,-1-1 0,-1 1-1,0-1 1,0 1 0,-1 0-1,0 0 1,0-1-1,-1 1 1,-1 0 0,1 0-1,-2 0 1,1 0-1,-2-1 1,-3 12 0,-1-1 11,0-1 0,-2 0-1,-1 0 1,0-1 0,-1 0 0,-1 0 0,-1-1 0,0-1 0,-1-1 0,-23 21 0,7-11 288,-1-1 0,-2-2-1,0 0 1,-2-3 0,-69 30 0,101-48-306,0 0 0,-1 0 0,1 0 0,-1 0 0,1-1 0,0 1 0,-1-1 0,1 0 0,-1 0 0,1 0 0,-6-2 0,8 2 3,0 0 1,1 0 0,-1 0 0,0-1 0,1 1 0,-1-1 0,0 1 0,1 0 0,-1-1-1,0 1 1,1-1 0,-1 1 0,1-1 0,-1 0 0,1 1 0,-1-1 0,1 1-1,-1-1 1,1 0 0,0 1 0,-1-1 0,1 0 0,0 0 0,0 1 0,0-1-1,-1 0 1,1 0 0,0 1 0,0-1 0,0 0 0,0 0 0,0-1 0,1 0 0,0 0 1,0 0-1,1 1 1,-1-1 0,0 0-1,1 0 1,-1 1 0,1-1-1,-1 1 1,1-1-1,0 1 1,0 0 0,0 0-1,2-2 1,33-16 32,-8 8-2,1 1 1,-1 2-1,2 1 0,32-4 0,127-4 109,-46 12-633,31-1-6552,-110-1-4180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24.41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493 27 17535,'1'3'2,"-1"0"-1,1 0 1,0-1-1,0 1 0,0 0 1,0 0-1,1-1 1,-1 1-1,1-1 0,-1 1 1,1-1-1,0 0 0,0 1 1,0-1-1,0 0 1,4 2-1,3 2 15,0-1 1,0 0-1,14 6 0,-11-6 15,-1 0 0,17 11 1,-24-14-23,-1 1 0,0-1 0,0 1-1,-1 0 1,1 0 0,-1 0 0,1 0 0,-1 0 0,0 0 0,0 0 0,0 1 0,2 6 0,-2-2 51,0 1 0,-1 0 0,1 0 0,-2 0-1,0 0 1,0 0 0,0 0 0,-1 0 0,0 0 0,-1-1 0,0 1-1,-1 0 1,-6 16 0,-2 1 13,-2-1 0,-1 0 1,-19 26-1,0-6 66,-2-1 1,-2-2 0,-85 74-1,-147 86 561,265-199-694,-26 21 249,30-24-245,-1 0 0,1 1 0,0-1 0,-1 0-1,1 1 1,0-1 0,0 0 0,-1 1 0,1-1 0,0 0 0,0 1 0,0-1 0,-1 0 0,1 1 0,0-1 0,0 1 0,0-1-1,0 1 1,0-1 0,0 0 0,0 1 0,0-1 0,0 1 0,0-1 0,0 1 0,1-1 7,-1 1 1,1-1 0,0 1-1,-1-1 1,1 1 0,0-1-1,0 0 1,-1 0-1,1 1 1,0-1 0,0 0-1,-1 0 1,1 0 0,0 0-1,0 0 1,0 0-1,-1 0 1,3 0 0,31-3 42,-1-1 1,1-2 0,-1-1-1,40-14 1,-23 7-23,5 0 138,108-33 91,-133 36-234,0-1 0,0-1 1,32-20-1,-60 32-32,0 0-1,1 0 1,-1-1 0,0 1-1,0-1 1,0 1 0,-1-1-1,1 0 1,0 0 0,-1 0 0,1 0-1,-1 0 1,1 0 0,-1 0-1,0-1 1,0 1 0,0 0-1,0-1 1,-1 1 0,1 0-1,0-1 1,-1 1 0,0-1-1,0 1 1,0-1 0,0 1-1,0-1 1,0 1 0,0-1-1,-1 1 1,1-1 0,-1 1 0,0-1-1,0 1 1,0 0 0,0-1-1,0 1 1,-3-3 0,-2-5-2,-1 1 0,0 0 1,0 1-1,-1-1 0,-1 1 1,1 1-1,-13-8 0,-65-42 33,-98-47 0,93 56 0,-88-63 0,165 101-36,0-1 0,0 0 0,1-1-1,-13-16 1,25 27 0,0 0 1,0 0-1,0 0 0,0 0 1,0 0-1,1 0 0,-1 0 1,0-1-1,1 1 0,-1 0 1,1 0-1,-1-1 1,1 1-1,-1 0 0,1-1 1,0 1-1,0-1 0,0 1 1,0 0-1,0-1 0,0 1 1,0 0-1,1-3 0,0 2 1,1 0 0,-1-1 0,1 1 0,0 1 0,0-1 0,0 0 0,0 0 0,1 1-1,-1-1 1,0 1 0,1 0 0,4-2 0,53-23-296,111-30 1,-66 32-1931,53 5-7659,-64 11 4832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24.90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4711 33 17663,'-43'-30'128,"43"30"-125,0 0-1,0 0 1,0 0-1,0 0 0,0-1 1,0 1-1,-1 0 0,1 0 1,0 0-1,0 0 1,0 0-1,0 0 0,0-1 1,0 1-1,0 0 0,0 0 1,-1 0-1,1 0 1,0 0-1,0 0 0,0 0 1,0 0-1,0 0 0,0 0 1,-1 0-1,1 0 0,0-1 1,0 1-1,0 0 1,0 0-1,0 0 0,-1 0 1,1 0-1,0 0 0,0 0 1,0 1-1,0-1 1,-1 0-1,1 0 0,0 0 1,0 0-1,0 0 0,0 0 1,0 0-1,0 0 1,-1 0-1,1 0 0,0 0 1,0 0-1,0 1 0,0-1 1,0 0-1,0 0 0,0 0 1,0 0-1,-1 0 1,1 0-1,0 1 0,0-1 1,0 0-1,0 0 0,0 0 1,-2 6 66,-1-1 1,0 1 0,0-1-1,0 0 1,-1 0-1,1 0 1,-1-1 0,0 0-1,-1 1 1,1-1 0,-1 0-1,0-1 1,0 1-1,0-1 1,0 0 0,0-1-1,-1 1 1,-5 1-1,-90 22 1137,-147 17-1,164-31-864,-103 16 299,-65 11-128,-695 54-209,-13-62-156,679-24-511,-1056-7 769,1317-1-485,-132 1-1355,152 0 1323,-1 0-1,1 0 0,0 0 1,0 0-1,-1 0 1,1 0-1,0 0 0,-1 0 1,1 0-1,0 0 1,0 0-1,-1 1 0,1-1 1,0 0-1,0 0 0,-1 0 1,1 1-1,0-1 1,0 0-1,0 0 0,-1 0 1,1 1-1,0-1 1,0 0-1,0 0 0,0 1 1,0-1-1,0 0 0,-1 0 1,1 1-1,0-1 1,0 0-1,0 1 0,0-1 1,0 0-1,0 0 1,0 1-1,0-1 0,0 0 1,0 1-1,0-1 0,0 0 1,0 0-1,1 1 1,-1-1-1,4 10-2898,0-7 1994,-1 0 0,1 0 0,0 0 0,0-1 0,6 4 0,25 13-2865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31.37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0 207 17407,'18'6'22,"-14"-5"746,1-5-320,45-34-112,2 2 1,65-35-1,-98 61-265,1 1 0,1 0 0,0 1 1,0 1-1,0 1 0,1 1 0,-1 1 0,1 1 0,0 1 1,23 1-1,-37 2-62,0 0 1,0 0 0,0 1 0,0 0 0,0 1-1,-1 0 1,1 0 0,-1 1 0,0 0-1,0 0 1,8 6 0,-12-8-8,0 1 0,0-1 0,0 1 1,0 0-1,0 0 0,-1 0 0,1 0 0,-1 0 0,0 0 0,0 1 1,0-1-1,0 1 0,-1-1 0,1 1 0,-1 0 0,0 0 0,0 0 0,0-1 1,-1 1-1,1 0 0,-1 0 0,0 0 0,0 0 0,-2 6 0,0-2 19,-1-1 0,1 1 0,-2-1 0,1 0 0,-1 0 0,-1 0 0,1-1 0,-1 0 0,-11 12 0,-7 5 120,-28 20 0,32-27-121,-58 40-35,20-15 94,32-21 775,23-18-748,7-2-84,0 1 1,0 0-1,1 0 0,-1 0 0,8 4 0,13 3-5,26 2 149,39 8-185,165 55 0,-249-70 22,0-1 0,-1 1 0,1 1 0,10 6 1,-16-9-2,1 1-1,-1-1 1,0 0 0,1 0 0,-1 1 0,0-1 0,0 0 0,0 1 0,0 0 0,0-1 0,0 1 0,-1-1 0,1 1 0,0 0-1,-1 0 1,1-1 0,-1 1 0,0 0 0,0 0 0,1-1 0,-1 1 0,0 0 0,0 0 0,-1 3 0,-2 4-8,0 0 1,0 0 0,-1 0-1,0 0 1,0-1 0,-1 0-1,-1 1 1,1-2 0,-9 11-1,-3 0 10,-1 0-1,-30 24 1,12-16 47,-2-1 0,-1-3 1,-1-1-1,-81 30 0,94-42 73,-1-1 0,0-2 0,-1 0 0,0-2 1,0-1-1,0-1 0,0-2 0,0-1 0,0-1 0,-31-6 0,40 4-3645,35 7-1640,7 5-4716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37.78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48 20 22399,'0'0'0,"-28"-12"-256,8 5-6143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96E90EB-7FCB-4126-9B21-8173B6CDF9DB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CBF3-6B23-4B62-80F7-272361902A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593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90EB-7FCB-4126-9B21-8173B6CDF9DB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CBF3-6B23-4B62-80F7-272361902AC0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72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90EB-7FCB-4126-9B21-8173B6CDF9DB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CBF3-6B23-4B62-80F7-272361902AC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953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4552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90EB-7FCB-4126-9B21-8173B6CDF9DB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CBF3-6B23-4B62-80F7-272361902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16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90EB-7FCB-4126-9B21-8173B6CDF9DB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CBF3-6B23-4B62-80F7-272361902AC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2856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90EB-7FCB-4126-9B21-8173B6CDF9DB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CBF3-6B23-4B62-80F7-272361902AC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766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90EB-7FCB-4126-9B21-8173B6CDF9DB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CBF3-6B23-4B62-80F7-272361902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58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90EB-7FCB-4126-9B21-8173B6CDF9DB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CBF3-6B23-4B62-80F7-272361902AC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120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90EB-7FCB-4126-9B21-8173B6CDF9DB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CBF3-6B23-4B62-80F7-272361902A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128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90EB-7FCB-4126-9B21-8173B6CDF9DB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CBF3-6B23-4B62-80F7-272361902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12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90EB-7FCB-4126-9B21-8173B6CDF9DB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CBF3-6B23-4B62-80F7-272361902A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543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96E90EB-7FCB-4126-9B21-8173B6CDF9DB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C344CBF3-6B23-4B62-80F7-272361902AC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25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33.png"/><Relationship Id="rId26" Type="http://schemas.openxmlformats.org/officeDocument/2006/relationships/image" Target="../media/image37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30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image" Target="../media/image410.png"/><Relationship Id="rId2" Type="http://schemas.openxmlformats.org/officeDocument/2006/relationships/image" Target="../media/image25.png"/><Relationship Id="rId16" Type="http://schemas.openxmlformats.org/officeDocument/2006/relationships/image" Target="../media/image32.png"/><Relationship Id="rId20" Type="http://schemas.openxmlformats.org/officeDocument/2006/relationships/image" Target="../media/image34.png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customXml" Target="../ink/ink5.xml"/><Relationship Id="rId24" Type="http://schemas.openxmlformats.org/officeDocument/2006/relationships/image" Target="../media/image36.png"/><Relationship Id="rId32" Type="http://schemas.openxmlformats.org/officeDocument/2006/relationships/image" Target="../media/image40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38.png"/><Relationship Id="rId10" Type="http://schemas.openxmlformats.org/officeDocument/2006/relationships/image" Target="../media/image29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26.png"/><Relationship Id="rId9" Type="http://schemas.openxmlformats.org/officeDocument/2006/relationships/customXml" Target="../ink/ink4.xml"/><Relationship Id="rId14" Type="http://schemas.openxmlformats.org/officeDocument/2006/relationships/image" Target="../media/image31.png"/><Relationship Id="rId22" Type="http://schemas.openxmlformats.org/officeDocument/2006/relationships/image" Target="../media/image35.png"/><Relationship Id="rId27" Type="http://schemas.openxmlformats.org/officeDocument/2006/relationships/customXml" Target="../ink/ink13.xml"/><Relationship Id="rId30" Type="http://schemas.openxmlformats.org/officeDocument/2006/relationships/image" Target="../media/image39.png"/><Relationship Id="rId8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504DD-6E96-48F9-9458-2AA041B414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C06DF3-52FB-47FF-BBC4-A20A907378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Winter 22</a:t>
            </a:r>
          </a:p>
          <a:p>
            <a:r>
              <a:rPr lang="en-US" dirty="0"/>
              <a:t>Lecture 10</a:t>
            </a:r>
          </a:p>
        </p:txBody>
      </p:sp>
    </p:spTree>
    <p:extLst>
      <p:ext uri="{BB962C8B-B14F-4D97-AF65-F5344CB8AC3E}">
        <p14:creationId xmlns:p14="http://schemas.microsoft.com/office/powerpoint/2010/main" val="2880973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8A4DF-7EDE-4E98-AE99-E80FF5C98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do with sets?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521BD8-8794-4F6C-AFB5-A51E4BF60C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combined propositions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∨,∧,¬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combine sets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intersection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,∪,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union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¯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complement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521BD8-8794-4F6C-AFB5-A51E4BF60C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103418" y="5506985"/>
                <a:ext cx="6825673" cy="988290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That’s a lot of elements…if we take the complement, we’ll have some “universe”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It’s a lot like the domain of discourse.</a:t>
                </a: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418" y="5506985"/>
                <a:ext cx="6825673" cy="988290"/>
              </a:xfrm>
              <a:prstGeom prst="roundRect">
                <a:avLst/>
              </a:prstGeom>
              <a:blipFill>
                <a:blip r:embed="rId3"/>
                <a:stretch>
                  <a:fillRect b="-5455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9183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52F0E-0CDB-4AE9-804F-7AC05F27F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886FA0-50EB-495A-BC5B-79C16880CC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251634"/>
              </a:xfrm>
            </p:spPr>
            <p:txBody>
              <a:bodyPr/>
              <a:lstStyle/>
              <a:p>
                <a:r>
                  <a:rPr lang="en-US" dirty="0"/>
                  <a:t>What’s the analogue of </a:t>
                </a:r>
                <a:r>
                  <a:rPr lang="en-US" dirty="0" err="1"/>
                  <a:t>DeMorgan’s</a:t>
                </a:r>
                <a:r>
                  <a:rPr lang="en-US" dirty="0"/>
                  <a:t> Laws…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886FA0-50EB-495A-BC5B-79C16880CC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251634"/>
              </a:xfrm>
              <a:blipFill>
                <a:blip r:embed="rId2"/>
                <a:stretch>
                  <a:fillRect l="-654" t="-8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371272" y="1953953"/>
                <a:ext cx="7721600" cy="6188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≡∀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↔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272" y="1953953"/>
                <a:ext cx="7721600" cy="61883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46545" y="2983345"/>
                <a:ext cx="10520219" cy="2863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45" y="2983345"/>
                <a:ext cx="10520219" cy="28634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4866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52F0E-0CDB-4AE9-804F-7AC05F27F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886FA0-50EB-495A-BC5B-79C16880CC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251634"/>
              </a:xfrm>
            </p:spPr>
            <p:txBody>
              <a:bodyPr/>
              <a:lstStyle/>
              <a:p>
                <a:r>
                  <a:rPr lang="en-US" dirty="0"/>
                  <a:t>What’s the analogue of </a:t>
                </a:r>
                <a:r>
                  <a:rPr lang="en-US" dirty="0" err="1"/>
                  <a:t>DeMorgan’s</a:t>
                </a:r>
                <a:r>
                  <a:rPr lang="en-US" dirty="0"/>
                  <a:t> Laws…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886FA0-50EB-495A-BC5B-79C16880CC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251634"/>
              </a:xfrm>
              <a:blipFill>
                <a:blip r:embed="rId2"/>
                <a:stretch>
                  <a:fillRect l="-654" t="-8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371272" y="1953953"/>
                <a:ext cx="7721600" cy="6188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≡∀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↔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272" y="1953953"/>
                <a:ext cx="7721600" cy="61883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5239" y="2983345"/>
                <a:ext cx="11187259" cy="3142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element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By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dirty="0"/>
                  <a:t> and complement,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Applying </a:t>
                </a:r>
                <a:r>
                  <a:rPr lang="en-US" dirty="0" err="1"/>
                  <a:t>DeMorgan’s</a:t>
                </a:r>
                <a:r>
                  <a:rPr lang="en-US" dirty="0"/>
                  <a:t> Law, we get that it is not the case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That is,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in the complement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as required.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element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not an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That is,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Applying </a:t>
                </a:r>
                <a:r>
                  <a:rPr lang="en-US" dirty="0" err="1"/>
                  <a:t>DeMorgan’s</a:t>
                </a:r>
                <a:r>
                  <a:rPr lang="en-US" dirty="0"/>
                  <a:t> Law, we get: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dirty="0"/>
                  <a:t> and complement,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983345"/>
                <a:ext cx="11187259" cy="3142207"/>
              </a:xfrm>
              <a:prstGeom prst="rect">
                <a:avLst/>
              </a:prstGeom>
              <a:blipFill>
                <a:blip r:embed="rId4"/>
                <a:stretch>
                  <a:fillRect l="-436" b="-2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0748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Proof-writing advice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you’re writing a set equality proof, often the two directions are nearly identical, just reversed.</a:t>
                </a:r>
              </a:p>
              <a:p>
                <a:endParaRPr lang="en-US" dirty="0"/>
              </a:p>
              <a:p>
                <a:r>
                  <a:rPr lang="en-US" dirty="0"/>
                  <a:t>It’s very tempting to use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definition.</a:t>
                </a:r>
              </a:p>
              <a:p>
                <a:r>
                  <a:rPr lang="en-US" dirty="0"/>
                  <a:t>Be VERY </a:t>
                </a:r>
                <a:r>
                  <a:rPr lang="en-US" dirty="0" err="1"/>
                  <a:t>VERY</a:t>
                </a:r>
                <a:r>
                  <a:rPr lang="en-US" dirty="0"/>
                  <a:t> careful. It’s easy to mess that up, at every step you need to be saying “if and only if.”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3349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A54D0-0EFB-4C9E-ABD9-9A5618E19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connectors!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A34E19-3F31-4971-8DB7-2398065011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 “A minus B”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“XOR” (also called “symmetric difference”)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A34E19-3F31-4971-8DB7-2398065011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1006763" y="2157153"/>
                <a:ext cx="7721600" cy="6188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∖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∉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763" y="2157153"/>
                <a:ext cx="7721600" cy="61883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1205345" y="4341553"/>
                <a:ext cx="7721600" cy="6188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345" y="4341553"/>
                <a:ext cx="7721600" cy="61883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823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B81A6-64C2-4C66-9CD6-E0F2CD469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claims, two proof techniques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7DC1FD-7DBA-4485-9280-4B4FC0E462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I claim that for all 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That…doesn’t look right. </a:t>
                </a:r>
              </a:p>
              <a:p>
                <a:r>
                  <a:rPr lang="en-US" dirty="0"/>
                  <a:t>How do you prove me wrong? </a:t>
                </a:r>
              </a:p>
              <a:p>
                <a:endParaRPr lang="en-US" dirty="0"/>
              </a:p>
              <a:p>
                <a:r>
                  <a:rPr lang="en-US" b="0" dirty="0"/>
                  <a:t>Want to 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={1,2,3}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={1,2}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={2,3}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which is not a subset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7DC1FD-7DBA-4485-9280-4B4FC0E462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V="1">
            <a:off x="5384800" y="3694545"/>
            <a:ext cx="101600" cy="461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741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FAEA1-9CA7-4561-9380-6D3A1EC59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[Counter]Example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B6DF8-3250-4146-9336-D0D6E828D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prove an existential statement (or disprove a universal statement), provide an example, and demonstrate that it is the needed example.</a:t>
            </a:r>
          </a:p>
          <a:p>
            <a:endParaRPr lang="en-US" dirty="0"/>
          </a:p>
          <a:p>
            <a:r>
              <a:rPr lang="en-US" dirty="0"/>
              <a:t>You don’t have to explain where it came from! (In fact, you </a:t>
            </a:r>
            <a:r>
              <a:rPr lang="en-US" b="1" dirty="0"/>
              <a:t>shouldn’t)</a:t>
            </a:r>
          </a:p>
          <a:p>
            <a:r>
              <a:rPr lang="en-US" dirty="0"/>
              <a:t>Computer scientists and mathematicians like to keep an air of mystery around our proofs.</a:t>
            </a:r>
          </a:p>
          <a:p>
            <a:pPr lvl="1"/>
            <a:r>
              <a:rPr lang="en-US" dirty="0"/>
              <a:t>(or more charitably, we want to focus on just enough to believe the claim) </a:t>
            </a:r>
          </a:p>
        </p:txBody>
      </p:sp>
    </p:spTree>
    <p:extLst>
      <p:ext uri="{BB962C8B-B14F-4D97-AF65-F5344CB8AC3E}">
        <p14:creationId xmlns:p14="http://schemas.microsoft.com/office/powerpoint/2010/main" val="3759508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BC2E6-6DBA-45B0-A094-67D88E6C7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97189C-D48F-4B89-B260-913D1D6B61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Prime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Odd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PowerOfTwo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Where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PowerOfTwo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𝑥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≔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∃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𝑐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Integer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𝑐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∧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=2^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𝑐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/>
                  <a:t>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𝐵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/>
                  <a:t>We need two different arguments – one for 2 and one for all the other primes…</a:t>
                </a: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97189C-D48F-4B89-B260-913D1D6B61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019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ABF03-C489-45EC-8758-D4CA959D0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0D43EA-C21F-4E55-89F3-69DC254D08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divide into two cases.</a:t>
                </a:r>
              </a:p>
              <a:p>
                <a:r>
                  <a:rPr lang="en-US" dirty="0"/>
                  <a:t>Case 1: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 and an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(i.e. both even and prime) it must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So it equals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2^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and thus is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by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Case 2: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odd</a:t>
                </a:r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by satisfying the first requirement in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In either case,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Since an arbitrary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also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0D43EA-C21F-4E55-89F3-69DC254D08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3229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B3BA6-49A6-4F89-85E3-2CAD3184D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80253-D57D-466F-9871-957B2CF99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it clear how you decide which case your in.</a:t>
            </a:r>
          </a:p>
          <a:p>
            <a:r>
              <a:rPr lang="en-US" dirty="0"/>
              <a:t>It should be obvious your cases are “exhaustive”</a:t>
            </a:r>
          </a:p>
          <a:p>
            <a:endParaRPr lang="en-US" dirty="0"/>
          </a:p>
          <a:p>
            <a:r>
              <a:rPr lang="en-US" dirty="0"/>
              <a:t>Reach the same conclusion in each of the cases, and you can say you’ve got that conclusion no matter what (outside the cases).</a:t>
            </a:r>
          </a:p>
          <a:p>
            <a:endParaRPr lang="en-US" dirty="0"/>
          </a:p>
          <a:p>
            <a:r>
              <a:rPr lang="en-US" dirty="0"/>
              <a:t>Advanced version: sometimes you end up arguing a certain case “can’t happen”</a:t>
            </a:r>
          </a:p>
        </p:txBody>
      </p:sp>
    </p:spTree>
    <p:extLst>
      <p:ext uri="{BB962C8B-B14F-4D97-AF65-F5344CB8AC3E}">
        <p14:creationId xmlns:p14="http://schemas.microsoft.com/office/powerpoint/2010/main" val="2864634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 a laundry list day – everything you ever wanted to know about sets. </a:t>
            </a:r>
          </a:p>
          <a:p>
            <a:endParaRPr lang="en-US" dirty="0"/>
          </a:p>
          <a:p>
            <a:r>
              <a:rPr lang="en-US" dirty="0"/>
              <a:t>By the end, we’ll get to do two proofs.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 breakout rooms today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695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908F3-B6E4-43D0-A4D7-51F53CF61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More Set Operations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8AEFB8-D08D-40A2-88B4-91D8B93414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set, let’s talk about it’s powerset.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dirty="0"/>
                  <a:t> is a subset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powerset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b="1" dirty="0"/>
                  <a:t>set </a:t>
                </a:r>
                <a:r>
                  <a:rPr lang="en-US" dirty="0"/>
                  <a:t>of all subsets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1,2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={∅,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8AEFB8-D08D-40A2-88B4-91D8B93414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520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C7DD6-EF69-4061-BD66-1C434CCF7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More Set Operations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85F33F-0BE7-45E9-916D-089A0996A4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Called “the Cartesian product”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is the “real plane” ordered pairs of real numbers.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85F33F-0BE7-45E9-916D-089A0996A4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5611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Theory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38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For integers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we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(“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divides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”) </a:t>
                </a:r>
                <a:r>
                  <a:rPr lang="en-US" dirty="0" err="1"/>
                  <a:t>iff</a:t>
                </a:r>
                <a:r>
                  <a:rPr lang="en-US" dirty="0"/>
                  <a:t> there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”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factor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” means the same thing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divides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“The small number goes first”</a:t>
                </a:r>
                <a:endParaRPr lang="en-US" strike="sngStrike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93646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F14CB-6FCF-4794-B3C6-4B51280C5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F8B6D-BBB2-43C5-966C-BEF019DD3D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774491"/>
                <a:ext cx="11187258" cy="253486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Which of these are true?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2|4</m:t>
                    </m:r>
                  </m:oMath>
                </a14:m>
                <a:r>
                  <a:rPr lang="en-US" dirty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4|2</m:t>
                    </m:r>
                  </m:oMath>
                </a14:m>
                <a:r>
                  <a:rPr lang="en-US" dirty="0"/>
                  <a:t>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2|−2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5|0</m:t>
                    </m:r>
                  </m:oMath>
                </a14:m>
                <a:r>
                  <a:rPr lang="en-US" dirty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0|5</m:t>
                    </m:r>
                  </m:oMath>
                </a14:m>
                <a:r>
                  <a:rPr lang="en-US" dirty="0"/>
                  <a:t>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1|5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F8B6D-BBB2-43C5-966C-BEF019DD3D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774491"/>
                <a:ext cx="11187258" cy="2534869"/>
              </a:xfrm>
              <a:blipFill>
                <a:blip r:embed="rId2"/>
                <a:stretch>
                  <a:fillRect l="-1525" t="-4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B8E1FDC-9FAD-4BF4-9068-726D58FFA8C8}"/>
              </a:ext>
            </a:extLst>
          </p:cNvPr>
          <p:cNvGrpSpPr/>
          <p:nvPr/>
        </p:nvGrpSpPr>
        <p:grpSpPr>
          <a:xfrm>
            <a:off x="2358192" y="1280338"/>
            <a:ext cx="7768500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CF2B51F-9694-4FD0-9B6F-D72D67F30D8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5534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31575-05F5-4D85-99F6-00E283B24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Number Theory?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189AC-DE3B-4A52-AB3F-274464790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Applicable in Computer Science</a:t>
            </a:r>
          </a:p>
          <a:p>
            <a:endParaRPr lang="en-US" dirty="0"/>
          </a:p>
          <a:p>
            <a:pPr lvl="1"/>
            <a:r>
              <a:rPr lang="en-US" dirty="0"/>
              <a:t>“hash functions” (you’ll see them in 332) commonly use modular arithmetic</a:t>
            </a:r>
          </a:p>
          <a:p>
            <a:pPr lvl="1"/>
            <a:r>
              <a:rPr lang="en-US" dirty="0"/>
              <a:t>Much of classical cryptography is based on prime numbers.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sz="2800" dirty="0"/>
              <a:t>More importantly, a great playground for writing English proofs. </a:t>
            </a:r>
          </a:p>
        </p:txBody>
      </p:sp>
    </p:spTree>
    <p:extLst>
      <p:ext uri="{BB962C8B-B14F-4D97-AF65-F5344CB8AC3E}">
        <p14:creationId xmlns:p14="http://schemas.microsoft.com/office/powerpoint/2010/main" val="3390849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11498-F9B3-462B-B5F6-E570662C0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useful theorem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81772-C189-45C4-AA7D-6A8D58A54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896139"/>
            <a:ext cx="11187258" cy="644442"/>
          </a:xfrm>
        </p:spPr>
        <p:txBody>
          <a:bodyPr/>
          <a:lstStyle/>
          <a:p>
            <a:r>
              <a:rPr lang="en-US" dirty="0"/>
              <a:t>Remember when non integers were still secret, you did division like this?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7415E05-E58C-40A5-B09A-F5CCAE4810A3}"/>
              </a:ext>
            </a:extLst>
          </p:cNvPr>
          <p:cNvGrpSpPr/>
          <p:nvPr/>
        </p:nvGrpSpPr>
        <p:grpSpPr>
          <a:xfrm>
            <a:off x="575239" y="1417498"/>
            <a:ext cx="9551453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C6C6FD8-2B4B-4DFC-92F3-87166F0D7B87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There exist </a:t>
                  </a:r>
                  <a:r>
                    <a:rPr lang="en-US" sz="2800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unique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&lt;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Such that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C6C6FD8-2B4B-4DFC-92F3-87166F0D7B8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FDDBCD8-D0B4-4E77-AA72-49D04F1DBAF7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Division Theorem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D0AAE79-DC35-4E3C-B789-A91DE0D374F8}"/>
                  </a:ext>
                </a:extLst>
              </p14:cNvPr>
              <p14:cNvContentPartPr/>
              <p14:nvPr/>
            </p14:nvContentPartPr>
            <p14:xfrm>
              <a:off x="1771946" y="5141781"/>
              <a:ext cx="359280" cy="444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D0AAE79-DC35-4E3C-B789-A91DE0D374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62946" y="5133141"/>
                <a:ext cx="376920" cy="4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EC548E3-FEBA-40AF-8DD7-4D5ED9DC9E81}"/>
                  </a:ext>
                </a:extLst>
              </p14:cNvPr>
              <p14:cNvContentPartPr/>
              <p14:nvPr/>
            </p14:nvContentPartPr>
            <p14:xfrm>
              <a:off x="1049066" y="5151861"/>
              <a:ext cx="371160" cy="4921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EC548E3-FEBA-40AF-8DD7-4D5ED9DC9E8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0426" y="5143221"/>
                <a:ext cx="38880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5208F5F-D012-43A7-A878-1AF5E3178F67}"/>
                  </a:ext>
                </a:extLst>
              </p14:cNvPr>
              <p14:cNvContentPartPr/>
              <p14:nvPr/>
            </p14:nvContentPartPr>
            <p14:xfrm>
              <a:off x="1086506" y="5385861"/>
              <a:ext cx="294480" cy="38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5208F5F-D012-43A7-A878-1AF5E3178F6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77506" y="5376861"/>
                <a:ext cx="3121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EEE4486-440F-44BE-A2D0-888AB109552D}"/>
                  </a:ext>
                </a:extLst>
              </p14:cNvPr>
              <p14:cNvContentPartPr/>
              <p14:nvPr/>
            </p14:nvContentPartPr>
            <p14:xfrm>
              <a:off x="1324466" y="4909221"/>
              <a:ext cx="1768320" cy="690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EEE4486-440F-44BE-A2D0-888AB109552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15466" y="4900581"/>
                <a:ext cx="1785960" cy="70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53B5802-8F73-446A-9080-572C7E37A86E}"/>
                  </a:ext>
                </a:extLst>
              </p14:cNvPr>
              <p14:cNvContentPartPr/>
              <p14:nvPr/>
            </p14:nvContentPartPr>
            <p14:xfrm>
              <a:off x="1841066" y="5721381"/>
              <a:ext cx="331920" cy="262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53B5802-8F73-446A-9080-572C7E37A86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32066" y="5712741"/>
                <a:ext cx="34956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BEF8C26-7216-4614-8987-759180BE06C1}"/>
                  </a:ext>
                </a:extLst>
              </p14:cNvPr>
              <p14:cNvContentPartPr/>
              <p14:nvPr/>
            </p14:nvContentPartPr>
            <p14:xfrm>
              <a:off x="2314466" y="5651541"/>
              <a:ext cx="258480" cy="334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BEF8C26-7216-4614-8987-759180BE06C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05826" y="5642541"/>
                <a:ext cx="27612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D42343D-4BF4-49D1-B769-E999D7C4D645}"/>
                  </a:ext>
                </a:extLst>
              </p14:cNvPr>
              <p14:cNvContentPartPr/>
              <p14:nvPr/>
            </p14:nvContentPartPr>
            <p14:xfrm>
              <a:off x="1417346" y="5968341"/>
              <a:ext cx="1696320" cy="150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D42343D-4BF4-49D1-B769-E999D7C4D64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408346" y="5959341"/>
                <a:ext cx="171396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4AE949B-5EBF-422B-B3C4-C3892D38BEF1}"/>
                  </a:ext>
                </a:extLst>
              </p14:cNvPr>
              <p14:cNvContentPartPr/>
              <p14:nvPr/>
            </p14:nvContentPartPr>
            <p14:xfrm>
              <a:off x="2384666" y="5072301"/>
              <a:ext cx="311040" cy="3427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4AE949B-5EBF-422B-B3C4-C3892D38BEF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375666" y="5063661"/>
                <a:ext cx="32868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F9D2D38-936D-44E2-9DC7-2F8379997470}"/>
                  </a:ext>
                </a:extLst>
              </p14:cNvPr>
              <p14:cNvContentPartPr/>
              <p14:nvPr/>
            </p14:nvContentPartPr>
            <p14:xfrm>
              <a:off x="859706" y="7169301"/>
              <a:ext cx="17640" cy="72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F9D2D38-936D-44E2-9DC7-2F837999747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50706" y="7160661"/>
                <a:ext cx="3528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C95C44F-02A4-4D36-815E-9CACAB18BDB4}"/>
                  </a:ext>
                </a:extLst>
              </p14:cNvPr>
              <p14:cNvContentPartPr/>
              <p14:nvPr/>
            </p14:nvContentPartPr>
            <p14:xfrm>
              <a:off x="2198186" y="6257781"/>
              <a:ext cx="407520" cy="356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C95C44F-02A4-4D36-815E-9CACAB18BDB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189186" y="6248781"/>
                <a:ext cx="425160" cy="37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8AD595F8-4D2C-4A95-A5D0-4A7B702F9FC4}"/>
              </a:ext>
            </a:extLst>
          </p:cNvPr>
          <p:cNvGrpSpPr/>
          <p:nvPr/>
        </p:nvGrpSpPr>
        <p:grpSpPr>
          <a:xfrm>
            <a:off x="2368106" y="4415301"/>
            <a:ext cx="1674000" cy="515520"/>
            <a:chOff x="2368106" y="4415301"/>
            <a:chExt cx="1674000" cy="51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7B4D000-B156-4E72-84A1-9714D0DB90D5}"/>
                    </a:ext>
                  </a:extLst>
                </p14:cNvPr>
                <p14:cNvContentPartPr/>
                <p14:nvPr/>
              </p14:nvContentPartPr>
              <p14:xfrm>
                <a:off x="2368106" y="4464981"/>
                <a:ext cx="319680" cy="220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7B4D000-B156-4E72-84A1-9714D0DB90D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359106" y="4455981"/>
                  <a:ext cx="3373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D752228-7F03-4063-9A53-D560D70084CC}"/>
                    </a:ext>
                  </a:extLst>
                </p14:cNvPr>
                <p14:cNvContentPartPr/>
                <p14:nvPr/>
              </p14:nvContentPartPr>
              <p14:xfrm>
                <a:off x="2550986" y="4415301"/>
                <a:ext cx="76680" cy="5155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D752228-7F03-4063-9A53-D560D70084C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541986" y="4406661"/>
                  <a:ext cx="94320" cy="53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2992F82-F394-4D34-A2A1-52A0BD18F6CC}"/>
                    </a:ext>
                  </a:extLst>
                </p14:cNvPr>
                <p14:cNvContentPartPr/>
                <p14:nvPr/>
              </p14:nvContentPartPr>
              <p14:xfrm>
                <a:off x="3191066" y="4520421"/>
                <a:ext cx="62280" cy="364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2992F82-F394-4D34-A2A1-52A0BD18F6C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182426" y="4511781"/>
                  <a:ext cx="7992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CB96BD1-2A28-40DE-B0F0-699E513A9254}"/>
                    </a:ext>
                  </a:extLst>
                </p14:cNvPr>
                <p14:cNvContentPartPr/>
                <p14:nvPr/>
              </p14:nvContentPartPr>
              <p14:xfrm>
                <a:off x="2999906" y="4431861"/>
                <a:ext cx="533160" cy="389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CB96BD1-2A28-40DE-B0F0-699E513A925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990906" y="4422861"/>
                  <a:ext cx="55080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F83B2F5-4863-493A-AC3F-253DE8758CBC}"/>
                    </a:ext>
                  </a:extLst>
                </p14:cNvPr>
                <p14:cNvContentPartPr/>
                <p14:nvPr/>
              </p14:nvContentPartPr>
              <p14:xfrm>
                <a:off x="3681746" y="4431861"/>
                <a:ext cx="360360" cy="4089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F83B2F5-4863-493A-AC3F-253DE8758CB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672746" y="4423221"/>
                  <a:ext cx="378000" cy="42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3D63E05-D48C-4668-824A-E4D5BB8BAA1A}"/>
                  </a:ext>
                </a:extLst>
              </p:cNvPr>
              <p:cNvSpPr txBox="1"/>
              <p:nvPr/>
            </p:nvSpPr>
            <p:spPr>
              <a:xfrm>
                <a:off x="4465983" y="4767741"/>
                <a:ext cx="69971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“quotient”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“remainder”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3D63E05-D48C-4668-824A-E4D5BB8BA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983" y="4767741"/>
                <a:ext cx="6997147" cy="830997"/>
              </a:xfrm>
              <a:prstGeom prst="rect">
                <a:avLst/>
              </a:prstGeom>
              <a:blipFill>
                <a:blip r:embed="rId33"/>
                <a:stretch>
                  <a:fillRect l="-262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00718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CE647-1236-4ADC-92DA-DD8ACB59E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E030D7-E2DA-462D-A61B-7147E72D12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019549"/>
                <a:ext cx="11187258" cy="228981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“unique” means “only one”….but be careful with how this word is used.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is unique, </a:t>
                </a:r>
                <a:r>
                  <a:rPr lang="en-US" b="1" dirty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. – it still depends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but once you’ve chosen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“unique” is not saying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b="0" dirty="0"/>
                </a:br>
                <a:r>
                  <a:rPr lang="en-US" b="0" dirty="0"/>
                  <a:t>It’s saying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E030D7-E2DA-462D-A61B-7147E72D12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019549"/>
                <a:ext cx="11187258" cy="2289811"/>
              </a:xfrm>
              <a:blipFill>
                <a:blip r:embed="rId2"/>
                <a:stretch>
                  <a:fillRect l="-708" t="-6383" r="-545" b="-1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D5412F3D-F020-4711-B82B-3F855B2CFAED}"/>
              </a:ext>
            </a:extLst>
          </p:cNvPr>
          <p:cNvGrpSpPr/>
          <p:nvPr/>
        </p:nvGrpSpPr>
        <p:grpSpPr>
          <a:xfrm>
            <a:off x="575239" y="1417498"/>
            <a:ext cx="9551453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85CF8B5-12C0-4FDA-BFC5-44FEDE67BEF3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There exist </a:t>
                  </a:r>
                  <a:r>
                    <a:rPr lang="en-US" sz="2800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unique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&lt;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Such that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85CF8B5-12C0-4FDA-BFC5-44FEDE67BEF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C050CF8-FF35-40A1-9526-AF5B3DF40A53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Division Theorem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25692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11498-F9B3-462B-B5F6-E570662C0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useful theorem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A81772-C189-45C4-AA7D-6A8D58A54F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896139"/>
                <a:ext cx="11187258" cy="24384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the result of </a:t>
                </a:r>
                <a:r>
                  <a:rPr lang="en-US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a/d</a:t>
                </a:r>
                <a:r>
                  <a:rPr lang="en-US" dirty="0"/>
                  <a:t> (integer division) in Java</a:t>
                </a:r>
              </a:p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is the result of </a:t>
                </a:r>
                <a:r>
                  <a:rPr lang="en-US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a%d</a:t>
                </a:r>
                <a:r>
                  <a:rPr lang="en-US" b="0" i="0" dirty="0"/>
                  <a:t> in Java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A81772-C189-45C4-AA7D-6A8D58A54F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896139"/>
                <a:ext cx="11187258" cy="2438400"/>
              </a:xfrm>
              <a:blipFill>
                <a:blip r:embed="rId2"/>
                <a:stretch>
                  <a:fillRect l="-654" t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7415E05-E58C-40A5-B09A-F5CCAE4810A3}"/>
              </a:ext>
            </a:extLst>
          </p:cNvPr>
          <p:cNvGrpSpPr/>
          <p:nvPr/>
        </p:nvGrpSpPr>
        <p:grpSpPr>
          <a:xfrm>
            <a:off x="575239" y="1417498"/>
            <a:ext cx="9551453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C6C6FD8-2B4B-4DFC-92F3-87166F0D7B87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There exist </a:t>
                  </a:r>
                  <a:r>
                    <a:rPr lang="en-US" sz="2800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unique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&lt;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Such that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C6C6FD8-2B4B-4DFC-92F3-87166F0D7B8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FDDBCD8-D0B4-4E77-AA72-49D04F1DBAF7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Division Theorem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3D63E05-D48C-4668-824A-E4D5BB8BAA1A}"/>
                  </a:ext>
                </a:extLst>
              </p:cNvPr>
              <p:cNvSpPr txBox="1"/>
              <p:nvPr/>
            </p:nvSpPr>
            <p:spPr>
              <a:xfrm>
                <a:off x="5710018" y="4777172"/>
                <a:ext cx="5287617" cy="1200329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That’s slightly a lie,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always non-negative, Java’s % operator sometimes gives a negative number.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3D63E05-D48C-4668-824A-E4D5BB8BA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018" y="4777172"/>
                <a:ext cx="5287617" cy="1200329"/>
              </a:xfrm>
              <a:prstGeom prst="rect">
                <a:avLst/>
              </a:prstGeom>
              <a:blipFill>
                <a:blip r:embed="rId4"/>
                <a:stretch>
                  <a:fillRect l="-1606" t="-2475" r="-1491" b="-9406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82012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96341-F8F2-4CE9-A4FB-4A24FFAA7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FAFAA0-F56C-41E4-9F8E-64E7530302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might have called the % operator in Java “mod”</a:t>
                </a:r>
              </a:p>
              <a:p>
                <a:endParaRPr lang="en-US" dirty="0"/>
              </a:p>
              <a:p>
                <a:r>
                  <a:rPr lang="en-US" dirty="0"/>
                  <a:t>We’re going to use the word “mod” to mean a closely related, but different thing.</a:t>
                </a:r>
              </a:p>
              <a:p>
                <a:endParaRPr lang="en-US" dirty="0"/>
              </a:p>
              <a:p>
                <a:r>
                  <a:rPr lang="en-US" dirty="0"/>
                  <a:t>Java’s % is an operator (like +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⋅)</m:t>
                    </m:r>
                  </m:oMath>
                </a14:m>
                <a:r>
                  <a:rPr lang="en-US" dirty="0"/>
                  <a:t> you give it two numbers, it produces a number. </a:t>
                </a:r>
              </a:p>
              <a:p>
                <a:r>
                  <a:rPr lang="en-US" dirty="0"/>
                  <a:t>The word “mod” in this class, refers to a set of rules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FAFAA0-F56C-41E4-9F8E-64E7530302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6666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010040-69D1-488E-8E41-AB7E9EA2B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98028A7-4102-48F9-B3EA-D1001DDD51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set is an </a:t>
                </a:r>
                <a:r>
                  <a:rPr lang="en-US" b="1" dirty="0"/>
                  <a:t>unordered </a:t>
                </a:r>
                <a:r>
                  <a:rPr lang="en-US" dirty="0"/>
                  <a:t>group of </a:t>
                </a:r>
                <a:r>
                  <a:rPr lang="en-US" b="1" dirty="0"/>
                  <a:t>distinct </a:t>
                </a:r>
                <a:r>
                  <a:rPr lang="en-US" dirty="0"/>
                  <a:t>elements.</a:t>
                </a:r>
              </a:p>
              <a:p>
                <a:r>
                  <a:rPr lang="en-US" dirty="0"/>
                  <a:t>We’ll always write a set as a list of its elements inside {curly, brackets}.</a:t>
                </a:r>
              </a:p>
              <a:p>
                <a:r>
                  <a:rPr lang="en-US" dirty="0"/>
                  <a:t>Variable names are capital letters, with lower-case letters for elements.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b="0" i="0" dirty="0"/>
                  <a:t>curly, brackets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0,5,8,10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5,0,8,10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={0,0,5,8,10}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0,1,2,3,4,…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b="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98028A7-4102-48F9-B3EA-D1001DDD51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4405746" y="3380509"/>
                <a:ext cx="5855854" cy="7204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 “The size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2.” or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cardinality 2.”</a:t>
                </a: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746" y="3380509"/>
                <a:ext cx="5855854" cy="72043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342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CB90A-17BD-476A-A3A9-9EA0BF71A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6576A1-2891-44EC-9928-F7EFCF0AE5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Some more symbols: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(“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dirty="0"/>
                  <a:t> or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an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dirty="0"/>
                  <a:t>)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one of the members of the set.</a:t>
                </a:r>
              </a:p>
              <a:p>
                <a:r>
                  <a:rPr lang="en-US" b="0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0,5,8,10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 subset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) means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also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={1,2,3}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6576A1-2891-44EC-9928-F7EFCF0AE5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3900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958AC-CE16-4AB5-9FEF-F866E95E3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1BD77B-6669-4D75-8803-06035098BF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Be careful about these two operations: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={1,2,3,4,5}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but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asks: is this item in that box?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asks: is everything in this box also in that box?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1BD77B-6669-4D75-8803-06035098BF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6177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FBE4C-3C37-4F06-9A37-68A161AF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61820A-F36D-49F9-B4ED-852D19031B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1,2,3,4,5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={1,2,5}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61820A-F36D-49F9-B4ED-852D19031B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521527" y="3140364"/>
            <a:ext cx="1967345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Yes!</a:t>
            </a:r>
          </a:p>
          <a:p>
            <a:pPr>
              <a:spcAft>
                <a:spcPts val="1000"/>
              </a:spcAft>
            </a:pPr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Yes</a:t>
            </a:r>
          </a:p>
          <a:p>
            <a:pPr>
              <a:spcAft>
                <a:spcPts val="1000"/>
              </a:spcAft>
            </a:pPr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No </a:t>
            </a:r>
          </a:p>
          <a:p>
            <a:pPr>
              <a:spcAft>
                <a:spcPts val="1000"/>
              </a:spcAft>
            </a:pPr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No</a:t>
            </a:r>
          </a:p>
          <a:p>
            <a:pPr>
              <a:spcAft>
                <a:spcPts val="1000"/>
              </a:spcAft>
            </a:pPr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207700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ACD7F-46BE-4445-9796-3110E0802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old friends (and some new ones)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76BEEE7-178F-42A5-83A2-5A405212C56A}"/>
                  </a:ext>
                </a:extLst>
              </p:cNvPr>
              <p:cNvSpPr/>
              <p:nvPr/>
            </p:nvSpPr>
            <p:spPr>
              <a:xfrm>
                <a:off x="1840620" y="1781490"/>
                <a:ext cx="8347089" cy="272585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t" anchorCtr="0"/>
              <a:lstStyle/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ℕ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set of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Natural Numbers;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2800" b="1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ℕ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= {0, 1, 2, …}</a:t>
                </a:r>
              </a:p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ℤ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set of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Integers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</a:t>
                </a:r>
                <a:r>
                  <a:rPr lang="en-US" sz="2800" b="1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ℤ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= {…, -2, -1, 0, 1, 2, …}</a:t>
                </a:r>
              </a:p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ℚ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set of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Rational Numbers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e.g. ½, -17, 32/48</a:t>
                </a:r>
              </a:p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ℝ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set of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Real Numbers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e.g. 1, -17, 32/48, π,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[n]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set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{1, 2, …, n}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when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positive integer</a:t>
                </a:r>
              </a:p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{}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=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  <a:sym typeface="Symbol"/>
                  </a:rPr>
                  <a:t>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  <a:sym typeface="Symbol"/>
                  </a:rPr>
                  <a:t>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the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empty set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the </a:t>
                </a:r>
                <a:r>
                  <a:rPr lang="en-US" sz="2800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only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set with no elements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76BEEE7-178F-42A5-83A2-5A405212C5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620" y="1781490"/>
                <a:ext cx="8347089" cy="2725856"/>
              </a:xfrm>
              <a:prstGeom prst="rect">
                <a:avLst/>
              </a:prstGeom>
              <a:blipFill>
                <a:blip r:embed="rId2"/>
                <a:stretch>
                  <a:fillRect l="-1458" t="-2000" r="-292" b="-4667"/>
                </a:stretch>
              </a:blip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6714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83DE7-01EC-49C4-BC2E-AC6B7F3A4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ED664B-DA0A-4EB3-91C4-59E7C4F44C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 subset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dirty="0"/>
                  <a:t>) iff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also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equals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dirty="0"/>
                  <a:t>)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have identical elements.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ED664B-DA0A-4EB3-91C4-59E7C4F44C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592945" y="2032000"/>
                <a:ext cx="5292437" cy="6188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≡∀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945" y="2032000"/>
                <a:ext cx="5292437" cy="61883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2530763" y="4503189"/>
                <a:ext cx="7721600" cy="6188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≡∀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↔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763" y="4503189"/>
                <a:ext cx="7721600" cy="61883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6793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E83CB-1182-4B82-88D7-E424F962B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Builder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C807E0-F4F8-4C27-BAC1-ABC9C1C60C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Sometimes we want to give a property and say “everything with that property is in the set (and nothing else is in the set).”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: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“The set of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even.”</a:t>
                </a:r>
              </a:p>
              <a:p>
                <a:endParaRPr lang="en-US" dirty="0"/>
              </a:p>
              <a:p>
                <a:r>
                  <a:rPr lang="en-US" dirty="0"/>
                  <a:t>In general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𝑣𝑎𝑟𝑖𝑎𝑏𝑙𝑒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𝐶𝑜𝑛𝑑𝑖𝑡𝑖𝑜𝑛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𝑣𝑎𝑟𝑖𝑎𝑏𝑙𝑒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Sometimes the colon is replaced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C807E0-F4F8-4C27-BAC1-ABC9C1C60C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45578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708</TotalTime>
  <Words>1944</Words>
  <Application>Microsoft Office PowerPoint</Application>
  <PresentationFormat>Widescreen</PresentationFormat>
  <Paragraphs>234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Cambria Math</vt:lpstr>
      <vt:lpstr>Courier New</vt:lpstr>
      <vt:lpstr>Segoe UI</vt:lpstr>
      <vt:lpstr>Segoe UI Light</vt:lpstr>
      <vt:lpstr>Segoe UI Semibold</vt:lpstr>
      <vt:lpstr>Segoe UI Semilight</vt:lpstr>
      <vt:lpstr>Symbol</vt:lpstr>
      <vt:lpstr>Tw Cen MT</vt:lpstr>
      <vt:lpstr>Wingdings</vt:lpstr>
      <vt:lpstr>Wingdings 3</vt:lpstr>
      <vt:lpstr>Integral</vt:lpstr>
      <vt:lpstr>Sets</vt:lpstr>
      <vt:lpstr>Today</vt:lpstr>
      <vt:lpstr>Sets </vt:lpstr>
      <vt:lpstr>Sets</vt:lpstr>
      <vt:lpstr>Sets</vt:lpstr>
      <vt:lpstr>Try it!</vt:lpstr>
      <vt:lpstr>Some old friends (and some new ones)</vt:lpstr>
      <vt:lpstr>Definitions</vt:lpstr>
      <vt:lpstr>Set Builder Notation</vt:lpstr>
      <vt:lpstr>What do we do with sets?</vt:lpstr>
      <vt:lpstr>A proof!</vt:lpstr>
      <vt:lpstr>A proof!</vt:lpstr>
      <vt:lpstr>Proof-writing advice</vt:lpstr>
      <vt:lpstr>More connectors!</vt:lpstr>
      <vt:lpstr>Two claims, two proof techniques</vt:lpstr>
      <vt:lpstr>Proof By [Counter]Example</vt:lpstr>
      <vt:lpstr>Proof By Cases</vt:lpstr>
      <vt:lpstr>Proof By Cases</vt:lpstr>
      <vt:lpstr>Proof By Cases</vt:lpstr>
      <vt:lpstr>Two More Set Operations</vt:lpstr>
      <vt:lpstr>Two More Set Operations</vt:lpstr>
      <vt:lpstr>Number Theory</vt:lpstr>
      <vt:lpstr>Divides</vt:lpstr>
      <vt:lpstr>Divides</vt:lpstr>
      <vt:lpstr>Why Number Theory?</vt:lpstr>
      <vt:lpstr>A useful theorem </vt:lpstr>
      <vt:lpstr>Unique</vt:lpstr>
      <vt:lpstr>A useful theorem </vt:lpstr>
      <vt:lpstr>Terminology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Weber</dc:creator>
  <cp:lastModifiedBy>rtweber2</cp:lastModifiedBy>
  <cp:revision>37</cp:revision>
  <dcterms:created xsi:type="dcterms:W3CDTF">2020-10-20T19:03:29Z</dcterms:created>
  <dcterms:modified xsi:type="dcterms:W3CDTF">2022-01-26T00:50:32Z</dcterms:modified>
</cp:coreProperties>
</file>