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80" r:id="rId3"/>
    <p:sldId id="258" r:id="rId4"/>
    <p:sldId id="273" r:id="rId5"/>
    <p:sldId id="259" r:id="rId6"/>
    <p:sldId id="262" r:id="rId7"/>
    <p:sldId id="261" r:id="rId8"/>
    <p:sldId id="263" r:id="rId9"/>
    <p:sldId id="264" r:id="rId10"/>
    <p:sldId id="271" r:id="rId11"/>
    <p:sldId id="265" r:id="rId12"/>
    <p:sldId id="267" r:id="rId13"/>
    <p:sldId id="266" r:id="rId14"/>
    <p:sldId id="278" r:id="rId15"/>
    <p:sldId id="268" r:id="rId16"/>
    <p:sldId id="272" r:id="rId17"/>
    <p:sldId id="279" r:id="rId18"/>
    <p:sldId id="270" r:id="rId19"/>
    <p:sldId id="275" r:id="rId20"/>
    <p:sldId id="276" r:id="rId21"/>
    <p:sldId id="277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7" autoAdjust="0"/>
    <p:restoredTop sz="94660"/>
  </p:normalViewPr>
  <p:slideViewPr>
    <p:cSldViewPr snapToGrid="0">
      <p:cViewPr varScale="1">
        <p:scale>
          <a:sx n="82" d="100"/>
          <a:sy n="82" d="100"/>
        </p:scale>
        <p:origin x="66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5AB06B4-108A-47B7-98ED-19E00BD82085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0D62-C39A-4907-8E2C-5E0481235F3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75682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6CB2A4-11AD-445D-9449-ECE97BF7265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315881" y="3446573"/>
            <a:ext cx="5590283" cy="1014667"/>
          </a:xfrm>
        </p:spPr>
        <p:txBody>
          <a:bodyPr/>
          <a:lstStyle>
            <a:lvl1pPr algn="ctr">
              <a:defRPr cap="none" baseline="0"/>
            </a:lvl1pPr>
          </a:lstStyle>
          <a:p>
            <a:r>
              <a:rPr lang="en-US" dirty="0"/>
              <a:t>Big Concept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45E7B94-0CB0-48FD-9BA2-0BCEF75A76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B06B4-108A-47B7-98ED-19E00BD82085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7BA529F-BA16-4C50-8761-34379098BF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838C27-C210-4D9C-AB83-9BF54E3291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0D62-C39A-4907-8E2C-5E0481235F31}" type="slidenum">
              <a:rPr lang="en-US" smtClean="0"/>
              <a:t>‹#›</a:t>
            </a:fld>
            <a:endParaRPr lang="en-US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C067791F-5EAB-433C-8512-E3D8B5FEA33C}"/>
              </a:ext>
            </a:extLst>
          </p:cNvPr>
          <p:cNvCxnSpPr/>
          <p:nvPr/>
        </p:nvCxnSpPr>
        <p:spPr>
          <a:xfrm>
            <a:off x="138752" y="1917510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" name="Group 18">
            <a:extLst>
              <a:ext uri="{FF2B5EF4-FFF2-40B4-BE49-F238E27FC236}">
                <a16:creationId xmlns:a16="http://schemas.microsoft.com/office/drawing/2014/main" id="{19FC5ADD-7CD5-4855-8137-142378EFA26D}"/>
              </a:ext>
            </a:extLst>
          </p:cNvPr>
          <p:cNvGrpSpPr/>
          <p:nvPr/>
        </p:nvGrpSpPr>
        <p:grpSpPr>
          <a:xfrm>
            <a:off x="4736398" y="555634"/>
            <a:ext cx="2723751" cy="2723751"/>
            <a:chOff x="4360460" y="449353"/>
            <a:chExt cx="3282287" cy="3282287"/>
          </a:xfrm>
        </p:grpSpPr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161030CC-581E-4D1E-9ACA-A92F5BB6C0CB}"/>
                </a:ext>
              </a:extLst>
            </p:cNvPr>
            <p:cNvSpPr/>
            <p:nvPr userDrawn="1"/>
          </p:nvSpPr>
          <p:spPr>
            <a:xfrm>
              <a:off x="4360460" y="449353"/>
              <a:ext cx="3282287" cy="3282287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7" name="Shape 822">
              <a:extLst>
                <a:ext uri="{FF2B5EF4-FFF2-40B4-BE49-F238E27FC236}">
                  <a16:creationId xmlns:a16="http://schemas.microsoft.com/office/drawing/2014/main" id="{9662AC8F-8502-4CF6-87AC-2CB7EFEBC5CD}"/>
                </a:ext>
              </a:extLst>
            </p:cNvPr>
            <p:cNvGrpSpPr/>
            <p:nvPr userDrawn="1"/>
          </p:nvGrpSpPr>
          <p:grpSpPr>
            <a:xfrm>
              <a:off x="4868910" y="1003939"/>
              <a:ext cx="2265387" cy="2173113"/>
              <a:chOff x="5233525" y="4954450"/>
              <a:chExt cx="538275" cy="516350"/>
            </a:xfrm>
          </p:grpSpPr>
          <p:sp>
            <p:nvSpPr>
              <p:cNvPr id="8" name="Shape 823">
                <a:extLst>
                  <a:ext uri="{FF2B5EF4-FFF2-40B4-BE49-F238E27FC236}">
                    <a16:creationId xmlns:a16="http://schemas.microsoft.com/office/drawing/2014/main" id="{915C32CE-F54C-4A91-A795-5F6EE0E2C310}"/>
                  </a:ext>
                </a:extLst>
              </p:cNvPr>
              <p:cNvSpPr/>
              <p:nvPr/>
            </p:nvSpPr>
            <p:spPr>
              <a:xfrm>
                <a:off x="5637825" y="4954450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1023" y="3410"/>
                    </a:moveTo>
                    <a:lnTo>
                      <a:pt x="1023" y="3410"/>
                    </a:lnTo>
                    <a:lnTo>
                      <a:pt x="1193" y="3483"/>
                    </a:lnTo>
                    <a:lnTo>
                      <a:pt x="1388" y="3532"/>
                    </a:lnTo>
                    <a:lnTo>
                      <a:pt x="1583" y="3556"/>
                    </a:lnTo>
                    <a:lnTo>
                      <a:pt x="1778" y="3581"/>
                    </a:lnTo>
                    <a:lnTo>
                      <a:pt x="1778" y="3581"/>
                    </a:lnTo>
                    <a:lnTo>
                      <a:pt x="1973" y="3556"/>
                    </a:lnTo>
                    <a:lnTo>
                      <a:pt x="2143" y="3532"/>
                    </a:lnTo>
                    <a:lnTo>
                      <a:pt x="2314" y="3508"/>
                    </a:lnTo>
                    <a:lnTo>
                      <a:pt x="2484" y="3435"/>
                    </a:lnTo>
                    <a:lnTo>
                      <a:pt x="2630" y="3361"/>
                    </a:lnTo>
                    <a:lnTo>
                      <a:pt x="2776" y="3264"/>
                    </a:lnTo>
                    <a:lnTo>
                      <a:pt x="2923" y="3167"/>
                    </a:lnTo>
                    <a:lnTo>
                      <a:pt x="3044" y="3045"/>
                    </a:lnTo>
                    <a:lnTo>
                      <a:pt x="3166" y="2923"/>
                    </a:lnTo>
                    <a:lnTo>
                      <a:pt x="3264" y="2801"/>
                    </a:lnTo>
                    <a:lnTo>
                      <a:pt x="3361" y="2631"/>
                    </a:lnTo>
                    <a:lnTo>
                      <a:pt x="3434" y="2485"/>
                    </a:lnTo>
                    <a:lnTo>
                      <a:pt x="3483" y="2314"/>
                    </a:lnTo>
                    <a:lnTo>
                      <a:pt x="3531" y="2144"/>
                    </a:lnTo>
                    <a:lnTo>
                      <a:pt x="3556" y="1973"/>
                    </a:lnTo>
                    <a:lnTo>
                      <a:pt x="3580" y="1803"/>
                    </a:lnTo>
                    <a:lnTo>
                      <a:pt x="3580" y="1803"/>
                    </a:lnTo>
                    <a:lnTo>
                      <a:pt x="3556" y="1608"/>
                    </a:lnTo>
                    <a:lnTo>
                      <a:pt x="3531" y="1437"/>
                    </a:lnTo>
                    <a:lnTo>
                      <a:pt x="3483" y="1267"/>
                    </a:lnTo>
                    <a:lnTo>
                      <a:pt x="3434" y="1096"/>
                    </a:lnTo>
                    <a:lnTo>
                      <a:pt x="3361" y="950"/>
                    </a:lnTo>
                    <a:lnTo>
                      <a:pt x="3264" y="804"/>
                    </a:lnTo>
                    <a:lnTo>
                      <a:pt x="3166" y="658"/>
                    </a:lnTo>
                    <a:lnTo>
                      <a:pt x="3044" y="536"/>
                    </a:lnTo>
                    <a:lnTo>
                      <a:pt x="2923" y="414"/>
                    </a:lnTo>
                    <a:lnTo>
                      <a:pt x="2776" y="317"/>
                    </a:lnTo>
                    <a:lnTo>
                      <a:pt x="2630" y="220"/>
                    </a:lnTo>
                    <a:lnTo>
                      <a:pt x="2484" y="147"/>
                    </a:lnTo>
                    <a:lnTo>
                      <a:pt x="2314" y="98"/>
                    </a:lnTo>
                    <a:lnTo>
                      <a:pt x="2143" y="49"/>
                    </a:lnTo>
                    <a:lnTo>
                      <a:pt x="1973" y="25"/>
                    </a:lnTo>
                    <a:lnTo>
                      <a:pt x="1778" y="0"/>
                    </a:lnTo>
                    <a:lnTo>
                      <a:pt x="1778" y="0"/>
                    </a:lnTo>
                    <a:lnTo>
                      <a:pt x="1607" y="25"/>
                    </a:lnTo>
                    <a:lnTo>
                      <a:pt x="1437" y="49"/>
                    </a:lnTo>
                    <a:lnTo>
                      <a:pt x="1266" y="98"/>
                    </a:lnTo>
                    <a:lnTo>
                      <a:pt x="1096" y="147"/>
                    </a:lnTo>
                    <a:lnTo>
                      <a:pt x="925" y="220"/>
                    </a:lnTo>
                    <a:lnTo>
                      <a:pt x="779" y="317"/>
                    </a:lnTo>
                    <a:lnTo>
                      <a:pt x="658" y="414"/>
                    </a:lnTo>
                    <a:lnTo>
                      <a:pt x="536" y="536"/>
                    </a:lnTo>
                    <a:lnTo>
                      <a:pt x="414" y="658"/>
                    </a:lnTo>
                    <a:lnTo>
                      <a:pt x="317" y="804"/>
                    </a:lnTo>
                    <a:lnTo>
                      <a:pt x="219" y="950"/>
                    </a:lnTo>
                    <a:lnTo>
                      <a:pt x="146" y="1096"/>
                    </a:lnTo>
                    <a:lnTo>
                      <a:pt x="73" y="1267"/>
                    </a:lnTo>
                    <a:lnTo>
                      <a:pt x="49" y="1437"/>
                    </a:lnTo>
                    <a:lnTo>
                      <a:pt x="24" y="1608"/>
                    </a:lnTo>
                    <a:lnTo>
                      <a:pt x="0" y="1803"/>
                    </a:lnTo>
                    <a:lnTo>
                      <a:pt x="0" y="1803"/>
                    </a:lnTo>
                    <a:lnTo>
                      <a:pt x="24" y="2071"/>
                    </a:lnTo>
                    <a:lnTo>
                      <a:pt x="97" y="2339"/>
                    </a:lnTo>
                    <a:lnTo>
                      <a:pt x="195" y="2582"/>
                    </a:lnTo>
                    <a:lnTo>
                      <a:pt x="317" y="280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" name="Shape 824">
                <a:extLst>
                  <a:ext uri="{FF2B5EF4-FFF2-40B4-BE49-F238E27FC236}">
                    <a16:creationId xmlns:a16="http://schemas.microsoft.com/office/drawing/2014/main" id="{25663F7D-C889-439B-A68E-97D8B29147A8}"/>
                  </a:ext>
                </a:extLst>
              </p:cNvPr>
              <p:cNvSpPr/>
              <p:nvPr/>
            </p:nvSpPr>
            <p:spPr>
              <a:xfrm>
                <a:off x="5323025" y="4980625"/>
                <a:ext cx="88925" cy="889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57" fill="none" extrusionOk="0">
                    <a:moveTo>
                      <a:pt x="3191" y="2850"/>
                    </a:moveTo>
                    <a:lnTo>
                      <a:pt x="3191" y="2850"/>
                    </a:lnTo>
                    <a:lnTo>
                      <a:pt x="3313" y="2680"/>
                    </a:lnTo>
                    <a:lnTo>
                      <a:pt x="3410" y="2509"/>
                    </a:lnTo>
                    <a:lnTo>
                      <a:pt x="3483" y="2314"/>
                    </a:lnTo>
                    <a:lnTo>
                      <a:pt x="3532" y="2095"/>
                    </a:lnTo>
                    <a:lnTo>
                      <a:pt x="3532" y="2095"/>
                    </a:lnTo>
                    <a:lnTo>
                      <a:pt x="3556" y="1925"/>
                    </a:lnTo>
                    <a:lnTo>
                      <a:pt x="3556" y="1730"/>
                    </a:lnTo>
                    <a:lnTo>
                      <a:pt x="3556" y="1559"/>
                    </a:lnTo>
                    <a:lnTo>
                      <a:pt x="3508" y="1389"/>
                    </a:lnTo>
                    <a:lnTo>
                      <a:pt x="3459" y="1218"/>
                    </a:lnTo>
                    <a:lnTo>
                      <a:pt x="3410" y="1072"/>
                    </a:lnTo>
                    <a:lnTo>
                      <a:pt x="3337" y="902"/>
                    </a:lnTo>
                    <a:lnTo>
                      <a:pt x="3240" y="756"/>
                    </a:lnTo>
                    <a:lnTo>
                      <a:pt x="3142" y="634"/>
                    </a:lnTo>
                    <a:lnTo>
                      <a:pt x="3021" y="512"/>
                    </a:lnTo>
                    <a:lnTo>
                      <a:pt x="2899" y="390"/>
                    </a:lnTo>
                    <a:lnTo>
                      <a:pt x="2753" y="293"/>
                    </a:lnTo>
                    <a:lnTo>
                      <a:pt x="2606" y="196"/>
                    </a:lnTo>
                    <a:lnTo>
                      <a:pt x="2436" y="122"/>
                    </a:lnTo>
                    <a:lnTo>
                      <a:pt x="2266" y="74"/>
                    </a:lnTo>
                    <a:lnTo>
                      <a:pt x="2095" y="25"/>
                    </a:lnTo>
                    <a:lnTo>
                      <a:pt x="2095" y="25"/>
                    </a:lnTo>
                    <a:lnTo>
                      <a:pt x="1925" y="1"/>
                    </a:lnTo>
                    <a:lnTo>
                      <a:pt x="1730" y="1"/>
                    </a:lnTo>
                    <a:lnTo>
                      <a:pt x="1559" y="1"/>
                    </a:lnTo>
                    <a:lnTo>
                      <a:pt x="1389" y="25"/>
                    </a:lnTo>
                    <a:lnTo>
                      <a:pt x="1218" y="74"/>
                    </a:lnTo>
                    <a:lnTo>
                      <a:pt x="1072" y="147"/>
                    </a:lnTo>
                    <a:lnTo>
                      <a:pt x="902" y="220"/>
                    </a:lnTo>
                    <a:lnTo>
                      <a:pt x="756" y="317"/>
                    </a:lnTo>
                    <a:lnTo>
                      <a:pt x="634" y="415"/>
                    </a:lnTo>
                    <a:lnTo>
                      <a:pt x="512" y="537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1"/>
                    </a:lnTo>
                    <a:lnTo>
                      <a:pt x="122" y="1097"/>
                    </a:lnTo>
                    <a:lnTo>
                      <a:pt x="74" y="1267"/>
                    </a:lnTo>
                    <a:lnTo>
                      <a:pt x="25" y="1462"/>
                    </a:lnTo>
                    <a:lnTo>
                      <a:pt x="25" y="1462"/>
                    </a:lnTo>
                    <a:lnTo>
                      <a:pt x="1" y="1633"/>
                    </a:lnTo>
                    <a:lnTo>
                      <a:pt x="1" y="1803"/>
                    </a:lnTo>
                    <a:lnTo>
                      <a:pt x="1" y="1998"/>
                    </a:lnTo>
                    <a:lnTo>
                      <a:pt x="25" y="2168"/>
                    </a:lnTo>
                    <a:lnTo>
                      <a:pt x="74" y="2339"/>
                    </a:lnTo>
                    <a:lnTo>
                      <a:pt x="147" y="2485"/>
                    </a:lnTo>
                    <a:lnTo>
                      <a:pt x="220" y="2655"/>
                    </a:lnTo>
                    <a:lnTo>
                      <a:pt x="317" y="2777"/>
                    </a:lnTo>
                    <a:lnTo>
                      <a:pt x="415" y="2923"/>
                    </a:lnTo>
                    <a:lnTo>
                      <a:pt x="536" y="3045"/>
                    </a:lnTo>
                    <a:lnTo>
                      <a:pt x="658" y="3167"/>
                    </a:lnTo>
                    <a:lnTo>
                      <a:pt x="804" y="3264"/>
                    </a:lnTo>
                    <a:lnTo>
                      <a:pt x="950" y="3362"/>
                    </a:lnTo>
                    <a:lnTo>
                      <a:pt x="1096" y="3435"/>
                    </a:lnTo>
                    <a:lnTo>
                      <a:pt x="1267" y="3483"/>
                    </a:lnTo>
                    <a:lnTo>
                      <a:pt x="1462" y="3532"/>
                    </a:lnTo>
                    <a:lnTo>
                      <a:pt x="1462" y="3532"/>
                    </a:lnTo>
                    <a:lnTo>
                      <a:pt x="1705" y="3557"/>
                    </a:lnTo>
                    <a:lnTo>
                      <a:pt x="1973" y="3557"/>
                    </a:lnTo>
                    <a:lnTo>
                      <a:pt x="2217" y="3508"/>
                    </a:lnTo>
                    <a:lnTo>
                      <a:pt x="2460" y="3435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825">
                <a:extLst>
                  <a:ext uri="{FF2B5EF4-FFF2-40B4-BE49-F238E27FC236}">
                    <a16:creationId xmlns:a16="http://schemas.microsoft.com/office/drawing/2014/main" id="{5C225417-5386-4CF0-A050-D547324972FC}"/>
                  </a:ext>
                </a:extLst>
              </p:cNvPr>
              <p:cNvSpPr/>
              <p:nvPr/>
            </p:nvSpPr>
            <p:spPr>
              <a:xfrm>
                <a:off x="5233525" y="5255225"/>
                <a:ext cx="895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81" h="3581" fill="none" extrusionOk="0">
                    <a:moveTo>
                      <a:pt x="3215" y="707"/>
                    </a:moveTo>
                    <a:lnTo>
                      <a:pt x="3215" y="707"/>
                    </a:lnTo>
                    <a:lnTo>
                      <a:pt x="3093" y="585"/>
                    </a:lnTo>
                    <a:lnTo>
                      <a:pt x="2972" y="464"/>
                    </a:lnTo>
                    <a:lnTo>
                      <a:pt x="2850" y="342"/>
                    </a:lnTo>
                    <a:lnTo>
                      <a:pt x="2679" y="244"/>
                    </a:lnTo>
                    <a:lnTo>
                      <a:pt x="2679" y="244"/>
                    </a:lnTo>
                    <a:lnTo>
                      <a:pt x="2533" y="171"/>
                    </a:lnTo>
                    <a:lnTo>
                      <a:pt x="2363" y="98"/>
                    </a:lnTo>
                    <a:lnTo>
                      <a:pt x="2192" y="50"/>
                    </a:lnTo>
                    <a:lnTo>
                      <a:pt x="2022" y="25"/>
                    </a:lnTo>
                    <a:lnTo>
                      <a:pt x="1851" y="1"/>
                    </a:lnTo>
                    <a:lnTo>
                      <a:pt x="1681" y="25"/>
                    </a:lnTo>
                    <a:lnTo>
                      <a:pt x="1510" y="25"/>
                    </a:lnTo>
                    <a:lnTo>
                      <a:pt x="1340" y="74"/>
                    </a:lnTo>
                    <a:lnTo>
                      <a:pt x="1169" y="123"/>
                    </a:lnTo>
                    <a:lnTo>
                      <a:pt x="1023" y="196"/>
                    </a:lnTo>
                    <a:lnTo>
                      <a:pt x="877" y="269"/>
                    </a:lnTo>
                    <a:lnTo>
                      <a:pt x="731" y="366"/>
                    </a:lnTo>
                    <a:lnTo>
                      <a:pt x="585" y="488"/>
                    </a:lnTo>
                    <a:lnTo>
                      <a:pt x="463" y="610"/>
                    </a:lnTo>
                    <a:lnTo>
                      <a:pt x="341" y="731"/>
                    </a:lnTo>
                    <a:lnTo>
                      <a:pt x="244" y="902"/>
                    </a:lnTo>
                    <a:lnTo>
                      <a:pt x="244" y="902"/>
                    </a:lnTo>
                    <a:lnTo>
                      <a:pt x="171" y="1048"/>
                    </a:lnTo>
                    <a:lnTo>
                      <a:pt x="98" y="1219"/>
                    </a:lnTo>
                    <a:lnTo>
                      <a:pt x="49" y="1389"/>
                    </a:lnTo>
                    <a:lnTo>
                      <a:pt x="25" y="1560"/>
                    </a:lnTo>
                    <a:lnTo>
                      <a:pt x="0" y="1730"/>
                    </a:lnTo>
                    <a:lnTo>
                      <a:pt x="0" y="1900"/>
                    </a:lnTo>
                    <a:lnTo>
                      <a:pt x="25" y="2071"/>
                    </a:lnTo>
                    <a:lnTo>
                      <a:pt x="73" y="2241"/>
                    </a:lnTo>
                    <a:lnTo>
                      <a:pt x="122" y="2412"/>
                    </a:lnTo>
                    <a:lnTo>
                      <a:pt x="195" y="2558"/>
                    </a:lnTo>
                    <a:lnTo>
                      <a:pt x="268" y="2729"/>
                    </a:lnTo>
                    <a:lnTo>
                      <a:pt x="366" y="2850"/>
                    </a:lnTo>
                    <a:lnTo>
                      <a:pt x="463" y="2996"/>
                    </a:lnTo>
                    <a:lnTo>
                      <a:pt x="609" y="3118"/>
                    </a:lnTo>
                    <a:lnTo>
                      <a:pt x="731" y="3240"/>
                    </a:lnTo>
                    <a:lnTo>
                      <a:pt x="901" y="3337"/>
                    </a:lnTo>
                    <a:lnTo>
                      <a:pt x="901" y="3337"/>
                    </a:lnTo>
                    <a:lnTo>
                      <a:pt x="1048" y="3410"/>
                    </a:lnTo>
                    <a:lnTo>
                      <a:pt x="1218" y="3484"/>
                    </a:lnTo>
                    <a:lnTo>
                      <a:pt x="1389" y="3532"/>
                    </a:lnTo>
                    <a:lnTo>
                      <a:pt x="1559" y="3557"/>
                    </a:lnTo>
                    <a:lnTo>
                      <a:pt x="1730" y="3581"/>
                    </a:lnTo>
                    <a:lnTo>
                      <a:pt x="1900" y="3581"/>
                    </a:lnTo>
                    <a:lnTo>
                      <a:pt x="2071" y="3557"/>
                    </a:lnTo>
                    <a:lnTo>
                      <a:pt x="2241" y="3508"/>
                    </a:lnTo>
                    <a:lnTo>
                      <a:pt x="2411" y="3459"/>
                    </a:lnTo>
                    <a:lnTo>
                      <a:pt x="2558" y="3410"/>
                    </a:lnTo>
                    <a:lnTo>
                      <a:pt x="2704" y="3313"/>
                    </a:lnTo>
                    <a:lnTo>
                      <a:pt x="2850" y="3216"/>
                    </a:lnTo>
                    <a:lnTo>
                      <a:pt x="2996" y="3118"/>
                    </a:lnTo>
                    <a:lnTo>
                      <a:pt x="3118" y="2996"/>
                    </a:lnTo>
                    <a:lnTo>
                      <a:pt x="3240" y="2850"/>
                    </a:lnTo>
                    <a:lnTo>
                      <a:pt x="3337" y="2704"/>
                    </a:lnTo>
                    <a:lnTo>
                      <a:pt x="3337" y="2704"/>
                    </a:lnTo>
                    <a:lnTo>
                      <a:pt x="3459" y="2412"/>
                    </a:lnTo>
                    <a:lnTo>
                      <a:pt x="3532" y="2144"/>
                    </a:lnTo>
                    <a:lnTo>
                      <a:pt x="3581" y="1852"/>
                    </a:lnTo>
                    <a:lnTo>
                      <a:pt x="3556" y="156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826">
                <a:extLst>
                  <a:ext uri="{FF2B5EF4-FFF2-40B4-BE49-F238E27FC236}">
                    <a16:creationId xmlns:a16="http://schemas.microsoft.com/office/drawing/2014/main" id="{F2B2177A-3C1C-4737-A983-B5086B44BAC9}"/>
                  </a:ext>
                </a:extLst>
              </p:cNvPr>
              <p:cNvSpPr/>
              <p:nvPr/>
            </p:nvSpPr>
            <p:spPr>
              <a:xfrm>
                <a:off x="5453325" y="5382475"/>
                <a:ext cx="88925" cy="883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33" fill="none" extrusionOk="0">
                    <a:moveTo>
                      <a:pt x="1389" y="1"/>
                    </a:moveTo>
                    <a:lnTo>
                      <a:pt x="1389" y="1"/>
                    </a:lnTo>
                    <a:lnTo>
                      <a:pt x="1194" y="50"/>
                    </a:lnTo>
                    <a:lnTo>
                      <a:pt x="999" y="147"/>
                    </a:lnTo>
                    <a:lnTo>
                      <a:pt x="804" y="245"/>
                    </a:lnTo>
                    <a:lnTo>
                      <a:pt x="634" y="366"/>
                    </a:lnTo>
                    <a:lnTo>
                      <a:pt x="634" y="366"/>
                    </a:lnTo>
                    <a:lnTo>
                      <a:pt x="488" y="488"/>
                    </a:lnTo>
                    <a:lnTo>
                      <a:pt x="390" y="634"/>
                    </a:lnTo>
                    <a:lnTo>
                      <a:pt x="268" y="780"/>
                    </a:lnTo>
                    <a:lnTo>
                      <a:pt x="195" y="926"/>
                    </a:lnTo>
                    <a:lnTo>
                      <a:pt x="122" y="1073"/>
                    </a:lnTo>
                    <a:lnTo>
                      <a:pt x="74" y="1243"/>
                    </a:lnTo>
                    <a:lnTo>
                      <a:pt x="25" y="1414"/>
                    </a:lnTo>
                    <a:lnTo>
                      <a:pt x="0" y="1584"/>
                    </a:lnTo>
                    <a:lnTo>
                      <a:pt x="0" y="1755"/>
                    </a:lnTo>
                    <a:lnTo>
                      <a:pt x="0" y="1925"/>
                    </a:lnTo>
                    <a:lnTo>
                      <a:pt x="25" y="2096"/>
                    </a:lnTo>
                    <a:lnTo>
                      <a:pt x="74" y="2266"/>
                    </a:lnTo>
                    <a:lnTo>
                      <a:pt x="122" y="2412"/>
                    </a:lnTo>
                    <a:lnTo>
                      <a:pt x="195" y="2583"/>
                    </a:lnTo>
                    <a:lnTo>
                      <a:pt x="293" y="2729"/>
                    </a:lnTo>
                    <a:lnTo>
                      <a:pt x="415" y="2875"/>
                    </a:lnTo>
                    <a:lnTo>
                      <a:pt x="415" y="2875"/>
                    </a:lnTo>
                    <a:lnTo>
                      <a:pt x="536" y="3021"/>
                    </a:lnTo>
                    <a:lnTo>
                      <a:pt x="658" y="3143"/>
                    </a:lnTo>
                    <a:lnTo>
                      <a:pt x="804" y="3240"/>
                    </a:lnTo>
                    <a:lnTo>
                      <a:pt x="950" y="3313"/>
                    </a:lnTo>
                    <a:lnTo>
                      <a:pt x="1121" y="3386"/>
                    </a:lnTo>
                    <a:lnTo>
                      <a:pt x="1267" y="3459"/>
                    </a:lnTo>
                    <a:lnTo>
                      <a:pt x="1437" y="3484"/>
                    </a:lnTo>
                    <a:lnTo>
                      <a:pt x="1608" y="3508"/>
                    </a:lnTo>
                    <a:lnTo>
                      <a:pt x="1778" y="3532"/>
                    </a:lnTo>
                    <a:lnTo>
                      <a:pt x="1949" y="3508"/>
                    </a:lnTo>
                    <a:lnTo>
                      <a:pt x="2119" y="3484"/>
                    </a:lnTo>
                    <a:lnTo>
                      <a:pt x="2290" y="3435"/>
                    </a:lnTo>
                    <a:lnTo>
                      <a:pt x="2460" y="3386"/>
                    </a:lnTo>
                    <a:lnTo>
                      <a:pt x="2606" y="3313"/>
                    </a:lnTo>
                    <a:lnTo>
                      <a:pt x="2777" y="3216"/>
                    </a:lnTo>
                    <a:lnTo>
                      <a:pt x="2923" y="3118"/>
                    </a:lnTo>
                    <a:lnTo>
                      <a:pt x="2923" y="3118"/>
                    </a:lnTo>
                    <a:lnTo>
                      <a:pt x="3045" y="2997"/>
                    </a:lnTo>
                    <a:lnTo>
                      <a:pt x="3167" y="2851"/>
                    </a:lnTo>
                    <a:lnTo>
                      <a:pt x="3264" y="2704"/>
                    </a:lnTo>
                    <a:lnTo>
                      <a:pt x="3361" y="2558"/>
                    </a:lnTo>
                    <a:lnTo>
                      <a:pt x="3435" y="2412"/>
                    </a:lnTo>
                    <a:lnTo>
                      <a:pt x="3483" y="2242"/>
                    </a:lnTo>
                    <a:lnTo>
                      <a:pt x="3532" y="2071"/>
                    </a:lnTo>
                    <a:lnTo>
                      <a:pt x="3556" y="1901"/>
                    </a:lnTo>
                    <a:lnTo>
                      <a:pt x="3556" y="1730"/>
                    </a:lnTo>
                    <a:lnTo>
                      <a:pt x="3556" y="1560"/>
                    </a:lnTo>
                    <a:lnTo>
                      <a:pt x="3532" y="1389"/>
                    </a:lnTo>
                    <a:lnTo>
                      <a:pt x="3483" y="1219"/>
                    </a:lnTo>
                    <a:lnTo>
                      <a:pt x="3410" y="1048"/>
                    </a:lnTo>
                    <a:lnTo>
                      <a:pt x="3337" y="902"/>
                    </a:lnTo>
                    <a:lnTo>
                      <a:pt x="3264" y="756"/>
                    </a:lnTo>
                    <a:lnTo>
                      <a:pt x="3142" y="610"/>
                    </a:lnTo>
                    <a:lnTo>
                      <a:pt x="3142" y="610"/>
                    </a:lnTo>
                    <a:lnTo>
                      <a:pt x="2972" y="415"/>
                    </a:lnTo>
                    <a:lnTo>
                      <a:pt x="2753" y="245"/>
                    </a:lnTo>
                    <a:lnTo>
                      <a:pt x="2533" y="123"/>
                    </a:lnTo>
                    <a:lnTo>
                      <a:pt x="2314" y="5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827">
                <a:extLst>
                  <a:ext uri="{FF2B5EF4-FFF2-40B4-BE49-F238E27FC236}">
                    <a16:creationId xmlns:a16="http://schemas.microsoft.com/office/drawing/2014/main" id="{065E0883-FD56-4990-A3BA-7394FB6E3D9D}"/>
                  </a:ext>
                </a:extLst>
              </p:cNvPr>
              <p:cNvSpPr/>
              <p:nvPr/>
            </p:nvSpPr>
            <p:spPr>
              <a:xfrm>
                <a:off x="5682875" y="5188875"/>
                <a:ext cx="88925" cy="89525"/>
              </a:xfrm>
              <a:custGeom>
                <a:avLst/>
                <a:gdLst/>
                <a:ahLst/>
                <a:cxnLst/>
                <a:rect l="0" t="0" r="0" b="0"/>
                <a:pathLst>
                  <a:path w="3557" h="3581" fill="none" extrusionOk="0">
                    <a:moveTo>
                      <a:pt x="0" y="2022"/>
                    </a:moveTo>
                    <a:lnTo>
                      <a:pt x="0" y="2022"/>
                    </a:lnTo>
                    <a:lnTo>
                      <a:pt x="25" y="2216"/>
                    </a:lnTo>
                    <a:lnTo>
                      <a:pt x="98" y="2411"/>
                    </a:lnTo>
                    <a:lnTo>
                      <a:pt x="98" y="2411"/>
                    </a:lnTo>
                    <a:lnTo>
                      <a:pt x="171" y="2557"/>
                    </a:lnTo>
                    <a:lnTo>
                      <a:pt x="244" y="2728"/>
                    </a:lnTo>
                    <a:lnTo>
                      <a:pt x="341" y="2874"/>
                    </a:lnTo>
                    <a:lnTo>
                      <a:pt x="463" y="2996"/>
                    </a:lnTo>
                    <a:lnTo>
                      <a:pt x="585" y="3118"/>
                    </a:lnTo>
                    <a:lnTo>
                      <a:pt x="707" y="3239"/>
                    </a:lnTo>
                    <a:lnTo>
                      <a:pt x="853" y="3337"/>
                    </a:lnTo>
                    <a:lnTo>
                      <a:pt x="999" y="3410"/>
                    </a:lnTo>
                    <a:lnTo>
                      <a:pt x="1169" y="3483"/>
                    </a:lnTo>
                    <a:lnTo>
                      <a:pt x="1340" y="3532"/>
                    </a:lnTo>
                    <a:lnTo>
                      <a:pt x="1510" y="3556"/>
                    </a:lnTo>
                    <a:lnTo>
                      <a:pt x="1681" y="3580"/>
                    </a:lnTo>
                    <a:lnTo>
                      <a:pt x="1851" y="3580"/>
                    </a:lnTo>
                    <a:lnTo>
                      <a:pt x="2022" y="3556"/>
                    </a:lnTo>
                    <a:lnTo>
                      <a:pt x="2192" y="3532"/>
                    </a:lnTo>
                    <a:lnTo>
                      <a:pt x="2363" y="3459"/>
                    </a:lnTo>
                    <a:lnTo>
                      <a:pt x="2363" y="3459"/>
                    </a:lnTo>
                    <a:lnTo>
                      <a:pt x="2533" y="3410"/>
                    </a:lnTo>
                    <a:lnTo>
                      <a:pt x="2704" y="3312"/>
                    </a:lnTo>
                    <a:lnTo>
                      <a:pt x="2850" y="3215"/>
                    </a:lnTo>
                    <a:lnTo>
                      <a:pt x="2972" y="3093"/>
                    </a:lnTo>
                    <a:lnTo>
                      <a:pt x="3093" y="2971"/>
                    </a:lnTo>
                    <a:lnTo>
                      <a:pt x="3215" y="2850"/>
                    </a:lnTo>
                    <a:lnTo>
                      <a:pt x="3288" y="2704"/>
                    </a:lnTo>
                    <a:lnTo>
                      <a:pt x="3386" y="2557"/>
                    </a:lnTo>
                    <a:lnTo>
                      <a:pt x="3434" y="2387"/>
                    </a:lnTo>
                    <a:lnTo>
                      <a:pt x="3483" y="2216"/>
                    </a:lnTo>
                    <a:lnTo>
                      <a:pt x="3532" y="2070"/>
                    </a:lnTo>
                    <a:lnTo>
                      <a:pt x="3556" y="1875"/>
                    </a:lnTo>
                    <a:lnTo>
                      <a:pt x="3556" y="1705"/>
                    </a:lnTo>
                    <a:lnTo>
                      <a:pt x="3532" y="1534"/>
                    </a:lnTo>
                    <a:lnTo>
                      <a:pt x="3507" y="1364"/>
                    </a:lnTo>
                    <a:lnTo>
                      <a:pt x="3434" y="1194"/>
                    </a:lnTo>
                    <a:lnTo>
                      <a:pt x="3434" y="1194"/>
                    </a:lnTo>
                    <a:lnTo>
                      <a:pt x="3361" y="1023"/>
                    </a:lnTo>
                    <a:lnTo>
                      <a:pt x="3288" y="853"/>
                    </a:lnTo>
                    <a:lnTo>
                      <a:pt x="3191" y="706"/>
                    </a:lnTo>
                    <a:lnTo>
                      <a:pt x="3069" y="585"/>
                    </a:lnTo>
                    <a:lnTo>
                      <a:pt x="2947" y="463"/>
                    </a:lnTo>
                    <a:lnTo>
                      <a:pt x="2825" y="341"/>
                    </a:lnTo>
                    <a:lnTo>
                      <a:pt x="2679" y="268"/>
                    </a:lnTo>
                    <a:lnTo>
                      <a:pt x="2533" y="171"/>
                    </a:lnTo>
                    <a:lnTo>
                      <a:pt x="2363" y="122"/>
                    </a:lnTo>
                    <a:lnTo>
                      <a:pt x="2192" y="73"/>
                    </a:lnTo>
                    <a:lnTo>
                      <a:pt x="2022" y="24"/>
                    </a:lnTo>
                    <a:lnTo>
                      <a:pt x="1851" y="24"/>
                    </a:lnTo>
                    <a:lnTo>
                      <a:pt x="1681" y="0"/>
                    </a:lnTo>
                    <a:lnTo>
                      <a:pt x="1510" y="24"/>
                    </a:lnTo>
                    <a:lnTo>
                      <a:pt x="1340" y="73"/>
                    </a:lnTo>
                    <a:lnTo>
                      <a:pt x="1169" y="122"/>
                    </a:lnTo>
                    <a:lnTo>
                      <a:pt x="1169" y="122"/>
                    </a:lnTo>
                    <a:lnTo>
                      <a:pt x="974" y="195"/>
                    </a:lnTo>
                    <a:lnTo>
                      <a:pt x="804" y="292"/>
                    </a:lnTo>
                    <a:lnTo>
                      <a:pt x="658" y="390"/>
                    </a:lnTo>
                    <a:lnTo>
                      <a:pt x="512" y="512"/>
                    </a:lnTo>
                    <a:lnTo>
                      <a:pt x="390" y="658"/>
                    </a:lnTo>
                    <a:lnTo>
                      <a:pt x="293" y="804"/>
                    </a:lnTo>
                    <a:lnTo>
                      <a:pt x="195" y="950"/>
                    </a:lnTo>
                    <a:lnTo>
                      <a:pt x="122" y="1120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" name="Shape 828">
                <a:extLst>
                  <a:ext uri="{FF2B5EF4-FFF2-40B4-BE49-F238E27FC236}">
                    <a16:creationId xmlns:a16="http://schemas.microsoft.com/office/drawing/2014/main" id="{C497A5ED-CCEE-4F09-A7B4-7079C57F1DC1}"/>
                  </a:ext>
                </a:extLst>
              </p:cNvPr>
              <p:cNvSpPr/>
              <p:nvPr/>
            </p:nvSpPr>
            <p:spPr>
              <a:xfrm>
                <a:off x="5411925" y="5110925"/>
                <a:ext cx="188775" cy="189400"/>
              </a:xfrm>
              <a:custGeom>
                <a:avLst/>
                <a:gdLst/>
                <a:ahLst/>
                <a:cxnLst/>
                <a:rect l="0" t="0" r="0" b="0"/>
                <a:pathLst>
                  <a:path w="7551" h="7576" fill="none" extrusionOk="0">
                    <a:moveTo>
                      <a:pt x="0" y="3776"/>
                    </a:moveTo>
                    <a:lnTo>
                      <a:pt x="0" y="3776"/>
                    </a:lnTo>
                    <a:lnTo>
                      <a:pt x="25" y="3410"/>
                    </a:lnTo>
                    <a:lnTo>
                      <a:pt x="73" y="3021"/>
                    </a:lnTo>
                    <a:lnTo>
                      <a:pt x="171" y="2655"/>
                    </a:lnTo>
                    <a:lnTo>
                      <a:pt x="293" y="2314"/>
                    </a:lnTo>
                    <a:lnTo>
                      <a:pt x="463" y="1973"/>
                    </a:lnTo>
                    <a:lnTo>
                      <a:pt x="658" y="1681"/>
                    </a:lnTo>
                    <a:lnTo>
                      <a:pt x="877" y="1389"/>
                    </a:lnTo>
                    <a:lnTo>
                      <a:pt x="1121" y="1121"/>
                    </a:lnTo>
                    <a:lnTo>
                      <a:pt x="1389" y="877"/>
                    </a:lnTo>
                    <a:lnTo>
                      <a:pt x="1656" y="658"/>
                    </a:lnTo>
                    <a:lnTo>
                      <a:pt x="1973" y="463"/>
                    </a:lnTo>
                    <a:lnTo>
                      <a:pt x="2314" y="293"/>
                    </a:lnTo>
                    <a:lnTo>
                      <a:pt x="2655" y="171"/>
                    </a:lnTo>
                    <a:lnTo>
                      <a:pt x="3020" y="74"/>
                    </a:lnTo>
                    <a:lnTo>
                      <a:pt x="3386" y="25"/>
                    </a:lnTo>
                    <a:lnTo>
                      <a:pt x="3775" y="1"/>
                    </a:lnTo>
                    <a:lnTo>
                      <a:pt x="3775" y="1"/>
                    </a:lnTo>
                    <a:lnTo>
                      <a:pt x="4165" y="25"/>
                    </a:lnTo>
                    <a:lnTo>
                      <a:pt x="4555" y="74"/>
                    </a:lnTo>
                    <a:lnTo>
                      <a:pt x="4896" y="171"/>
                    </a:lnTo>
                    <a:lnTo>
                      <a:pt x="5261" y="293"/>
                    </a:lnTo>
                    <a:lnTo>
                      <a:pt x="5578" y="463"/>
                    </a:lnTo>
                    <a:lnTo>
                      <a:pt x="5894" y="658"/>
                    </a:lnTo>
                    <a:lnTo>
                      <a:pt x="6186" y="877"/>
                    </a:lnTo>
                    <a:lnTo>
                      <a:pt x="6454" y="1121"/>
                    </a:lnTo>
                    <a:lnTo>
                      <a:pt x="6698" y="1389"/>
                    </a:lnTo>
                    <a:lnTo>
                      <a:pt x="6917" y="1681"/>
                    </a:lnTo>
                    <a:lnTo>
                      <a:pt x="7112" y="1973"/>
                    </a:lnTo>
                    <a:lnTo>
                      <a:pt x="7258" y="2314"/>
                    </a:lnTo>
                    <a:lnTo>
                      <a:pt x="7404" y="2655"/>
                    </a:lnTo>
                    <a:lnTo>
                      <a:pt x="7477" y="3021"/>
                    </a:lnTo>
                    <a:lnTo>
                      <a:pt x="7550" y="3410"/>
                    </a:lnTo>
                    <a:lnTo>
                      <a:pt x="7550" y="3776"/>
                    </a:lnTo>
                    <a:lnTo>
                      <a:pt x="7550" y="3776"/>
                    </a:lnTo>
                    <a:lnTo>
                      <a:pt x="7550" y="4165"/>
                    </a:lnTo>
                    <a:lnTo>
                      <a:pt x="7477" y="4555"/>
                    </a:lnTo>
                    <a:lnTo>
                      <a:pt x="7404" y="4920"/>
                    </a:lnTo>
                    <a:lnTo>
                      <a:pt x="7258" y="5261"/>
                    </a:lnTo>
                    <a:lnTo>
                      <a:pt x="7112" y="5578"/>
                    </a:lnTo>
                    <a:lnTo>
                      <a:pt x="6917" y="5895"/>
                    </a:lnTo>
                    <a:lnTo>
                      <a:pt x="6698" y="6187"/>
                    </a:lnTo>
                    <a:lnTo>
                      <a:pt x="6454" y="6455"/>
                    </a:lnTo>
                    <a:lnTo>
                      <a:pt x="6186" y="6698"/>
                    </a:lnTo>
                    <a:lnTo>
                      <a:pt x="5894" y="6917"/>
                    </a:lnTo>
                    <a:lnTo>
                      <a:pt x="5578" y="7112"/>
                    </a:lnTo>
                    <a:lnTo>
                      <a:pt x="5261" y="7258"/>
                    </a:lnTo>
                    <a:lnTo>
                      <a:pt x="4896" y="7405"/>
                    </a:lnTo>
                    <a:lnTo>
                      <a:pt x="4555" y="7478"/>
                    </a:lnTo>
                    <a:lnTo>
                      <a:pt x="4165" y="7551"/>
                    </a:lnTo>
                    <a:lnTo>
                      <a:pt x="3775" y="7575"/>
                    </a:lnTo>
                    <a:lnTo>
                      <a:pt x="3775" y="7575"/>
                    </a:lnTo>
                    <a:lnTo>
                      <a:pt x="3386" y="7551"/>
                    </a:lnTo>
                    <a:lnTo>
                      <a:pt x="3020" y="7478"/>
                    </a:lnTo>
                    <a:lnTo>
                      <a:pt x="2655" y="7405"/>
                    </a:lnTo>
                    <a:lnTo>
                      <a:pt x="2314" y="7258"/>
                    </a:lnTo>
                    <a:lnTo>
                      <a:pt x="1973" y="7112"/>
                    </a:lnTo>
                    <a:lnTo>
                      <a:pt x="1656" y="6917"/>
                    </a:lnTo>
                    <a:lnTo>
                      <a:pt x="1389" y="6698"/>
                    </a:lnTo>
                    <a:lnTo>
                      <a:pt x="1121" y="6455"/>
                    </a:lnTo>
                    <a:lnTo>
                      <a:pt x="877" y="6187"/>
                    </a:lnTo>
                    <a:lnTo>
                      <a:pt x="658" y="5895"/>
                    </a:lnTo>
                    <a:lnTo>
                      <a:pt x="463" y="5578"/>
                    </a:lnTo>
                    <a:lnTo>
                      <a:pt x="293" y="5261"/>
                    </a:lnTo>
                    <a:lnTo>
                      <a:pt x="171" y="4920"/>
                    </a:lnTo>
                    <a:lnTo>
                      <a:pt x="73" y="4555"/>
                    </a:lnTo>
                    <a:lnTo>
                      <a:pt x="25" y="4165"/>
                    </a:lnTo>
                    <a:lnTo>
                      <a:pt x="0" y="3776"/>
                    </a:lnTo>
                    <a:lnTo>
                      <a:pt x="0" y="3776"/>
                    </a:lnTo>
                    <a:close/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" name="Shape 829">
                <a:extLst>
                  <a:ext uri="{FF2B5EF4-FFF2-40B4-BE49-F238E27FC236}">
                    <a16:creationId xmlns:a16="http://schemas.microsoft.com/office/drawing/2014/main" id="{D8CBE5C1-1916-4EF1-B9E9-DC5E58DE62C4}"/>
                  </a:ext>
                </a:extLst>
              </p:cNvPr>
              <p:cNvSpPr/>
              <p:nvPr/>
            </p:nvSpPr>
            <p:spPr>
              <a:xfrm>
                <a:off x="5367475" y="5025075"/>
                <a:ext cx="81600" cy="105975"/>
              </a:xfrm>
              <a:custGeom>
                <a:avLst/>
                <a:gdLst/>
                <a:ahLst/>
                <a:cxnLst/>
                <a:rect l="0" t="0" r="0" b="0"/>
                <a:pathLst>
                  <a:path w="3264" h="4239" fill="none" extrusionOk="0">
                    <a:moveTo>
                      <a:pt x="0" y="1"/>
                    </a:moveTo>
                    <a:lnTo>
                      <a:pt x="3264" y="4238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" name="Shape 830">
                <a:extLst>
                  <a:ext uri="{FF2B5EF4-FFF2-40B4-BE49-F238E27FC236}">
                    <a16:creationId xmlns:a16="http://schemas.microsoft.com/office/drawing/2014/main" id="{BB37530B-08B3-4205-8A08-E876EE3F9FBE}"/>
                  </a:ext>
                </a:extLst>
              </p:cNvPr>
              <p:cNvSpPr/>
              <p:nvPr/>
            </p:nvSpPr>
            <p:spPr>
              <a:xfrm>
                <a:off x="5567800" y="4999500"/>
                <a:ext cx="115100" cy="133975"/>
              </a:xfrm>
              <a:custGeom>
                <a:avLst/>
                <a:gdLst/>
                <a:ahLst/>
                <a:cxnLst/>
                <a:rect l="0" t="0" r="0" b="0"/>
                <a:pathLst>
                  <a:path w="4604" h="5359" fill="none" extrusionOk="0">
                    <a:moveTo>
                      <a:pt x="0" y="5359"/>
                    </a:moveTo>
                    <a:lnTo>
                      <a:pt x="4603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" name="Shape 831">
                <a:extLst>
                  <a:ext uri="{FF2B5EF4-FFF2-40B4-BE49-F238E27FC236}">
                    <a16:creationId xmlns:a16="http://schemas.microsoft.com/office/drawing/2014/main" id="{14DEB002-C856-4D51-9E3F-42951B8C7A10}"/>
                  </a:ext>
                </a:extLst>
              </p:cNvPr>
              <p:cNvSpPr/>
              <p:nvPr/>
            </p:nvSpPr>
            <p:spPr>
              <a:xfrm>
                <a:off x="5600075" y="5217475"/>
                <a:ext cx="127275" cy="16475"/>
              </a:xfrm>
              <a:custGeom>
                <a:avLst/>
                <a:gdLst/>
                <a:ahLst/>
                <a:cxnLst/>
                <a:rect l="0" t="0" r="0" b="0"/>
                <a:pathLst>
                  <a:path w="5091" h="659" fill="none" extrusionOk="0">
                    <a:moveTo>
                      <a:pt x="5090" y="658"/>
                    </a:moveTo>
                    <a:lnTo>
                      <a:pt x="0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7" name="Shape 832">
                <a:extLst>
                  <a:ext uri="{FF2B5EF4-FFF2-40B4-BE49-F238E27FC236}">
                    <a16:creationId xmlns:a16="http://schemas.microsoft.com/office/drawing/2014/main" id="{5B5D5E96-C594-4AB6-9DF5-2ED8F56CCF52}"/>
                  </a:ext>
                </a:extLst>
              </p:cNvPr>
              <p:cNvSpPr/>
              <p:nvPr/>
            </p:nvSpPr>
            <p:spPr>
              <a:xfrm>
                <a:off x="5497775" y="5299675"/>
                <a:ext cx="4900" cy="126675"/>
              </a:xfrm>
              <a:custGeom>
                <a:avLst/>
                <a:gdLst/>
                <a:ahLst/>
                <a:cxnLst/>
                <a:rect l="0" t="0" r="0" b="0"/>
                <a:pathLst>
                  <a:path w="196" h="5067" fill="none" extrusionOk="0">
                    <a:moveTo>
                      <a:pt x="0" y="5067"/>
                    </a:moveTo>
                    <a:lnTo>
                      <a:pt x="195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" name="Shape 833">
                <a:extLst>
                  <a:ext uri="{FF2B5EF4-FFF2-40B4-BE49-F238E27FC236}">
                    <a16:creationId xmlns:a16="http://schemas.microsoft.com/office/drawing/2014/main" id="{3FC3F998-CA08-40F4-81A5-CEC994EBBF42}"/>
                  </a:ext>
                </a:extLst>
              </p:cNvPr>
              <p:cNvSpPr/>
              <p:nvPr/>
            </p:nvSpPr>
            <p:spPr>
              <a:xfrm>
                <a:off x="5277975" y="5241825"/>
                <a:ext cx="141275" cy="58500"/>
              </a:xfrm>
              <a:custGeom>
                <a:avLst/>
                <a:gdLst/>
                <a:ahLst/>
                <a:cxnLst/>
                <a:rect l="0" t="0" r="0" b="0"/>
                <a:pathLst>
                  <a:path w="5651" h="2340" fill="none" extrusionOk="0">
                    <a:moveTo>
                      <a:pt x="0" y="2339"/>
                    </a:moveTo>
                    <a:lnTo>
                      <a:pt x="5651" y="1"/>
                    </a:lnTo>
                  </a:path>
                </a:pathLst>
              </a:custGeom>
              <a:noFill/>
              <a:ln w="2857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9C05CDBC-229D-45E2-B2F9-9037D7DF97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315880" y="4628428"/>
            <a:ext cx="5590283" cy="1463040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4D812236-1A32-4FE2-AB5A-F8F998D835F3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05936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01CC624-0437-43EF-99D3-4B5E545BF210}"/>
              </a:ext>
            </a:extLst>
          </p:cNvPr>
          <p:cNvSpPr/>
          <p:nvPr/>
        </p:nvSpPr>
        <p:spPr>
          <a:xfrm>
            <a:off x="272955" y="0"/>
            <a:ext cx="423081" cy="15623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FEBE18-A94F-4CF8-8975-BC720F070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B06B4-108A-47B7-98ED-19E00BD82085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FEFF45-D87C-45A5-8A43-AA51E8326F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4B072C5-2DDD-45C4-966C-970A137A42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0D62-C39A-4907-8E2C-5E0481235F31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537B5817-8D3A-4DD3-92FF-32BBC5F91560}"/>
              </a:ext>
            </a:extLst>
          </p:cNvPr>
          <p:cNvCxnSpPr/>
          <p:nvPr/>
        </p:nvCxnSpPr>
        <p:spPr>
          <a:xfrm>
            <a:off x="61415" y="753975"/>
            <a:ext cx="12008609" cy="0"/>
          </a:xfrm>
          <a:prstGeom prst="line">
            <a:avLst/>
          </a:prstGeom>
          <a:ln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432B1C59-33FF-4FB4-BDD7-F61C640085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8134" y="263276"/>
            <a:ext cx="10334364" cy="1014667"/>
          </a:xfrm>
          <a:solidFill>
            <a:schemeClr val="bg1"/>
          </a:solidFill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B754F48-B758-43EB-980F-1E2884C8E2A7}"/>
              </a:ext>
            </a:extLst>
          </p:cNvPr>
          <p:cNvGrpSpPr/>
          <p:nvPr/>
        </p:nvGrpSpPr>
        <p:grpSpPr>
          <a:xfrm>
            <a:off x="575239" y="475151"/>
            <a:ext cx="631298" cy="631298"/>
            <a:chOff x="1530939" y="2405329"/>
            <a:chExt cx="631298" cy="631298"/>
          </a:xfrm>
        </p:grpSpPr>
        <p:sp>
          <p:nvSpPr>
            <p:cNvPr id="7" name="Oval 6">
              <a:extLst>
                <a:ext uri="{FF2B5EF4-FFF2-40B4-BE49-F238E27FC236}">
                  <a16:creationId xmlns:a16="http://schemas.microsoft.com/office/drawing/2014/main" id="{99BADBD9-302C-40D9-A763-C65CCFE16FDE}"/>
                </a:ext>
              </a:extLst>
            </p:cNvPr>
            <p:cNvSpPr/>
            <p:nvPr userDrawn="1"/>
          </p:nvSpPr>
          <p:spPr>
            <a:xfrm>
              <a:off x="1530939" y="2405329"/>
              <a:ext cx="631298" cy="631298"/>
            </a:xfrm>
            <a:prstGeom prst="ellipse">
              <a:avLst/>
            </a:prstGeom>
            <a:solidFill>
              <a:srgbClr val="B6A47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8" name="Shape 490">
              <a:extLst>
                <a:ext uri="{FF2B5EF4-FFF2-40B4-BE49-F238E27FC236}">
                  <a16:creationId xmlns:a16="http://schemas.microsoft.com/office/drawing/2014/main" id="{ABC713E7-D704-4682-B292-907313F269C9}"/>
                </a:ext>
              </a:extLst>
            </p:cNvPr>
            <p:cNvGrpSpPr/>
            <p:nvPr userDrawn="1"/>
          </p:nvGrpSpPr>
          <p:grpSpPr>
            <a:xfrm>
              <a:off x="1661835" y="2536225"/>
              <a:ext cx="369505" cy="369505"/>
              <a:chOff x="2594050" y="1631825"/>
              <a:chExt cx="439625" cy="439625"/>
            </a:xfrm>
          </p:grpSpPr>
          <p:sp>
            <p:nvSpPr>
              <p:cNvPr id="9" name="Shape 491">
                <a:extLst>
                  <a:ext uri="{FF2B5EF4-FFF2-40B4-BE49-F238E27FC236}">
                    <a16:creationId xmlns:a16="http://schemas.microsoft.com/office/drawing/2014/main" id="{5701E159-D011-460A-BF32-22B3BFF6328B}"/>
                  </a:ext>
                </a:extLst>
              </p:cNvPr>
              <p:cNvSpPr/>
              <p:nvPr/>
            </p:nvSpPr>
            <p:spPr>
              <a:xfrm>
                <a:off x="2594050" y="1883300"/>
                <a:ext cx="188175" cy="188150"/>
              </a:xfrm>
              <a:custGeom>
                <a:avLst/>
                <a:gdLst/>
                <a:ahLst/>
                <a:cxnLst/>
                <a:rect l="0" t="0" r="0" b="0"/>
                <a:pathLst>
                  <a:path w="7527" h="7526" fill="none" extrusionOk="0">
                    <a:moveTo>
                      <a:pt x="5992" y="0"/>
                    </a:moveTo>
                    <a:lnTo>
                      <a:pt x="537" y="6430"/>
                    </a:lnTo>
                    <a:lnTo>
                      <a:pt x="1" y="7526"/>
                    </a:lnTo>
                    <a:lnTo>
                      <a:pt x="1097" y="6990"/>
                    </a:lnTo>
                    <a:lnTo>
                      <a:pt x="7526" y="1534"/>
                    </a:lnTo>
                    <a:lnTo>
                      <a:pt x="5992" y="0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" name="Shape 492">
                <a:extLst>
                  <a:ext uri="{FF2B5EF4-FFF2-40B4-BE49-F238E27FC236}">
                    <a16:creationId xmlns:a16="http://schemas.microsoft.com/office/drawing/2014/main" id="{CA3D8659-8AB7-48FB-9131-98E6A18A0B20}"/>
                  </a:ext>
                </a:extLst>
              </p:cNvPr>
              <p:cNvSpPr/>
              <p:nvPr/>
            </p:nvSpPr>
            <p:spPr>
              <a:xfrm>
                <a:off x="2857700" y="1631825"/>
                <a:ext cx="175975" cy="176000"/>
              </a:xfrm>
              <a:custGeom>
                <a:avLst/>
                <a:gdLst/>
                <a:ahLst/>
                <a:cxnLst/>
                <a:rect l="0" t="0" r="0" b="0"/>
                <a:pathLst>
                  <a:path w="7039" h="7040" fill="none" extrusionOk="0">
                    <a:moveTo>
                      <a:pt x="268" y="2704"/>
                    </a:moveTo>
                    <a:lnTo>
                      <a:pt x="4336" y="6771"/>
                    </a:lnTo>
                    <a:lnTo>
                      <a:pt x="4336" y="6771"/>
                    </a:lnTo>
                    <a:lnTo>
                      <a:pt x="4336" y="6771"/>
                    </a:lnTo>
                    <a:lnTo>
                      <a:pt x="4652" y="6917"/>
                    </a:lnTo>
                    <a:lnTo>
                      <a:pt x="4993" y="7015"/>
                    </a:lnTo>
                    <a:lnTo>
                      <a:pt x="5310" y="7039"/>
                    </a:lnTo>
                    <a:lnTo>
                      <a:pt x="5651" y="7039"/>
                    </a:lnTo>
                    <a:lnTo>
                      <a:pt x="5992" y="6966"/>
                    </a:lnTo>
                    <a:lnTo>
                      <a:pt x="6308" y="6844"/>
                    </a:lnTo>
                    <a:lnTo>
                      <a:pt x="6454" y="6747"/>
                    </a:lnTo>
                    <a:lnTo>
                      <a:pt x="6601" y="6674"/>
                    </a:lnTo>
                    <a:lnTo>
                      <a:pt x="6747" y="6552"/>
                    </a:lnTo>
                    <a:lnTo>
                      <a:pt x="6893" y="6430"/>
                    </a:lnTo>
                    <a:lnTo>
                      <a:pt x="6893" y="6430"/>
                    </a:lnTo>
                    <a:lnTo>
                      <a:pt x="6942" y="6357"/>
                    </a:lnTo>
                    <a:lnTo>
                      <a:pt x="7015" y="6260"/>
                    </a:lnTo>
                    <a:lnTo>
                      <a:pt x="7039" y="6138"/>
                    </a:lnTo>
                    <a:lnTo>
                      <a:pt x="7039" y="6041"/>
                    </a:lnTo>
                    <a:lnTo>
                      <a:pt x="7039" y="6041"/>
                    </a:lnTo>
                    <a:lnTo>
                      <a:pt x="7039" y="5943"/>
                    </a:lnTo>
                    <a:lnTo>
                      <a:pt x="7015" y="5846"/>
                    </a:lnTo>
                    <a:lnTo>
                      <a:pt x="6942" y="5748"/>
                    </a:lnTo>
                    <a:lnTo>
                      <a:pt x="6893" y="5651"/>
                    </a:lnTo>
                    <a:lnTo>
                      <a:pt x="1389" y="147"/>
                    </a:lnTo>
                    <a:lnTo>
                      <a:pt x="1389" y="147"/>
                    </a:lnTo>
                    <a:lnTo>
                      <a:pt x="1291" y="98"/>
                    </a:lnTo>
                    <a:lnTo>
                      <a:pt x="1194" y="25"/>
                    </a:lnTo>
                    <a:lnTo>
                      <a:pt x="1096" y="0"/>
                    </a:lnTo>
                    <a:lnTo>
                      <a:pt x="999" y="0"/>
                    </a:lnTo>
                    <a:lnTo>
                      <a:pt x="999" y="0"/>
                    </a:lnTo>
                    <a:lnTo>
                      <a:pt x="902" y="0"/>
                    </a:lnTo>
                    <a:lnTo>
                      <a:pt x="780" y="25"/>
                    </a:lnTo>
                    <a:lnTo>
                      <a:pt x="682" y="98"/>
                    </a:lnTo>
                    <a:lnTo>
                      <a:pt x="609" y="147"/>
                    </a:lnTo>
                    <a:lnTo>
                      <a:pt x="609" y="147"/>
                    </a:lnTo>
                    <a:lnTo>
                      <a:pt x="487" y="293"/>
                    </a:lnTo>
                    <a:lnTo>
                      <a:pt x="366" y="439"/>
                    </a:lnTo>
                    <a:lnTo>
                      <a:pt x="293" y="585"/>
                    </a:lnTo>
                    <a:lnTo>
                      <a:pt x="195" y="731"/>
                    </a:lnTo>
                    <a:lnTo>
                      <a:pt x="73" y="1048"/>
                    </a:lnTo>
                    <a:lnTo>
                      <a:pt x="0" y="1389"/>
                    </a:lnTo>
                    <a:lnTo>
                      <a:pt x="0" y="1730"/>
                    </a:lnTo>
                    <a:lnTo>
                      <a:pt x="25" y="2046"/>
                    </a:lnTo>
                    <a:lnTo>
                      <a:pt x="122" y="2387"/>
                    </a:lnTo>
                    <a:lnTo>
                      <a:pt x="268" y="2704"/>
                    </a:lnTo>
                    <a:lnTo>
                      <a:pt x="268" y="2704"/>
                    </a:lnTo>
                    <a:close/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" name="Shape 493">
                <a:extLst>
                  <a:ext uri="{FF2B5EF4-FFF2-40B4-BE49-F238E27FC236}">
                    <a16:creationId xmlns:a16="http://schemas.microsoft.com/office/drawing/2014/main" id="{A811AE90-64AA-41C3-9DE9-62A86028AA6C}"/>
                  </a:ext>
                </a:extLst>
              </p:cNvPr>
              <p:cNvSpPr/>
              <p:nvPr/>
            </p:nvSpPr>
            <p:spPr>
              <a:xfrm>
                <a:off x="2662850" y="1699400"/>
                <a:ext cx="303250" cy="303250"/>
              </a:xfrm>
              <a:custGeom>
                <a:avLst/>
                <a:gdLst/>
                <a:ahLst/>
                <a:cxnLst/>
                <a:rect l="0" t="0" r="0" b="0"/>
                <a:pathLst>
                  <a:path w="12130" h="12130" fill="none" extrusionOk="0">
                    <a:moveTo>
                      <a:pt x="8038" y="1"/>
                    </a:moveTo>
                    <a:lnTo>
                      <a:pt x="4872" y="3191"/>
                    </a:lnTo>
                    <a:lnTo>
                      <a:pt x="4872" y="3191"/>
                    </a:lnTo>
                    <a:lnTo>
                      <a:pt x="4628" y="3094"/>
                    </a:lnTo>
                    <a:lnTo>
                      <a:pt x="4385" y="2997"/>
                    </a:lnTo>
                    <a:lnTo>
                      <a:pt x="4092" y="2899"/>
                    </a:lnTo>
                    <a:lnTo>
                      <a:pt x="3800" y="2850"/>
                    </a:lnTo>
                    <a:lnTo>
                      <a:pt x="3484" y="2777"/>
                    </a:lnTo>
                    <a:lnTo>
                      <a:pt x="3167" y="2729"/>
                    </a:lnTo>
                    <a:lnTo>
                      <a:pt x="2850" y="2704"/>
                    </a:lnTo>
                    <a:lnTo>
                      <a:pt x="2534" y="2704"/>
                    </a:lnTo>
                    <a:lnTo>
                      <a:pt x="2534" y="2704"/>
                    </a:lnTo>
                    <a:lnTo>
                      <a:pt x="2241" y="2704"/>
                    </a:lnTo>
                    <a:lnTo>
                      <a:pt x="1949" y="2729"/>
                    </a:lnTo>
                    <a:lnTo>
                      <a:pt x="1633" y="2777"/>
                    </a:lnTo>
                    <a:lnTo>
                      <a:pt x="1316" y="2850"/>
                    </a:lnTo>
                    <a:lnTo>
                      <a:pt x="999" y="2972"/>
                    </a:lnTo>
                    <a:lnTo>
                      <a:pt x="707" y="3094"/>
                    </a:lnTo>
                    <a:lnTo>
                      <a:pt x="415" y="3289"/>
                    </a:lnTo>
                    <a:lnTo>
                      <a:pt x="147" y="3508"/>
                    </a:lnTo>
                    <a:lnTo>
                      <a:pt x="147" y="3508"/>
                    </a:lnTo>
                    <a:lnTo>
                      <a:pt x="74" y="3581"/>
                    </a:lnTo>
                    <a:lnTo>
                      <a:pt x="25" y="3678"/>
                    </a:lnTo>
                    <a:lnTo>
                      <a:pt x="1" y="3776"/>
                    </a:lnTo>
                    <a:lnTo>
                      <a:pt x="1" y="3898"/>
                    </a:lnTo>
                    <a:lnTo>
                      <a:pt x="1" y="3898"/>
                    </a:lnTo>
                    <a:lnTo>
                      <a:pt x="1" y="3995"/>
                    </a:lnTo>
                    <a:lnTo>
                      <a:pt x="25" y="4093"/>
                    </a:lnTo>
                    <a:lnTo>
                      <a:pt x="74" y="4190"/>
                    </a:lnTo>
                    <a:lnTo>
                      <a:pt x="147" y="4287"/>
                    </a:lnTo>
                    <a:lnTo>
                      <a:pt x="7843" y="11984"/>
                    </a:lnTo>
                    <a:lnTo>
                      <a:pt x="7843" y="11984"/>
                    </a:lnTo>
                    <a:lnTo>
                      <a:pt x="7941" y="12057"/>
                    </a:lnTo>
                    <a:lnTo>
                      <a:pt x="8038" y="12105"/>
                    </a:lnTo>
                    <a:lnTo>
                      <a:pt x="8135" y="12130"/>
                    </a:lnTo>
                    <a:lnTo>
                      <a:pt x="8233" y="12130"/>
                    </a:lnTo>
                    <a:lnTo>
                      <a:pt x="8233" y="12130"/>
                    </a:lnTo>
                    <a:lnTo>
                      <a:pt x="8355" y="12130"/>
                    </a:lnTo>
                    <a:lnTo>
                      <a:pt x="8452" y="12105"/>
                    </a:lnTo>
                    <a:lnTo>
                      <a:pt x="8549" y="12057"/>
                    </a:lnTo>
                    <a:lnTo>
                      <a:pt x="8622" y="11984"/>
                    </a:lnTo>
                    <a:lnTo>
                      <a:pt x="8622" y="11984"/>
                    </a:lnTo>
                    <a:lnTo>
                      <a:pt x="8842" y="11716"/>
                    </a:lnTo>
                    <a:lnTo>
                      <a:pt x="9036" y="11423"/>
                    </a:lnTo>
                    <a:lnTo>
                      <a:pt x="9158" y="11131"/>
                    </a:lnTo>
                    <a:lnTo>
                      <a:pt x="9280" y="10814"/>
                    </a:lnTo>
                    <a:lnTo>
                      <a:pt x="9353" y="10498"/>
                    </a:lnTo>
                    <a:lnTo>
                      <a:pt x="9402" y="10181"/>
                    </a:lnTo>
                    <a:lnTo>
                      <a:pt x="9426" y="9889"/>
                    </a:lnTo>
                    <a:lnTo>
                      <a:pt x="9426" y="9597"/>
                    </a:lnTo>
                    <a:lnTo>
                      <a:pt x="9426" y="9597"/>
                    </a:lnTo>
                    <a:lnTo>
                      <a:pt x="9426" y="9280"/>
                    </a:lnTo>
                    <a:lnTo>
                      <a:pt x="9402" y="8964"/>
                    </a:lnTo>
                    <a:lnTo>
                      <a:pt x="9353" y="8647"/>
                    </a:lnTo>
                    <a:lnTo>
                      <a:pt x="9280" y="8330"/>
                    </a:lnTo>
                    <a:lnTo>
                      <a:pt x="9231" y="8038"/>
                    </a:lnTo>
                    <a:lnTo>
                      <a:pt x="9134" y="7746"/>
                    </a:lnTo>
                    <a:lnTo>
                      <a:pt x="9036" y="7502"/>
                    </a:lnTo>
                    <a:lnTo>
                      <a:pt x="8939" y="7259"/>
                    </a:lnTo>
                    <a:lnTo>
                      <a:pt x="12130" y="4093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" name="Shape 494">
                <a:extLst>
                  <a:ext uri="{FF2B5EF4-FFF2-40B4-BE49-F238E27FC236}">
                    <a16:creationId xmlns:a16="http://schemas.microsoft.com/office/drawing/2014/main" id="{0551D70B-4457-48F5-81B9-3A38F6B661D9}"/>
                  </a:ext>
                </a:extLst>
              </p:cNvPr>
              <p:cNvSpPr/>
              <p:nvPr/>
            </p:nvSpPr>
            <p:spPr>
              <a:xfrm>
                <a:off x="2801675" y="1740825"/>
                <a:ext cx="49950" cy="49950"/>
              </a:xfrm>
              <a:custGeom>
                <a:avLst/>
                <a:gdLst/>
                <a:ahLst/>
                <a:cxnLst/>
                <a:rect l="0" t="0" r="0" b="0"/>
                <a:pathLst>
                  <a:path w="1998" h="1998" fill="none" extrusionOk="0">
                    <a:moveTo>
                      <a:pt x="1" y="1997"/>
                    </a:moveTo>
                    <a:lnTo>
                      <a:pt x="1998" y="0"/>
                    </a:lnTo>
                  </a:path>
                </a:pathLst>
              </a:custGeom>
              <a:noFill/>
              <a:ln w="9525" cap="rnd" cmpd="sng">
                <a:solidFill>
                  <a:srgbClr val="000000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17" name="Content Placeholder 2">
            <a:extLst>
              <a:ext uri="{FF2B5EF4-FFF2-40B4-BE49-F238E27FC236}">
                <a16:creationId xmlns:a16="http://schemas.microsoft.com/office/drawing/2014/main" id="{572BD7EC-0D21-433C-A8B8-B34982C024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8134" y="1463857"/>
            <a:ext cx="10334364" cy="484550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5642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letely blank">
  <p:cSld name="Completely blank">
    <p:spTree>
      <p:nvGrpSpPr>
        <p:cNvPr id="1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1933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sz="2800"/>
            </a:lvl1pPr>
            <a:lvl2pPr marL="128016" indent="0">
              <a:buNone/>
              <a:defRPr sz="2400" baseline="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B06B4-108A-47B7-98ED-19E00BD82085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0D62-C39A-4907-8E2C-5E0481235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25715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356FD08-8E43-4554-8ACC-11234BCBCF4E}"/>
              </a:ext>
            </a:extLst>
          </p:cNvPr>
          <p:cNvCxnSpPr/>
          <p:nvPr/>
        </p:nvCxnSpPr>
        <p:spPr>
          <a:xfrm>
            <a:off x="127669" y="3557888"/>
            <a:ext cx="11914495" cy="0"/>
          </a:xfrm>
          <a:prstGeom prst="line">
            <a:avLst/>
          </a:prstGeom>
          <a:ln w="19050">
            <a:solidFill>
              <a:srgbClr val="D8D8D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0777F25E-8269-472E-9791-7EB74F793C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02775" y="3262680"/>
            <a:ext cx="6504161" cy="590415"/>
          </a:xfrm>
          <a:solidFill>
            <a:schemeClr val="bg1"/>
          </a:solidFill>
        </p:spPr>
        <p:txBody>
          <a:bodyPr>
            <a:noAutofit/>
          </a:bodyPr>
          <a:lstStyle>
            <a:lvl1pPr>
              <a:defRPr sz="3200">
                <a:latin typeface="Segoe UI Semibold" panose="020B0702040204020203" pitchFamily="34" charset="0"/>
                <a:cs typeface="Segoe UI Semibold" panose="020B070204020402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A7D8F82-27EF-4582-903A-FAC779261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B06B4-108A-47B7-98ED-19E00BD82085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06C1EE-E506-47FA-A188-0DF16D497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980F48F-87DE-4815-AD70-D0F2CA558E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0D62-C39A-4907-8E2C-5E0481235F31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886714E5-EBF9-4569-A5F7-79EC8ADBC566}"/>
              </a:ext>
            </a:extLst>
          </p:cNvPr>
          <p:cNvSpPr/>
          <p:nvPr/>
        </p:nvSpPr>
        <p:spPr>
          <a:xfrm>
            <a:off x="743453" y="3050554"/>
            <a:ext cx="897775" cy="897775"/>
          </a:xfrm>
          <a:prstGeom prst="ellipse">
            <a:avLst/>
          </a:prstGeom>
          <a:solidFill>
            <a:srgbClr val="B6A47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248A67AF-FC3C-498E-9019-5526D4E35E56}"/>
              </a:ext>
            </a:extLst>
          </p:cNvPr>
          <p:cNvSpPr/>
          <p:nvPr/>
        </p:nvSpPr>
        <p:spPr>
          <a:xfrm>
            <a:off x="321425" y="60960"/>
            <a:ext cx="171797" cy="147412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Shape 496">
            <a:extLst>
              <a:ext uri="{FF2B5EF4-FFF2-40B4-BE49-F238E27FC236}">
                <a16:creationId xmlns:a16="http://schemas.microsoft.com/office/drawing/2014/main" id="{A9D83950-EFA8-45B6-9842-F0E75D62D1E4}"/>
              </a:ext>
            </a:extLst>
          </p:cNvPr>
          <p:cNvGrpSpPr/>
          <p:nvPr/>
        </p:nvGrpSpPr>
        <p:grpSpPr>
          <a:xfrm>
            <a:off x="1042384" y="3287057"/>
            <a:ext cx="299911" cy="424768"/>
            <a:chOff x="3979850" y="1598950"/>
            <a:chExt cx="356825" cy="505375"/>
          </a:xfrm>
        </p:grpSpPr>
        <p:sp>
          <p:nvSpPr>
            <p:cNvPr id="11" name="Shape 497">
              <a:extLst>
                <a:ext uri="{FF2B5EF4-FFF2-40B4-BE49-F238E27FC236}">
                  <a16:creationId xmlns:a16="http://schemas.microsoft.com/office/drawing/2014/main" id="{5AC1FC31-D74E-4136-9F49-9396640AE6A7}"/>
                </a:ext>
              </a:extLst>
            </p:cNvPr>
            <p:cNvSpPr/>
            <p:nvPr/>
          </p:nvSpPr>
          <p:spPr>
            <a:xfrm>
              <a:off x="3979850" y="1602600"/>
              <a:ext cx="44475" cy="501725"/>
            </a:xfrm>
            <a:custGeom>
              <a:avLst/>
              <a:gdLst/>
              <a:ahLst/>
              <a:cxnLst/>
              <a:rect l="0" t="0" r="0" b="0"/>
              <a:pathLst>
                <a:path w="1779" h="20069" fill="none" extrusionOk="0">
                  <a:moveTo>
                    <a:pt x="1778" y="20069"/>
                  </a:moveTo>
                  <a:lnTo>
                    <a:pt x="1778" y="488"/>
                  </a:lnTo>
                  <a:lnTo>
                    <a:pt x="1778" y="488"/>
                  </a:lnTo>
                  <a:lnTo>
                    <a:pt x="1778" y="390"/>
                  </a:lnTo>
                  <a:lnTo>
                    <a:pt x="1730" y="293"/>
                  </a:lnTo>
                  <a:lnTo>
                    <a:pt x="1705" y="220"/>
                  </a:lnTo>
                  <a:lnTo>
                    <a:pt x="1632" y="147"/>
                  </a:lnTo>
                  <a:lnTo>
                    <a:pt x="1559" y="74"/>
                  </a:lnTo>
                  <a:lnTo>
                    <a:pt x="1486" y="25"/>
                  </a:lnTo>
                  <a:lnTo>
                    <a:pt x="1389" y="0"/>
                  </a:lnTo>
                  <a:lnTo>
                    <a:pt x="1291" y="0"/>
                  </a:lnTo>
                  <a:lnTo>
                    <a:pt x="488" y="0"/>
                  </a:lnTo>
                  <a:lnTo>
                    <a:pt x="488" y="0"/>
                  </a:lnTo>
                  <a:lnTo>
                    <a:pt x="390" y="0"/>
                  </a:lnTo>
                  <a:lnTo>
                    <a:pt x="293" y="25"/>
                  </a:lnTo>
                  <a:lnTo>
                    <a:pt x="220" y="74"/>
                  </a:lnTo>
                  <a:lnTo>
                    <a:pt x="147" y="147"/>
                  </a:lnTo>
                  <a:lnTo>
                    <a:pt x="98" y="220"/>
                  </a:lnTo>
                  <a:lnTo>
                    <a:pt x="49" y="293"/>
                  </a:lnTo>
                  <a:lnTo>
                    <a:pt x="25" y="390"/>
                  </a:lnTo>
                  <a:lnTo>
                    <a:pt x="1" y="488"/>
                  </a:lnTo>
                  <a:lnTo>
                    <a:pt x="1" y="20069"/>
                  </a:lnTo>
                  <a:lnTo>
                    <a:pt x="1778" y="20069"/>
                  </a:lnTo>
                  <a:close/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" name="Shape 498">
              <a:extLst>
                <a:ext uri="{FF2B5EF4-FFF2-40B4-BE49-F238E27FC236}">
                  <a16:creationId xmlns:a16="http://schemas.microsoft.com/office/drawing/2014/main" id="{55224696-5DAC-453B-AD17-A914F23CD917}"/>
                </a:ext>
              </a:extLst>
            </p:cNvPr>
            <p:cNvSpPr/>
            <p:nvPr/>
          </p:nvSpPr>
          <p:spPr>
            <a:xfrm>
              <a:off x="4037075" y="1598950"/>
              <a:ext cx="299600" cy="228950"/>
            </a:xfrm>
            <a:custGeom>
              <a:avLst/>
              <a:gdLst/>
              <a:ahLst/>
              <a:cxnLst/>
              <a:rect l="0" t="0" r="0" b="0"/>
              <a:pathLst>
                <a:path w="11984" h="9158" fill="none" extrusionOk="0">
                  <a:moveTo>
                    <a:pt x="1" y="8403"/>
                  </a:moveTo>
                  <a:lnTo>
                    <a:pt x="1" y="8403"/>
                  </a:lnTo>
                  <a:lnTo>
                    <a:pt x="366" y="8184"/>
                  </a:lnTo>
                  <a:lnTo>
                    <a:pt x="732" y="8013"/>
                  </a:lnTo>
                  <a:lnTo>
                    <a:pt x="1097" y="7867"/>
                  </a:lnTo>
                  <a:lnTo>
                    <a:pt x="1438" y="7770"/>
                  </a:lnTo>
                  <a:lnTo>
                    <a:pt x="1803" y="7696"/>
                  </a:lnTo>
                  <a:lnTo>
                    <a:pt x="2168" y="7672"/>
                  </a:lnTo>
                  <a:lnTo>
                    <a:pt x="2534" y="7648"/>
                  </a:lnTo>
                  <a:lnTo>
                    <a:pt x="2875" y="7672"/>
                  </a:lnTo>
                  <a:lnTo>
                    <a:pt x="3240" y="7696"/>
                  </a:lnTo>
                  <a:lnTo>
                    <a:pt x="3605" y="7745"/>
                  </a:lnTo>
                  <a:lnTo>
                    <a:pt x="3971" y="7818"/>
                  </a:lnTo>
                  <a:lnTo>
                    <a:pt x="4312" y="7891"/>
                  </a:lnTo>
                  <a:lnTo>
                    <a:pt x="5042" y="8111"/>
                  </a:lnTo>
                  <a:lnTo>
                    <a:pt x="5749" y="8330"/>
                  </a:lnTo>
                  <a:lnTo>
                    <a:pt x="6479" y="8549"/>
                  </a:lnTo>
                  <a:lnTo>
                    <a:pt x="7186" y="8768"/>
                  </a:lnTo>
                  <a:lnTo>
                    <a:pt x="7916" y="8963"/>
                  </a:lnTo>
                  <a:lnTo>
                    <a:pt x="8282" y="9036"/>
                  </a:lnTo>
                  <a:lnTo>
                    <a:pt x="8623" y="9085"/>
                  </a:lnTo>
                  <a:lnTo>
                    <a:pt x="8988" y="9133"/>
                  </a:lnTo>
                  <a:lnTo>
                    <a:pt x="9353" y="9158"/>
                  </a:lnTo>
                  <a:lnTo>
                    <a:pt x="9719" y="9133"/>
                  </a:lnTo>
                  <a:lnTo>
                    <a:pt x="10059" y="9109"/>
                  </a:lnTo>
                  <a:lnTo>
                    <a:pt x="10425" y="9060"/>
                  </a:lnTo>
                  <a:lnTo>
                    <a:pt x="10790" y="8963"/>
                  </a:lnTo>
                  <a:lnTo>
                    <a:pt x="11155" y="8841"/>
                  </a:lnTo>
                  <a:lnTo>
                    <a:pt x="11496" y="8671"/>
                  </a:lnTo>
                  <a:lnTo>
                    <a:pt x="11496" y="8671"/>
                  </a:lnTo>
                  <a:lnTo>
                    <a:pt x="11667" y="8573"/>
                  </a:lnTo>
                  <a:lnTo>
                    <a:pt x="11789" y="8476"/>
                  </a:lnTo>
                  <a:lnTo>
                    <a:pt x="11862" y="8354"/>
                  </a:lnTo>
                  <a:lnTo>
                    <a:pt x="11935" y="8232"/>
                  </a:lnTo>
                  <a:lnTo>
                    <a:pt x="11984" y="8111"/>
                  </a:lnTo>
                  <a:lnTo>
                    <a:pt x="11984" y="7989"/>
                  </a:lnTo>
                  <a:lnTo>
                    <a:pt x="11935" y="7891"/>
                  </a:lnTo>
                  <a:lnTo>
                    <a:pt x="11886" y="7794"/>
                  </a:lnTo>
                  <a:lnTo>
                    <a:pt x="11886" y="7794"/>
                  </a:lnTo>
                  <a:lnTo>
                    <a:pt x="11496" y="7404"/>
                  </a:lnTo>
                  <a:lnTo>
                    <a:pt x="11107" y="6941"/>
                  </a:lnTo>
                  <a:lnTo>
                    <a:pt x="10741" y="6454"/>
                  </a:lnTo>
                  <a:lnTo>
                    <a:pt x="10352" y="5943"/>
                  </a:lnTo>
                  <a:lnTo>
                    <a:pt x="10352" y="5943"/>
                  </a:lnTo>
                  <a:lnTo>
                    <a:pt x="10279" y="5797"/>
                  </a:lnTo>
                  <a:lnTo>
                    <a:pt x="10230" y="5651"/>
                  </a:lnTo>
                  <a:lnTo>
                    <a:pt x="10206" y="5480"/>
                  </a:lnTo>
                  <a:lnTo>
                    <a:pt x="10181" y="5285"/>
                  </a:lnTo>
                  <a:lnTo>
                    <a:pt x="10206" y="5115"/>
                  </a:lnTo>
                  <a:lnTo>
                    <a:pt x="10230" y="4944"/>
                  </a:lnTo>
                  <a:lnTo>
                    <a:pt x="10279" y="4774"/>
                  </a:lnTo>
                  <a:lnTo>
                    <a:pt x="10352" y="4603"/>
                  </a:lnTo>
                  <a:lnTo>
                    <a:pt x="10352" y="4603"/>
                  </a:lnTo>
                  <a:lnTo>
                    <a:pt x="10741" y="3873"/>
                  </a:lnTo>
                  <a:lnTo>
                    <a:pt x="11107" y="3118"/>
                  </a:lnTo>
                  <a:lnTo>
                    <a:pt x="11496" y="2338"/>
                  </a:lnTo>
                  <a:lnTo>
                    <a:pt x="11886" y="1486"/>
                  </a:lnTo>
                  <a:lnTo>
                    <a:pt x="11886" y="1486"/>
                  </a:lnTo>
                  <a:lnTo>
                    <a:pt x="11959" y="1315"/>
                  </a:lnTo>
                  <a:lnTo>
                    <a:pt x="11984" y="1169"/>
                  </a:lnTo>
                  <a:lnTo>
                    <a:pt x="11984" y="1048"/>
                  </a:lnTo>
                  <a:lnTo>
                    <a:pt x="11935" y="975"/>
                  </a:lnTo>
                  <a:lnTo>
                    <a:pt x="11862" y="950"/>
                  </a:lnTo>
                  <a:lnTo>
                    <a:pt x="11789" y="926"/>
                  </a:lnTo>
                  <a:lnTo>
                    <a:pt x="11667" y="975"/>
                  </a:lnTo>
                  <a:lnTo>
                    <a:pt x="11496" y="1023"/>
                  </a:lnTo>
                  <a:lnTo>
                    <a:pt x="11496" y="1023"/>
                  </a:lnTo>
                  <a:lnTo>
                    <a:pt x="11155" y="1194"/>
                  </a:lnTo>
                  <a:lnTo>
                    <a:pt x="10790" y="1315"/>
                  </a:lnTo>
                  <a:lnTo>
                    <a:pt x="10425" y="1413"/>
                  </a:lnTo>
                  <a:lnTo>
                    <a:pt x="10059" y="1462"/>
                  </a:lnTo>
                  <a:lnTo>
                    <a:pt x="9719" y="1510"/>
                  </a:lnTo>
                  <a:lnTo>
                    <a:pt x="9353" y="1510"/>
                  </a:lnTo>
                  <a:lnTo>
                    <a:pt x="8988" y="1486"/>
                  </a:lnTo>
                  <a:lnTo>
                    <a:pt x="8623" y="1462"/>
                  </a:lnTo>
                  <a:lnTo>
                    <a:pt x="8282" y="1389"/>
                  </a:lnTo>
                  <a:lnTo>
                    <a:pt x="7916" y="1315"/>
                  </a:lnTo>
                  <a:lnTo>
                    <a:pt x="7186" y="1145"/>
                  </a:lnTo>
                  <a:lnTo>
                    <a:pt x="6479" y="926"/>
                  </a:lnTo>
                  <a:lnTo>
                    <a:pt x="5749" y="682"/>
                  </a:lnTo>
                  <a:lnTo>
                    <a:pt x="5042" y="463"/>
                  </a:lnTo>
                  <a:lnTo>
                    <a:pt x="4312" y="268"/>
                  </a:lnTo>
                  <a:lnTo>
                    <a:pt x="3971" y="171"/>
                  </a:lnTo>
                  <a:lnTo>
                    <a:pt x="3605" y="98"/>
                  </a:lnTo>
                  <a:lnTo>
                    <a:pt x="3240" y="49"/>
                  </a:lnTo>
                  <a:lnTo>
                    <a:pt x="2875" y="25"/>
                  </a:lnTo>
                  <a:lnTo>
                    <a:pt x="2534" y="0"/>
                  </a:lnTo>
                  <a:lnTo>
                    <a:pt x="2168" y="25"/>
                  </a:lnTo>
                  <a:lnTo>
                    <a:pt x="1803" y="73"/>
                  </a:lnTo>
                  <a:lnTo>
                    <a:pt x="1438" y="122"/>
                  </a:lnTo>
                  <a:lnTo>
                    <a:pt x="1097" y="244"/>
                  </a:lnTo>
                  <a:lnTo>
                    <a:pt x="732" y="366"/>
                  </a:lnTo>
                  <a:lnTo>
                    <a:pt x="366" y="536"/>
                  </a:lnTo>
                  <a:lnTo>
                    <a:pt x="1" y="755"/>
                  </a:lnTo>
                </a:path>
              </a:pathLst>
            </a:custGeom>
            <a:noFill/>
            <a:ln w="9525" cap="rnd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" name="Text Placeholder 2">
            <a:extLst>
              <a:ext uri="{FF2B5EF4-FFF2-40B4-BE49-F238E27FC236}">
                <a16:creationId xmlns:a16="http://schemas.microsoft.com/office/drawing/2014/main" id="{75FA472A-7AFD-46BC-8C3E-7439952E8F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902775" y="3931493"/>
            <a:ext cx="6504161" cy="506283"/>
          </a:xfrm>
        </p:spPr>
        <p:txBody>
          <a:bodyPr lIns="91440" rIns="91440" anchor="t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914853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39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B06B4-108A-47B7-98ED-19E00BD82085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0D62-C39A-4907-8E2C-5E0481235F3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57CD2F29-FDCB-4CD4-A706-8477E063ED40}"/>
              </a:ext>
            </a:extLst>
          </p:cNvPr>
          <p:cNvSpPr>
            <a:spLocks noGrp="1"/>
          </p:cNvSpPr>
          <p:nvPr>
            <p:ph sz="half" idx="13" hasCustomPrompt="1"/>
          </p:nvPr>
        </p:nvSpPr>
        <p:spPr>
          <a:xfrm>
            <a:off x="584218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Text Placeholder 2">
            <a:extLst>
              <a:ext uri="{FF2B5EF4-FFF2-40B4-BE49-F238E27FC236}">
                <a16:creationId xmlns:a16="http://schemas.microsoft.com/office/drawing/2014/main" id="{F6C8EDAC-3655-4870-AA43-44830ED94DF0}"/>
              </a:ext>
            </a:extLst>
          </p:cNvPr>
          <p:cNvSpPr>
            <a:spLocks noGrp="1"/>
          </p:cNvSpPr>
          <p:nvPr>
            <p:ph type="body" idx="14"/>
          </p:nvPr>
        </p:nvSpPr>
        <p:spPr>
          <a:xfrm>
            <a:off x="6355830" y="1531279"/>
            <a:ext cx="5397688" cy="447646"/>
          </a:xfrm>
        </p:spPr>
        <p:txBody>
          <a:bodyPr lIns="137160" rIns="137160" anchor="ctr">
            <a:no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800" b="0" kern="1200" cap="all" baseline="0" dirty="0" smtClean="0">
                <a:solidFill>
                  <a:srgbClr val="4C328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chemeClr val="accent1"/>
              </a:buClr>
              <a:buSzPct val="100000"/>
              <a:buFont typeface="Tw Cen MT" panose="020B0602020104020603" pitchFamily="34" charset="0"/>
              <a:buNone/>
            </a:pPr>
            <a:r>
              <a:rPr lang="en-US"/>
              <a:t>Edit Master text styles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C6DFFB8E-9225-4B12-B4C6-960DAE3BDB96}"/>
              </a:ext>
            </a:extLst>
          </p:cNvPr>
          <p:cNvSpPr>
            <a:spLocks noGrp="1"/>
          </p:cNvSpPr>
          <p:nvPr>
            <p:ph sz="half" idx="15" hasCustomPrompt="1"/>
          </p:nvPr>
        </p:nvSpPr>
        <p:spPr>
          <a:xfrm>
            <a:off x="6364809" y="2096446"/>
            <a:ext cx="5397689" cy="433043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58937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B06B4-108A-47B7-98ED-19E00BD82085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0D62-C39A-4907-8E2C-5E0481235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29541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34620" y="1512985"/>
            <a:ext cx="5397689" cy="4796375"/>
          </a:xfrm>
        </p:spPr>
        <p:txBody>
          <a:bodyPr/>
          <a:lstStyle>
            <a:lvl1pPr marL="91440" indent="-91440">
              <a:buFontTx/>
              <a:buChar char=" "/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364809" y="1512984"/>
            <a:ext cx="5397689" cy="4796375"/>
          </a:xfrm>
        </p:spPr>
        <p:txBody>
          <a:bodyPr/>
          <a:lstStyle>
            <a:lvl1pPr>
              <a:defRPr sz="2800"/>
            </a:lvl1pPr>
            <a:lvl2pPr marL="128016" indent="0">
              <a:buNone/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B06B4-108A-47B7-98ED-19E00BD82085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0D62-C39A-4907-8E2C-5E0481235F31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Placeholder 1">
            <a:extLst>
              <a:ext uri="{FF2B5EF4-FFF2-40B4-BE49-F238E27FC236}">
                <a16:creationId xmlns:a16="http://schemas.microsoft.com/office/drawing/2014/main" id="{F45E9297-2ED3-49ED-918C-68275E6EDE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2419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B06B4-108A-47B7-98ED-19E00BD82085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0D62-C39A-4907-8E2C-5E0481235F3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50" name="Picture 2" descr="UW building">
            <a:extLst>
              <a:ext uri="{FF2B5EF4-FFF2-40B4-BE49-F238E27FC236}">
                <a16:creationId xmlns:a16="http://schemas.microsoft.com/office/drawing/2014/main" id="{8DB080C4-5F0D-47C3-B99E-D2AD3B91FD7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85" b="5565"/>
          <a:stretch/>
        </p:blipFill>
        <p:spPr bwMode="auto">
          <a:xfrm>
            <a:off x="3" y="0"/>
            <a:ext cx="12191997" cy="4572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89051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B06B4-108A-47B7-98ED-19E00BD82085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0D62-C39A-4907-8E2C-5E0481235F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68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B06B4-108A-47B7-98ED-19E00BD82085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330D62-C39A-4907-8E2C-5E0481235F31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98489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5239" y="263276"/>
            <a:ext cx="11187259" cy="10146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5240" y="1463857"/>
            <a:ext cx="11187258" cy="4845504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0"/>
            <a:r>
              <a:rPr lang="en-US" dirty="0"/>
              <a:t> 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240" y="6544402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95AB06B4-108A-47B7-98ED-19E00BD82085}" type="datetimeFigureOut">
              <a:rPr lang="en-US" smtClean="0"/>
              <a:t>1/24/2022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742" y="6544402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544402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Segoe UI Light" panose="020B0502040204020203" pitchFamily="34" charset="0"/>
                <a:cs typeface="Segoe UI Light" panose="020B0502040204020203" pitchFamily="34" charset="0"/>
              </a:defRPr>
            </a:lvl1pPr>
          </a:lstStyle>
          <a:p>
            <a:fld id="{9C330D62-C39A-4907-8E2C-5E0481235F31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>
            <a:cxnSpLocks/>
          </p:cNvCxnSpPr>
          <p:nvPr/>
        </p:nvCxnSpPr>
        <p:spPr>
          <a:xfrm flipV="1">
            <a:off x="429491" y="172390"/>
            <a:ext cx="0" cy="1196439"/>
          </a:xfrm>
          <a:prstGeom prst="line">
            <a:avLst/>
          </a:prstGeom>
          <a:ln w="19050">
            <a:solidFill>
              <a:srgbClr val="4C32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8324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4400" kern="1200" cap="none" spc="100" baseline="0">
          <a:solidFill>
            <a:schemeClr val="tx1">
              <a:lumMod val="95000"/>
              <a:lumOff val="5000"/>
            </a:schemeClr>
          </a:solidFill>
          <a:latin typeface="Segoe UI" panose="020B0502040204020203" pitchFamily="34" charset="0"/>
          <a:ea typeface="+mj-ea"/>
          <a:cs typeface="Segoe UI" panose="020B0502040204020203" pitchFamily="34" charset="0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1pPr>
      <a:lvl2pPr marL="128016" indent="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None/>
        <a:defRPr sz="28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rgbClr val="B6A479"/>
        </a:buClr>
        <a:buFont typeface="Segoe UI Semilight" panose="020B0402040204020203" pitchFamily="34" charset="0"/>
        <a:buChar char="-"/>
        <a:defRPr sz="2400" kern="1200">
          <a:solidFill>
            <a:schemeClr val="tx1"/>
          </a:solidFill>
          <a:latin typeface="Segoe UI Semilight" panose="020B0402040204020203" pitchFamily="34" charset="0"/>
          <a:ea typeface="+mn-ea"/>
          <a:cs typeface="Segoe UI Semilight" panose="020B0402040204020203" pitchFamily="34" charset="0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0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0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602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00.png"/><Relationship Id="rId4" Type="http://schemas.openxmlformats.org/officeDocument/2006/relationships/image" Target="../media/image700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0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5AC5F1-1DF0-41E2-8CD9-9B0492B310A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English Proofs and Sets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162E92-CAA2-4849-B554-D523EB74FBD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CSE 311 Winter 22</a:t>
            </a:r>
          </a:p>
          <a:p>
            <a:r>
              <a:rPr lang="en-US" dirty="0"/>
              <a:t>Lecture 9</a:t>
            </a:r>
          </a:p>
        </p:txBody>
      </p:sp>
      <p:pic>
        <p:nvPicPr>
          <p:cNvPr id="4" name="Picture 2" descr="Time to Take Off the Training Wheels | Mindful Bodies">
            <a:extLst>
              <a:ext uri="{FF2B5EF4-FFF2-40B4-BE49-F238E27FC236}">
                <a16:creationId xmlns:a16="http://schemas.microsoft.com/office/drawing/2014/main" id="{21BDAD5C-7053-4D32-8FFC-331CEAF123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33" y="51174"/>
            <a:ext cx="4491789" cy="50618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982693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D1DF46-97B6-46B5-9E6C-1E12C85D68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Doing a Proof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E35008-EB50-4D81-83DE-1D2BF49405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 lnSpcReduction="10000"/>
              </a:bodyPr>
              <a:lstStyle/>
              <a:p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([</m:t>
                    </m:r>
                  </m:oMath>
                </a14:m>
                <a:r>
                  <a:rPr lang="en-US" sz="2800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rational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8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8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sz="2800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rational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)]→</m:t>
                    </m:r>
                  </m:oMath>
                </a14:m>
                <a:r>
                  <a:rPr lang="en-US" sz="2800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rational</a:t>
                </a:r>
                <a14:m>
                  <m:oMath xmlns:m="http://schemas.openxmlformats.org/officeDocument/2006/math"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sz="2800" b="0" i="1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dirty="0"/>
              </a:p>
              <a:p>
                <a:r>
                  <a:rPr lang="en-US" dirty="0"/>
                  <a:t>“The product of two rational numbers is rational.”</a:t>
                </a:r>
              </a:p>
              <a:p>
                <a:endParaRPr lang="en-US" dirty="0"/>
              </a:p>
              <a:p>
                <a:r>
                  <a:rPr lang="en-US" dirty="0"/>
                  <a:t>DON’T just jump right in! </a:t>
                </a:r>
              </a:p>
              <a:p>
                <a:r>
                  <a:rPr lang="en-US" dirty="0"/>
                  <a:t>Look at the statement, make sure you know:</a:t>
                </a:r>
              </a:p>
              <a:p>
                <a:r>
                  <a:rPr lang="en-US" dirty="0"/>
                  <a:t>1. What every word in the statement means.</a:t>
                </a:r>
              </a:p>
              <a:p>
                <a:r>
                  <a:rPr lang="en-US" dirty="0"/>
                  <a:t>2. What the statement as a whole means.</a:t>
                </a:r>
              </a:p>
              <a:p>
                <a:r>
                  <a:rPr lang="en-US" dirty="0"/>
                  <a:t>3. Where to start.</a:t>
                </a:r>
              </a:p>
              <a:p>
                <a:r>
                  <a:rPr lang="en-US" dirty="0"/>
                  <a:t>4. What your target is.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8E35008-EB50-4D81-83DE-1D2BF49405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51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4918837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do another!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“The product of two rational numbers is rational.”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be arbitrary rational numbers.</a:t>
                </a:r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Therefore,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𝑥𝑦</m:t>
                    </m:r>
                  </m:oMath>
                </a14:m>
                <a:r>
                  <a:rPr lang="en-US" dirty="0"/>
                  <a:t> is rational.</a:t>
                </a:r>
              </a:p>
              <a:p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were arbitrary, we can conclude the product of two rational numbers is rational.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 b="-2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03970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do another!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/>
                  <a:t>“The product of two rational numbers is rational.”</a:t>
                </a:r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be arbitrary rational numbers.</a:t>
                </a:r>
              </a:p>
              <a:p>
                <a:r>
                  <a:rPr lang="en-US" dirty="0"/>
                  <a:t>By the definition of rational,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/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 for integers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𝑐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 where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Multiplying,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⋅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𝑐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𝑑</m:t>
                        </m:r>
                      </m:den>
                    </m:f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𝑎𝑐</m:t>
                        </m:r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𝑏𝑑</m:t>
                        </m:r>
                      </m:den>
                    </m:f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Since integers are closed under multiplication,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𝑎𝑐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𝑏𝑑</m:t>
                    </m:r>
                  </m:oMath>
                </a14:m>
                <a:r>
                  <a:rPr lang="en-US" dirty="0"/>
                  <a:t> are integers.</a:t>
                </a:r>
              </a:p>
              <a:p>
                <a:r>
                  <a:rPr lang="en-US" dirty="0"/>
                  <a:t>Moreover,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𝑏𝑑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≠0</m:t>
                    </m:r>
                  </m:oMath>
                </a14:m>
                <a:r>
                  <a:rPr lang="en-US" dirty="0"/>
                  <a:t> because neither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nor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𝑑</m:t>
                    </m:r>
                  </m:oMath>
                </a14:m>
                <a:r>
                  <a:rPr lang="en-US" dirty="0"/>
                  <a:t> 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0</m:t>
                    </m:r>
                  </m:oMath>
                </a14:m>
                <a:r>
                  <a:rPr lang="en-US" dirty="0"/>
                  <a:t>. Thus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𝑥𝑦</m:t>
                    </m:r>
                  </m:oMath>
                </a14:m>
                <a:r>
                  <a:rPr lang="en-US" dirty="0"/>
                  <a:t> is rational.</a:t>
                </a:r>
              </a:p>
              <a:p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were arbitrary, we can conclude the product of two rational numbers is rational.</a:t>
                </a:r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 b="-138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0338296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You 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sum of two even numbers is even.</a:t>
            </a:r>
          </a:p>
          <a:p>
            <a:endParaRPr lang="en-US" dirty="0"/>
          </a:p>
          <a:p>
            <a:r>
              <a:rPr lang="en-US" dirty="0"/>
              <a:t>1. Write the statement in predicate logic.</a:t>
            </a:r>
          </a:p>
          <a:p>
            <a:r>
              <a:rPr lang="en-US" dirty="0"/>
              <a:t>2. Write an English proof.</a:t>
            </a:r>
          </a:p>
          <a:p>
            <a:r>
              <a:rPr lang="en-US" dirty="0"/>
              <a:t>3. If you have lots of extra time, try writing the symbolic proof instead.</a:t>
            </a:r>
          </a:p>
        </p:txBody>
      </p:sp>
    </p:spTree>
    <p:extLst>
      <p:ext uri="{BB962C8B-B14F-4D97-AF65-F5344CB8AC3E}">
        <p14:creationId xmlns:p14="http://schemas.microsoft.com/office/powerpoint/2010/main" val="337337202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Now You Try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402" y="1454643"/>
            <a:ext cx="11187258" cy="4845504"/>
          </a:xfrm>
        </p:spPr>
        <p:txBody>
          <a:bodyPr/>
          <a:lstStyle/>
          <a:p>
            <a:r>
              <a:rPr lang="en-US" dirty="0"/>
              <a:t>The sum of two even numbers is even.</a:t>
            </a:r>
          </a:p>
          <a:p>
            <a:endParaRPr lang="en-US" dirty="0"/>
          </a:p>
          <a:p>
            <a:r>
              <a:rPr lang="en-US" dirty="0"/>
              <a:t>Make sure you know:</a:t>
            </a:r>
          </a:p>
          <a:p>
            <a:r>
              <a:rPr lang="en-US" dirty="0"/>
              <a:t>1. What every word in the statement means.</a:t>
            </a:r>
          </a:p>
          <a:p>
            <a:r>
              <a:rPr lang="en-US" dirty="0"/>
              <a:t>2. What the statement as a whole means.</a:t>
            </a:r>
          </a:p>
          <a:p>
            <a:r>
              <a:rPr lang="en-US" dirty="0"/>
              <a:t>3. Where to start.</a:t>
            </a:r>
          </a:p>
          <a:p>
            <a:r>
              <a:rPr lang="en-US" dirty="0"/>
              <a:t>4. What your target is.</a:t>
            </a:r>
          </a:p>
          <a:p>
            <a:endParaRPr lang="en-US" dirty="0"/>
          </a:p>
          <a:p>
            <a:endParaRPr lang="en-US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CFAE828D-D37C-4266-B2AA-A51C31C3C339}"/>
              </a:ext>
            </a:extLst>
          </p:cNvPr>
          <p:cNvGrpSpPr/>
          <p:nvPr/>
        </p:nvGrpSpPr>
        <p:grpSpPr>
          <a:xfrm>
            <a:off x="7172325" y="150173"/>
            <a:ext cx="4927543" cy="2217439"/>
            <a:chOff x="1185842" y="3429000"/>
            <a:chExt cx="6111311" cy="19278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84BD116A-E351-45B7-88C4-B67615F39A4E}"/>
                    </a:ext>
                  </a:extLst>
                </p:cNvPr>
                <p:cNvSpPr/>
                <p:nvPr/>
              </p:nvSpPr>
              <p:spPr>
                <a:xfrm>
                  <a:off x="1185842" y="3429000"/>
                  <a:ext cx="6111311" cy="1927846"/>
                </a:xfrm>
                <a:prstGeom prst="rect">
                  <a:avLst/>
                </a:prstGeom>
                <a:solidFill>
                  <a:srgbClr val="A48DD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  <a:p>
                  <a:pPr algn="ctr"/>
                  <a:r>
                    <a:rPr lang="en-US" sz="2800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An integer </a:t>
                  </a:r>
                  <a14:m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𝑥</m:t>
                      </m:r>
                    </m:oMath>
                  </a14:m>
                  <a:r>
                    <a:rPr lang="en-US" sz="2800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is </a:t>
                  </a:r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even if (and only if) there exists an integer </a:t>
                  </a:r>
                  <a14:m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𝒛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, such that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𝒙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𝟐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𝒛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84BD116A-E351-45B7-88C4-B67615F39A4E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5842" y="3429000"/>
                  <a:ext cx="6111311" cy="1927846"/>
                </a:xfrm>
                <a:prstGeom prst="rect">
                  <a:avLst/>
                </a:prstGeom>
                <a:blipFill>
                  <a:blip r:embed="rId2"/>
                  <a:stretch>
                    <a:fillRect r="-495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61700CD7-ADCC-45EE-99EB-096F78EAC404}"/>
                </a:ext>
              </a:extLst>
            </p:cNvPr>
            <p:cNvSpPr/>
            <p:nvPr/>
          </p:nvSpPr>
          <p:spPr>
            <a:xfrm>
              <a:off x="1195367" y="3429001"/>
              <a:ext cx="6101786" cy="599067"/>
            </a:xfrm>
            <a:prstGeom prst="rect">
              <a:avLst/>
            </a:prstGeom>
            <a:solidFill>
              <a:srgbClr val="4C3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b="1" dirty="0">
                  <a:latin typeface="Segoe UI Semibold" panose="020B0702040204020203" pitchFamily="34" charset="0"/>
                  <a:cs typeface="Segoe UI Semibold" panose="020B0702040204020203" pitchFamily="34" charset="0"/>
                </a:rPr>
                <a:t>Even</a:t>
              </a:r>
            </a:p>
          </p:txBody>
        </p:sp>
      </p:grpSp>
      <p:sp>
        <p:nvSpPr>
          <p:cNvPr id="8" name="TextBox 7">
            <a:extLst>
              <a:ext uri="{FF2B5EF4-FFF2-40B4-BE49-F238E27FC236}">
                <a16:creationId xmlns:a16="http://schemas.microsoft.com/office/drawing/2014/main" id="{4CE565C6-76E6-4E04-A1D8-016D1B5ED733}"/>
              </a:ext>
            </a:extLst>
          </p:cNvPr>
          <p:cNvSpPr txBox="1"/>
          <p:nvPr/>
        </p:nvSpPr>
        <p:spPr>
          <a:xfrm>
            <a:off x="4362450" y="4337990"/>
            <a:ext cx="4927543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400" dirty="0"/>
              <a:t>1. Write the statement in predicate logic.</a:t>
            </a:r>
          </a:p>
          <a:p>
            <a:r>
              <a:rPr lang="en-US" sz="2400" dirty="0"/>
              <a:t>2. Write an English proof.</a:t>
            </a:r>
          </a:p>
          <a:p>
            <a:r>
              <a:rPr lang="en-US" sz="2400" dirty="0"/>
              <a:t>3. If you have lots of extra time, try writing the symbolic proof instead.</a:t>
            </a:r>
          </a:p>
        </p:txBody>
      </p:sp>
      <p:sp>
        <p:nvSpPr>
          <p:cNvPr id="10" name="Rounded Rectangle 4">
            <a:extLst>
              <a:ext uri="{FF2B5EF4-FFF2-40B4-BE49-F238E27FC236}">
                <a16:creationId xmlns:a16="http://schemas.microsoft.com/office/drawing/2014/main" id="{AA57F14D-60E6-4747-BE1C-F34D3E26CFF4}"/>
              </a:ext>
            </a:extLst>
          </p:cNvPr>
          <p:cNvSpPr/>
          <p:nvPr/>
        </p:nvSpPr>
        <p:spPr>
          <a:xfrm>
            <a:off x="7172325" y="2410054"/>
            <a:ext cx="5001009" cy="15647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/>
              <a:t>Pollev.com/uwcse311</a:t>
            </a:r>
          </a:p>
          <a:p>
            <a:pPr algn="ctr"/>
            <a:endParaRPr lang="en-US" sz="2400" dirty="0"/>
          </a:p>
          <a:p>
            <a:pPr algn="ctr"/>
            <a:r>
              <a:rPr lang="en-US" sz="2400" dirty="0"/>
              <a:t>Help me adjust my explanation!</a:t>
            </a:r>
          </a:p>
        </p:txBody>
      </p:sp>
    </p:spTree>
    <p:extLst>
      <p:ext uri="{BB962C8B-B14F-4D97-AF65-F5344CB8AC3E}">
        <p14:creationId xmlns:p14="http://schemas.microsoft.com/office/powerpoint/2010/main" val="24744406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58487-4623-406D-AAB3-5A31018C0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Here’s What I got.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B5C077-50C6-4888-92C6-ADEC15ECA6FF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([</m:t>
                    </m:r>
                  </m:oMath>
                </a14:m>
                <a:r>
                  <a:rPr lang="en-US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dirty="0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dirty="0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b="0" i="0" dirty="0">
                    <a:latin typeface="+mj-lt"/>
                  </a:rPr>
                  <a:t> </a:t>
                </a:r>
                <a:r>
                  <a:rPr lang="en-US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)]</m:t>
                    </m:r>
                  </m:oMath>
                </a14:m>
                <a:r>
                  <a:rPr lang="en-US" b="0" i="0" dirty="0">
                    <a:latin typeface="+mj-lt"/>
                  </a:rPr>
                  <a:t>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𝑦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be arbitrary integers, and suppose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are even.</a:t>
                </a:r>
              </a:p>
              <a:p>
                <a:r>
                  <a:rPr lang="en-US" dirty="0"/>
                  <a:t>By the definition of even,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for some integers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Summing the equations,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and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are integers,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𝑏</m:t>
                    </m:r>
                  </m:oMath>
                </a14:m>
                <a:r>
                  <a:rPr lang="en-US" dirty="0"/>
                  <a:t> is an integer, so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is even by the definition of even. </a:t>
                </a:r>
              </a:p>
              <a:p>
                <a:r>
                  <a:rPr lang="en-US" dirty="0"/>
                  <a:t>Since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US" dirty="0"/>
                  <a:t> were arbitrary, we can conclude the sum of two even integers is even.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EB5C077-50C6-4888-92C6-ADEC15ECA6FF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1887" r="-119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7385606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83CD58-4668-4129-90C1-AAB42E0386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English Proofs?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ACF6554-E76B-4B38-A592-A61A8DA905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Those symbolic proofs seemed pretty nice. Computers understand them, and can check them.</a:t>
            </a:r>
          </a:p>
          <a:p>
            <a:r>
              <a:rPr lang="en-US" dirty="0"/>
              <a:t>So what’s up with these English proofs?</a:t>
            </a:r>
          </a:p>
          <a:p>
            <a:endParaRPr lang="en-US" dirty="0"/>
          </a:p>
          <a:p>
            <a:r>
              <a:rPr lang="en-US" dirty="0"/>
              <a:t>They’re far easier for </a:t>
            </a:r>
            <a:r>
              <a:rPr lang="en-US" b="1" dirty="0"/>
              <a:t>people</a:t>
            </a:r>
            <a:r>
              <a:rPr lang="en-US" dirty="0"/>
              <a:t> to understand. </a:t>
            </a:r>
          </a:p>
          <a:p>
            <a:r>
              <a:rPr lang="en-US" dirty="0"/>
              <a:t>But instead of a computer checking them, now a human is checking them.</a:t>
            </a:r>
          </a:p>
        </p:txBody>
      </p:sp>
    </p:spTree>
    <p:extLst>
      <p:ext uri="{BB962C8B-B14F-4D97-AF65-F5344CB8AC3E}">
        <p14:creationId xmlns:p14="http://schemas.microsoft.com/office/powerpoint/2010/main" val="35320534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C6BAA22-FA4B-4E96-B37E-7EC2D0D1C5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7F3F05B-08C9-4D23-94D5-5445858DF12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5882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E010040-69D1-488E-8E41-AB7E9EA2B0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 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98028A7-4102-48F9-B3EA-D1001DDD5111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A set is an </a:t>
                </a:r>
                <a:r>
                  <a:rPr lang="en-US" b="1" dirty="0"/>
                  <a:t>unordered </a:t>
                </a:r>
                <a:r>
                  <a:rPr lang="en-US" dirty="0"/>
                  <a:t>group of </a:t>
                </a:r>
                <a:r>
                  <a:rPr lang="en-US" b="1" dirty="0"/>
                  <a:t>distinct </a:t>
                </a:r>
                <a:r>
                  <a:rPr lang="en-US" dirty="0"/>
                  <a:t>elements.</a:t>
                </a:r>
              </a:p>
              <a:p>
                <a:r>
                  <a:rPr lang="en-US" dirty="0"/>
                  <a:t>We’ll always write a set as a list of its elements inside {curly, brackets}.</a:t>
                </a:r>
              </a:p>
              <a:p>
                <a:r>
                  <a:rPr lang="en-US" dirty="0"/>
                  <a:t>Variable names are capital letters, with lower-case letters for elements.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={</m:t>
                    </m:r>
                  </m:oMath>
                </a14:m>
                <a:r>
                  <a:rPr lang="en-US" b="0" i="0" dirty="0"/>
                  <a:t>curly, brackets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}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0,5,8,10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5,0,8,10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={0,0,5,8,10}</m:t>
                    </m:r>
                  </m:oMath>
                </a14:m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𝐶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0,1,2,3,4,…</m:t>
                        </m:r>
                      </m:e>
                    </m:d>
                  </m:oMath>
                </a14:m>
                <a:endParaRPr lang="en-US" b="0" dirty="0"/>
              </a:p>
              <a:p>
                <a:endParaRPr lang="en-US" b="0" dirty="0"/>
              </a:p>
            </p:txBody>
          </p:sp>
        </mc:Choice>
        <mc:Fallback xmlns="">
          <p:sp>
            <p:nvSpPr>
              <p:cNvPr id="5" name="Content Placeholder 4">
                <a:extLst>
                  <a:ext uri="{FF2B5EF4-FFF2-40B4-BE49-F238E27FC236}">
                    <a16:creationId xmlns:a16="http://schemas.microsoft.com/office/drawing/2014/main" id="{A98028A7-4102-48F9-B3EA-D1001DDD5111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Rounded Rectangle 1"/>
              <p:cNvSpPr/>
              <p:nvPr/>
            </p:nvSpPr>
            <p:spPr>
              <a:xfrm>
                <a:off x="4405746" y="3380509"/>
                <a:ext cx="5855854" cy="720436"/>
              </a:xfrm>
              <a:prstGeom prst="roundRect">
                <a:avLst/>
              </a:prstGeom>
              <a:solidFill>
                <a:schemeClr val="accent2"/>
              </a:solidFill>
              <a:ln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𝐴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. </m:t>
                    </m:r>
                  </m:oMath>
                </a14:m>
                <a:r>
                  <a:rPr lang="en-US" dirty="0"/>
                  <a:t> “The size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is 2.” or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0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has cardinality 2.”</a:t>
                </a:r>
              </a:p>
            </p:txBody>
          </p:sp>
        </mc:Choice>
        <mc:Fallback xmlns="">
          <p:sp>
            <p:nvSpPr>
              <p:cNvPr id="2" name="Rounded Rectangle 1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405746" y="3380509"/>
                <a:ext cx="5855854" cy="720436"/>
              </a:xfrm>
              <a:prstGeom prst="round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334229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2CB90A-17BD-476A-A3A9-9EA0BF71A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6576A1-2891-44EC-9928-F7EFCF0AE59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Some more symbols: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(“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"</m:t>
                    </m:r>
                  </m:oMath>
                </a14:m>
                <a:r>
                  <a:rPr lang="en-US" dirty="0"/>
                  <a:t> or “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r>
                  <a:rPr lang="en-US" dirty="0"/>
                  <a:t> is an element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"</m:t>
                    </m:r>
                  </m:oMath>
                </a14:m>
                <a:r>
                  <a:rPr lang="en-US" dirty="0"/>
                  <a:t>) means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dirty="0"/>
                  <a:t>is one of the members of the set.</a:t>
                </a:r>
              </a:p>
              <a:p>
                <a:r>
                  <a:rPr lang="en-US" b="0" dirty="0"/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0,5,8,10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,   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0∈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.</a:t>
                </a:r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 (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is a subset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) means every element of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 is also in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.</a:t>
                </a:r>
              </a:p>
              <a:p>
                <a:r>
                  <a:rPr lang="en-US" dirty="0"/>
                  <a:t>For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1,2</m:t>
                        </m:r>
                      </m:e>
                    </m:d>
                    <m:r>
                      <a:rPr lang="en-US" b="0" i="0" smtClean="0">
                        <a:latin typeface="Cambria Math" panose="02040503050406030204" pitchFamily="18" charset="0"/>
                      </a:rPr>
                      <m:t>,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={1,2,3}</m:t>
                    </m:r>
                  </m:oMath>
                </a14:m>
                <a:r>
                  <a:rPr lang="en-US" dirty="0"/>
                  <a:t> </a:t>
                </a:r>
                <a14:m>
                  <m:oMath xmlns:m="http://schemas.openxmlformats.org/officeDocument/2006/math"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b="0" i="1" dirty="0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56576A1-2891-44EC-9928-F7EFCF0AE59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708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1239003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8F670B-5D3D-4C41-BC0C-1AD41CE6F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Announcements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CD8D60-97BC-476B-AF0D-60F8417688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corrected typos in HW3 Problem 7 (the find the bug problem).</a:t>
            </a:r>
          </a:p>
          <a:p>
            <a:pPr lvl="1"/>
            <a:r>
              <a:rPr lang="en-US" dirty="0"/>
              <a:t>There were two bugs other than the typos, so please go back and find the intended bugs </a:t>
            </a:r>
            <a:r>
              <a:rPr lang="en-US" dirty="0">
                <a:sym typeface="Wingdings" panose="05000000000000000000" pitchFamily="2" charset="2"/>
              </a:rPr>
              <a:t></a:t>
            </a:r>
          </a:p>
          <a:p>
            <a:pPr lvl="1"/>
            <a:r>
              <a:rPr lang="en-US" dirty="0">
                <a:sym typeface="Wingdings" panose="05000000000000000000" pitchFamily="2" charset="2"/>
              </a:rPr>
              <a:t> </a:t>
            </a:r>
            <a:endParaRPr lang="en-US" dirty="0"/>
          </a:p>
          <a:p>
            <a:r>
              <a:rPr lang="en-US" dirty="0"/>
              <a:t>President </a:t>
            </a:r>
            <a:r>
              <a:rPr lang="en-US" dirty="0" err="1"/>
              <a:t>Cauce’s</a:t>
            </a:r>
            <a:r>
              <a:rPr lang="en-US" dirty="0"/>
              <a:t> office sent an email today confirming the intended return to in-person next week.</a:t>
            </a:r>
          </a:p>
          <a:p>
            <a:pPr lvl="1"/>
            <a:r>
              <a:rPr lang="en-US" dirty="0"/>
              <a:t>We’ll have official announcements soon.</a:t>
            </a:r>
          </a:p>
          <a:p>
            <a:pPr lvl="1"/>
            <a:r>
              <a:rPr lang="en-US" dirty="0"/>
              <a:t>We’ll have a survey for preferred </a:t>
            </a:r>
            <a:r>
              <a:rPr lang="en-US" b="1" i="1" dirty="0"/>
              <a:t>office hours </a:t>
            </a:r>
            <a:r>
              <a:rPr lang="en-US" dirty="0"/>
              <a:t>mode coming soon.</a:t>
            </a:r>
            <a:endParaRPr lang="en-US" b="1" i="1" dirty="0"/>
          </a:p>
        </p:txBody>
      </p:sp>
    </p:spTree>
    <p:extLst>
      <p:ext uri="{BB962C8B-B14F-4D97-AF65-F5344CB8AC3E}">
        <p14:creationId xmlns:p14="http://schemas.microsoft.com/office/powerpoint/2010/main" val="135193470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4958AC-CE16-4AB5-9FEF-F866E95E3D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Sets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D1BD77B-6669-4D75-8803-06035098BF0A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Be careful about these two operations:</a:t>
                </a:r>
              </a:p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={1,2,3,4,5}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, but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0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∉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endParaRPr lang="en-US" b="0" dirty="0"/>
              </a:p>
              <a:p>
                <a:endParaRPr lang="en-US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</m:oMath>
                </a14:m>
                <a:r>
                  <a:rPr lang="en-US" dirty="0"/>
                  <a:t> asks: is this item in that box?</a:t>
                </a:r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</m:oMath>
                </a14:m>
                <a:r>
                  <a:rPr lang="en-US" dirty="0"/>
                  <a:t> asks: is everything in this box also in that box?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AD1BD77B-6669-4D75-8803-06035098BF0A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617757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4FBE4C-3C37-4F06-9A37-68A161AFBE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Try it!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61820A-F36D-49F9-B4ED-852D19031B2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/>
                  <a:t>Let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</m:t>
                    </m:r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1,2,3,4,5</m:t>
                        </m:r>
                      </m:e>
                    </m:d>
                  </m:oMath>
                </a14:m>
                <a:endParaRPr lang="en-US" b="0" dirty="0"/>
              </a:p>
              <a:p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={1,2,5}</m:t>
                    </m:r>
                  </m:oMath>
                </a14:m>
                <a:endParaRPr lang="en-US" dirty="0"/>
              </a:p>
              <a:p>
                <a:endParaRPr lang="en-US" dirty="0"/>
              </a:p>
              <a:p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b="0" dirty="0"/>
              </a:p>
              <a:p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?</m:t>
                    </m:r>
                  </m:oMath>
                </a14:m>
                <a:endParaRPr lang="en-US" dirty="0"/>
              </a:p>
              <a:p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⊆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𝐵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Is </a:t>
                </a:r>
                <a14:m>
                  <m:oMath xmlns:m="http://schemas.openxmlformats.org/officeDocument/2006/math">
                    <m:d>
                      <m:dPr>
                        <m:begChr m:val="{"/>
                        <m:endChr m:val="}"/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?</a:t>
                </a:r>
              </a:p>
              <a:p>
                <a:r>
                  <a:rPr lang="en-US" dirty="0"/>
                  <a:t>Is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1∈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𝐴</m:t>
                    </m:r>
                  </m:oMath>
                </a14:m>
                <a:r>
                  <a:rPr lang="en-US" dirty="0"/>
                  <a:t>?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5261820A-F36D-49F9-B4ED-852D19031B2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54" t="-213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/>
          <p:cNvSpPr txBox="1"/>
          <p:nvPr/>
        </p:nvSpPr>
        <p:spPr>
          <a:xfrm>
            <a:off x="2521527" y="3140364"/>
            <a:ext cx="1967345" cy="2759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000"/>
              </a:spcAft>
            </a:pPr>
            <a:r>
              <a:rPr lang="en-US" sz="2800" dirty="0">
                <a:solidFill>
                  <a:schemeClr val="accent3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Yes!</a:t>
            </a:r>
          </a:p>
          <a:p>
            <a:pPr>
              <a:spcAft>
                <a:spcPts val="1000"/>
              </a:spcAft>
            </a:pPr>
            <a:r>
              <a:rPr lang="en-US" sz="2800" dirty="0">
                <a:solidFill>
                  <a:schemeClr val="accent3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Yes</a:t>
            </a:r>
          </a:p>
          <a:p>
            <a:pPr>
              <a:spcAft>
                <a:spcPts val="1000"/>
              </a:spcAft>
            </a:pPr>
            <a:r>
              <a:rPr lang="en-US" sz="2800" dirty="0">
                <a:solidFill>
                  <a:schemeClr val="accent3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No </a:t>
            </a:r>
          </a:p>
          <a:p>
            <a:pPr>
              <a:spcAft>
                <a:spcPts val="1000"/>
              </a:spcAft>
            </a:pPr>
            <a:r>
              <a:rPr lang="en-US" sz="2800" dirty="0">
                <a:solidFill>
                  <a:schemeClr val="accent3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No</a:t>
            </a:r>
          </a:p>
          <a:p>
            <a:pPr>
              <a:spcAft>
                <a:spcPts val="1000"/>
              </a:spcAft>
            </a:pPr>
            <a:r>
              <a:rPr lang="en-US" sz="2800" dirty="0">
                <a:solidFill>
                  <a:schemeClr val="accent3"/>
                </a:solidFill>
                <a:latin typeface="Segoe UI Semilight" panose="020B0402040204020203" pitchFamily="34" charset="0"/>
                <a:cs typeface="Segoe UI Semilight" panose="020B0402040204020203" pitchFamily="34" charset="0"/>
              </a:rPr>
              <a:t>Yes</a:t>
            </a:r>
          </a:p>
        </p:txBody>
      </p:sp>
    </p:spTree>
    <p:extLst>
      <p:ext uri="{BB962C8B-B14F-4D97-AF65-F5344CB8AC3E}">
        <p14:creationId xmlns:p14="http://schemas.microsoft.com/office/powerpoint/2010/main" val="20770064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FF5E09-80EE-40FC-9960-F2879A66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A0B977-60C9-4EAD-A8E6-D01A453A97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We’re taking off the training wheels!</a:t>
            </a:r>
          </a:p>
          <a:p>
            <a:r>
              <a:rPr lang="en-US" dirty="0"/>
              <a:t>Our goal with writing symbolic proofs was to prepare us to write proofs in English. </a:t>
            </a:r>
          </a:p>
          <a:p>
            <a:r>
              <a:rPr lang="en-US" dirty="0"/>
              <a:t>Let’s get started.</a:t>
            </a:r>
          </a:p>
          <a:p>
            <a:r>
              <a:rPr lang="en-US" dirty="0"/>
              <a:t>The next 3 weeks:</a:t>
            </a:r>
          </a:p>
          <a:p>
            <a:pPr lvl="1"/>
            <a:r>
              <a:rPr lang="en-US" dirty="0"/>
              <a:t>Practice communicating clear arguments to others.</a:t>
            </a:r>
          </a:p>
          <a:p>
            <a:pPr lvl="1"/>
            <a:r>
              <a:rPr lang="en-US" dirty="0"/>
              <a:t>Learn new proof techniques.</a:t>
            </a:r>
          </a:p>
          <a:p>
            <a:pPr lvl="1"/>
            <a:r>
              <a:rPr lang="en-US" dirty="0"/>
              <a:t>Learn fundamental objects (sets, number theory) that will let us talk more easily about computation at the end of the quarter.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05745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6176CC-F083-41A0-892D-B6F3F64B03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Warm-up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630DDA-4C7C-48A5-9926-45C3B676E37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463857"/>
                <a:ext cx="10750486" cy="4845504"/>
              </a:xfrm>
            </p:spPr>
            <p:txBody>
              <a:bodyPr/>
              <a:lstStyle/>
              <a:p>
                <a:r>
                  <a:rPr lang="en-US" dirty="0"/>
                  <a:t>Let your domain of discourse be integers. </a:t>
                </a:r>
              </a:p>
              <a:p>
                <a:r>
                  <a:rPr lang="en-US" dirty="0"/>
                  <a:t>Let </a:t>
                </a:r>
                <a:r>
                  <a:rPr lang="en-US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 := ∃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=2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lang="en-US" dirty="0"/>
                  <a:t>. </a:t>
                </a:r>
              </a:p>
              <a:p>
                <a:r>
                  <a:rPr lang="en-US" dirty="0"/>
                  <a:t>Prove “if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is even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even.” </a:t>
                </a:r>
              </a:p>
              <a:p>
                <a:r>
                  <a:rPr lang="en-US" dirty="0"/>
                  <a:t>Write a symbolic proof (with the extra rules “Definition of </a:t>
                </a:r>
                <a:r>
                  <a:rPr lang="en-US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:r>
                  <a:rPr lang="en-US" dirty="0"/>
                  <a:t>” and “Algebra”). </a:t>
                </a:r>
              </a:p>
              <a:p>
                <a:r>
                  <a:rPr lang="en-US" dirty="0"/>
                  <a:t>Then we’ll write it in English.</a:t>
                </a:r>
              </a:p>
              <a:p>
                <a:endParaRPr lang="en-US" dirty="0"/>
              </a:p>
              <a:p>
                <a:r>
                  <a:rPr lang="en-US" dirty="0"/>
                  <a:t>What’s the claim in symbolic logic?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b="0" i="1" smtClean="0">
                        <a:latin typeface="Cambria Math" panose="02040503050406030204" pitchFamily="18" charset="0"/>
                      </a:rPr>
                      <m:t>(</m:t>
                    </m:r>
                  </m:oMath>
                </a14:m>
                <a:r>
                  <a:rPr lang="en-US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en-US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p>
                          <m:sSup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𝑥</m:t>
                            </m:r>
                          </m:e>
                          <m:sup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</m:e>
                    </m:d>
                    <m:r>
                      <a:rPr lang="en-US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16630DDA-4C7C-48A5-9926-45C3B676E37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463857"/>
                <a:ext cx="10750486" cy="4845504"/>
              </a:xfrm>
              <a:blipFill>
                <a:blip r:embed="rId2"/>
                <a:stretch>
                  <a:fillRect l="-737" t="-2138" r="-85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" name="Group 3">
            <a:extLst>
              <a:ext uri="{FF2B5EF4-FFF2-40B4-BE49-F238E27FC236}">
                <a16:creationId xmlns:a16="http://schemas.microsoft.com/office/drawing/2014/main" id="{13EEABB2-E45C-4E53-A4E2-70A12CB914F7}"/>
              </a:ext>
            </a:extLst>
          </p:cNvPr>
          <p:cNvGrpSpPr/>
          <p:nvPr/>
        </p:nvGrpSpPr>
        <p:grpSpPr>
          <a:xfrm>
            <a:off x="7172325" y="169223"/>
            <a:ext cx="4927543" cy="2217439"/>
            <a:chOff x="1185842" y="3429000"/>
            <a:chExt cx="6111311" cy="19278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1BF49526-5B55-479A-94EC-3C8EC543B4A7}"/>
                    </a:ext>
                  </a:extLst>
                </p:cNvPr>
                <p:cNvSpPr/>
                <p:nvPr/>
              </p:nvSpPr>
              <p:spPr>
                <a:xfrm>
                  <a:off x="1185842" y="3429000"/>
                  <a:ext cx="6111311" cy="1927846"/>
                </a:xfrm>
                <a:prstGeom prst="rect">
                  <a:avLst/>
                </a:prstGeom>
                <a:solidFill>
                  <a:srgbClr val="A48DD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  <a:p>
                  <a:pPr algn="ctr"/>
                  <a:r>
                    <a:rPr lang="en-US" sz="2800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An integer </a:t>
                  </a:r>
                  <a14:m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𝑥</m:t>
                      </m:r>
                    </m:oMath>
                  </a14:m>
                  <a:r>
                    <a:rPr lang="en-US" sz="2800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is </a:t>
                  </a:r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even if (and only if) there exists an integer </a:t>
                  </a:r>
                  <a14:m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𝒛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, such that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𝒙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𝟐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𝒛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5" name="Rectangle 4">
                  <a:extLst>
                    <a:ext uri="{FF2B5EF4-FFF2-40B4-BE49-F238E27FC236}">
                      <a16:creationId xmlns:a16="http://schemas.microsoft.com/office/drawing/2014/main" id="{1BF49526-5B55-479A-94EC-3C8EC543B4A7}"/>
                    </a:ext>
                  </a:extLst>
                </p:cNvPr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5842" y="3429000"/>
                  <a:ext cx="6111311" cy="1927846"/>
                </a:xfrm>
                <a:prstGeom prst="rect">
                  <a:avLst/>
                </a:prstGeom>
                <a:blipFill>
                  <a:blip r:embed="rId3"/>
                  <a:stretch>
                    <a:fillRect r="-495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49CDFE49-7D2C-4BF1-9F9F-0177AD345BDA}"/>
                </a:ext>
              </a:extLst>
            </p:cNvPr>
            <p:cNvSpPr/>
            <p:nvPr/>
          </p:nvSpPr>
          <p:spPr>
            <a:xfrm>
              <a:off x="1195367" y="3429001"/>
              <a:ext cx="6101786" cy="599067"/>
            </a:xfrm>
            <a:prstGeom prst="rect">
              <a:avLst/>
            </a:prstGeom>
            <a:solidFill>
              <a:srgbClr val="4C3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b="1" dirty="0">
                  <a:latin typeface="Segoe UI Semibold" panose="020B0702040204020203" pitchFamily="34" charset="0"/>
                  <a:cs typeface="Segoe UI Semibold" panose="020B0702040204020203" pitchFamily="34" charset="0"/>
                </a:rPr>
                <a:t>Even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741101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6C4593F-4A83-4C30-AA4E-4D1D9FF8854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is even,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even.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6C4593F-4A83-4C30-AA4E-4D1D9FF885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179" t="-6587" b="-9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6935C9-18A9-479F-80BE-A505C5BACA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463857"/>
                <a:ext cx="4473010" cy="484550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>
                    <a:solidFill>
                      <a:schemeClr val="accent4"/>
                    </a:solidFill>
                    <a:cs typeface="Courier New" panose="02070309020205020404" pitchFamily="49" charset="0"/>
                  </a:rPr>
                  <a:t>1.</a:t>
                </a:r>
                <a:r>
                  <a:rPr lang="en-US" sz="2400" dirty="0">
                    <a:cs typeface="Courier New" panose="02070309020205020404" pitchFamily="49" charset="0"/>
                  </a:rPr>
                  <a:t> 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</m:oMath>
                </a14:m>
                <a:r>
                  <a:rPr lang="en-US" sz="2400" dirty="0">
                    <a:cs typeface="Courier New" panose="02070309020205020404" pitchFamily="49" charset="0"/>
                  </a:rPr>
                  <a:t> be arbitrary</a:t>
                </a:r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>
                    <a:cs typeface="Courier New" panose="02070309020205020404" pitchFamily="49" charset="0"/>
                  </a:rPr>
                  <a:t>   </a:t>
                </a:r>
                <a:r>
                  <a:rPr lang="en-US" sz="2400" dirty="0">
                    <a:solidFill>
                      <a:schemeClr val="accent4"/>
                    </a:solidFill>
                    <a:cs typeface="Courier New" panose="02070309020205020404" pitchFamily="49" charset="0"/>
                  </a:rPr>
                  <a:t>2.1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 </m:t>
                    </m:r>
                  </m:oMath>
                </a14:m>
                <a:r>
                  <a:rPr lang="en-US" sz="2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/>
                  <a:t>   </a:t>
                </a:r>
                <a:r>
                  <a:rPr lang="en-US" sz="2400" dirty="0">
                    <a:solidFill>
                      <a:schemeClr val="accent4"/>
                    </a:solidFill>
                  </a:rPr>
                  <a:t>2</a:t>
                </a:r>
                <a:r>
                  <a:rPr lang="en-US" sz="2400" b="0" dirty="0">
                    <a:solidFill>
                      <a:schemeClr val="accent4"/>
                    </a:solidFill>
                  </a:rPr>
                  <a:t>.2</a:t>
                </a: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(2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/>
                  <a:t>   </a:t>
                </a:r>
                <a:r>
                  <a:rPr lang="en-US" sz="2400" dirty="0">
                    <a:solidFill>
                      <a:schemeClr val="accent4"/>
                    </a:solidFill>
                  </a:rPr>
                  <a:t>2</a:t>
                </a:r>
                <a:r>
                  <a:rPr lang="en-US" sz="2400" b="0" dirty="0">
                    <a:solidFill>
                      <a:schemeClr val="accent4"/>
                    </a:solidFill>
                  </a:rPr>
                  <a:t>.3</a:t>
                </a: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sz="240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/>
                  <a:t>   </a:t>
                </a:r>
                <a:r>
                  <a:rPr lang="en-US" sz="2400" dirty="0">
                    <a:solidFill>
                      <a:schemeClr val="accent4"/>
                    </a:solidFill>
                  </a:rPr>
                  <a:t>2</a:t>
                </a:r>
                <a:r>
                  <a:rPr lang="en-US" sz="2400" b="0" dirty="0">
                    <a:solidFill>
                      <a:schemeClr val="accent4"/>
                    </a:solidFill>
                  </a:rPr>
                  <a:t>.4</a:t>
                </a: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=4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/>
                  <a:t>   </a:t>
                </a:r>
                <a:r>
                  <a:rPr lang="en-US" sz="2400" dirty="0">
                    <a:solidFill>
                      <a:schemeClr val="accent4"/>
                    </a:solidFill>
                  </a:rPr>
                  <a:t>2</a:t>
                </a:r>
                <a:r>
                  <a:rPr lang="en-US" sz="2400" b="0" dirty="0">
                    <a:solidFill>
                      <a:schemeClr val="accent4"/>
                    </a:solidFill>
                  </a:rPr>
                  <a:t>.5</a:t>
                </a: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=2⋅2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b="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/>
                  <a:t>   </a:t>
                </a:r>
                <a:r>
                  <a:rPr lang="en-US" sz="2400" dirty="0">
                    <a:solidFill>
                      <a:schemeClr val="accent4"/>
                    </a:solidFill>
                  </a:rPr>
                  <a:t>2</a:t>
                </a:r>
                <a:r>
                  <a:rPr lang="en-US" sz="2400" b="0" dirty="0">
                    <a:solidFill>
                      <a:schemeClr val="accent4"/>
                    </a:solidFill>
                  </a:rPr>
                  <a:t>.6</a:t>
                </a: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b="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b="0" dirty="0">
                    <a:cs typeface="Courier New" panose="02070309020205020404" pitchFamily="49" charset="0"/>
                  </a:rPr>
                  <a:t>   </a:t>
                </a:r>
                <a:r>
                  <a:rPr lang="en-US" sz="2400" b="0" dirty="0">
                    <a:solidFill>
                      <a:schemeClr val="accent4"/>
                    </a:solidFill>
                    <a:cs typeface="Courier New" panose="02070309020205020404" pitchFamily="49" charset="0"/>
                  </a:rPr>
                  <a:t>2.7</a:t>
                </a:r>
                <a:r>
                  <a:rPr lang="en-US" sz="2400" b="0" dirty="0">
                    <a:cs typeface="Courier New" panose="02070309020205020404" pitchFamily="49" charset="0"/>
                  </a:rPr>
                  <a:t> </a:t>
                </a:r>
                <a:r>
                  <a:rPr lang="en-US" sz="24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2</m:t>
                        </m:r>
                      </m:sup>
                    </m:sSup>
                    <m:r>
                      <a:rPr lang="en-US" sz="2400" b="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>
                    <a:solidFill>
                      <a:schemeClr val="accent4"/>
                    </a:solidFill>
                  </a:rPr>
                  <a:t>3.</a:t>
                </a:r>
                <a:r>
                  <a:rPr lang="en-US" sz="2400" dirty="0"/>
                  <a:t> </a:t>
                </a:r>
                <a:r>
                  <a:rPr lang="en-US" sz="2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𝑎</m:t>
                        </m:r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sz="2400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2</m:t>
                        </m:r>
                      </m:sup>
                    </m:sSup>
                    <m:r>
                      <a:rPr lang="en-US" sz="2400" b="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)</m:t>
                    </m:r>
                  </m:oMath>
                </a14:m>
                <a:endParaRPr lang="en-US" sz="24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>
                    <a:solidFill>
                      <a:schemeClr val="accent4"/>
                    </a:solidFill>
                  </a:rPr>
                  <a:t>4.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∀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</m:t>
                    </m:r>
                  </m:oMath>
                </a14:m>
                <a:r>
                  <a:rPr lang="en-US" sz="2400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sz="2400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))</m:t>
                    </m:r>
                  </m:oMath>
                </a14:m>
                <a:endParaRPr lang="en-US" sz="24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6935C9-18A9-479F-80BE-A505C5BACA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463857"/>
                <a:ext cx="4473010" cy="4845504"/>
              </a:xfrm>
              <a:blipFill>
                <a:blip r:embed="rId3"/>
                <a:stretch>
                  <a:fillRect l="-3134" t="-2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3A1D866-9C2A-4301-B1F6-6B1607F73310}"/>
                  </a:ext>
                </a:extLst>
              </p:cNvPr>
              <p:cNvSpPr txBox="1"/>
              <p:nvPr/>
            </p:nvSpPr>
            <p:spPr>
              <a:xfrm>
                <a:off x="4914900" y="1463857"/>
                <a:ext cx="6953250" cy="45166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Assumption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Definition of Even (2.1)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 err="1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Elim</a:t>
                </a: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∃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2.2</m:t>
                        </m:r>
                      </m:e>
                    </m:d>
                  </m:oMath>
                </a14:m>
                <a:endParaRPr lang="en-US" sz="2200" b="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Algebra (2.3)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 err="1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Alegbra</a:t>
                </a: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(2.4)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Intro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∃</m:t>
                    </m:r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(2.5)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Definition of Even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Direct Proof Rule (2.1-2.7)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Intro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∀ </m:t>
                    </m:r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(3)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3A1D866-9C2A-4301-B1F6-6B1607F733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914900" y="1463857"/>
                <a:ext cx="6953250" cy="4516621"/>
              </a:xfrm>
              <a:prstGeom prst="rect">
                <a:avLst/>
              </a:prstGeom>
              <a:blipFill>
                <a:blip r:embed="rId4"/>
                <a:stretch>
                  <a:fillRect l="-1139" b="-2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138124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6C4593F-4A83-4C30-AA4E-4D1D9FF88540}"/>
                  </a:ext>
                </a:extLst>
              </p:cNvPr>
              <p:cNvSpPr>
                <a:spLocks noGrp="1"/>
              </p:cNvSpPr>
              <p:nvPr>
                <p:ph type="title"/>
              </p:nvPr>
            </p:nvSpPr>
            <p:spPr/>
            <p:txBody>
              <a:bodyPr/>
              <a:lstStyle/>
              <a:p>
                <a:r>
                  <a:rPr lang="en-US" dirty="0"/>
                  <a:t>If </a:t>
                </a:r>
                <a14:m>
                  <m:oMath xmlns:m="http://schemas.openxmlformats.org/officeDocument/2006/math">
                    <m:r>
                      <a:rPr lang="en-US" b="0" i="1" smtClean="0"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US" dirty="0"/>
                  <a:t> is even, then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is even.</a:t>
                </a:r>
              </a:p>
            </p:txBody>
          </p:sp>
        </mc:Choice>
        <mc:Fallback xmlns="">
          <p:sp>
            <p:nvSpPr>
              <p:cNvPr id="2" name="Title 1">
                <a:extLst>
                  <a:ext uri="{FF2B5EF4-FFF2-40B4-BE49-F238E27FC236}">
                    <a16:creationId xmlns:a16="http://schemas.microsoft.com/office/drawing/2014/main" id="{56C4593F-4A83-4C30-AA4E-4D1D9FF885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type="title"/>
              </p:nvPr>
            </p:nvSpPr>
            <p:spPr>
              <a:blipFill>
                <a:blip r:embed="rId2"/>
                <a:stretch>
                  <a:fillRect l="-2179" t="-6587" b="-958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6935C9-18A9-479F-80BE-A505C5BACA16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463857"/>
                <a:ext cx="4473010" cy="4845504"/>
              </a:xfrm>
            </p:spPr>
            <p:txBody>
              <a:bodyPr>
                <a:normAutofit lnSpcReduction="10000"/>
              </a:bodyPr>
              <a:lstStyle/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>
                    <a:solidFill>
                      <a:schemeClr val="accent4"/>
                    </a:solidFill>
                    <a:cs typeface="Courier New" panose="02070309020205020404" pitchFamily="49" charset="0"/>
                  </a:rPr>
                  <a:t>1.</a:t>
                </a:r>
                <a:r>
                  <a:rPr lang="en-US" sz="2400" dirty="0">
                    <a:cs typeface="Courier New" panose="02070309020205020404" pitchFamily="49" charset="0"/>
                  </a:rPr>
                  <a:t> Let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𝑎</m:t>
                    </m:r>
                  </m:oMath>
                </a14:m>
                <a:r>
                  <a:rPr lang="en-US" sz="2400" dirty="0">
                    <a:cs typeface="Courier New" panose="02070309020205020404" pitchFamily="49" charset="0"/>
                  </a:rPr>
                  <a:t> be arbitrary</a:t>
                </a:r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>
                    <a:cs typeface="Courier New" panose="02070309020205020404" pitchFamily="49" charset="0"/>
                  </a:rPr>
                  <a:t>   </a:t>
                </a:r>
                <a:r>
                  <a:rPr lang="en-US" sz="2400" dirty="0">
                    <a:solidFill>
                      <a:schemeClr val="accent4"/>
                    </a:solidFill>
                    <a:cs typeface="Courier New" panose="02070309020205020404" pitchFamily="49" charset="0"/>
                  </a:rPr>
                  <a:t>2.1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 </m:t>
                    </m:r>
                  </m:oMath>
                </a14:m>
                <a:r>
                  <a:rPr lang="en-US" sz="2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/>
                  <a:t>   </a:t>
                </a:r>
                <a:r>
                  <a:rPr lang="en-US" sz="2400" dirty="0">
                    <a:solidFill>
                      <a:schemeClr val="accent4"/>
                    </a:solidFill>
                  </a:rPr>
                  <a:t>2</a:t>
                </a:r>
                <a:r>
                  <a:rPr lang="en-US" sz="2400" b="0" dirty="0">
                    <a:solidFill>
                      <a:schemeClr val="accent4"/>
                    </a:solidFill>
                  </a:rPr>
                  <a:t>.2</a:t>
                </a: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(2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/>
                  <a:t>   </a:t>
                </a:r>
                <a:r>
                  <a:rPr lang="en-US" sz="2400" dirty="0">
                    <a:solidFill>
                      <a:schemeClr val="accent4"/>
                    </a:solidFill>
                  </a:rPr>
                  <a:t>2</a:t>
                </a:r>
                <a:r>
                  <a:rPr lang="en-US" sz="2400" b="0" dirty="0">
                    <a:solidFill>
                      <a:schemeClr val="accent4"/>
                    </a:solidFill>
                  </a:rPr>
                  <a:t>.3</a:t>
                </a: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𝑧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𝑎</m:t>
                    </m:r>
                  </m:oMath>
                </a14:m>
                <a:endParaRPr lang="en-US" sz="240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/>
                  <a:t>   </a:t>
                </a:r>
                <a:r>
                  <a:rPr lang="en-US" sz="2400" dirty="0">
                    <a:solidFill>
                      <a:schemeClr val="accent4"/>
                    </a:solidFill>
                  </a:rPr>
                  <a:t>2</a:t>
                </a:r>
                <a:r>
                  <a:rPr lang="en-US" sz="2400" b="0" dirty="0">
                    <a:solidFill>
                      <a:schemeClr val="accent4"/>
                    </a:solidFill>
                  </a:rPr>
                  <a:t>.4</a:t>
                </a: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=4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/>
                  <a:t>   </a:t>
                </a:r>
                <a:r>
                  <a:rPr lang="en-US" sz="2400" dirty="0">
                    <a:solidFill>
                      <a:schemeClr val="accent4"/>
                    </a:solidFill>
                  </a:rPr>
                  <a:t>2</a:t>
                </a:r>
                <a:r>
                  <a:rPr lang="en-US" sz="2400" b="0" dirty="0">
                    <a:solidFill>
                      <a:schemeClr val="accent4"/>
                    </a:solidFill>
                  </a:rPr>
                  <a:t>.5</a:t>
                </a: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=2⋅2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endParaRPr lang="en-US" sz="2400" b="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/>
                  <a:t>   </a:t>
                </a:r>
                <a:r>
                  <a:rPr lang="en-US" sz="2400" dirty="0">
                    <a:solidFill>
                      <a:schemeClr val="accent4"/>
                    </a:solidFill>
                  </a:rPr>
                  <a:t>2</a:t>
                </a:r>
                <a:r>
                  <a:rPr lang="en-US" sz="2400" b="0" dirty="0">
                    <a:solidFill>
                      <a:schemeClr val="accent4"/>
                    </a:solidFill>
                  </a:rPr>
                  <a:t>.6</a:t>
                </a:r>
                <a:r>
                  <a:rPr lang="en-US" sz="2400" b="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∃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(2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𝑤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=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endParaRPr lang="en-US" sz="2400" b="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b="0" dirty="0">
                    <a:cs typeface="Courier New" panose="02070309020205020404" pitchFamily="49" charset="0"/>
                  </a:rPr>
                  <a:t>   </a:t>
                </a:r>
                <a:r>
                  <a:rPr lang="en-US" sz="2400" b="0" dirty="0">
                    <a:solidFill>
                      <a:schemeClr val="accent4"/>
                    </a:solidFill>
                    <a:cs typeface="Courier New" panose="02070309020205020404" pitchFamily="49" charset="0"/>
                  </a:rPr>
                  <a:t>2.7</a:t>
                </a:r>
                <a:r>
                  <a:rPr lang="en-US" sz="2400" b="0" dirty="0">
                    <a:cs typeface="Courier New" panose="02070309020205020404" pitchFamily="49" charset="0"/>
                  </a:rPr>
                  <a:t> </a:t>
                </a:r>
                <a:r>
                  <a:rPr lang="en-US" sz="2400" b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2</m:t>
                        </m:r>
                      </m:sup>
                    </m:sSup>
                    <m:r>
                      <a:rPr lang="en-US" sz="2400" b="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)</m:t>
                    </m:r>
                  </m:oMath>
                </a14:m>
                <a:endParaRPr lang="en-US" sz="2400" dirty="0"/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>
                    <a:solidFill>
                      <a:schemeClr val="accent4"/>
                    </a:solidFill>
                  </a:rPr>
                  <a:t>3.</a:t>
                </a:r>
                <a:r>
                  <a:rPr lang="en-US" sz="2400" dirty="0"/>
                  <a:t> </a:t>
                </a:r>
                <a:r>
                  <a:rPr lang="en-US" sz="240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a:rPr lang="en-US" sz="240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𝑎</m:t>
                        </m:r>
                      </m:e>
                    </m:d>
                    <m:r>
                      <a:rPr lang="en-US" sz="2400" b="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sz="2400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</m:t>
                    </m:r>
                    <m:sSup>
                      <m:sSupPr>
                        <m:ctrlPr>
                          <a:rPr lang="en-US" sz="2400" b="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pPr>
                      <m:e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𝑎</m:t>
                        </m:r>
                      </m:e>
                      <m:sup>
                        <m:r>
                          <a:rPr lang="en-US" sz="2400" b="0" i="1" dirty="0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2</m:t>
                        </m:r>
                      </m:sup>
                    </m:sSup>
                    <m:r>
                      <a:rPr lang="en-US" sz="2400" b="0" i="1" dirty="0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)</m:t>
                    </m:r>
                  </m:oMath>
                </a14:m>
                <a:endParaRPr lang="en-US" sz="24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  <a:p>
                <a:pPr marL="0" indent="0">
                  <a:buClr>
                    <a:schemeClr val="accent4"/>
                  </a:buClr>
                  <a:buNone/>
                </a:pPr>
                <a:r>
                  <a:rPr lang="en-US" sz="2400" dirty="0">
                    <a:solidFill>
                      <a:schemeClr val="accent4"/>
                    </a:solidFill>
                  </a:rPr>
                  <a:t>4.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∀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</m:t>
                    </m:r>
                  </m:oMath>
                </a14:m>
                <a:r>
                  <a:rPr lang="en-US" sz="2400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→</m:t>
                    </m:r>
                  </m:oMath>
                </a14:m>
                <a:r>
                  <a:rPr lang="en-US" sz="2400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Even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</m:t>
                    </m:r>
                    <m:sSup>
                      <m:sSupPr>
                        <m:ctrlP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sSup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𝑥</m:t>
                        </m:r>
                      </m:e>
                      <m:sup>
                        <m:r>
                          <a:rPr lang="en-US" sz="2400" b="0" i="1" smtClean="0"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2</m:t>
                        </m:r>
                      </m:sup>
                    </m:sSup>
                    <m:r>
                      <a:rPr lang="en-US" sz="2400" b="0" i="1" smtClean="0"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))</m:t>
                    </m:r>
                  </m:oMath>
                </a14:m>
                <a:endParaRPr lang="en-US" sz="2400" dirty="0">
                  <a:latin typeface="Courier New" panose="02070309020205020404" pitchFamily="49" charset="0"/>
                  <a:cs typeface="Courier New" panose="02070309020205020404" pitchFamily="49" charset="0"/>
                </a:endParaRP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36935C9-18A9-479F-80BE-A505C5BACA16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463857"/>
                <a:ext cx="4473010" cy="4845504"/>
              </a:xfrm>
              <a:blipFill>
                <a:blip r:embed="rId3"/>
                <a:stretch>
                  <a:fillRect l="-3134" t="-239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3A1D866-9C2A-4301-B1F6-6B1607F73310}"/>
                  </a:ext>
                </a:extLst>
              </p:cNvPr>
              <p:cNvSpPr txBox="1"/>
              <p:nvPr/>
            </p:nvSpPr>
            <p:spPr>
              <a:xfrm>
                <a:off x="4381500" y="1463857"/>
                <a:ext cx="3295650" cy="451662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Assumption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Definition of Even (2.1)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 err="1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Elim</a:t>
                </a: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</a:t>
                </a:r>
                <a14:m>
                  <m:oMath xmlns:m="http://schemas.openxmlformats.org/officeDocument/2006/math">
                    <m:r>
                      <a:rPr lang="en-US" sz="220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∃</m:t>
                    </m:r>
                    <m:d>
                      <m:d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d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2.2</m:t>
                        </m:r>
                      </m:e>
                    </m:d>
                  </m:oMath>
                </a14:m>
                <a:endParaRPr lang="en-US" sz="2200" b="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Algebra (2.3)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 err="1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Alegbra</a:t>
                </a: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(2.4)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Intro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∃</m:t>
                    </m:r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(2.5)</a:t>
                </a:r>
              </a:p>
              <a:p>
                <a:pPr>
                  <a:spcAft>
                    <a:spcPts val="12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Definition of Even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Direct Proof Rule (2.1-2.7)</a:t>
                </a:r>
              </a:p>
              <a:p>
                <a:pPr>
                  <a:spcAft>
                    <a:spcPts val="900"/>
                  </a:spcAft>
                </a:pPr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Intro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∀ </m:t>
                    </m:r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(3)</a:t>
                </a:r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53A1D866-9C2A-4301-B1F6-6B1607F7331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81500" y="1463857"/>
                <a:ext cx="3295650" cy="4516621"/>
              </a:xfrm>
              <a:prstGeom prst="rect">
                <a:avLst/>
              </a:prstGeom>
              <a:blipFill>
                <a:blip r:embed="rId4"/>
                <a:stretch>
                  <a:fillRect l="-2407" b="-2834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F9E6EB9-966A-43FC-B29E-CC7D1532E758}"/>
                  </a:ext>
                </a:extLst>
              </p:cNvPr>
              <p:cNvSpPr txBox="1"/>
              <p:nvPr/>
            </p:nvSpPr>
            <p:spPr>
              <a:xfrm>
                <a:off x="7439025" y="1451339"/>
                <a:ext cx="4838700" cy="5170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𝑥</m:t>
                    </m:r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be an arbitrary even integer. </a:t>
                </a:r>
              </a:p>
              <a:p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By definition, there is an integer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𝑦</m:t>
                    </m:r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2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𝑦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.</m:t>
                    </m:r>
                  </m:oMath>
                </a14:m>
                <a:endParaRPr lang="en-US" sz="22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endParaRPr lang="en-US" sz="22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endParaRPr lang="en-US" sz="22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Squaring both sides, we see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=4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=2⋅2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.</a:t>
                </a:r>
              </a:p>
              <a:p>
                <a:endParaRPr lang="en-US" sz="22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Because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𝑦</m:t>
                    </m:r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is an integer,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2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is also an integer,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is two times an integer.</a:t>
                </a:r>
              </a:p>
              <a:p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Thus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is even by the definition of even.</a:t>
                </a:r>
              </a:p>
              <a:p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Since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𝑥</m:t>
                    </m:r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was an arbitrary even integer, we can conclude that for every even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𝑥</m:t>
                    </m:r>
                  </m:oMath>
                </a14:m>
                <a:r>
                  <a:rPr lang="en-US" sz="2200" b="0" i="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,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is also even. </a:t>
                </a: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FF9E6EB9-966A-43FC-B29E-CC7D1532E75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9025" y="1451339"/>
                <a:ext cx="4838700" cy="5170646"/>
              </a:xfrm>
              <a:prstGeom prst="rect">
                <a:avLst/>
              </a:prstGeom>
              <a:blipFill>
                <a:blip r:embed="rId5"/>
                <a:stretch>
                  <a:fillRect l="-1637" t="-708" r="-3149" b="-1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898637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F3A552-0187-46AB-B2B1-62BFB6B6B9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Converting to English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3C000F-385C-4BDC-94C6-C81EF20124E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75240" y="1463857"/>
                <a:ext cx="6863785" cy="4845504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Start by introducing your assumptions.</a:t>
                </a:r>
              </a:p>
              <a:p>
                <a:r>
                  <a:rPr lang="en-US" sz="2400" dirty="0"/>
                  <a:t>Introduce variables with “let.” Introduce assumptions with “suppose.” </a:t>
                </a:r>
              </a:p>
              <a:p>
                <a:r>
                  <a:rPr lang="en-US" sz="2400" dirty="0"/>
                  <a:t>Always state what type your variable is. English proofs don’t have an established domain of discourse.</a:t>
                </a:r>
              </a:p>
              <a:p>
                <a:r>
                  <a:rPr lang="en-US" sz="2400" dirty="0"/>
                  <a:t>Don’t just use “algebra” explain what’s going on.</a:t>
                </a:r>
              </a:p>
              <a:p>
                <a:r>
                  <a:rPr lang="en-US" sz="2400" dirty="0"/>
                  <a:t>We don’t explicitly intro/</a:t>
                </a:r>
                <a:r>
                  <a:rPr lang="en-US" sz="2400" dirty="0" err="1"/>
                  <a:t>elim</a:t>
                </a:r>
                <a:r>
                  <a:rPr lang="en-US" sz="2400" dirty="0"/>
                  <a:t> 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∃/∀</m:t>
                    </m:r>
                  </m:oMath>
                </a14:m>
                <a:r>
                  <a:rPr lang="en-US" sz="2400" dirty="0"/>
                  <a:t> so we end up with fewer “dummy variables”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B73C000F-385C-4BDC-94C6-C81EF20124E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75240" y="1463857"/>
                <a:ext cx="6863785" cy="4845504"/>
              </a:xfrm>
              <a:blipFill>
                <a:blip r:embed="rId2"/>
                <a:stretch>
                  <a:fillRect l="-710" t="-163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4F03A74-60BB-49E8-B60D-99E10771AF6C}"/>
                  </a:ext>
                </a:extLst>
              </p:cNvPr>
              <p:cNvSpPr txBox="1"/>
              <p:nvPr/>
            </p:nvSpPr>
            <p:spPr>
              <a:xfrm>
                <a:off x="7439025" y="1451339"/>
                <a:ext cx="4838700" cy="517064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Let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𝑥</m:t>
                    </m:r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be an arbitrary even integer. </a:t>
                </a:r>
              </a:p>
              <a:p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By definition, there is an integer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𝑦</m:t>
                    </m:r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such that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2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𝑦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=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.</m:t>
                    </m:r>
                  </m:oMath>
                </a14:m>
                <a:endParaRPr lang="en-US" sz="22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endParaRPr lang="en-US" sz="22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endParaRPr lang="en-US" sz="22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Squaring both sides, we see that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=4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=2⋅2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.</a:t>
                </a:r>
              </a:p>
              <a:p>
                <a:endParaRPr lang="en-US" sz="2200" dirty="0">
                  <a:latin typeface="Segoe UI Semilight" panose="020B0402040204020203" pitchFamily="34" charset="0"/>
                  <a:cs typeface="Segoe UI Semilight" panose="020B0402040204020203" pitchFamily="34" charset="0"/>
                </a:endParaRPr>
              </a:p>
              <a:p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Because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𝑦</m:t>
                    </m:r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is an integer,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2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𝑦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is also an integer, and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is two times an integer.</a:t>
                </a:r>
              </a:p>
              <a:p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Thus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is even by the definition of even.</a:t>
                </a:r>
              </a:p>
              <a:p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Since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𝑥</m:t>
                    </m:r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was an arbitrary even integer, we can conclude that for every even </a:t>
                </a:r>
                <a14:m>
                  <m:oMath xmlns:m="http://schemas.openxmlformats.org/officeDocument/2006/math"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𝑥</m:t>
                    </m:r>
                    <m:r>
                      <a:rPr lang="en-US" sz="2200" b="0" i="1" smtClean="0">
                        <a:latin typeface="Cambria Math" panose="02040503050406030204" pitchFamily="18" charset="0"/>
                        <a:cs typeface="Segoe UI Semilight" panose="020B0402040204020203" pitchFamily="34" charset="0"/>
                      </a:rPr>
                      <m:t>,  </m:t>
                    </m:r>
                    <m:sSup>
                      <m:sSupPr>
                        <m:ctrlP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</m:ctrlPr>
                      </m:sSupPr>
                      <m:e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𝑥</m:t>
                        </m:r>
                      </m:e>
                      <m:sup>
                        <m:r>
                          <a:rPr lang="en-US" sz="2200" b="0" i="1" smtClean="0">
                            <a:latin typeface="Cambria Math" panose="02040503050406030204" pitchFamily="18" charset="0"/>
                            <a:cs typeface="Segoe UI Semilight" panose="020B0402040204020203" pitchFamily="34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sz="22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 is also even. </a:t>
                </a:r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B4F03A74-60BB-49E8-B60D-99E10771AF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439025" y="1451339"/>
                <a:ext cx="4838700" cy="5170646"/>
              </a:xfrm>
              <a:prstGeom prst="rect">
                <a:avLst/>
              </a:prstGeom>
              <a:blipFill>
                <a:blip r:embed="rId3"/>
                <a:stretch>
                  <a:fillRect l="-1637" t="-708" r="-3149" b="-165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936975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do another!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First a definition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575239" y="2021186"/>
            <a:ext cx="8984096" cy="1613268"/>
            <a:chOff x="1185842" y="3429000"/>
            <a:chExt cx="6111311" cy="1927846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" name="Rectangle 5"/>
                <p:cNvSpPr/>
                <p:nvPr/>
              </p:nvSpPr>
              <p:spPr>
                <a:xfrm>
                  <a:off x="1185842" y="3429000"/>
                  <a:ext cx="6111311" cy="1927846"/>
                </a:xfrm>
                <a:prstGeom prst="rect">
                  <a:avLst/>
                </a:prstGeom>
                <a:solidFill>
                  <a:srgbClr val="A48DD3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2800" dirty="0">
                    <a:latin typeface="Segoe UI Semibold" panose="020B0702040204020203" pitchFamily="34" charset="0"/>
                    <a:cs typeface="Segoe UI Semibold" panose="020B0702040204020203" pitchFamily="34" charset="0"/>
                  </a:endParaRPr>
                </a:p>
                <a:p>
                  <a:pPr algn="ctr"/>
                  <a:r>
                    <a:rPr lang="en-US" sz="2800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A real number </a:t>
                  </a:r>
                  <a14:m>
                    <m:oMath xmlns:m="http://schemas.openxmlformats.org/officeDocument/2006/math">
                      <m:r>
                        <a:rPr lang="en-US" sz="2800" b="0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𝑥</m:t>
                      </m:r>
                    </m:oMath>
                  </a14:m>
                  <a:r>
                    <a:rPr lang="en-US" sz="2800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is </a:t>
                  </a:r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rational if (and only if) there exist integers </a:t>
                  </a:r>
                  <a14:m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𝒑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and </a:t>
                  </a:r>
                  <a14:m>
                    <m:oMath xmlns:m="http://schemas.openxmlformats.org/officeDocument/2006/math">
                      <m:r>
                        <a:rPr lang="en-US" sz="2800" b="1" i="1" dirty="0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𝒒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, with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𝒒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≠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𝟎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 such that </a:t>
                  </a:r>
                  <a14:m>
                    <m:oMath xmlns:m="http://schemas.openxmlformats.org/officeDocument/2006/math"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𝒙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=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𝒑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/</m:t>
                      </m:r>
                      <m:r>
                        <a:rPr lang="en-US" sz="2800" b="1" i="1" smtClean="0">
                          <a:latin typeface="Cambria Math" panose="02040503050406030204" pitchFamily="18" charset="0"/>
                          <a:cs typeface="Segoe UI Semibold" panose="020B0702040204020203" pitchFamily="34" charset="0"/>
                        </a:rPr>
                        <m:t>𝒒</m:t>
                      </m:r>
                    </m:oMath>
                  </a14:m>
                  <a:r>
                    <a:rPr lang="en-US" sz="2800" b="1" dirty="0">
                      <a:latin typeface="Segoe UI Semibold" panose="020B0702040204020203" pitchFamily="34" charset="0"/>
                      <a:cs typeface="Segoe UI Semibold" panose="020B0702040204020203" pitchFamily="34" charset="0"/>
                    </a:rPr>
                    <a:t>.</a:t>
                  </a:r>
                </a:p>
              </p:txBody>
            </p:sp>
          </mc:Choice>
          <mc:Fallback xmlns="">
            <p:sp>
              <p:nvSpPr>
                <p:cNvPr id="6" name="Rectangle 5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185842" y="3429000"/>
                  <a:ext cx="6111311" cy="1927846"/>
                </a:xfrm>
                <a:prstGeom prst="rect">
                  <a:avLst/>
                </a:prstGeom>
                <a:blipFill>
                  <a:blip r:embed="rId2"/>
                  <a:stretch>
                    <a:fillRect r="-407" b="-3030"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r>
                    <a:rPr lang="en-US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7" name="Rectangle 6"/>
            <p:cNvSpPr/>
            <p:nvPr/>
          </p:nvSpPr>
          <p:spPr>
            <a:xfrm>
              <a:off x="1195367" y="3429001"/>
              <a:ext cx="6101786" cy="599067"/>
            </a:xfrm>
            <a:prstGeom prst="rect">
              <a:avLst/>
            </a:prstGeom>
            <a:solidFill>
              <a:srgbClr val="4C328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lang="en-US" sz="3200" b="1" dirty="0">
                  <a:latin typeface="Segoe UI Semibold" panose="020B0702040204020203" pitchFamily="34" charset="0"/>
                  <a:cs typeface="Segoe UI Semibold" panose="020B0702040204020203" pitchFamily="34" charset="0"/>
                </a:rPr>
                <a:t>Rational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8" name="Rounded Rectangle 7"/>
              <p:cNvSpPr/>
              <p:nvPr/>
            </p:nvSpPr>
            <p:spPr>
              <a:xfrm>
                <a:off x="575239" y="3938263"/>
                <a:ext cx="10091897" cy="507039"/>
              </a:xfrm>
              <a:prstGeom prst="roundRect">
                <a:avLst/>
              </a:prstGeom>
              <a:noFill/>
              <a:ln w="57150">
                <a:solidFill>
                  <a:schemeClr val="accent2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240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Rational(</a:t>
                </a:r>
                <a14:m>
                  <m:oMath xmlns:m="http://schemas.openxmlformats.org/officeDocument/2006/math">
                    <m:r>
                      <a:rPr lang="en-US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𝑥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)</a:t>
                </a:r>
                <a14:m>
                  <m:oMath xmlns:m="http://schemas.openxmlformats.org/officeDocument/2006/math"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≔∃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𝑝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∃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𝑞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( </m:t>
                    </m:r>
                  </m:oMath>
                </a14:m>
                <a:r>
                  <a:rPr lang="en-US" sz="2400" b="0" i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Integer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𝑝</m:t>
                        </m:r>
                      </m:e>
                    </m:d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∧</m:t>
                    </m:r>
                  </m:oMath>
                </a14:m>
                <a:r>
                  <a:rPr lang="en-US" sz="2400" b="0" i="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Integer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dPr>
                      <m:e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𝑞</m:t>
                        </m:r>
                      </m:e>
                    </m:d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∧(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𝑥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=</m:t>
                    </m:r>
                    <m:f>
                      <m:fPr>
                        <m:type m:val="lin"/>
                        <m:ctrlP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</m:ctrlPr>
                      </m:fPr>
                      <m:num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𝑝</m:t>
                        </m:r>
                      </m:num>
                      <m:den>
                        <m:r>
                          <a:rPr lang="en-US" sz="2400" b="0" i="1" dirty="0" smtClean="0">
                            <a:solidFill>
                              <a:schemeClr val="tx1"/>
                            </a:solidFill>
                            <a:latin typeface="Cambria Math" panose="02040503050406030204" pitchFamily="18" charset="0"/>
                            <a:cs typeface="Courier New" panose="02070309020205020404" pitchFamily="49" charset="0"/>
                          </a:rPr>
                          <m:t>𝑞</m:t>
                        </m:r>
                      </m:den>
                    </m:f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)∧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𝑞</m:t>
                    </m:r>
                    <m:r>
                      <a:rPr lang="en-US" sz="2400" b="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cs typeface="Courier New" panose="02070309020205020404" pitchFamily="49" charset="0"/>
                      </a:rPr>
                      <m:t>≠0)</m:t>
                    </m:r>
                  </m:oMath>
                </a14:m>
                <a:r>
                  <a:rPr lang="en-US" sz="2400" dirty="0">
                    <a:solidFill>
                      <a:schemeClr val="tx1"/>
                    </a:solidFill>
                    <a:latin typeface="Courier New" panose="02070309020205020404" pitchFamily="49" charset="0"/>
                    <a:cs typeface="Courier New" panose="02070309020205020404" pitchFamily="49" charset="0"/>
                  </a:rPr>
                  <a:t> </a:t>
                </a:r>
              </a:p>
            </p:txBody>
          </p:sp>
        </mc:Choice>
        <mc:Fallback xmlns="">
          <p:sp>
            <p:nvSpPr>
              <p:cNvPr id="8" name="Rounded Rectangle 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239" y="3938263"/>
                <a:ext cx="10091897" cy="507039"/>
              </a:xfrm>
              <a:prstGeom prst="roundRect">
                <a:avLst/>
              </a:prstGeom>
              <a:blipFill>
                <a:blip r:embed="rId3"/>
                <a:stretch>
                  <a:fillRect t="-96739" b="-146739"/>
                </a:stretch>
              </a:blipFill>
              <a:ln w="57150">
                <a:solidFill>
                  <a:schemeClr val="accent2"/>
                </a:solidFill>
              </a:ln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5110091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Let’s do another!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“The product of two rational numbers is rational.”</a:t>
            </a:r>
          </a:p>
          <a:p>
            <a:endParaRPr lang="en-US" dirty="0"/>
          </a:p>
          <a:p>
            <a:r>
              <a:rPr lang="en-US" dirty="0"/>
              <a:t>What is this statement in predicate logic?</a:t>
            </a:r>
          </a:p>
          <a:p>
            <a:endParaRPr lang="en-US" dirty="0"/>
          </a:p>
          <a:p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1368269" y="3263462"/>
                <a:ext cx="8540358" cy="1200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∀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([</m:t>
                    </m:r>
                  </m:oMath>
                </a14:m>
                <a:r>
                  <a:rPr lang="en-US" sz="2400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rational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sz="2400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2400" b="0" i="1" smtClean="0">
                            <a:latin typeface="Cambria Math" panose="02040503050406030204" pitchFamily="18" charset="0"/>
                          </a:rPr>
                          <m:t>𝑥</m:t>
                        </m:r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∧</m:t>
                    </m:r>
                  </m:oMath>
                </a14:m>
                <a:r>
                  <a:rPr lang="en-US" sz="2400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rational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)]→</m:t>
                    </m:r>
                  </m:oMath>
                </a14:m>
                <a:r>
                  <a:rPr lang="en-US" sz="2400" b="0" i="0" dirty="0">
                    <a:latin typeface="Courier New" panose="02070309020205020404" pitchFamily="49" charset="0"/>
                    <a:cs typeface="Courier New" panose="02070309020205020404" pitchFamily="49" charset="0"/>
                  </a:rPr>
                  <a:t>rational</a:t>
                </a:r>
                <a14:m>
                  <m:oMath xmlns:m="http://schemas.openxmlformats.org/officeDocument/2006/math"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(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𝑥𝑦</m:t>
                    </m:r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))</m:t>
                    </m:r>
                  </m:oMath>
                </a14:m>
                <a:endParaRPr lang="en-US" sz="2400" dirty="0"/>
              </a:p>
              <a:p>
                <a:r>
                  <a:rPr lang="en-US" sz="2400" dirty="0">
                    <a:latin typeface="Segoe UI Semilight" panose="020B0402040204020203" pitchFamily="34" charset="0"/>
                    <a:cs typeface="Segoe UI Semilight" panose="020B0402040204020203" pitchFamily="34" charset="0"/>
                  </a:rPr>
                  <a:t>Remember unquantified variables in English are implicitly universally quantified.</a:t>
                </a: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68269" y="3263462"/>
                <a:ext cx="8540358" cy="1200329"/>
              </a:xfrm>
              <a:prstGeom prst="rect">
                <a:avLst/>
              </a:prstGeom>
              <a:blipFill>
                <a:blip r:embed="rId2"/>
                <a:stretch>
                  <a:fillRect l="-1071" t="-3553" b="-111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0211610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with UW colors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A48DD3"/>
      </a:accent2>
      <a:accent3>
        <a:srgbClr val="4C3282"/>
      </a:accent3>
      <a:accent4>
        <a:srgbClr val="B6A479"/>
      </a:accent4>
      <a:accent5>
        <a:srgbClr val="3E8853"/>
      </a:accent5>
      <a:accent6>
        <a:srgbClr val="62A39F"/>
      </a:accent6>
      <a:hlink>
        <a:srgbClr val="33006F"/>
      </a:hlink>
      <a:folHlink>
        <a:srgbClr val="9A7B4C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311_template" id="{E57DFFB7-1C72-4022-A1EB-77D72149EB4F}" vid="{5CF90BFF-666A-48C8-8087-10FA0A25A63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311_template</Template>
  <TotalTime>26</TotalTime>
  <Words>1691</Words>
  <Application>Microsoft Office PowerPoint</Application>
  <PresentationFormat>Widescreen</PresentationFormat>
  <Paragraphs>210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32" baseType="lpstr">
      <vt:lpstr>Cambria Math</vt:lpstr>
      <vt:lpstr>Courier New</vt:lpstr>
      <vt:lpstr>Segoe UI</vt:lpstr>
      <vt:lpstr>Segoe UI Light</vt:lpstr>
      <vt:lpstr>Segoe UI Semibold</vt:lpstr>
      <vt:lpstr>Segoe UI Semilight</vt:lpstr>
      <vt:lpstr>Tw Cen MT</vt:lpstr>
      <vt:lpstr>Tw Cen MT Condensed</vt:lpstr>
      <vt:lpstr>Wingdings</vt:lpstr>
      <vt:lpstr>Wingdings 3</vt:lpstr>
      <vt:lpstr>Integral</vt:lpstr>
      <vt:lpstr>English Proofs and Sets</vt:lpstr>
      <vt:lpstr>Announcements</vt:lpstr>
      <vt:lpstr>What’s Next</vt:lpstr>
      <vt:lpstr>Warm-up</vt:lpstr>
      <vt:lpstr>If x is even, then x^2 is even.</vt:lpstr>
      <vt:lpstr>If x is even, then x^2 is even.</vt:lpstr>
      <vt:lpstr>Converting to English</vt:lpstr>
      <vt:lpstr>Let’s do another!</vt:lpstr>
      <vt:lpstr>Let’s do another!</vt:lpstr>
      <vt:lpstr>Doing a Proof</vt:lpstr>
      <vt:lpstr>Let’s do another!</vt:lpstr>
      <vt:lpstr>Let’s do another!</vt:lpstr>
      <vt:lpstr>Now You Try</vt:lpstr>
      <vt:lpstr>Now You Try</vt:lpstr>
      <vt:lpstr>Here’s What I got.</vt:lpstr>
      <vt:lpstr>Why English Proofs?</vt:lpstr>
      <vt:lpstr>Sets</vt:lpstr>
      <vt:lpstr>Sets </vt:lpstr>
      <vt:lpstr>Sets</vt:lpstr>
      <vt:lpstr>Sets</vt:lpstr>
      <vt:lpstr>Try it!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rtweber2</dc:creator>
  <cp:lastModifiedBy>rtweber2</cp:lastModifiedBy>
  <cp:revision>6</cp:revision>
  <dcterms:created xsi:type="dcterms:W3CDTF">2022-01-23T01:22:14Z</dcterms:created>
  <dcterms:modified xsi:type="dcterms:W3CDTF">2022-01-24T21:19:09Z</dcterms:modified>
</cp:coreProperties>
</file>