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0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81" r:id="rId12"/>
    <p:sldId id="279" r:id="rId13"/>
    <p:sldId id="267" r:id="rId14"/>
    <p:sldId id="268" r:id="rId15"/>
    <p:sldId id="280" r:id="rId16"/>
    <p:sldId id="277" r:id="rId17"/>
    <p:sldId id="269" r:id="rId18"/>
    <p:sldId id="270" r:id="rId19"/>
    <p:sldId id="282" r:id="rId20"/>
    <p:sldId id="28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26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4CEFD65-5826-46FA-ABE3-DAAEFBD3A6E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96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5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3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59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1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49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5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3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6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5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8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4CEFD65-5826-46FA-ABE3-DAAEFBD3A6E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66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7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6.png"/><Relationship Id="rId16" Type="http://schemas.openxmlformats.org/officeDocument/2006/relationships/image" Target="../media/image58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59.png"/><Relationship Id="rId4" Type="http://schemas.openxmlformats.org/officeDocument/2006/relationships/image" Target="../media/image32.png"/><Relationship Id="rId9" Type="http://schemas.openxmlformats.org/officeDocument/2006/relationships/image" Target="../media/image14.png"/><Relationship Id="rId1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svg"/><Relationship Id="rId3" Type="http://schemas.openxmlformats.org/officeDocument/2006/relationships/image" Target="../media/image26.svg"/><Relationship Id="rId7" Type="http://schemas.openxmlformats.org/officeDocument/2006/relationships/image" Target="../media/image81.svg"/><Relationship Id="rId12" Type="http://schemas.openxmlformats.org/officeDocument/2006/relationships/image" Target="../media/image8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11" Type="http://schemas.openxmlformats.org/officeDocument/2006/relationships/image" Target="../media/image85.svg"/><Relationship Id="rId5" Type="http://schemas.openxmlformats.org/officeDocument/2006/relationships/image" Target="../media/image28.svg"/><Relationship Id="rId10" Type="http://schemas.openxmlformats.org/officeDocument/2006/relationships/image" Target="../media/image84.png"/><Relationship Id="rId4" Type="http://schemas.openxmlformats.org/officeDocument/2006/relationships/image" Target="../media/image27.png"/><Relationship Id="rId9" Type="http://schemas.openxmlformats.org/officeDocument/2006/relationships/image" Target="../media/image83.svg"/><Relationship Id="rId14" Type="http://schemas.openxmlformats.org/officeDocument/2006/relationships/image" Target="../media/image2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svg"/><Relationship Id="rId18" Type="http://schemas.openxmlformats.org/officeDocument/2006/relationships/image" Target="../media/image271.png"/><Relationship Id="rId3" Type="http://schemas.openxmlformats.org/officeDocument/2006/relationships/image" Target="../media/image26.svg"/><Relationship Id="rId7" Type="http://schemas.openxmlformats.org/officeDocument/2006/relationships/image" Target="../media/image81.svg"/><Relationship Id="rId12" Type="http://schemas.openxmlformats.org/officeDocument/2006/relationships/image" Target="../media/image86.png"/><Relationship Id="rId17" Type="http://schemas.openxmlformats.org/officeDocument/2006/relationships/image" Target="../media/image26.png"/><Relationship Id="rId2" Type="http://schemas.openxmlformats.org/officeDocument/2006/relationships/image" Target="../media/image25.png"/><Relationship Id="rId16" Type="http://schemas.openxmlformats.org/officeDocument/2006/relationships/image" Target="../media/image2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11" Type="http://schemas.openxmlformats.org/officeDocument/2006/relationships/image" Target="../media/image85.svg"/><Relationship Id="rId5" Type="http://schemas.openxmlformats.org/officeDocument/2006/relationships/image" Target="../media/image28.svg"/><Relationship Id="rId15" Type="http://schemas.openxmlformats.org/officeDocument/2006/relationships/image" Target="../media/image240.png"/><Relationship Id="rId10" Type="http://schemas.openxmlformats.org/officeDocument/2006/relationships/image" Target="../media/image84.png"/><Relationship Id="rId4" Type="http://schemas.openxmlformats.org/officeDocument/2006/relationships/image" Target="../media/image27.png"/><Relationship Id="rId9" Type="http://schemas.openxmlformats.org/officeDocument/2006/relationships/image" Target="../media/image83.svg"/><Relationship Id="rId14" Type="http://schemas.openxmlformats.org/officeDocument/2006/relationships/image" Target="../media/image2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26.svg"/><Relationship Id="rId18" Type="http://schemas.openxmlformats.org/officeDocument/2006/relationships/image" Target="../media/image412.png"/><Relationship Id="rId3" Type="http://schemas.openxmlformats.org/officeDocument/2006/relationships/image" Target="../media/image89.svg"/><Relationship Id="rId7" Type="http://schemas.openxmlformats.org/officeDocument/2006/relationships/image" Target="../media/image93.svg"/><Relationship Id="rId12" Type="http://schemas.openxmlformats.org/officeDocument/2006/relationships/image" Target="../media/image25.png"/><Relationship Id="rId17" Type="http://schemas.openxmlformats.org/officeDocument/2006/relationships/image" Target="../media/image85.svg"/><Relationship Id="rId2" Type="http://schemas.openxmlformats.org/officeDocument/2006/relationships/image" Target="../media/image88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svg"/><Relationship Id="rId5" Type="http://schemas.openxmlformats.org/officeDocument/2006/relationships/image" Target="../media/image91.svg"/><Relationship Id="rId15" Type="http://schemas.openxmlformats.org/officeDocument/2006/relationships/image" Target="../media/image28.sv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svg"/><Relationship Id="rId1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26.svg"/><Relationship Id="rId18" Type="http://schemas.openxmlformats.org/officeDocument/2006/relationships/image" Target="../media/image421.png"/><Relationship Id="rId3" Type="http://schemas.openxmlformats.org/officeDocument/2006/relationships/image" Target="../media/image89.svg"/><Relationship Id="rId7" Type="http://schemas.openxmlformats.org/officeDocument/2006/relationships/image" Target="../media/image93.svg"/><Relationship Id="rId12" Type="http://schemas.openxmlformats.org/officeDocument/2006/relationships/image" Target="../media/image25.png"/><Relationship Id="rId17" Type="http://schemas.openxmlformats.org/officeDocument/2006/relationships/image" Target="../media/image85.svg"/><Relationship Id="rId2" Type="http://schemas.openxmlformats.org/officeDocument/2006/relationships/image" Target="../media/image88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svg"/><Relationship Id="rId5" Type="http://schemas.openxmlformats.org/officeDocument/2006/relationships/image" Target="../media/image91.svg"/><Relationship Id="rId15" Type="http://schemas.openxmlformats.org/officeDocument/2006/relationships/image" Target="../media/image28.svg"/><Relationship Id="rId10" Type="http://schemas.openxmlformats.org/officeDocument/2006/relationships/image" Target="../media/image96.png"/><Relationship Id="rId19" Type="http://schemas.openxmlformats.org/officeDocument/2006/relationships/image" Target="../media/image431.png"/><Relationship Id="rId4" Type="http://schemas.openxmlformats.org/officeDocument/2006/relationships/image" Target="../media/image90.png"/><Relationship Id="rId9" Type="http://schemas.openxmlformats.org/officeDocument/2006/relationships/image" Target="../media/image95.sv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46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png"/><Relationship Id="rId3" Type="http://schemas.openxmlformats.org/officeDocument/2006/relationships/image" Target="../media/image410.pn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710.png"/><Relationship Id="rId10" Type="http://schemas.openxmlformats.org/officeDocument/2006/relationships/image" Target="../media/image16.png"/><Relationship Id="rId4" Type="http://schemas.openxmlformats.org/officeDocument/2006/relationships/image" Target="../media/image5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3785C-AE7A-46A2-9553-8F60BEDE36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Inference Proofs and Nested Unalike Quantifiers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C68C8-3D70-4015-BC74-1B224D92F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2021</a:t>
            </a:r>
          </a:p>
          <a:p>
            <a:r>
              <a:rPr lang="en-US" dirty="0"/>
              <a:t>Lecture 6</a:t>
            </a:r>
          </a:p>
        </p:txBody>
      </p:sp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75C8ADBF-6F01-4527-874E-F7C215263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2" y="138404"/>
            <a:ext cx="4918803" cy="49601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119431-080F-4467-9620-43ED712E142C}"/>
                  </a:ext>
                </a:extLst>
              </p:cNvPr>
              <p:cNvSpPr txBox="1"/>
              <p:nvPr/>
            </p:nvSpPr>
            <p:spPr>
              <a:xfrm>
                <a:off x="5758543" y="435429"/>
                <a:ext cx="605245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Warm up translate to predicate logic:</a:t>
                </a:r>
              </a:p>
              <a:p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“For every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prime, then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odd 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.”</a:t>
                </a:r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119431-080F-4467-9620-43ED712E1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543" y="435429"/>
                <a:ext cx="6052457" cy="2308324"/>
              </a:xfrm>
              <a:prstGeom prst="rect">
                <a:avLst/>
              </a:prstGeom>
              <a:blipFill>
                <a:blip r:embed="rId3"/>
                <a:stretch>
                  <a:fillRect l="-3122" t="-3958" b="-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75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we want to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try to prove it. Our goal is to list facts until our goal becomes a fact.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number our facts, and put a justification for each new one.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blipFill>
                <a:blip r:embed="rId2"/>
                <a:stretch>
                  <a:fillRect l="-1106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21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8999"/>
                <a:ext cx="2916105" cy="2880361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8999"/>
                <a:ext cx="2916105" cy="288036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75292" y="3428999"/>
            <a:ext cx="6387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Contrapositive of 1.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on 3,2.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we want to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try to prove it. Our goal is to list facts until our goal becomes a fact.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number our facts, and put a justification for each new one.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blipFill>
                <a:blip r:embed="rId3"/>
                <a:stretch>
                  <a:fillRect l="-1106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6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/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Give an argument to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FB5D357-87A0-4D2A-B7FE-62DCB035C771}"/>
              </a:ext>
            </a:extLst>
          </p:cNvPr>
          <p:cNvSpPr/>
          <p:nvPr/>
        </p:nvSpPr>
        <p:spPr>
          <a:xfrm>
            <a:off x="7092848" y="4509819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pollev.com/uwcse311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Help me adjust my explanation</a:t>
            </a:r>
          </a:p>
        </p:txBody>
      </p:sp>
    </p:spTree>
    <p:extLst>
      <p:ext uri="{BB962C8B-B14F-4D97-AF65-F5344CB8AC3E}">
        <p14:creationId xmlns:p14="http://schemas.microsoft.com/office/powerpoint/2010/main" val="1899858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/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Give an argument to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blipFill>
                <a:blip r:embed="rId4"/>
                <a:stretch>
                  <a:fillRect l="-3589" t="-1852" b="-5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05018" y="2466109"/>
            <a:ext cx="3389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1,3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Contrapositive of 2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5,4</a:t>
            </a:r>
          </a:p>
        </p:txBody>
      </p:sp>
    </p:spTree>
    <p:extLst>
      <p:ext uri="{BB962C8B-B14F-4D97-AF65-F5344CB8AC3E}">
        <p14:creationId xmlns:p14="http://schemas.microsoft.com/office/powerpoint/2010/main" val="2887809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Inference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3505501"/>
          </a:xfrm>
        </p:spPr>
        <p:txBody>
          <a:bodyPr/>
          <a:lstStyle/>
          <a:p>
            <a:r>
              <a:rPr lang="en-US" dirty="0"/>
              <a:t>We need a couple more inference rules.</a:t>
            </a:r>
          </a:p>
          <a:p>
            <a:r>
              <a:rPr lang="en-US" dirty="0"/>
              <a:t>These rules set us up to get facts in exactly the right form to apply the really useful rules.</a:t>
            </a:r>
          </a:p>
          <a:p>
            <a:r>
              <a:rPr lang="en-US" dirty="0"/>
              <a:t>A lot like commutativity and </a:t>
            </a:r>
            <a:r>
              <a:rPr lang="en-US" dirty="0" err="1"/>
              <a:t>distributivity</a:t>
            </a:r>
            <a:r>
              <a:rPr lang="en-US" dirty="0"/>
              <a:t> in the propositional logic rules.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77574" y="3756968"/>
            <a:ext cx="2235200" cy="1116810"/>
            <a:chOff x="714212" y="824345"/>
            <a:chExt cx="2235200" cy="1116810"/>
          </a:xfrm>
        </p:grpSpPr>
        <p:grpSp>
          <p:nvGrpSpPr>
            <p:cNvPr id="5" name="Group 4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/>
          <p:cNvSpPr/>
          <p:nvPr/>
        </p:nvSpPr>
        <p:spPr>
          <a:xfrm>
            <a:off x="752486" y="412139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458622" y="3776111"/>
            <a:ext cx="7733379" cy="1116810"/>
            <a:chOff x="554138" y="824345"/>
            <a:chExt cx="2498952" cy="1116810"/>
          </a:xfrm>
        </p:grpSpPr>
        <p:grpSp>
          <p:nvGrpSpPr>
            <p:cNvPr id="33" name="Group 32"/>
            <p:cNvGrpSpPr/>
            <p:nvPr/>
          </p:nvGrpSpPr>
          <p:grpSpPr>
            <a:xfrm>
              <a:off x="714212" y="824345"/>
              <a:ext cx="2338878" cy="1055255"/>
              <a:chOff x="904712" y="2373745"/>
              <a:chExt cx="2338878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 know the fact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904712" y="2967335"/>
                    <a:ext cx="233887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  I can conclude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is a fact and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is a fact </a:t>
                    </a:r>
                    <a:r>
                      <a:rPr lang="en-US" sz="2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separately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4712" y="2967335"/>
                    <a:ext cx="2338878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Connector 36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54138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138" y="1417935"/>
                  <a:ext cx="441488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3701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Inference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total, we have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and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, one to create the connector, and one to remove it.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None of these rules are surprising, but they are useful.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11762" y="2232957"/>
            <a:ext cx="2235200" cy="1116810"/>
            <a:chOff x="714212" y="824345"/>
            <a:chExt cx="2235200" cy="1116810"/>
          </a:xfrm>
        </p:grpSpPr>
        <p:grpSp>
          <p:nvGrpSpPr>
            <p:cNvPr id="5" name="Group 4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/>
          <p:cNvSpPr/>
          <p:nvPr/>
        </p:nvSpPr>
        <p:spPr>
          <a:xfrm>
            <a:off x="1586674" y="2597388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45796" y="3736489"/>
            <a:ext cx="2235200" cy="1116810"/>
            <a:chOff x="714212" y="824345"/>
            <a:chExt cx="2235200" cy="1116810"/>
          </a:xfrm>
        </p:grpSpPr>
        <p:grpSp>
          <p:nvGrpSpPr>
            <p:cNvPr id="12" name="Group 11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8528924" y="2185050"/>
            <a:ext cx="2235200" cy="1116810"/>
            <a:chOff x="714212" y="824345"/>
            <a:chExt cx="2235200" cy="1116810"/>
          </a:xfrm>
        </p:grpSpPr>
        <p:grpSp>
          <p:nvGrpSpPr>
            <p:cNvPr id="19" name="Group 18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/>
          <p:cNvSpPr/>
          <p:nvPr/>
        </p:nvSpPr>
        <p:spPr>
          <a:xfrm>
            <a:off x="6903836" y="2549481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462958" y="3688582"/>
            <a:ext cx="2235200" cy="1116810"/>
            <a:chOff x="714212" y="824345"/>
            <a:chExt cx="2235200" cy="1116810"/>
          </a:xfrm>
        </p:grpSpPr>
        <p:grpSp>
          <p:nvGrpSpPr>
            <p:cNvPr id="26" name="Group 2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795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Proof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6688"/>
          </a:xfrm>
        </p:spPr>
        <p:txBody>
          <a:bodyPr/>
          <a:lstStyle/>
          <a:p>
            <a:r>
              <a:rPr lang="en-US" dirty="0"/>
              <a:t>We’ve been implicitly using another “rule” today, the direct proof rule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Write a proof “given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conclude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blipFill>
                <a:blip r:embed="rId2"/>
                <a:stretch>
                  <a:fillRect l="-176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228330" y="2157912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1072541" y="2751503"/>
            <a:ext cx="4776407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679218" y="2340537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rule is different from the others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“single fact.”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an observation that we’ve done a proof. (i.e. that we showed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will get a lot of mileage out of this rule…starting next time.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blipFill>
                <a:blip r:embed="rId6"/>
                <a:stretch>
                  <a:fillRect l="-831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227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Be careful! Logical inference rules can only be applied to </a:t>
                </a:r>
                <a:r>
                  <a:rPr lang="en-US" b="1" dirty="0"/>
                  <a:t>entire</a:t>
                </a:r>
                <a:r>
                  <a:rPr lang="en-US" dirty="0"/>
                  <a:t> facts. They cannot be applied to portions of a statement (the way our propositional rules could). Why not?</a:t>
                </a:r>
              </a:p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Can 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? 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(2)</a:t>
                </a:r>
                <a:endParaRPr lang="en-US" sz="3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3,4.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blipFill>
                <a:blip r:embed="rId3"/>
                <a:stretch>
                  <a:fillRect l="-2847" t="-310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007522" y="3559273"/>
            <a:ext cx="2235200" cy="1116810"/>
            <a:chOff x="714212" y="824345"/>
            <a:chExt cx="2235200" cy="1116810"/>
          </a:xfrm>
        </p:grpSpPr>
        <p:grpSp>
          <p:nvGrpSpPr>
            <p:cNvPr id="6" name="Group 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Connector 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blipFill>
                <a:blip r:embed="rId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729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889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blipFill>
                <a:blip r:embed="rId3"/>
                <a:stretch>
                  <a:fillRect l="-2935" t="-14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(1,2)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(3,5)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(6)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(4,7)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blipFill>
                <a:blip r:embed="rId4"/>
                <a:stretch>
                  <a:fillRect l="-2492" t="-1403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01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D6558-75A8-4528-8731-16059B0C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ABC40-35FD-40FF-880B-43C36C0DE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HW2 came out on </a:t>
            </a:r>
            <a:r>
              <a:rPr lang="en-US" dirty="0" err="1"/>
              <a:t>Wendesday</a:t>
            </a:r>
            <a:r>
              <a:rPr lang="en-US" dirty="0"/>
              <a:t> (available on the webpage).</a:t>
            </a:r>
          </a:p>
          <a:p>
            <a:endParaRPr lang="en-US" dirty="0"/>
          </a:p>
          <a:p>
            <a:r>
              <a:rPr lang="en-US" dirty="0"/>
              <a:t>We’ll continue zoom-only for the next two weeks (official announcement coming through Ed this evening).</a:t>
            </a:r>
          </a:p>
          <a:p>
            <a:endParaRPr lang="en-US" dirty="0"/>
          </a:p>
          <a:p>
            <a:r>
              <a:rPr lang="en-US" dirty="0"/>
              <a:t>Monday is a university holiday (observing Martin Luther King Day)</a:t>
            </a:r>
          </a:p>
          <a:p>
            <a:pPr lvl="1"/>
            <a:r>
              <a:rPr lang="en-US" dirty="0"/>
              <a:t>No lecture!</a:t>
            </a:r>
          </a:p>
          <a:p>
            <a:pPr lvl="1"/>
            <a:r>
              <a:rPr lang="en-US" dirty="0"/>
              <a:t>Office hours will be moved to other times (we’ll update the calendar tonight).</a:t>
            </a:r>
          </a:p>
        </p:txBody>
      </p:sp>
    </p:spTree>
    <p:extLst>
      <p:ext uri="{BB962C8B-B14F-4D97-AF65-F5344CB8AC3E}">
        <p14:creationId xmlns:p14="http://schemas.microsoft.com/office/powerpoint/2010/main" val="931016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C793-6D53-4C95-8BA6-51A02933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Inference Rules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DF9E7D-C6B0-4539-8E3B-DFE9D030B642}"/>
              </a:ext>
            </a:extLst>
          </p:cNvPr>
          <p:cNvGrpSpPr/>
          <p:nvPr/>
        </p:nvGrpSpPr>
        <p:grpSpPr>
          <a:xfrm>
            <a:off x="2046989" y="1340328"/>
            <a:ext cx="2235200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F4DE3D-6E19-4D7B-B867-D01EC7A3B67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4AED393-5EE3-4A2E-BBCA-7153E25B77C2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F2C7DD0-F3EB-4938-B98F-E5ED0AA8C2B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B9DD2C1-1E4A-44FA-8EAC-DFACC07055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E212DA4-D93C-42B7-B9C5-D987F61F6A3C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B39910-33E3-47DA-8D70-4145532471A9}"/>
              </a:ext>
            </a:extLst>
          </p:cNvPr>
          <p:cNvSpPr/>
          <p:nvPr/>
        </p:nvSpPr>
        <p:spPr>
          <a:xfrm>
            <a:off x="421901" y="170475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F0EABD-37B1-43C3-9369-67CFB77C16E0}"/>
              </a:ext>
            </a:extLst>
          </p:cNvPr>
          <p:cNvGrpSpPr/>
          <p:nvPr/>
        </p:nvGrpSpPr>
        <p:grpSpPr>
          <a:xfrm>
            <a:off x="1981023" y="2843860"/>
            <a:ext cx="2235200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DF0589-F2BD-43B8-882E-D0C330FFC78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0CE7356-0F60-41BF-9CFC-22224C38C1D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07C953D-C5CD-42A8-A038-ED96E10A85F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4BC53D5-0FF2-4BFB-87EB-4C5EE5C883B7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8993C81-DB76-4D8D-8B8B-6C6933232775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/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0106BC8-0D4D-46CF-BFF2-D3EAD38906F4}"/>
              </a:ext>
            </a:extLst>
          </p:cNvPr>
          <p:cNvGrpSpPr/>
          <p:nvPr/>
        </p:nvGrpSpPr>
        <p:grpSpPr>
          <a:xfrm>
            <a:off x="2046989" y="4050898"/>
            <a:ext cx="2235200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38B953-D92B-482C-86B9-AFA5B0DFEF8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9ED4A66-1621-4CB2-A3A0-0B98DCFFD0C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7C8854-9A5A-4328-A820-9B636B727C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BB60318-3A4E-404A-A067-0BE46049DF4E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DD6D42-B067-4D35-9422-EBA2D8CEBF85}"/>
              </a:ext>
            </a:extLst>
          </p:cNvPr>
          <p:cNvSpPr/>
          <p:nvPr/>
        </p:nvSpPr>
        <p:spPr>
          <a:xfrm>
            <a:off x="421901" y="441532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AF9221-6CFF-43C3-9CB0-959DF7D33ED3}"/>
              </a:ext>
            </a:extLst>
          </p:cNvPr>
          <p:cNvGrpSpPr/>
          <p:nvPr/>
        </p:nvGrpSpPr>
        <p:grpSpPr>
          <a:xfrm>
            <a:off x="1981023" y="5554430"/>
            <a:ext cx="2235200" cy="1116810"/>
            <a:chOff x="714212" y="824345"/>
            <a:chExt cx="223520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CEDE1-A029-420E-9A6C-89F1FF2424D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82AC7E-4C4D-4788-A206-284303E21F3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8D2F6C0-30E2-4F11-8258-28BC2B22E52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8F68CDD-C81F-48C5-B38D-111758F0CCE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9315A5-3F72-4ED0-BA47-4017E234512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/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2E81C36-0FCA-4B1C-B359-B2E91943E284}"/>
              </a:ext>
            </a:extLst>
          </p:cNvPr>
          <p:cNvGrpSpPr/>
          <p:nvPr/>
        </p:nvGrpSpPr>
        <p:grpSpPr>
          <a:xfrm>
            <a:off x="8228330" y="1613626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1C03558-0C53-45BC-962E-1895E3D45F55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8700118-7773-4762-85E2-6AA4050945C9}"/>
                    </a:ext>
                  </a:extLst>
                </p:cNvPr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76C6D3-1BBF-4AA0-AB5A-E6CF0F301B0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11256CB7-A972-4FA7-BD63-24A12AFC0EEB}"/>
              </a:ext>
            </a:extLst>
          </p:cNvPr>
          <p:cNvSpPr/>
          <p:nvPr/>
        </p:nvSpPr>
        <p:spPr>
          <a:xfrm>
            <a:off x="6679218" y="1796251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9514B8-FCEC-4E8A-B035-E006DD765364}"/>
              </a:ext>
            </a:extLst>
          </p:cNvPr>
          <p:cNvGrpSpPr/>
          <p:nvPr/>
        </p:nvGrpSpPr>
        <p:grpSpPr>
          <a:xfrm>
            <a:off x="8304306" y="3036969"/>
            <a:ext cx="2235200" cy="1116810"/>
            <a:chOff x="714212" y="824345"/>
            <a:chExt cx="2235200" cy="11168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E791264-D16E-4AC4-97CE-23DF28C3778C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57E90D-8147-438E-BCD0-FD12FD589B0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72D9A73-1289-40F4-997E-FFD6417304D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F8164D1F-210B-49F4-9E68-95AD23973860}"/>
              </a:ext>
            </a:extLst>
          </p:cNvPr>
          <p:cNvSpPr/>
          <p:nvPr/>
        </p:nvSpPr>
        <p:spPr>
          <a:xfrm>
            <a:off x="6679218" y="3267801"/>
            <a:ext cx="1571203" cy="649493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8355CD-3D62-4913-B00E-2A7C525597C9}"/>
              </a:ext>
            </a:extLst>
          </p:cNvPr>
          <p:cNvSpPr txBox="1"/>
          <p:nvPr/>
        </p:nvSpPr>
        <p:spPr>
          <a:xfrm>
            <a:off x="6781800" y="4644488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 still use all the propositional logic equivalences too!</a:t>
            </a:r>
          </a:p>
        </p:txBody>
      </p:sp>
    </p:spTree>
    <p:extLst>
      <p:ext uri="{BB962C8B-B14F-4D97-AF65-F5344CB8AC3E}">
        <p14:creationId xmlns:p14="http://schemas.microsoft.com/office/powerpoint/2010/main" val="2151437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72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(for </a:t>
                </a:r>
                <a:r>
                  <a:rPr lang="en-US" b="1" dirty="0"/>
                  <a:t>A</a:t>
                </a:r>
                <a:r>
                  <a:rPr lang="en-US" dirty="0"/>
                  <a:t>ll)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(there </a:t>
                </a:r>
                <a:r>
                  <a:rPr lang="en-US" b="1" dirty="0"/>
                  <a:t>E</a:t>
                </a:r>
                <a:r>
                  <a:rPr lang="en-US" dirty="0"/>
                  <a:t>xists)</a:t>
                </a:r>
              </a:p>
              <a:p>
                <a:r>
                  <a:rPr lang="en-US" dirty="0"/>
                  <a:t>Write these statements in predicate logic with quantifiers. Let your domain of discourse be “cats”</a:t>
                </a:r>
              </a:p>
              <a:p>
                <a:endParaRPr lang="en-US" dirty="0"/>
              </a:p>
              <a:p>
                <a:r>
                  <a:rPr lang="en-US" dirty="0"/>
                  <a:t>If a cat is fat, then it is happy.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376218" y="3177309"/>
            <a:ext cx="8026400" cy="3786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sentence implicitly makes a statement about all cats!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59346" y="3962400"/>
                <a:ext cx="89592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46" y="3962400"/>
                <a:ext cx="8959273" cy="461665"/>
              </a:xfrm>
              <a:prstGeom prst="rect">
                <a:avLst/>
              </a:prstGeom>
              <a:blipFill>
                <a:blip r:embed="rId3"/>
                <a:stretch>
                  <a:fillRect l="-6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6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implications can be tricky when we change the domain of discourse.</a:t>
            </a:r>
          </a:p>
          <a:p>
            <a:pPr algn="ctr"/>
            <a:r>
              <a:rPr lang="en-US" dirty="0"/>
              <a:t>For every cat: if the cat is fat, then it is happy.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9674" y="4706440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4706440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91565" y="3048000"/>
                <a:ext cx="3849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565" y="3048000"/>
                <a:ext cx="3849715" cy="461665"/>
              </a:xfrm>
              <a:prstGeom prst="rect">
                <a:avLst/>
              </a:prstGeom>
              <a:blipFill>
                <a:blip r:embed="rId3"/>
                <a:stretch>
                  <a:fillRect l="-15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810327" y="3048000"/>
            <a:ext cx="534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Domain of Discourse: cats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8" y="3566419"/>
                <a:ext cx="110071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if we change our domain of discourse to be all mammals?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need to limit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a cat. How do we do that?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3566419"/>
                <a:ext cx="11007161" cy="954107"/>
              </a:xfrm>
              <a:prstGeom prst="rect">
                <a:avLst/>
              </a:prstGeom>
              <a:blipFill>
                <a:blip r:embed="rId4"/>
                <a:stretch>
                  <a:fillRect l="-1107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46086" y="4706439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4706439"/>
                <a:ext cx="5126181" cy="461665"/>
              </a:xfrm>
              <a:prstGeom prst="rect">
                <a:avLst/>
              </a:prstGeom>
              <a:blipFill>
                <a:blip r:embed="rId5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990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cat and fat then it is happy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cat, the claim is vacuously true, you can’t use the promise for anything]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blipFill>
                <a:blip r:embed="rId4"/>
                <a:stretch>
                  <a:fillRect l="-1730" t="-2201" r="-126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that mammal is a cat and if it is fat then it is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[what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dog? Dogs are in the domain, but…uh-oh. This isn’t what we meant.]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blipFill>
                <a:blip r:embed="rId5"/>
                <a:stretch>
                  <a:fillRect l="-1848" t="-2201" r="-230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5238" y="1508800"/>
            <a:ext cx="9618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“For every cat: if a cat is fat then it is happy.” when our domain of discourse is “mammals”?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71781" y="5301673"/>
            <a:ext cx="8599055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 universal quantifier add a hypothesis to an implication.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72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Existential quantifiers need a different rule: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1273" y="1995055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273" y="3509818"/>
                <a:ext cx="1031701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dog who is not happy.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dogs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3" y="3509818"/>
                <a:ext cx="10317018" cy="2308324"/>
              </a:xfrm>
              <a:prstGeom prst="rect">
                <a:avLst/>
              </a:prstGeom>
              <a:blipFill>
                <a:blip r:embed="rId2"/>
                <a:stretch>
                  <a:fillRect l="-886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058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mammal, such that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 then it is not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[this can’t be right – plug in a cat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the implication is true]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blipFill>
                <a:blip r:embed="rId4"/>
                <a:stretch>
                  <a:fillRect l="-1730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246086" y="3362036"/>
            <a:ext cx="528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mammal that is both a dog and not happy.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[this one is correct!]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239" y="1508800"/>
            <a:ext cx="8134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“There is a dog who is not happy.” when our domain of discourse is “mammals”?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5239" y="5206657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48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we negate an expression with quantifiers?</a:t>
            </a:r>
          </a:p>
          <a:p>
            <a:r>
              <a:rPr lang="en-US" dirty="0"/>
              <a:t>What does your intuition say?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73382" y="2932545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Original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07746" y="2724727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239" y="3343564"/>
            <a:ext cx="506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 positive integer is prime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3018" y="3343564"/>
            <a:ext cx="593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positive integer that is not prime.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9" y="4193064"/>
                <a:ext cx="53545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193064"/>
                <a:ext cx="5354506" cy="830997"/>
              </a:xfrm>
              <a:prstGeom prst="rect">
                <a:avLst/>
              </a:prstGeom>
              <a:blipFill>
                <a:blip r:embed="rId2"/>
                <a:stretch>
                  <a:fillRect l="-1706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53018" y="4152128"/>
                <a:ext cx="52759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018" y="4152128"/>
                <a:ext cx="5275999" cy="830997"/>
              </a:xfrm>
              <a:prstGeom prst="rect">
                <a:avLst/>
              </a:prstGeom>
              <a:blipFill>
                <a:blip r:embed="rId3"/>
                <a:stretch>
                  <a:fillRect l="-1850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0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73665"/>
          </a:xfrm>
        </p:spPr>
        <p:txBody>
          <a:bodyPr/>
          <a:lstStyle/>
          <a:p>
            <a:r>
              <a:rPr lang="en-US" dirty="0"/>
              <a:t>Let’s try on an existential quantifier…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635" y="2562199"/>
            <a:ext cx="6047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positive integer which is prime and even.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73382" y="2110515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Original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07746" y="2124366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635" y="3674173"/>
                <a:ext cx="60472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b="0" i="0" dirty="0">
                  <a:latin typeface="Courier New" panose="02070309020205020404" pitchFamily="49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5" y="3674173"/>
                <a:ext cx="6047233" cy="830997"/>
              </a:xfrm>
              <a:prstGeom prst="rect">
                <a:avLst/>
              </a:prstGeom>
              <a:blipFill>
                <a:blip r:embed="rId2"/>
                <a:stretch>
                  <a:fillRect l="-1613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44767" y="2548721"/>
            <a:ext cx="604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 positive integer is composite or odd.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44766" y="3655311"/>
                <a:ext cx="60472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b="0" i="0" dirty="0">
                  <a:latin typeface="Courier New" panose="02070309020205020404" pitchFamily="49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766" y="3655311"/>
                <a:ext cx="6047233" cy="830997"/>
              </a:xfrm>
              <a:prstGeom prst="rect">
                <a:avLst/>
              </a:prstGeom>
              <a:blipFill>
                <a:blip r:embed="rId3"/>
                <a:stretch>
                  <a:fillRect l="-151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997527" y="4978400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27" y="4978400"/>
                <a:ext cx="10557164" cy="1579418"/>
              </a:xfrm>
              <a:prstGeom prst="roundRect">
                <a:avLst/>
              </a:prstGeom>
              <a:blipFill>
                <a:blip r:embed="rId4"/>
                <a:stretch>
                  <a:fillRect l="-11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8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2"/>
            <a:ext cx="11187258" cy="5427657"/>
          </a:xfrm>
        </p:spPr>
        <p:txBody>
          <a:bodyPr/>
          <a:lstStyle/>
          <a:p>
            <a:r>
              <a:rPr lang="en-US" dirty="0"/>
              <a:t>Translate these sentences to predicate logic, then negate them.</a:t>
            </a:r>
          </a:p>
          <a:p>
            <a:r>
              <a:rPr lang="en-US" dirty="0"/>
              <a:t>All cats have nine lives.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dogs love every person.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is a cat that loves someone.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B208-C26B-460F-B37D-B87603635786}"/>
                  </a:ext>
                </a:extLst>
              </p:cNvPr>
              <p:cNvSpPr txBox="1"/>
              <p:nvPr/>
            </p:nvSpPr>
            <p:spPr>
              <a:xfrm>
                <a:off x="1520668" y="2195260"/>
                <a:ext cx="9296399" cy="926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𝐶𝑎𝑡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𝑁𝑢𝑚𝐿𝑖𝑣𝑒𝑠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,9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𝐶𝑎𝑡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𝑁𝑢𝑚𝐿𝑖𝑣𝑒𝑠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,9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cat without 9 lives.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B208-C26B-460F-B37D-B87603635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668" y="2195260"/>
                <a:ext cx="9296399" cy="926023"/>
              </a:xfrm>
              <a:prstGeom prst="rect">
                <a:avLst/>
              </a:prstGeom>
              <a:blipFill>
                <a:blip r:embed="rId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CCDE1-94B3-4DA7-B3D4-D3EEAACB1FED}"/>
                  </a:ext>
                </a:extLst>
              </p:cNvPr>
              <p:cNvSpPr txBox="1"/>
              <p:nvPr/>
            </p:nvSpPr>
            <p:spPr>
              <a:xfrm>
                <a:off x="502369" y="3296267"/>
                <a:ext cx="11776717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𝐷𝑜𝑔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𝐻𝑢𝑚𝑎𝑛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𝐿𝑜𝑣𝑒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𝐷𝑜𝑔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𝐻𝑢𝑚𝑎𝑛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𝐿𝑜𝑣𝑒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dog who does not love someone.”   “There is a dog and a person such that the dog doesn’t love that person.”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CCDE1-94B3-4DA7-B3D4-D3EEAACB1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69" y="3296267"/>
                <a:ext cx="11776717" cy="1247842"/>
              </a:xfrm>
              <a:prstGeom prst="rect">
                <a:avLst/>
              </a:prstGeom>
              <a:blipFill>
                <a:blip r:embed="rId3"/>
                <a:stretch>
                  <a:fillRect l="-776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C16691-ECA2-4CD2-B7EF-C1E5CA42392C}"/>
                  </a:ext>
                </a:extLst>
              </p:cNvPr>
              <p:cNvSpPr txBox="1"/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“For every cat and every human, the cat does not love that human.”</a:t>
                </a: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“Every cat does not love any human” (“no cat loves any human”)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C16691-ECA2-4CD2-B7EF-C1E5CA423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blipFill>
                <a:blip r:embed="rId4"/>
                <a:stretch>
                  <a:fillRect l="-104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97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lecture in 2 parts.</a:t>
                </a:r>
              </a:p>
              <a:p>
                <a:r>
                  <a:rPr lang="en-US" dirty="0"/>
                  <a:t>Part 1: A new way of thinking of proofs:</a:t>
                </a:r>
              </a:p>
              <a:p>
                <a:r>
                  <a:rPr lang="en-US" dirty="0"/>
                  <a:t>Here’s one way to get an iron-clad guarantee:</a:t>
                </a:r>
              </a:p>
              <a:p>
                <a:r>
                  <a:rPr lang="en-US" dirty="0"/>
                  <a:t>1. Write down all the facts we know.</a:t>
                </a:r>
              </a:p>
              <a:p>
                <a:r>
                  <a:rPr lang="en-US" dirty="0"/>
                  <a:t>2. Combine the things we know to derive new facts.</a:t>
                </a:r>
              </a:p>
              <a:p>
                <a:r>
                  <a:rPr lang="en-US" dirty="0"/>
                  <a:t>3. Continue until what we want to show is a fact. </a:t>
                </a:r>
              </a:p>
              <a:p>
                <a:endParaRPr lang="en-US" dirty="0"/>
              </a:p>
              <a:p>
                <a:r>
                  <a:rPr lang="en-US" dirty="0"/>
                  <a:t>Part 2: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in the same sentence.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078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DEDE-E07B-421B-9ACE-3CF278A7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with Domain Restriction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dirty="0"/>
                  <a:t>There are lots of equivalent expressions to the second. This one is by far the best because it reflects the domain restriction happening. How did we get there?</a:t>
                </a:r>
              </a:p>
              <a:p>
                <a:pPr lvl="1"/>
                <a:r>
                  <a:rPr lang="en-US" dirty="0"/>
                  <a:t>There’s a problem in this week’s section handout showing similar algebra.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020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3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71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/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blipFill>
                <a:blip r:embed="rId15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/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blipFill>
                <a:blip r:embed="rId16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/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blipFill>
                <a:blip r:embed="rId17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/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blipFill>
                <a:blip r:embed="rId18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296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might change depending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(people have different friends!).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true.”</a:t>
                </a:r>
              </a:p>
              <a:p>
                <a:r>
                  <a:rPr lang="en-US" dirty="0"/>
                  <a:t>There’s a special, magical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value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 regardless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511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/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798959"/>
                  </p:ext>
                </p:extLst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395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A row, where every entry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every row there must be a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865ACC-F77A-4294-8313-87BC4D0475EA}"/>
              </a:ext>
            </a:extLst>
          </p:cNvPr>
          <p:cNvSpPr/>
          <p:nvPr/>
        </p:nvSpPr>
        <p:spPr>
          <a:xfrm>
            <a:off x="6386624" y="2651051"/>
            <a:ext cx="5250604" cy="715926"/>
          </a:xfrm>
          <a:prstGeom prst="round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1CC971-9622-4E95-8857-C548926FD0F1}"/>
              </a:ext>
            </a:extLst>
          </p:cNvPr>
          <p:cNvSpPr/>
          <p:nvPr/>
        </p:nvSpPr>
        <p:spPr>
          <a:xfrm>
            <a:off x="7217843" y="265105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D7567B-1AA2-4806-AB9A-5F772BB3FDF9}"/>
              </a:ext>
            </a:extLst>
          </p:cNvPr>
          <p:cNvSpPr/>
          <p:nvPr/>
        </p:nvSpPr>
        <p:spPr>
          <a:xfrm>
            <a:off x="7217843" y="334594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9E3F33-AB50-44EE-992F-CC37BD0B1945}"/>
              </a:ext>
            </a:extLst>
          </p:cNvPr>
          <p:cNvSpPr/>
          <p:nvPr/>
        </p:nvSpPr>
        <p:spPr>
          <a:xfrm>
            <a:off x="8054276" y="3992444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8A5441-6C79-4398-AE33-0264EC1D34B3}"/>
              </a:ext>
            </a:extLst>
          </p:cNvPr>
          <p:cNvSpPr/>
          <p:nvPr/>
        </p:nvSpPr>
        <p:spPr>
          <a:xfrm>
            <a:off x="10625474" y="4708370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0C152C-4556-4641-B40B-C4B68A6FA21C}"/>
              </a:ext>
            </a:extLst>
          </p:cNvPr>
          <p:cNvSpPr/>
          <p:nvPr/>
        </p:nvSpPr>
        <p:spPr>
          <a:xfrm>
            <a:off x="9805076" y="5386886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  <p:bldP spid="12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4907-FED8-41B2-A264-A12B4F5F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everything in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Keep the quantifiers in the same order in English as they are in the logical notation.</a:t>
                </a:r>
              </a:p>
              <a:p>
                <a:r>
                  <a:rPr lang="en-US" dirty="0"/>
                  <a:t>“There is someone out there for everyone”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statement in “everyday” English. </a:t>
                </a:r>
              </a:p>
              <a:p>
                <a:r>
                  <a:rPr lang="en-US" dirty="0"/>
                  <a:t>It would </a:t>
                </a:r>
                <a:r>
                  <a:rPr lang="en-US" b="1" dirty="0"/>
                  <a:t>never</a:t>
                </a:r>
                <a:r>
                  <a:rPr lang="en-US" dirty="0"/>
                  <a:t> be phrased that way in “mathematical English” We’ll only every write “for every person, there is someone out there for them.”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  <a:blipFill>
                <a:blip r:embed="rId2"/>
                <a:stretch>
                  <a:fillRect l="-708" t="-2155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976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/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your domain of discourse be mammals.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Use the predicates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mean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loves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blipFill>
                <a:blip r:embed="rId18"/>
                <a:stretch>
                  <a:fillRect l="-93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263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/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blipFill>
                <a:blip r:embed="rId18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/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blipFill>
                <a:blip r:embed="rId19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know “If it is raining, then I have my umbrella”</a:t>
            </a:r>
          </a:p>
          <a:p>
            <a:r>
              <a:rPr lang="en-US" dirty="0"/>
              <a:t>And “It is raining”</a:t>
            </a:r>
          </a:p>
          <a:p>
            <a:r>
              <a:rPr lang="en-US" dirty="0"/>
              <a:t>You should conclude….</a:t>
            </a:r>
          </a:p>
          <a:p>
            <a:endParaRPr lang="en-US" dirty="0"/>
          </a:p>
          <a:p>
            <a:r>
              <a:rPr lang="en-US" dirty="0"/>
              <a:t>For whatever you conclude, convert the statement to propositional logic – will your statement hold for any propositions, or is it specific to raining and umbrellas?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781" y="2530764"/>
            <a:ext cx="339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 have my umbrella!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5126182"/>
                <a:ext cx="94118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 can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Or said another way: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→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126182"/>
                <a:ext cx="9411855" cy="954107"/>
              </a:xfrm>
              <a:prstGeom prst="rect">
                <a:avLst/>
              </a:prstGeom>
              <a:blipFill>
                <a:blip r:embed="rId3"/>
                <a:stretch>
                  <a:fillRect l="-1295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40433"/>
            <a:ext cx="11187258" cy="1079688"/>
          </a:xfrm>
        </p:spPr>
        <p:txBody>
          <a:bodyPr/>
          <a:lstStyle/>
          <a:p>
            <a:r>
              <a:rPr lang="en-US" dirty="0"/>
              <a:t>How do we negate nested quantifiers?</a:t>
            </a:r>
          </a:p>
          <a:p>
            <a:r>
              <a:rPr lang="en-US" dirty="0"/>
              <a:t>The old rule still applies.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/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156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each of the following, translate it, then say whether the statement is true. Let your domain of discourse be integers.</a:t>
                </a:r>
              </a:p>
              <a:p>
                <a:pPr marL="0" indent="0">
                  <a:buNone/>
                </a:pPr>
                <a:r>
                  <a:rPr lang="en-US" dirty="0"/>
                  <a:t>For every integer, there is a greater integer.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equal to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/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blipFill>
                <a:blip r:embed="rId3"/>
                <a:stretch>
                  <a:fillRect l="-52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/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1))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false: no single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play that role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blipFill>
                <a:blip r:embed="rId4"/>
                <a:stretch>
                  <a:fillRect l="-919" t="-8029" r="-1593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/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blipFill>
                <a:blip r:embed="rId5"/>
                <a:stretch>
                  <a:fillRect l="-91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19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inference from the last slide is always valid.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27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 – a formal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2973178" cy="48455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2973178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7231" y="1463857"/>
                <a:ext cx="471413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¬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∧¬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F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F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231" y="1463857"/>
                <a:ext cx="4714130" cy="5262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229600" y="1463857"/>
            <a:ext cx="33846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Law of Implication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Distributivity</a:t>
            </a: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Law of Implication</a:t>
            </a:r>
          </a:p>
          <a:p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DeMorgan’s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Law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Domination</a:t>
            </a:r>
          </a:p>
        </p:txBody>
      </p:sp>
    </p:spTree>
    <p:extLst>
      <p:ext uri="{BB962C8B-B14F-4D97-AF65-F5344CB8AC3E}">
        <p14:creationId xmlns:p14="http://schemas.microsoft.com/office/powerpoint/2010/main" val="358160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inference from the last slide is always valid.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We use that inference A LOT</a:t>
                </a:r>
              </a:p>
              <a:p>
                <a:pPr marL="0" indent="0">
                  <a:buNone/>
                </a:pPr>
                <a:r>
                  <a:rPr lang="en-US" dirty="0"/>
                  <a:t> So often people gave it a name (“Modus Ponens”) </a:t>
                </a:r>
              </a:p>
              <a:p>
                <a:pPr marL="0" indent="0">
                  <a:buNone/>
                </a:pPr>
                <a:r>
                  <a:rPr lang="en-US" dirty="0"/>
                  <a:t> So often…we don’t have time to repeat that 12 line proof EVERY TIME.</a:t>
                </a:r>
              </a:p>
              <a:p>
                <a:pPr marL="0" indent="0">
                  <a:buNone/>
                </a:pPr>
                <a:r>
                  <a:rPr lang="en-US" dirty="0"/>
                  <a:t> Let’s make this another law we can apply in a single step.</a:t>
                </a:r>
              </a:p>
              <a:p>
                <a:pPr marL="0" indent="0">
                  <a:buNone/>
                </a:pPr>
                <a:r>
                  <a:rPr lang="en-US" dirty="0"/>
                  <a:t>    Just like refactoring a method in code.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2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– Laws of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276473"/>
              </a:xfrm>
            </p:spPr>
            <p:txBody>
              <a:bodyPr/>
              <a:lstStyle/>
              <a:p>
                <a:r>
                  <a:rPr lang="en-US" dirty="0"/>
                  <a:t>We’re using the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→“</m:t>
                    </m:r>
                  </m:oMath>
                </a14:m>
                <a:r>
                  <a:rPr lang="en-US" dirty="0"/>
                  <a:t> symbol A LOT.</a:t>
                </a:r>
              </a:p>
              <a:p>
                <a:r>
                  <a:rPr lang="en-US" dirty="0"/>
                  <a:t>Too much</a:t>
                </a:r>
              </a:p>
              <a:p>
                <a:endParaRPr lang="en-US" dirty="0"/>
              </a:p>
              <a:p>
                <a:r>
                  <a:rPr lang="en-US" dirty="0"/>
                  <a:t>Some new notation to make our lives easier.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276473"/>
              </a:xfrm>
              <a:blipFill>
                <a:blip r:embed="rId2"/>
                <a:stretch>
                  <a:fillRect l="-654" t="-4545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25519" y="3779982"/>
            <a:ext cx="5570481" cy="1089101"/>
            <a:chOff x="525519" y="3779982"/>
            <a:chExt cx="5570481" cy="1089101"/>
          </a:xfrm>
        </p:grpSpPr>
        <p:grpSp>
          <p:nvGrpSpPr>
            <p:cNvPr id="9" name="Group 8"/>
            <p:cNvGrpSpPr/>
            <p:nvPr/>
          </p:nvGrpSpPr>
          <p:grpSpPr>
            <a:xfrm>
              <a:off x="571049" y="3779982"/>
              <a:ext cx="5524951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If we know </a:t>
                    </a:r>
                    <a:r>
                      <a:rPr lang="en-US" sz="2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both</a:t>
                    </a:r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and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We can conclude any (or all) of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𝐷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003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Connector 11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25519" y="4284308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519" y="4284308"/>
                  <a:ext cx="44148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6983390" y="3779982"/>
            <a:ext cx="2283696" cy="1094907"/>
            <a:chOff x="6983390" y="3779982"/>
            <a:chExt cx="2283696" cy="1094907"/>
          </a:xfrm>
        </p:grpSpPr>
        <p:grpSp>
          <p:nvGrpSpPr>
            <p:cNvPr id="5" name="Group 4"/>
            <p:cNvGrpSpPr/>
            <p:nvPr/>
          </p:nvGrpSpPr>
          <p:grpSpPr>
            <a:xfrm>
              <a:off x="7031886" y="3779982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Connector 7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85455" y="5100002"/>
                <a:ext cx="87699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means “therefore” – I knew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therefore I can conclude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5" y="5100002"/>
                <a:ext cx="8769916" cy="461665"/>
              </a:xfrm>
              <a:prstGeom prst="rect">
                <a:avLst/>
              </a:prstGeom>
              <a:blipFill>
                <a:blip r:embed="rId9"/>
                <a:stretch>
                  <a:fillRect l="-1042" t="-9333" r="-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3432811" y="5561667"/>
            <a:ext cx="2283696" cy="1094907"/>
            <a:chOff x="6983390" y="3779982"/>
            <a:chExt cx="2283696" cy="1094907"/>
          </a:xfrm>
        </p:grpSpPr>
        <p:grpSp>
          <p:nvGrpSpPr>
            <p:cNvPr id="20" name="Group 19"/>
            <p:cNvGrpSpPr/>
            <p:nvPr/>
          </p:nvGrpSpPr>
          <p:grpSpPr>
            <a:xfrm>
              <a:off x="7031886" y="3779982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Connector 23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5999" y="5792499"/>
                <a:ext cx="54402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Ponens, i.e.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), in our new notation.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5792499"/>
                <a:ext cx="5440219" cy="830997"/>
              </a:xfrm>
              <a:prstGeom prst="rect">
                <a:avLst/>
              </a:prstGeom>
              <a:blipFill>
                <a:blip r:embed="rId13"/>
                <a:stretch>
                  <a:fillRect l="-1682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70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keep going. </a:t>
            </a:r>
          </a:p>
          <a:p>
            <a:r>
              <a:rPr lang="en-US" dirty="0"/>
              <a:t>I know “If it is raining then I have my umbrella” and “I do not have my umbrella” </a:t>
            </a:r>
          </a:p>
          <a:p>
            <a:r>
              <a:rPr lang="en-US" dirty="0"/>
              <a:t>I can conclude…</a:t>
            </a:r>
          </a:p>
          <a:p>
            <a:endParaRPr lang="en-US" dirty="0"/>
          </a:p>
          <a:p>
            <a:r>
              <a:rPr lang="en-US" dirty="0"/>
              <a:t>What’s the general form?</a:t>
            </a:r>
          </a:p>
          <a:p>
            <a:r>
              <a:rPr lang="en-US" dirty="0"/>
              <a:t>How do you think the proof will go?</a:t>
            </a:r>
          </a:p>
          <a:p>
            <a:pPr lvl="1"/>
            <a:r>
              <a:rPr lang="en-US" dirty="0"/>
              <a:t>If you had to convince a friend of this claim in English, how would you do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9254" y="2905780"/>
            <a:ext cx="339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It is not raining!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5491" y="4110182"/>
                <a:ext cx="345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[(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)∧¬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]→¬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1" y="4110182"/>
                <a:ext cx="3454400" cy="461665"/>
              </a:xfrm>
              <a:prstGeom prst="rect">
                <a:avLst/>
              </a:prstGeom>
              <a:blipFill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1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1744</TotalTime>
  <Words>3084</Words>
  <Application>Microsoft Office PowerPoint</Application>
  <PresentationFormat>Widescreen</PresentationFormat>
  <Paragraphs>477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Inference Proofs and Nested Unalike Quantifiers</vt:lpstr>
      <vt:lpstr>Announcements</vt:lpstr>
      <vt:lpstr>Today</vt:lpstr>
      <vt:lpstr>Drawing Conclusions</vt:lpstr>
      <vt:lpstr>Modus Ponens</vt:lpstr>
      <vt:lpstr>Modus Ponens – a formal proof</vt:lpstr>
      <vt:lpstr>Modus Ponens</vt:lpstr>
      <vt:lpstr>Notation – Laws of Inference</vt:lpstr>
      <vt:lpstr>Another Proof</vt:lpstr>
      <vt:lpstr>A proof!</vt:lpstr>
      <vt:lpstr>A proof!</vt:lpstr>
      <vt:lpstr>Try it yourselves</vt:lpstr>
      <vt:lpstr>Try it yourselves</vt:lpstr>
      <vt:lpstr>More Inference Rules</vt:lpstr>
      <vt:lpstr>More Inference Rules</vt:lpstr>
      <vt:lpstr>The Direct Proof Rule</vt:lpstr>
      <vt:lpstr>Caution</vt:lpstr>
      <vt:lpstr>One more Proof</vt:lpstr>
      <vt:lpstr>One more Proof</vt:lpstr>
      <vt:lpstr>Inference Rules</vt:lpstr>
      <vt:lpstr>Quantifiers</vt:lpstr>
      <vt:lpstr>Quantifiers</vt:lpstr>
      <vt:lpstr>Quantifiers</vt:lpstr>
      <vt:lpstr>Quantifiers</vt:lpstr>
      <vt:lpstr>Quantifiers</vt:lpstr>
      <vt:lpstr>Quantifiers</vt:lpstr>
      <vt:lpstr>Negating Quantifiers</vt:lpstr>
      <vt:lpstr>Negating Quantifiers</vt:lpstr>
      <vt:lpstr>Negation</vt:lpstr>
      <vt:lpstr>Negation with Domain Restriction</vt:lpstr>
      <vt:lpstr>Nested Quantifiers</vt:lpstr>
      <vt:lpstr>Nested Quantifiers</vt:lpstr>
      <vt:lpstr>Nested Quantifiers</vt:lpstr>
      <vt:lpstr>Nested Quantifiers</vt:lpstr>
      <vt:lpstr>Nested Quantifiers</vt:lpstr>
      <vt:lpstr>Nested Quantifiers</vt:lpstr>
      <vt:lpstr>Keep everything in order</vt:lpstr>
      <vt:lpstr>Try it yourselves</vt:lpstr>
      <vt:lpstr>Try it yourselves</vt:lpstr>
      <vt:lpstr>Negation</vt:lpstr>
      <vt:lpstr>More Translation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8</cp:revision>
  <dcterms:created xsi:type="dcterms:W3CDTF">2022-01-12T19:58:56Z</dcterms:created>
  <dcterms:modified xsi:type="dcterms:W3CDTF">2022-01-14T21:17:22Z</dcterms:modified>
</cp:coreProperties>
</file>