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30" r:id="rId2"/>
    <p:sldId id="256" r:id="rId3"/>
    <p:sldId id="257" r:id="rId4"/>
    <p:sldId id="316" r:id="rId5"/>
    <p:sldId id="260" r:id="rId6"/>
    <p:sldId id="333" r:id="rId7"/>
    <p:sldId id="334" r:id="rId8"/>
    <p:sldId id="320" r:id="rId9"/>
    <p:sldId id="269" r:id="rId10"/>
    <p:sldId id="319" r:id="rId11"/>
    <p:sldId id="270" r:id="rId12"/>
    <p:sldId id="271" r:id="rId13"/>
    <p:sldId id="273" r:id="rId14"/>
    <p:sldId id="258" r:id="rId15"/>
    <p:sldId id="275" r:id="rId16"/>
    <p:sldId id="276" r:id="rId17"/>
    <p:sldId id="285" r:id="rId18"/>
    <p:sldId id="321" r:id="rId19"/>
    <p:sldId id="287" r:id="rId20"/>
    <p:sldId id="348" r:id="rId21"/>
    <p:sldId id="289" r:id="rId22"/>
    <p:sldId id="322" r:id="rId23"/>
    <p:sldId id="323" r:id="rId24"/>
    <p:sldId id="295" r:id="rId25"/>
    <p:sldId id="296" r:id="rId26"/>
    <p:sldId id="332" r:id="rId27"/>
    <p:sldId id="314" r:id="rId28"/>
    <p:sldId id="297" r:id="rId29"/>
    <p:sldId id="312" r:id="rId30"/>
    <p:sldId id="302" r:id="rId31"/>
    <p:sldId id="303" r:id="rId32"/>
    <p:sldId id="290" r:id="rId33"/>
    <p:sldId id="291" r:id="rId34"/>
    <p:sldId id="310" r:id="rId35"/>
    <p:sldId id="315" r:id="rId36"/>
    <p:sldId id="337" r:id="rId37"/>
    <p:sldId id="341" r:id="rId38"/>
    <p:sldId id="347" r:id="rId39"/>
    <p:sldId id="342" r:id="rId40"/>
    <p:sldId id="343" r:id="rId41"/>
    <p:sldId id="344" r:id="rId42"/>
    <p:sldId id="345" r:id="rId43"/>
    <p:sldId id="346" r:id="rId44"/>
    <p:sldId id="318" r:id="rId45"/>
    <p:sldId id="328" r:id="rId46"/>
    <p:sldId id="329" r:id="rId47"/>
    <p:sldId id="300" r:id="rId48"/>
    <p:sldId id="33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57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13C32-3B51-4432-98BE-5FC74CF3EA1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678CA-2F54-44BE-A511-97BAA829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3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5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9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880140-73E7-49E1-964A-3FAC671F9CE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9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6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1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2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0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65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8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5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1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4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60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880140-73E7-49E1-964A-3FAC671F9CE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tags" Target="../tags/tag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6.xml"/><Relationship Id="rId5" Type="http://schemas.openxmlformats.org/officeDocument/2006/relationships/image" Target="../media/image12.png"/><Relationship Id="rId4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40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nas.org/content/111/23/8410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oibra@cs.washington.edu" TargetMode="External"/><Relationship Id="rId2" Type="http://schemas.openxmlformats.org/officeDocument/2006/relationships/hyperlink" Target="https://courses.cs.washington.edu/courses/cse390z/22w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Early?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for CSE 311?</a:t>
            </a:r>
          </a:p>
          <a:p>
            <a:r>
              <a:rPr lang="en-US" dirty="0"/>
              <a:t>Welcome! You’re early!</a:t>
            </a:r>
          </a:p>
          <a:p>
            <a:endParaRPr lang="en-US" dirty="0"/>
          </a:p>
          <a:p>
            <a:r>
              <a:rPr lang="en-US" dirty="0"/>
              <a:t>Want a copy of these slides to take notes?</a:t>
            </a:r>
          </a:p>
          <a:p>
            <a:pPr lvl="1"/>
            <a:r>
              <a:rPr lang="en-US" dirty="0"/>
              <a:t> You can download them from the webpage cs.uw.edu/311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Want to be ready for the end of the lecture?</a:t>
            </a:r>
          </a:p>
          <a:p>
            <a:pPr lvl="1"/>
            <a:r>
              <a:rPr lang="en-US" dirty="0"/>
              <a:t>Download the Activity slide from the same place</a:t>
            </a:r>
          </a:p>
        </p:txBody>
      </p:sp>
    </p:spTree>
    <p:extLst>
      <p:ext uri="{BB962C8B-B14F-4D97-AF65-F5344CB8AC3E}">
        <p14:creationId xmlns:p14="http://schemas.microsoft.com/office/powerpoint/2010/main" val="38042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6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course, you will learn how to make and communicate rigorous and formal arguments.</a:t>
            </a:r>
          </a:p>
          <a:p>
            <a:endParaRPr lang="en-US" dirty="0"/>
          </a:p>
          <a:p>
            <a:r>
              <a:rPr lang="en-US" dirty="0"/>
              <a:t>Why? Because you’ll have to do technical communication in real life.</a:t>
            </a:r>
          </a:p>
          <a:p>
            <a:pPr lvl="1"/>
            <a:r>
              <a:rPr lang="en-US" dirty="0"/>
              <a:t>If you become a PM – you’ll have to convert non-technical requirements from experts into clear, unambiguous statements of what is needed. </a:t>
            </a:r>
          </a:p>
          <a:p>
            <a:pPr lvl="1"/>
            <a:r>
              <a:rPr lang="en-US" dirty="0"/>
              <a:t>If you become an engineer – you’ll have to justify to others exactly why your code works, and interpret precise requirements from your PM. </a:t>
            </a:r>
          </a:p>
          <a:p>
            <a:pPr lvl="1"/>
            <a:r>
              <a:rPr lang="en-US" dirty="0"/>
              <a:t>If you become an academic – to explain to other academics how your algorithms and ideas improve on everyone else’s.</a:t>
            </a:r>
          </a:p>
        </p:txBody>
      </p:sp>
    </p:spTree>
    <p:extLst>
      <p:ext uri="{BB962C8B-B14F-4D97-AF65-F5344CB8AC3E}">
        <p14:creationId xmlns:p14="http://schemas.microsoft.com/office/powerpoint/2010/main" val="185864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3E8E-00CB-4A95-AD3F-A86199B8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237E-D95A-49DD-A396-DBFE908C6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course, you will learn how to make and communicate rigorous and formal arguments.</a:t>
            </a:r>
          </a:p>
          <a:p>
            <a:r>
              <a:rPr lang="en-US" dirty="0"/>
              <a:t>Two verbs</a:t>
            </a:r>
          </a:p>
          <a:p>
            <a:endParaRPr lang="en-US" dirty="0"/>
          </a:p>
          <a:p>
            <a:r>
              <a:rPr lang="en-US" dirty="0"/>
              <a:t>Make arguments – what kind of reasoning is allowed and what kind of reasoning can lead to errors?</a:t>
            </a:r>
          </a:p>
          <a:p>
            <a:r>
              <a:rPr lang="en-US" dirty="0"/>
              <a:t>Communicate arguments – using one of the common languages of computer scientists (no one is going to use your code if you can’t tell them what it does or convince them it’s functional)</a:t>
            </a:r>
          </a:p>
        </p:txBody>
      </p:sp>
    </p:spTree>
    <p:extLst>
      <p:ext uri="{BB962C8B-B14F-4D97-AF65-F5344CB8AC3E}">
        <p14:creationId xmlns:p14="http://schemas.microsoft.com/office/powerpoint/2010/main" val="25120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F588-9C57-4A2B-9092-C642D880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BD4F-5D41-4C46-B192-05809687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57556"/>
            <a:ext cx="11187258" cy="5024887"/>
          </a:xfrm>
        </p:spPr>
        <p:txBody>
          <a:bodyPr>
            <a:normAutofit/>
          </a:bodyPr>
          <a:lstStyle/>
          <a:p>
            <a:r>
              <a:rPr lang="en-US" dirty="0"/>
              <a:t>Symbolic Logic (training wheels; lectures 1-7) </a:t>
            </a:r>
          </a:p>
          <a:p>
            <a:pPr lvl="1"/>
            <a:r>
              <a:rPr lang="en-US" dirty="0"/>
              <a:t>Just make arguments in mechanical ways.</a:t>
            </a:r>
          </a:p>
          <a:p>
            <a:pPr lvl="2"/>
            <a:r>
              <a:rPr lang="en-US" dirty="0"/>
              <a:t>Using notation and rules a computer could understand.</a:t>
            </a:r>
          </a:p>
          <a:p>
            <a:pPr lvl="1"/>
            <a:r>
              <a:rPr lang="en-US" dirty="0"/>
              <a:t>Understand the rules that are allowed, without worrying about pretty words.</a:t>
            </a:r>
          </a:p>
          <a:p>
            <a:r>
              <a:rPr lang="en-US" dirty="0"/>
              <a:t>Set Theory/Arithmetic (bike in your backyard; lectures 8-19)</a:t>
            </a:r>
          </a:p>
          <a:p>
            <a:pPr lvl="1"/>
            <a:r>
              <a:rPr lang="en-US" dirty="0"/>
              <a:t>Make arguments, and communicate them to humans</a:t>
            </a:r>
          </a:p>
          <a:p>
            <a:pPr lvl="1"/>
            <a:r>
              <a:rPr lang="en-US" dirty="0"/>
              <a:t>Arguments about numbers and sets, objects you already know</a:t>
            </a:r>
          </a:p>
          <a:p>
            <a:r>
              <a:rPr lang="en-US" dirty="0"/>
              <a:t>Models of computation (biking in your neighborhood; lectures 20-28)</a:t>
            </a:r>
          </a:p>
          <a:p>
            <a:pPr lvl="1"/>
            <a:r>
              <a:rPr lang="en-US" dirty="0"/>
              <a:t>Still make and communicate rigorous arguments</a:t>
            </a:r>
          </a:p>
          <a:p>
            <a:pPr lvl="1"/>
            <a:r>
              <a:rPr lang="en-US" dirty="0"/>
              <a:t>But now with objects you haven’t used before.</a:t>
            </a:r>
          </a:p>
          <a:p>
            <a:pPr lvl="2"/>
            <a:r>
              <a:rPr lang="en-US" dirty="0"/>
              <a:t>A first taste of how we can argue rigorously about computers.</a:t>
            </a:r>
          </a:p>
        </p:txBody>
      </p:sp>
    </p:spTree>
    <p:extLst>
      <p:ext uri="{BB962C8B-B14F-4D97-AF65-F5344CB8AC3E}">
        <p14:creationId xmlns:p14="http://schemas.microsoft.com/office/powerpoint/2010/main" val="285559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Perspective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2517" y="1277943"/>
            <a:ext cx="8191776" cy="5236900"/>
            <a:chOff x="693738" y="1187556"/>
            <a:chExt cx="8191776" cy="5236900"/>
          </a:xfrm>
        </p:grpSpPr>
        <p:sp>
          <p:nvSpPr>
            <p:cNvPr id="5" name="Oval 4"/>
            <p:cNvSpPr/>
            <p:nvPr/>
          </p:nvSpPr>
          <p:spPr>
            <a:xfrm>
              <a:off x="693738" y="1187556"/>
              <a:ext cx="7321604" cy="5236900"/>
            </a:xfrm>
            <a:prstGeom prst="ellipse">
              <a:avLst/>
            </a:prstGeom>
            <a:ln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1773" y="1262260"/>
              <a:ext cx="25878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Computer Science </a:t>
              </a:r>
            </a:p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and Engineering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3317" y="2535954"/>
              <a:ext cx="19969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Programming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953947" y="2305122"/>
              <a:ext cx="3351287" cy="2881401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94679" y="2443856"/>
              <a:ext cx="1069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Theory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366129" y="2305122"/>
              <a:ext cx="3351287" cy="2881401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58747" y="3364630"/>
              <a:ext cx="3351287" cy="2881401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6993" y="5667197"/>
              <a:ext cx="14574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Hardware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38139" y="2997619"/>
              <a:ext cx="1276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4">
                      <a:lumMod val="50000"/>
                    </a:schemeClr>
                  </a:solidFill>
                  <a:latin typeface="Franklin Gothic Medium"/>
                  <a:cs typeface="Franklin Gothic Medium"/>
                </a:rPr>
                <a:t>CSE 14x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6061335" y="3767164"/>
              <a:ext cx="2167464" cy="1750185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5357793" y="4119336"/>
              <a:ext cx="2871006" cy="1398012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572084" y="5553533"/>
              <a:ext cx="13134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4">
                      <a:lumMod val="50000"/>
                    </a:schemeClr>
                  </a:solidFill>
                  <a:latin typeface="Franklin Gothic Medium"/>
                  <a:cs typeface="Franklin Gothic Medium"/>
                </a:rPr>
                <a:t>CSE 311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4333195" y="3116181"/>
              <a:ext cx="3895604" cy="240116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9486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Logic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4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What is symbolic logic and why do we need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Symbolic Logic is a language, like English or Java, with its own</a:t>
            </a:r>
          </a:p>
          <a:p>
            <a:pPr>
              <a:defRPr/>
            </a:pPr>
            <a:r>
              <a:rPr lang="en-US" sz="2400" dirty="0"/>
              <a:t>words and rules for combining words into sentences (syntax)</a:t>
            </a:r>
          </a:p>
          <a:p>
            <a:pPr>
              <a:defRPr/>
            </a:pPr>
            <a:r>
              <a:rPr lang="en-US" sz="2400" dirty="0"/>
              <a:t>ways to assign meaning to words and sentences (semantics)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Symbolic Logic will let us </a:t>
            </a:r>
            <a:r>
              <a:rPr lang="en-US" sz="2400" b="1" dirty="0"/>
              <a:t>mechanically</a:t>
            </a:r>
            <a:r>
              <a:rPr lang="en-US" sz="2400" dirty="0"/>
              <a:t> simplify expressions and make arguments.</a:t>
            </a:r>
          </a:p>
          <a:p>
            <a:pPr marL="0" indent="0">
              <a:buNone/>
              <a:defRPr/>
            </a:pPr>
            <a:r>
              <a:rPr lang="en-US" sz="2400" dirty="0"/>
              <a:t>The new language will let us focus on the (sometimes familiar, sometimes unfamiliar) rules of logic.</a:t>
            </a:r>
          </a:p>
          <a:p>
            <a:pPr marL="0" indent="0">
              <a:buNone/>
              <a:defRPr/>
            </a:pPr>
            <a:r>
              <a:rPr lang="en-US" sz="2400" dirty="0"/>
              <a:t>Once we have those rules down, we’ll be able to apply them “intuitively” and won’t need the symbolic representation as often</a:t>
            </a:r>
          </a:p>
          <a:p>
            <a:pPr marL="0" indent="0">
              <a:buNone/>
              <a:defRPr/>
            </a:pPr>
            <a:r>
              <a:rPr lang="en-US" sz="2400" dirty="0"/>
              <a:t>	but we’ll still go back to it when things get complicated.</a:t>
            </a:r>
          </a:p>
        </p:txBody>
      </p:sp>
    </p:spTree>
    <p:extLst>
      <p:ext uri="{BB962C8B-B14F-4D97-AF65-F5344CB8AC3E}">
        <p14:creationId xmlns:p14="http://schemas.microsoft.com/office/powerpoint/2010/main" val="3495495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Propositions: building blocks of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4936943"/>
          </a:xfrm>
        </p:spPr>
        <p:txBody>
          <a:bodyPr>
            <a:normAutofit/>
          </a:bodyPr>
          <a:lstStyle/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r>
              <a:rPr lang="en-US" sz="2600" dirty="0"/>
              <a:t>Propositions are the basic building blocks in symbolic logic. </a:t>
            </a:r>
          </a:p>
          <a:p>
            <a:pPr marL="457200" lvl="1">
              <a:defRPr/>
            </a:pPr>
            <a:r>
              <a:rPr lang="en-US" sz="2600" dirty="0"/>
              <a:t>Here are two propositions.</a:t>
            </a:r>
          </a:p>
          <a:p>
            <a:pPr marL="57150" indent="0">
              <a:buNone/>
              <a:defRPr/>
            </a:pPr>
            <a:r>
              <a:rPr lang="en-US" dirty="0"/>
              <a:t>All cats are mammals</a:t>
            </a:r>
          </a:p>
          <a:p>
            <a:pPr marL="457200" lvl="1">
              <a:defRPr/>
            </a:pPr>
            <a:r>
              <a:rPr lang="en-US" dirty="0">
                <a:solidFill>
                  <a:srgbClr val="7030A0"/>
                </a:solidFill>
              </a:rPr>
              <a:t>True, (and a proposition)</a:t>
            </a:r>
            <a:endParaRPr lang="en-US" dirty="0"/>
          </a:p>
          <a:p>
            <a:pPr marL="57150" indent="0">
              <a:buNone/>
              <a:defRPr/>
            </a:pPr>
            <a:r>
              <a:rPr lang="en-US" dirty="0"/>
              <a:t>All mammals are cats</a:t>
            </a:r>
          </a:p>
          <a:p>
            <a:pPr marL="457200" lvl="1">
              <a:defRPr/>
            </a:pPr>
            <a:r>
              <a:rPr lang="en-US" dirty="0">
                <a:solidFill>
                  <a:srgbClr val="7030A0"/>
                </a:solidFill>
              </a:rPr>
              <a:t>False, but is well-formed and has a truth value, so still a proposition.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5239" y="1632285"/>
            <a:ext cx="8407337" cy="1485900"/>
            <a:chOff x="1185842" y="3429000"/>
            <a:chExt cx="6111311" cy="1485900"/>
          </a:xfrm>
        </p:grpSpPr>
        <p:sp>
          <p:nvSpPr>
            <p:cNvPr id="4" name="Rectangle 3"/>
            <p:cNvSpPr/>
            <p:nvPr/>
          </p:nvSpPr>
          <p:spPr>
            <a:xfrm>
              <a:off x="1185842" y="3429000"/>
              <a:ext cx="6111311" cy="1485900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statement that has a truth value (i.e. is true or false) and is “well-formed”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45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142/143 you talked about a variable type that could be either true or false.</a:t>
            </a:r>
          </a:p>
          <a:p>
            <a:endParaRPr lang="en-US" dirty="0"/>
          </a:p>
          <a:p>
            <a:r>
              <a:rPr lang="en-US" dirty="0"/>
              <a:t>You called it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“Boolean”</a:t>
            </a:r>
          </a:p>
          <a:p>
            <a:r>
              <a:rPr lang="en-US" dirty="0"/>
              <a:t>Boolean variables are a useful analogy for propositions.</a:t>
            </a:r>
          </a:p>
          <a:p>
            <a:pPr lvl="1"/>
            <a:r>
              <a:rPr lang="en-US" dirty="0"/>
              <a:t>They aren’t identical, but they’re very similar.</a:t>
            </a:r>
          </a:p>
        </p:txBody>
      </p:sp>
    </p:spTree>
    <p:extLst>
      <p:ext uri="{BB962C8B-B14F-4D97-AF65-F5344CB8AC3E}">
        <p14:creationId xmlns:p14="http://schemas.microsoft.com/office/powerpoint/2010/main" val="297081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Propositions?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386913"/>
            <a:ext cx="8229600" cy="569379"/>
          </a:xfrm>
        </p:spPr>
        <p:txBody>
          <a:bodyPr vert="horz" lIns="91440" tIns="45720" rIns="45720" bIns="45720" rtlCol="0" anchor="t">
            <a:no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600" dirty="0"/>
              <a:t>2 + 2 = 5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61" y="2192209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x + 2 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9" y="3091509"/>
            <a:ext cx="16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Akjsdf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4125759"/>
            <a:ext cx="237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9" y="5356824"/>
            <a:ext cx="10894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life on Mars.</a:t>
            </a:r>
          </a:p>
        </p:txBody>
      </p:sp>
    </p:spTree>
    <p:extLst>
      <p:ext uri="{BB962C8B-B14F-4D97-AF65-F5344CB8AC3E}">
        <p14:creationId xmlns:p14="http://schemas.microsoft.com/office/powerpoint/2010/main" val="20638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Logistics and</a:t>
            </a:r>
            <a:br>
              <a:rPr lang="en-US" dirty="0"/>
            </a:br>
            <a:r>
              <a:rPr lang="en-US" dirty="0"/>
              <a:t>Propositional Logic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311: Foundations of Computing I</a:t>
            </a:r>
            <a:br>
              <a:rPr lang="en-US" dirty="0"/>
            </a:br>
            <a:r>
              <a:rPr lang="en-US" dirty="0"/>
              <a:t>Lecture 1</a:t>
            </a:r>
          </a:p>
        </p:txBody>
      </p:sp>
      <p:pic>
        <p:nvPicPr>
          <p:cNvPr id="4" name="Picture 2" descr="Formal Log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33" y="746887"/>
            <a:ext cx="4345420" cy="34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70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Propositions?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386913"/>
            <a:ext cx="8229600" cy="569379"/>
          </a:xfrm>
        </p:spPr>
        <p:txBody>
          <a:bodyPr vert="horz" lIns="91440" tIns="45720" rIns="45720" bIns="45720" rtlCol="0" anchor="t">
            <a:no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600" dirty="0"/>
              <a:t>2 + 2 = 5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6469" y="1421895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It’s okay for propositions to be false.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6469" y="2294216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proposition.  Doesn’t have a fixed truth value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6469" y="3187081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 because it’s gibberish.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60985" y="4635550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question which means it doesn’t have a truth value.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0985" y="6035677"/>
            <a:ext cx="8598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We don’t know if it’s true or false, but we know it’s one of them!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61" y="2192209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x + 2 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9" y="3091509"/>
            <a:ext cx="16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Akjsdf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4125759"/>
            <a:ext cx="237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9" y="5356824"/>
            <a:ext cx="10894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life on Mars.</a:t>
            </a:r>
          </a:p>
        </p:txBody>
      </p:sp>
    </p:spTree>
    <p:extLst>
      <p:ext uri="{BB962C8B-B14F-4D97-AF65-F5344CB8AC3E}">
        <p14:creationId xmlns:p14="http://schemas.microsoft.com/office/powerpoint/2010/main" val="39315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/>
                  <a:t>We need a way of talking about </a:t>
                </a:r>
                <a:r>
                  <a:rPr lang="en-US" i="1" dirty="0"/>
                  <a:t>arbitrary</a:t>
                </a:r>
                <a:r>
                  <a:rPr lang="en-US" dirty="0"/>
                  <a:t> ideas…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To make statements easier to read we’ll use propositional variables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:r>
                  <a:rPr lang="en-US" dirty="0"/>
                  <a:t>like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,…</m:t>
                    </m:r>
                  </m:oMath>
                </a14:m>
                <a:endParaRPr lang="en-US" dirty="0"/>
              </a:p>
              <a:p>
                <a:pPr marL="57150" indent="0">
                  <a:buNone/>
                  <a:defRPr/>
                </a:pPr>
                <a:r>
                  <a:rPr lang="en-US" dirty="0"/>
                  <a:t>	Lower-case letters are standard. 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	Usually 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(for proposition), and avoid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because…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Truth Values:</a:t>
                </a:r>
              </a:p>
              <a:p>
                <a:pPr lvl="1">
                  <a:defRPr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4C3282"/>
                    </a:solidFill>
                  </a:rPr>
                  <a:t>T</a:t>
                </a:r>
                <a:r>
                  <a:rPr lang="en-US" sz="2800" dirty="0"/>
                  <a:t> for </a:t>
                </a:r>
                <a:r>
                  <a:rPr lang="en-US" sz="2800" dirty="0">
                    <a:solidFill>
                      <a:schemeClr val="accent4">
                        <a:lumMod val="25000"/>
                      </a:schemeClr>
                    </a:solidFill>
                  </a:rPr>
                  <a:t>true (note capitalization)</a:t>
                </a:r>
              </a:p>
              <a:p>
                <a:pPr lvl="1">
                  <a:defRPr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4C3282"/>
                    </a:solidFill>
                  </a:rPr>
                  <a:t>F</a:t>
                </a:r>
                <a:r>
                  <a:rPr lang="en-US" sz="2800" dirty="0"/>
                  <a:t> for </a:t>
                </a:r>
                <a:r>
                  <a:rPr lang="en-US" sz="2800" dirty="0">
                    <a:solidFill>
                      <a:schemeClr val="accent4">
                        <a:lumMod val="25000"/>
                      </a:schemeClr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749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said propositions were a lot like Booleans…</a:t>
            </a:r>
          </a:p>
          <a:p>
            <a:r>
              <a:rPr lang="en-US" dirty="0"/>
              <a:t>How did you connect Booleans in code?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0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And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&amp;&amp;</a:t>
                </a:r>
                <a:r>
                  <a:rPr lang="en-US" dirty="0"/>
                  <a:t>) works exactly like it did in code.</a:t>
                </a:r>
              </a:p>
              <a:p>
                <a:pPr lvl="1"/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||</a:t>
                </a:r>
                <a:r>
                  <a:rPr lang="en-US" dirty="0"/>
                  <a:t>) works exactly like it did in code.</a:t>
                </a:r>
              </a:p>
              <a:p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!</a:t>
                </a:r>
                <a:r>
                  <a:rPr lang="en-US" dirty="0"/>
                  <a:t>)works exactly like it did in code.</a:t>
                </a:r>
              </a:p>
              <a:p>
                <a:pPr lvl="1"/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444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Truth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 dirty="0"/>
                        <a:t>p</a:t>
                      </a:r>
                      <a:endParaRPr lang="en-US" sz="2400" b="1" i="1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 dirty="0"/>
                        <a:t> </a:t>
                      </a:r>
                      <a:r>
                        <a:rPr lang="en-US" sz="2400" b="1" i="1" baseline="0" dirty="0"/>
                        <a:t>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 dirty="0"/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</p:spTree>
    <p:extLst>
      <p:ext uri="{BB962C8B-B14F-4D97-AF65-F5344CB8AC3E}">
        <p14:creationId xmlns:p14="http://schemas.microsoft.com/office/powerpoint/2010/main" val="2405396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Truth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 dirty="0"/>
                        <a:t>p</a:t>
                      </a:r>
                      <a:endParaRPr lang="en-US" sz="2400" b="1" i="1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 dirty="0"/>
                        <a:t> </a:t>
                      </a:r>
                      <a:r>
                        <a:rPr lang="en-US" sz="2400" b="1" i="1" baseline="0" dirty="0"/>
                        <a:t>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 dirty="0"/>
                        <a:t> 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</p:spTree>
    <p:extLst>
      <p:ext uri="{BB962C8B-B14F-4D97-AF65-F5344CB8AC3E}">
        <p14:creationId xmlns:p14="http://schemas.microsoft.com/office/powerpoint/2010/main" val="3491613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56CA-780F-42BB-AB4A-BEC01FE2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way to connect propositions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“If it is raining, then I have my umbrella.”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Think of an implication as a promise.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42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207371"/>
              </p:ext>
            </p:extLst>
          </p:nvPr>
        </p:nvGraphicFramePr>
        <p:xfrm>
          <a:off x="7065685" y="1791161"/>
          <a:ext cx="3113943" cy="2989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877"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Franklin Gothic Medium"/>
                        </a:rPr>
                        <a:t>  </a:t>
                      </a:r>
                      <a:r>
                        <a:rPr lang="en-US" sz="2800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Franklin Gothic Medium"/>
                        </a:rPr>
                        <a:t>  </a:t>
                      </a:r>
                      <a:r>
                        <a:rPr lang="en-US" sz="2800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latin typeface="Franklin Gothic Medium"/>
                        </a:rPr>
                        <a:t>p </a:t>
                      </a:r>
                      <a:r>
                        <a:rPr lang="en-US" sz="2800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sz="2800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7082" y="4867564"/>
            <a:ext cx="5585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the definition of implication.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write “if…then…” in a piece of mathematical English, this is how you will be interpreted.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3771" y="2246811"/>
            <a:ext cx="5812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two lines should match your intuition.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39" y="3482569"/>
            <a:ext cx="6270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last two lines are called “vacuous truth.” For now, they’re the definition. We’ll explain why in a few lectures.</a:t>
            </a:r>
          </a:p>
        </p:txBody>
      </p:sp>
    </p:spTree>
    <p:extLst>
      <p:ext uri="{BB962C8B-B14F-4D97-AF65-F5344CB8AC3E}">
        <p14:creationId xmlns:p14="http://schemas.microsoft.com/office/powerpoint/2010/main" val="7920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93311"/>
              </p:ext>
            </p:extLst>
          </p:nvPr>
        </p:nvGraphicFramePr>
        <p:xfrm>
          <a:off x="1363585" y="4003343"/>
          <a:ext cx="5366405" cy="17456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769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718"/>
              </p:ext>
            </p:extLst>
          </p:nvPr>
        </p:nvGraphicFramePr>
        <p:xfrm>
          <a:off x="1363585" y="4003343"/>
          <a:ext cx="5366405" cy="1794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lie.</a:t>
                      </a:r>
                    </a:p>
                    <a:p>
                      <a:pPr algn="ctr"/>
                      <a:r>
                        <a:rPr lang="en-US" sz="2000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</a:p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LIE!</a:t>
                      </a:r>
                      <a:br>
                        <a:rPr lang="en-US" sz="2000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  <a:br>
                        <a:rPr lang="en-US" dirty="0"/>
                      </a:br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01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Course logistics (e.g. how are we doing this online?)</a:t>
            </a:r>
          </a:p>
          <a:p>
            <a:r>
              <a:rPr lang="en-US" dirty="0"/>
              <a:t>What is the goal of this course?</a:t>
            </a:r>
          </a:p>
          <a:p>
            <a:r>
              <a:rPr lang="en-US" dirty="0"/>
              <a:t>Start of Propositional Logic</a:t>
            </a:r>
          </a:p>
        </p:txBody>
      </p:sp>
    </p:spTree>
    <p:extLst>
      <p:ext uri="{BB962C8B-B14F-4D97-AF65-F5344CB8AC3E}">
        <p14:creationId xmlns:p14="http://schemas.microsoft.com/office/powerpoint/2010/main" val="709027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27530" y="1718777"/>
                <a:ext cx="102645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are different implications!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the sun is out, then we have class outside.”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we have class outside, then the sun is out.”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first is useful to you when you see the sun come out.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second is useful if you forgot your umbrella.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627530" y="1718777"/>
                <a:ext cx="10264588" cy="4525963"/>
              </a:xfrm>
              <a:blipFill>
                <a:blip r:embed="rId5"/>
                <a:stretch>
                  <a:fillRect l="-166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190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5054" y="12884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Implication: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</a:p>
          <a:p>
            <a:pPr lvl="1"/>
            <a:r>
              <a:rPr lang="en-US" dirty="0"/>
              <a:t>whenever </a:t>
            </a:r>
            <a:r>
              <a:rPr lang="en-US" i="1" dirty="0"/>
              <a:t>p</a:t>
            </a:r>
            <a:r>
              <a:rPr lang="en-US" dirty="0"/>
              <a:t> is true </a:t>
            </a:r>
            <a:r>
              <a:rPr lang="en-US" i="1" dirty="0"/>
              <a:t>q</a:t>
            </a:r>
            <a:r>
              <a:rPr lang="en-US" dirty="0"/>
              <a:t> must be true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p</a:t>
            </a:r>
            <a:r>
              <a:rPr lang="en-US" dirty="0"/>
              <a:t> then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if </a:t>
            </a:r>
            <a:r>
              <a:rPr lang="en-US" i="1" dirty="0"/>
              <a:t>p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is sufficient for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only if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 is necessary for p</a:t>
            </a:r>
          </a:p>
          <a:p>
            <a:pPr lvl="1"/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20188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p </a:t>
                      </a:r>
                      <a:r>
                        <a:rPr lang="en-US" i="1" baseline="0" dirty="0">
                          <a:latin typeface="Franklin Gothic Medium"/>
                          <a:cs typeface="Franklin Gothic Medium"/>
                          <a:sym typeface="Symbol"/>
                        </a:rPr>
                        <a:t></a:t>
                      </a:r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91E871-04CF-4811-989D-25F862FD4A2B}"/>
              </a:ext>
            </a:extLst>
          </p:cNvPr>
          <p:cNvSpPr txBox="1"/>
          <p:nvPr/>
        </p:nvSpPr>
        <p:spPr>
          <a:xfrm>
            <a:off x="1712259" y="5186082"/>
            <a:ext cx="97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super useful, so there are LOTS of translations.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learn these in detail in section.</a:t>
            </a:r>
          </a:p>
        </p:txBody>
      </p:sp>
    </p:spTree>
    <p:extLst>
      <p:ext uri="{BB962C8B-B14F-4D97-AF65-F5344CB8AC3E}">
        <p14:creationId xmlns:p14="http://schemas.microsoft.com/office/powerpoint/2010/main" val="1359667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Complicated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7929418" cy="5140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600" dirty="0"/>
              <a:t>Is this a proposition?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We’d like to </a:t>
            </a:r>
            <a:r>
              <a:rPr lang="en-US" sz="2600" i="1" dirty="0"/>
              <a:t>understand</a:t>
            </a:r>
            <a:r>
              <a:rPr lang="en-US" sz="2600" dirty="0"/>
              <a:t> what this proposition means.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In particular, is it true?</a:t>
            </a:r>
          </a:p>
        </p:txBody>
      </p:sp>
    </p:spTree>
    <p:extLst>
      <p:ext uri="{BB962C8B-B14F-4D97-AF65-F5344CB8AC3E}">
        <p14:creationId xmlns:p14="http://schemas.microsoft.com/office/powerpoint/2010/main" val="4640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2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8372764" cy="5140800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r>
              <a:rPr lang="en-US" sz="2400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3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6885" y="4234844"/>
            <a:ext cx="8021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where to put the parentheses?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Subtle English grammar choices (top-level parentheses are independent clauses).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Context/which parsing will make more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Conventions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reading on this is coming soon!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  <a:blipFill>
                <a:blip r:embed="rId5"/>
                <a:stretch>
                  <a:fillRect l="-3155" t="-12791" r="-20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2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Compound Proposition…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44159"/>
            <a:ext cx="8345055" cy="1729949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  <a:blipFill>
                <a:blip r:embed="rId3"/>
                <a:stretch>
                  <a:fillRect l="-3318" t="-12791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4441371"/>
            <a:ext cx="1118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promise am I making?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  <a:blipFill>
                <a:blip r:embed="rId5"/>
                <a:stretch>
                  <a:fillRect l="-3236" t="-11628" r="-200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  <a:blipFill>
                <a:blip r:embed="rId6"/>
                <a:stretch>
                  <a:fillRect l="-3221" t="-11628" r="-19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6023" y="5487811"/>
            <a:ext cx="106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one! Being a mathematician and taking geometry goes with the “if.” Knowing the Pythagorean Theorem is the consequence.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7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356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Analyzing the Sentence with a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𝒒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∧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</m:e>
                                </m:d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∧(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/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22" t="-1149" r="-22725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923" t="-1149" r="-212884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4286" t="-1149" r="-2159184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0000" t="-1149" r="-182363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0769" t="-1149" r="-671538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246" t="-1149" r="-3770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6957" t="-1149" r="-200000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4192" t="-1149" r="-437" b="-8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7380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Just like you were taught PEMDAS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3+2⋅4=11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Logic also has order of operations.</a:t>
                </a:r>
              </a:p>
              <a:p>
                <a:pPr lvl="1"/>
                <a:r>
                  <a:rPr lang="en-US" dirty="0"/>
                  <a:t>Parentheses</a:t>
                </a:r>
              </a:p>
              <a:p>
                <a:pPr lvl="1"/>
                <a:r>
                  <a:rPr lang="en-US" dirty="0"/>
                  <a:t>Negation</a:t>
                </a:r>
              </a:p>
              <a:p>
                <a:pPr lvl="1"/>
                <a:r>
                  <a:rPr lang="en-US" dirty="0"/>
                  <a:t>And</a:t>
                </a:r>
              </a:p>
              <a:p>
                <a:pPr lvl="1"/>
                <a:r>
                  <a:rPr lang="en-US" dirty="0"/>
                  <a:t>Or, exclusive or</a:t>
                </a:r>
              </a:p>
              <a:p>
                <a:pPr lvl="1"/>
                <a:r>
                  <a:rPr lang="en-US" dirty="0"/>
                  <a:t>Implication</a:t>
                </a:r>
              </a:p>
              <a:p>
                <a:pPr lvl="1"/>
                <a:r>
                  <a:rPr lang="en-US" dirty="0" err="1"/>
                  <a:t>Biconditional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Within a level, apply from left to right. </a:t>
                </a:r>
              </a:p>
              <a:p>
                <a:pPr lvl="1"/>
                <a:r>
                  <a:rPr lang="en-US" dirty="0"/>
                  <a:t>Other authors place And, Or at the same level – it’s good practice to use parentheses even if not required.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  <a:blipFill>
                <a:blip r:embed="rId2"/>
                <a:stretch>
                  <a:fillRect l="-654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23861" y="2989889"/>
            <a:ext cx="59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class: each of these is it’s own level!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e.g.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and”s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have precedence over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or”s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97426" y="2358887"/>
            <a:ext cx="1099931" cy="2319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7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Negation (not)	  	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Conjunction (and) </a:t>
                </a:r>
                <a:r>
                  <a:rPr lang="en-US" sz="1600" dirty="0"/>
                  <a:t> 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Disjunction (or)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Exclusive Or			</a:t>
                </a:r>
                <a:r>
                  <a:rPr lang="en-US" sz="500" dirty="0"/>
                  <a:t> </a:t>
                </a: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Implication(if-then)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Biconditional	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⟷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  <a:blipFill>
                <a:blip r:embed="rId2"/>
                <a:stretch>
                  <a:fillRect l="-2060" t="-1976" b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13164" y="4365723"/>
            <a:ext cx="9679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 ideas have been around for so long most have at least two names. 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more connectives to discuss!</a:t>
            </a:r>
          </a:p>
        </p:txBody>
      </p:sp>
    </p:spTree>
    <p:extLst>
      <p:ext uri="{BB962C8B-B14F-4D97-AF65-F5344CB8AC3E}">
        <p14:creationId xmlns:p14="http://schemas.microsoft.com/office/powerpoint/2010/main" val="248394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We’ll always have a TA watching chat – if you have a question, ask it there (either general or direct to the TA).</a:t>
            </a:r>
          </a:p>
          <a:p>
            <a:pPr lvl="1"/>
            <a:r>
              <a:rPr lang="en-US" dirty="0"/>
              <a:t>Don’t send direct to me, I won’t see it </a:t>
            </a:r>
          </a:p>
          <a:p>
            <a:r>
              <a:rPr lang="en-US" dirty="0"/>
              <a:t>TA may answer directly, interrupt me, or wait a few minutes and have me answer at a good stopping point. </a:t>
            </a:r>
          </a:p>
          <a:p>
            <a:endParaRPr lang="en-US" dirty="0"/>
          </a:p>
          <a:p>
            <a:r>
              <a:rPr lang="en-US" dirty="0"/>
              <a:t>If you’re comfortable (and have the </a:t>
            </a:r>
            <a:r>
              <a:rPr lang="en-US" dirty="0" err="1"/>
              <a:t>wifi</a:t>
            </a:r>
            <a:r>
              <a:rPr lang="en-US" dirty="0"/>
              <a:t>) to turn on your video please do</a:t>
            </a:r>
          </a:p>
          <a:p>
            <a:pPr lvl="1"/>
            <a:r>
              <a:rPr lang="en-US" dirty="0"/>
              <a:t>Nodding/confused looks/glazed over eyes help me know if I said something super confusing.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will put recordings of lecture on </a:t>
            </a:r>
            <a:r>
              <a:rPr lang="en-US" dirty="0" err="1"/>
              <a:t>panopto</a:t>
            </a:r>
            <a:r>
              <a:rPr lang="en-US" dirty="0"/>
              <a:t>.</a:t>
            </a:r>
          </a:p>
        </p:txBody>
      </p:sp>
      <p:pic>
        <p:nvPicPr>
          <p:cNvPr id="2050" name="Picture 2" descr="Grimacing Face on Microsoft Windows 10 May 2019 Update">
            <a:extLst>
              <a:ext uri="{FF2B5EF4-FFF2-40B4-BE49-F238E27FC236}">
                <a16:creationId xmlns:a16="http://schemas.microsoft.com/office/drawing/2014/main" id="{19C2A251-5E09-4C7A-95AA-7AC713E3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037" y="2167689"/>
            <a:ext cx="366963" cy="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33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blipFill>
                <a:blip r:embed="rId5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560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proposition: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and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have the same truth value.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blipFill>
                <a:blip r:embed="rId5"/>
                <a:stretch>
                  <a:fillRect l="-2649" t="-3553" r="-2649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blipFill>
                <a:blip r:embed="rId6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88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6979719" y="1680849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11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 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6979719" y="1685566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894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breakout rooms to give you a chance to try problems with other students.</a:t>
            </a:r>
          </a:p>
          <a:p>
            <a:r>
              <a:rPr lang="en-US" dirty="0"/>
              <a:t>Why? It works!</a:t>
            </a:r>
          </a:p>
          <a:p>
            <a:pPr lvl="1"/>
            <a:r>
              <a:rPr lang="en-US" dirty="0">
                <a:hlinkClick r:id="rId2"/>
              </a:rPr>
              <a:t>https://www.pnas.org/content/111/23/8410</a:t>
            </a:r>
            <a:r>
              <a:rPr lang="en-US" dirty="0"/>
              <a:t> a meta-analysis of 225 studies.</a:t>
            </a:r>
          </a:p>
          <a:p>
            <a:pPr lvl="1"/>
            <a:r>
              <a:rPr lang="en-US" dirty="0"/>
              <a:t>Just listening to me isn’t as good for you as listening to me then trying problems on your own and with each other.</a:t>
            </a:r>
          </a:p>
        </p:txBody>
      </p:sp>
    </p:spTree>
    <p:extLst>
      <p:ext uri="{BB962C8B-B14F-4D97-AF65-F5344CB8AC3E}">
        <p14:creationId xmlns:p14="http://schemas.microsoft.com/office/powerpoint/2010/main" val="31956303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In-person, you’ll talk to those around you.</a:t>
            </a:r>
          </a:p>
          <a:p>
            <a:r>
              <a:rPr lang="en-US" dirty="0"/>
              <a:t>This week, we’ll use breakouts.</a:t>
            </a:r>
          </a:p>
          <a:p>
            <a:endParaRPr lang="en-US" dirty="0"/>
          </a:p>
          <a:p>
            <a:r>
              <a:rPr lang="en-US" dirty="0"/>
              <a:t>Directions are in Activity pdf</a:t>
            </a:r>
          </a:p>
          <a:p>
            <a:pPr lvl="1"/>
            <a:r>
              <a:rPr lang="en-US" dirty="0"/>
              <a:t>Go to cs.uw.edu/311 and get that pdf!</a:t>
            </a:r>
          </a:p>
        </p:txBody>
      </p:sp>
    </p:spTree>
    <p:extLst>
      <p:ext uri="{BB962C8B-B14F-4D97-AF65-F5344CB8AC3E}">
        <p14:creationId xmlns:p14="http://schemas.microsoft.com/office/powerpoint/2010/main" val="33086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1 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89111"/>
          </a:xfrm>
        </p:spPr>
        <p:txBody>
          <a:bodyPr/>
          <a:lstStyle/>
          <a:p>
            <a:r>
              <a:rPr lang="en-US" dirty="0"/>
              <a:t>Introduce yourselves!</a:t>
            </a:r>
          </a:p>
          <a:p>
            <a:pPr lvl="1"/>
            <a:r>
              <a:rPr lang="en-US" dirty="0"/>
              <a:t>If you can turn your video on, please do.</a:t>
            </a:r>
          </a:p>
          <a:p>
            <a:pPr lvl="1"/>
            <a:r>
              <a:rPr lang="en-US" dirty="0"/>
              <a:t>If you can’t, please unmute and say hi.</a:t>
            </a:r>
          </a:p>
          <a:p>
            <a:pPr lvl="1"/>
            <a:r>
              <a:rPr lang="en-US" dirty="0"/>
              <a:t>If you can’t do either, say “hi” in chat.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Choose someone to share screen, showing this pdf.</a:t>
            </a:r>
          </a:p>
          <a:p>
            <a:pPr lvl="1"/>
            <a:r>
              <a:rPr lang="en-US" sz="2800" dirty="0"/>
              <a:t>Answer these “get to know you” questions until you’re pulled back to the main room.</a:t>
            </a:r>
          </a:p>
          <a:p>
            <a:pPr lvl="1"/>
            <a:r>
              <a:rPr lang="en-US" sz="2800" dirty="0"/>
              <a:t>What is your favorite socially-distanced activity?</a:t>
            </a:r>
          </a:p>
          <a:p>
            <a:pPr lvl="1"/>
            <a:r>
              <a:rPr lang="en-US" sz="2800" dirty="0"/>
              <a:t>What class are you most excited about this quarter?</a:t>
            </a:r>
          </a:p>
          <a:p>
            <a:pPr lvl="1"/>
            <a:r>
              <a:rPr lang="en-US" sz="2800" dirty="0"/>
              <a:t>	And why is it 311?</a:t>
            </a:r>
          </a:p>
          <a:p>
            <a:pPr lvl="1"/>
            <a:r>
              <a:rPr lang="en-US" sz="2800" dirty="0"/>
              <a:t>Found a new friend? A new study group? Share your emails!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3222" y="481914"/>
            <a:ext cx="5369010" cy="2582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 to pollev.com/cse311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You don’t have to be logged in (though you can be) – no “points” are associated, but helps me adjust explanation.</a:t>
            </a:r>
          </a:p>
        </p:txBody>
      </p:sp>
    </p:spTree>
    <p:extLst>
      <p:ext uri="{BB962C8B-B14F-4D97-AF65-F5344CB8AC3E}">
        <p14:creationId xmlns:p14="http://schemas.microsoft.com/office/powerpoint/2010/main" val="7243179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  <a:p>
            <a:endParaRPr lang="en-US" dirty="0"/>
          </a:p>
          <a:p>
            <a:r>
              <a:rPr lang="en-US" dirty="0"/>
              <a:t>We want to be able to make iron-clad guarantees that something is true.</a:t>
            </a:r>
          </a:p>
          <a:p>
            <a:r>
              <a:rPr lang="en-US" dirty="0"/>
              <a:t>And convince others that we really have ironclad guarantees.</a:t>
            </a:r>
          </a:p>
        </p:txBody>
      </p:sp>
    </p:spTree>
    <p:extLst>
      <p:ext uri="{BB962C8B-B14F-4D97-AF65-F5344CB8AC3E}">
        <p14:creationId xmlns:p14="http://schemas.microsoft.com/office/powerpoint/2010/main" val="37981837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Tonight:</a:t>
            </a:r>
            <a:br>
              <a:rPr lang="en-US" dirty="0"/>
            </a:br>
            <a:r>
              <a:rPr lang="en-US" dirty="0"/>
              <a:t>Make sure you can access the Ed discussion board.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b="1" dirty="0"/>
              <a:t>Wednesday (and Friday):</a:t>
            </a:r>
          </a:p>
          <a:p>
            <a:r>
              <a:rPr lang="en-US" dirty="0"/>
              <a:t>Lectures on zoom.</a:t>
            </a:r>
          </a:p>
          <a:p>
            <a:br>
              <a:rPr lang="en-US" dirty="0"/>
            </a:br>
            <a:r>
              <a:rPr lang="en-US" b="1" dirty="0"/>
              <a:t>Thursday:</a:t>
            </a:r>
          </a:p>
          <a:p>
            <a:r>
              <a:rPr lang="en-US" dirty="0"/>
              <a:t>Go to section on zoom! Zoom links will go on the Ed board</a:t>
            </a:r>
          </a:p>
          <a:p>
            <a:endParaRPr lang="en-US" b="1" dirty="0"/>
          </a:p>
          <a:p>
            <a:r>
              <a:rPr lang="en-US" b="1" dirty="0"/>
              <a:t>Soon:</a:t>
            </a:r>
          </a:p>
          <a:p>
            <a:r>
              <a:rPr lang="en-US" dirty="0"/>
              <a:t>Form a study group! Threads to organize on the Ed board.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321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6" y="1620929"/>
            <a:ext cx="1290007" cy="1040733"/>
          </a:xfrm>
        </p:spPr>
      </p:pic>
      <p:sp>
        <p:nvSpPr>
          <p:cNvPr id="5" name="TextBox 4"/>
          <p:cNvSpPr txBox="1"/>
          <p:nvPr/>
        </p:nvSpPr>
        <p:spPr>
          <a:xfrm>
            <a:off x="777546" y="2737376"/>
            <a:ext cx="41439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Instructor: Robbie Weber</a:t>
            </a: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Ph.D. from UW CSE in theory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Second year as teaching faculty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Second time teaching 311</a:t>
            </a: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Office: CSE2 311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Email: rtweber2@cs.washington.edu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C56D5-6254-4205-A9D2-5FC0112213CE}"/>
              </a:ext>
            </a:extLst>
          </p:cNvPr>
          <p:cNvSpPr txBox="1"/>
          <p:nvPr/>
        </p:nvSpPr>
        <p:spPr>
          <a:xfrm>
            <a:off x="6168868" y="1005283"/>
            <a:ext cx="5172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AAC9CA-1553-4C40-802D-2ED5490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09018"/>
              </p:ext>
            </p:extLst>
          </p:nvPr>
        </p:nvGraphicFramePr>
        <p:xfrm>
          <a:off x="6286500" y="1507537"/>
          <a:ext cx="4924231" cy="381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924231">
                  <a:extLst>
                    <a:ext uri="{9D8B030D-6E8A-4147-A177-3AD203B41FA5}">
                      <a16:colId xmlns:a16="http://schemas.microsoft.com/office/drawing/2014/main" val="2248722589"/>
                    </a:ext>
                  </a:extLst>
                </a:gridCol>
              </a:tblGrid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Anjali Agarwal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4013993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Sandy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Chien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581776507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Ben Lambert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2223358449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Kasper Lindberg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375825324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Allie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Pfleger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2385316238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David Shiroma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4049701013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Alicia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Stepin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90010037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Alice Wang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744094530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Ben Zhang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92923690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Muru</a:t>
                      </a: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 Zhang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726666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15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F427-D87D-4F4E-BA97-DF8902C4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where syllabus information would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0E976-3987-414C-86FC-A445BC3C3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had time…</a:t>
            </a:r>
          </a:p>
          <a:p>
            <a:endParaRPr lang="en-US" dirty="0"/>
          </a:p>
          <a:p>
            <a:r>
              <a:rPr lang="en-US" dirty="0"/>
              <a:t>Since it’s Winter, we have fewer lectures than normal.</a:t>
            </a:r>
          </a:p>
          <a:p>
            <a:r>
              <a:rPr lang="en-US" dirty="0"/>
              <a:t>So detailed information is in an extra recording on </a:t>
            </a:r>
            <a:r>
              <a:rPr lang="en-US" dirty="0" err="1"/>
              <a:t>panopto</a:t>
            </a:r>
            <a:r>
              <a:rPr lang="en-US" dirty="0"/>
              <a:t>. Part of HW1 is watching that video.</a:t>
            </a:r>
          </a:p>
        </p:txBody>
      </p:sp>
    </p:spTree>
    <p:extLst>
      <p:ext uri="{BB962C8B-B14F-4D97-AF65-F5344CB8AC3E}">
        <p14:creationId xmlns:p14="http://schemas.microsoft.com/office/powerpoint/2010/main" val="303898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667D-537D-4D56-8183-56AB47E5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know right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AE1EB-83E5-465D-8D07-7F24BB61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zoom-only until UW says we’re safe to resume in-person.</a:t>
            </a:r>
          </a:p>
          <a:p>
            <a:pPr lvl="1"/>
            <a:r>
              <a:rPr lang="en-US" dirty="0"/>
              <a:t>Lectures and Sections this week will be over zoom.</a:t>
            </a:r>
          </a:p>
          <a:p>
            <a:pPr lvl="1"/>
            <a:r>
              <a:rPr lang="en-US" dirty="0"/>
              <a:t>Zoom links will be on Ed.</a:t>
            </a:r>
          </a:p>
          <a:p>
            <a:r>
              <a:rPr lang="en-US" dirty="0"/>
              <a:t>There’s no required attendance for regular lectures or sections.</a:t>
            </a:r>
          </a:p>
          <a:p>
            <a:pPr lvl="1"/>
            <a:r>
              <a:rPr lang="en-US" dirty="0"/>
              <a:t>Lectures are recorded. Sections won’t be recorded, but we’ll post “recap” videos walking through the covered problems.</a:t>
            </a:r>
          </a:p>
          <a:p>
            <a:r>
              <a:rPr lang="en-US" dirty="0"/>
              <a:t>We’ll have a </a:t>
            </a:r>
            <a:r>
              <a:rPr lang="en-US" b="1" dirty="0"/>
              <a:t>take-home</a:t>
            </a:r>
            <a:r>
              <a:rPr lang="en-US" dirty="0"/>
              <a:t> “mini-midterm”</a:t>
            </a:r>
          </a:p>
          <a:p>
            <a:r>
              <a:rPr lang="en-US" dirty="0"/>
              <a:t>I wrote the syllabus assuming things will be “mostly like Fall” in a few weeks.</a:t>
            </a:r>
          </a:p>
          <a:p>
            <a:pPr lvl="1"/>
            <a:r>
              <a:rPr lang="en-US" dirty="0"/>
              <a:t>If things aren’t back to “mostly like Fall” then we’ll switch the final to take-home (more in the syllabus). </a:t>
            </a:r>
          </a:p>
        </p:txBody>
      </p:sp>
    </p:spTree>
    <p:extLst>
      <p:ext uri="{BB962C8B-B14F-4D97-AF65-F5344CB8AC3E}">
        <p14:creationId xmlns:p14="http://schemas.microsoft.com/office/powerpoint/2010/main" val="418457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in a pandemic…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I’ve put as much into the syllabus as I can, but fundamentally </a:t>
            </a:r>
            <a:r>
              <a:rPr lang="en-US" altLang="ja-JP" dirty="0"/>
              <a:t>¯\_(</a:t>
            </a:r>
            <a:r>
              <a:rPr lang="ja-JP" altLang="en-US" dirty="0"/>
              <a:t>ツ</a:t>
            </a:r>
            <a:r>
              <a:rPr lang="en-US" altLang="ja-JP" dirty="0"/>
              <a:t>)_/¯</a:t>
            </a:r>
            <a:endParaRPr lang="en-US" dirty="0"/>
          </a:p>
          <a:p>
            <a:endParaRPr lang="en-US" dirty="0"/>
          </a:p>
          <a:p>
            <a:r>
              <a:rPr lang="en-US" dirty="0"/>
              <a:t>Now is a great time to:</a:t>
            </a:r>
          </a:p>
          <a:p>
            <a:r>
              <a:rPr lang="en-US" dirty="0"/>
              <a:t>Ask DRS for accommodations if you think you might need formal ones.</a:t>
            </a:r>
          </a:p>
          <a:p>
            <a:r>
              <a:rPr lang="en-US" dirty="0"/>
              <a:t>Ensure your travel plans are consistent with either in-person or remote finals week.</a:t>
            </a:r>
          </a:p>
          <a:p>
            <a:r>
              <a:rPr lang="en-US" dirty="0"/>
              <a:t>Start looking for a study group!</a:t>
            </a:r>
          </a:p>
        </p:txBody>
      </p:sp>
    </p:spTree>
    <p:extLst>
      <p:ext uri="{BB962C8B-B14F-4D97-AF65-F5344CB8AC3E}">
        <p14:creationId xmlns:p14="http://schemas.microsoft.com/office/powerpoint/2010/main" val="220105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390Z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hlinkClick r:id="rId2"/>
              </a:rPr>
              <a:t>CSE 390Z</a:t>
            </a:r>
            <a:r>
              <a:rPr lang="en-US" b="1" dirty="0"/>
              <a:t> is a</a:t>
            </a:r>
            <a:r>
              <a:rPr lang="en-US" dirty="0"/>
              <a:t> </a:t>
            </a:r>
            <a:r>
              <a:rPr lang="en-US" b="1" dirty="0"/>
              <a:t>workshop</a:t>
            </a:r>
            <a:r>
              <a:rPr lang="en-US" dirty="0"/>
              <a:t> designed to provide academic support to students enrolled concurrently in CSE 311. During each 2-hour workshop, students will reinforce concepts through: 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 dirty="0"/>
              <a:t>collaborative problem solving</a:t>
            </a:r>
            <a:r>
              <a:rPr lang="en-US" dirty="0"/>
              <a:t> 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 dirty="0"/>
              <a:t>practice study skills and effective learning habits</a:t>
            </a:r>
            <a:endParaRPr lang="en-US" dirty="0"/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 dirty="0"/>
              <a:t>build community for peer support</a:t>
            </a:r>
            <a:endParaRPr lang="en-US" dirty="0"/>
          </a:p>
          <a:p>
            <a:r>
              <a:rPr lang="en-US" dirty="0"/>
              <a:t>All students enrolled in CSE 311 are welcome to register for this class.</a:t>
            </a:r>
          </a:p>
          <a:p>
            <a:r>
              <a:rPr lang="en-US" dirty="0"/>
              <a:t>Contact </a:t>
            </a:r>
            <a:r>
              <a:rPr lang="en-US" dirty="0">
                <a:hlinkClick r:id="rId3"/>
              </a:rPr>
              <a:t>Omar Ibrahim</a:t>
            </a:r>
            <a:r>
              <a:rPr lang="en-US" dirty="0"/>
              <a:t> for more information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4234B4-4927-45F3-A96D-06E092A347B2}"/>
              </a:ext>
            </a:extLst>
          </p:cNvPr>
          <p:cNvSpPr/>
          <p:nvPr/>
        </p:nvSpPr>
        <p:spPr>
          <a:xfrm>
            <a:off x="3722914" y="83976"/>
            <a:ext cx="2612572" cy="119396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390Z is:</a:t>
            </a:r>
          </a:p>
          <a:p>
            <a:pPr algn="ctr"/>
            <a:r>
              <a:rPr lang="en-US" dirty="0"/>
              <a:t>Practice with concepts</a:t>
            </a:r>
          </a:p>
          <a:p>
            <a:pPr algn="ctr"/>
            <a:r>
              <a:rPr lang="en-US" dirty="0"/>
              <a:t>Lessons on study skills</a:t>
            </a:r>
          </a:p>
          <a:p>
            <a:pPr algn="ctr"/>
            <a:r>
              <a:rPr lang="en-US" dirty="0"/>
              <a:t>Place to find study groups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E6BF5-D529-4DE4-82CA-E834BBC0A7E3}"/>
              </a:ext>
            </a:extLst>
          </p:cNvPr>
          <p:cNvSpPr/>
          <p:nvPr/>
        </p:nvSpPr>
        <p:spPr>
          <a:xfrm>
            <a:off x="6637175" y="77362"/>
            <a:ext cx="2612572" cy="11939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390Z is NOT:</a:t>
            </a:r>
          </a:p>
          <a:p>
            <a:pPr algn="ctr"/>
            <a:r>
              <a:rPr lang="en-US" dirty="0"/>
              <a:t>Extra office hours</a:t>
            </a:r>
          </a:p>
          <a:p>
            <a:pPr algn="ctr"/>
            <a:r>
              <a:rPr lang="en-US" dirty="0"/>
              <a:t>Homework help</a:t>
            </a:r>
          </a:p>
        </p:txBody>
      </p:sp>
    </p:spTree>
    <p:extLst>
      <p:ext uri="{BB962C8B-B14F-4D97-AF65-F5344CB8AC3E}">
        <p14:creationId xmlns:p14="http://schemas.microsoft.com/office/powerpoint/2010/main" val="30867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14328</TotalTime>
  <Words>3286</Words>
  <Application>Microsoft Office PowerPoint</Application>
  <PresentationFormat>Widescreen</PresentationFormat>
  <Paragraphs>607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3" baseType="lpstr">
      <vt:lpstr>メイリオ</vt:lpstr>
      <vt:lpstr>Arial</vt:lpstr>
      <vt:lpstr>Calibri</vt:lpstr>
      <vt:lpstr>Cambria Math</vt:lpstr>
      <vt:lpstr>Courier New</vt:lpstr>
      <vt:lpstr>Franklin Gothic Medium</vt:lpstr>
      <vt:lpstr>Open Sans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Here Early?</vt:lpstr>
      <vt:lpstr>Logistics and Propositional Logic</vt:lpstr>
      <vt:lpstr>Outline</vt:lpstr>
      <vt:lpstr>Zoom Logistics</vt:lpstr>
      <vt:lpstr>Staff</vt:lpstr>
      <vt:lpstr>This is where syllabus information would go</vt:lpstr>
      <vt:lpstr>What you need to know right now</vt:lpstr>
      <vt:lpstr>We’re in a pandemic…</vt:lpstr>
      <vt:lpstr>CSE 390Z</vt:lpstr>
      <vt:lpstr>What is this course?</vt:lpstr>
      <vt:lpstr>What is this course?</vt:lpstr>
      <vt:lpstr>What is this course?</vt:lpstr>
      <vt:lpstr>Course Outline</vt:lpstr>
      <vt:lpstr>Some Perspective</vt:lpstr>
      <vt:lpstr>Symbolic Logic</vt:lpstr>
      <vt:lpstr>What is symbolic logic and why do we need it?</vt:lpstr>
      <vt:lpstr>Propositions: building blocks of logic</vt:lpstr>
      <vt:lpstr>Analogy</vt:lpstr>
      <vt:lpstr>Are These Propositions?</vt:lpstr>
      <vt:lpstr>Are These Propositions?</vt:lpstr>
      <vt:lpstr>Propositions</vt:lpstr>
      <vt:lpstr>Analogy</vt:lpstr>
      <vt:lpstr>Logical Connectives</vt:lpstr>
      <vt:lpstr>Some Truth Tables</vt:lpstr>
      <vt:lpstr>Some Truth Tables</vt:lpstr>
      <vt:lpstr>Implication</vt:lpstr>
      <vt:lpstr>Implication</vt:lpstr>
      <vt:lpstr>Implication (p→q)</vt:lpstr>
      <vt:lpstr>Implication (p→q)</vt:lpstr>
      <vt:lpstr>p → q</vt:lpstr>
      <vt:lpstr>p → q</vt:lpstr>
      <vt:lpstr>A More Complicated Statement</vt:lpstr>
      <vt:lpstr>A Compound Proposition</vt:lpstr>
      <vt:lpstr>A Compound Proposition</vt:lpstr>
      <vt:lpstr>Back to the Compound Proposition…</vt:lpstr>
      <vt:lpstr>A Compound Proposition</vt:lpstr>
      <vt:lpstr>Analyzing the Sentence with a Truth Table</vt:lpstr>
      <vt:lpstr>Order of Operations</vt:lpstr>
      <vt:lpstr>Logical Connectives</vt:lpstr>
      <vt:lpstr>Biconditional:  p ↔ q</vt:lpstr>
      <vt:lpstr>Biconditional:  p ↔ q</vt:lpstr>
      <vt:lpstr>Exclusive Or</vt:lpstr>
      <vt:lpstr>Exclusive Or</vt:lpstr>
      <vt:lpstr>Active learning!</vt:lpstr>
      <vt:lpstr>Breakout Rooms</vt:lpstr>
      <vt:lpstr>Lecture 1 Activity</vt:lpstr>
      <vt:lpstr>What’s next?</vt:lpstr>
      <vt:lpstr>Todo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 Logic</dc:title>
  <dc:creator>rtweber2</dc:creator>
  <cp:lastModifiedBy>rtweber2</cp:lastModifiedBy>
  <cp:revision>110</cp:revision>
  <dcterms:created xsi:type="dcterms:W3CDTF">2020-07-07T00:40:35Z</dcterms:created>
  <dcterms:modified xsi:type="dcterms:W3CDTF">2022-01-03T04:22:05Z</dcterms:modified>
</cp:coreProperties>
</file>