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344" r:id="rId3"/>
    <p:sldId id="341" r:id="rId4"/>
    <p:sldId id="342" r:id="rId5"/>
    <p:sldId id="343" r:id="rId6"/>
    <p:sldId id="258" r:id="rId7"/>
    <p:sldId id="273" r:id="rId8"/>
    <p:sldId id="280" r:id="rId9"/>
    <p:sldId id="282" r:id="rId10"/>
    <p:sldId id="259" r:id="rId11"/>
    <p:sldId id="262" r:id="rId12"/>
    <p:sldId id="261" r:id="rId13"/>
    <p:sldId id="263" r:id="rId14"/>
    <p:sldId id="264" r:id="rId15"/>
    <p:sldId id="271" r:id="rId16"/>
    <p:sldId id="265" r:id="rId17"/>
    <p:sldId id="267" r:id="rId18"/>
    <p:sldId id="266" r:id="rId19"/>
    <p:sldId id="278" r:id="rId20"/>
    <p:sldId id="268" r:id="rId21"/>
    <p:sldId id="272" r:id="rId22"/>
    <p:sldId id="279" r:id="rId23"/>
    <p:sldId id="270" r:id="rId24"/>
    <p:sldId id="275" r:id="rId25"/>
    <p:sldId id="276" r:id="rId26"/>
    <p:sldId id="277" r:id="rId2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5" d="100"/>
          <a:sy n="45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5CBF1C-C28A-4818-8CC0-9E71460E9DE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5ADA32-8034-49E6-BD7F-F2AA554F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AB06B4-108A-47B7-98ED-19E00BD82085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33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48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8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AB06B4-108A-47B7-98ED-19E00BD82085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0.png"/><Relationship Id="rId4" Type="http://schemas.openxmlformats.org/officeDocument/2006/relationships/image" Target="../media/image70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C5F1-1DF0-41E2-8CD9-9B0492B31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Proofs and 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62E92-CAA2-4849-B554-D523EB74F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Spring 22</a:t>
            </a:r>
          </a:p>
          <a:p>
            <a:r>
              <a:rPr lang="en-US" dirty="0"/>
              <a:t>Lecture 9</a:t>
            </a:r>
          </a:p>
        </p:txBody>
      </p:sp>
      <p:pic>
        <p:nvPicPr>
          <p:cNvPr id="4" name="Picture 2" descr="Time to Take Off the Training Wheels | Mindful Bodies">
            <a:extLst>
              <a:ext uri="{FF2B5EF4-FFF2-40B4-BE49-F238E27FC236}">
                <a16:creationId xmlns:a16="http://schemas.microsoft.com/office/drawing/2014/main" id="{21BDAD5C-7053-4D32-8FFC-331CEAF1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3" y="51174"/>
            <a:ext cx="4491789" cy="50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Alegbra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1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Alegbra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blipFill>
                <a:blip r:embed="rId4"/>
                <a:stretch>
                  <a:fillRect l="-2407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5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6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A552-0187-46AB-B2B1-62BFB6B6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English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C000F-385C-4BDC-94C6-C81EF2012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63785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Start by introducing your assumptions.</a:t>
                </a:r>
              </a:p>
              <a:p>
                <a:r>
                  <a:rPr lang="en-US" sz="2400" dirty="0"/>
                  <a:t>Introduce variables with “let.” Introduce assumptions with “suppose.” </a:t>
                </a:r>
              </a:p>
              <a:p>
                <a:r>
                  <a:rPr lang="en-US" sz="2400" dirty="0"/>
                  <a:t>Always state what type your variable is. English proofs don’t have an established domain of discourse.</a:t>
                </a:r>
              </a:p>
              <a:p>
                <a:r>
                  <a:rPr lang="en-US" sz="2400" dirty="0"/>
                  <a:t>Don’t just use “algebra” explain what’s going on.</a:t>
                </a:r>
              </a:p>
              <a:p>
                <a:r>
                  <a:rPr lang="en-US" sz="2400" dirty="0"/>
                  <a:t>We don’t explicitly intro/</a:t>
                </a:r>
                <a:r>
                  <a:rPr lang="en-US" sz="2400" dirty="0" err="1"/>
                  <a:t>elim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∃/∀</m:t>
                    </m:r>
                  </m:oMath>
                </a14:m>
                <a:r>
                  <a:rPr lang="en-US" sz="2400" dirty="0"/>
                  <a:t> so we end up with fewer “dummy variables”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C000F-385C-4BDC-94C6-C81EF2012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63785" cy="4845504"/>
              </a:xfrm>
              <a:blipFill>
                <a:blip r:embed="rId2"/>
                <a:stretch>
                  <a:fillRect l="-710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03A74-60BB-49E8-B60D-99E10771AF6C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03A74-60BB-49E8-B60D-99E10771A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3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36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 a definition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5239" y="2021186"/>
            <a:ext cx="8984096" cy="16132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real number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rational if (and only if) there exist integers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407" b="-30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Rational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75239" y="3938263"/>
                <a:ext cx="10091897" cy="507039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 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den>
                    </m:f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)∧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8263"/>
                <a:ext cx="10091897" cy="507039"/>
              </a:xfrm>
              <a:prstGeom prst="roundRect">
                <a:avLst/>
              </a:prstGeom>
              <a:blipFill>
                <a:blip r:embed="rId3"/>
                <a:stretch>
                  <a:fillRect t="-96739" b="-146739"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0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product of two rational numbers is rational.”</a:t>
            </a:r>
          </a:p>
          <a:p>
            <a:endParaRPr lang="en-US" dirty="0"/>
          </a:p>
          <a:p>
            <a:r>
              <a:rPr lang="en-US" dirty="0"/>
              <a:t>What is this statement in predicate logic?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8269" y="3263462"/>
                <a:ext cx="85403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)]→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Remember unquantified variables in English are implicitly universally quantified.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69" y="3263462"/>
                <a:ext cx="8540358" cy="1200329"/>
              </a:xfrm>
              <a:prstGeom prst="rect">
                <a:avLst/>
              </a:prstGeom>
              <a:blipFill>
                <a:blip r:embed="rId2"/>
                <a:stretch>
                  <a:fillRect l="-1071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1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DF46-97B6-46B5-9E6C-1E12C85D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35008-EB50-4D81-83DE-1D2BF494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([</m:t>
                    </m:r>
                  </m:oMath>
                </a14:m>
                <a:r>
                  <a:rPr lang="en-US" sz="28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)]→</m:t>
                    </m:r>
                  </m:oMath>
                </a14:m>
                <a:r>
                  <a:rPr lang="en-US" sz="28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 product of two rational numbers is rational.”</a:t>
                </a:r>
              </a:p>
              <a:p>
                <a:endParaRPr lang="en-US" dirty="0"/>
              </a:p>
              <a:p>
                <a:r>
                  <a:rPr lang="en-US" dirty="0"/>
                  <a:t>DON’T just jump right in! </a:t>
                </a:r>
              </a:p>
              <a:p>
                <a:r>
                  <a:rPr lang="en-US" dirty="0"/>
                  <a:t>Look at the statement, make sure you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35008-EB50-4D81-83DE-1D2BF494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8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 product of two rational numbers is rational.”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rational numbers.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arbitrary, we can conclude the product of two rational numbers is rational.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397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“The product of two rational numbers is rational.”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rational numbers.</a:t>
                </a:r>
              </a:p>
              <a:p>
                <a:r>
                  <a:rPr lang="en-US" dirty="0"/>
                  <a:t>By the definition of rational,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Multiplying,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integers are closed under multiplication,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/>
                  <a:t> are integers.</a:t>
                </a:r>
              </a:p>
              <a:p>
                <a:r>
                  <a:rPr lang="en-US" dirty="0"/>
                  <a:t>Moreover,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because neither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arbitrary, we can conclude the product of two rational numbers is rational.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829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sum of two even numbers is even.</a:t>
            </a:r>
          </a:p>
          <a:p>
            <a:endParaRPr lang="en-US" dirty="0"/>
          </a:p>
          <a:p>
            <a:r>
              <a:rPr lang="en-US" dirty="0"/>
              <a:t>1. Write the statement in predicate logic.</a:t>
            </a:r>
          </a:p>
          <a:p>
            <a:r>
              <a:rPr lang="en-US" dirty="0"/>
              <a:t>2. Write an English proof.</a:t>
            </a:r>
          </a:p>
          <a:p>
            <a:r>
              <a:rPr lang="en-US" dirty="0"/>
              <a:t>3. If you have lots of extra time, try writing the symbolic proof instead.</a:t>
            </a:r>
          </a:p>
        </p:txBody>
      </p:sp>
    </p:spTree>
    <p:extLst>
      <p:ext uri="{BB962C8B-B14F-4D97-AF65-F5344CB8AC3E}">
        <p14:creationId xmlns:p14="http://schemas.microsoft.com/office/powerpoint/2010/main" val="337337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2" y="1454643"/>
            <a:ext cx="11187258" cy="4845504"/>
          </a:xfrm>
        </p:spPr>
        <p:txBody>
          <a:bodyPr/>
          <a:lstStyle/>
          <a:p>
            <a:r>
              <a:rPr lang="en-US" dirty="0"/>
              <a:t>The sum of two even numbers is even.</a:t>
            </a:r>
          </a:p>
          <a:p>
            <a:endParaRPr lang="en-US" dirty="0"/>
          </a:p>
          <a:p>
            <a:r>
              <a:rPr lang="en-US" dirty="0"/>
              <a:t>Make sure you know:</a:t>
            </a:r>
          </a:p>
          <a:p>
            <a:r>
              <a:rPr lang="en-US" dirty="0"/>
              <a:t>1. What every word in the statement means.</a:t>
            </a:r>
          </a:p>
          <a:p>
            <a:r>
              <a:rPr lang="en-US" dirty="0"/>
              <a:t>2. What the statement as a whole means.</a:t>
            </a:r>
          </a:p>
          <a:p>
            <a:r>
              <a:rPr lang="en-US" dirty="0"/>
              <a:t>3. Where to start.</a:t>
            </a:r>
          </a:p>
          <a:p>
            <a:r>
              <a:rPr lang="en-US" dirty="0"/>
              <a:t>4. What your target is.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AE828D-D37C-4266-B2AA-A51C31C3C339}"/>
              </a:ext>
            </a:extLst>
          </p:cNvPr>
          <p:cNvGrpSpPr/>
          <p:nvPr/>
        </p:nvGrpSpPr>
        <p:grpSpPr>
          <a:xfrm>
            <a:off x="7172325" y="150173"/>
            <a:ext cx="492754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BD116A-E351-45B7-88C4-B67615F39A4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 if (and only if) there exists an integer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BD116A-E351-45B7-88C4-B67615F39A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700CD7-ADCC-45EE-99EB-096F78EAC40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CE565C6-76E6-4E04-A1D8-016D1B5ED733}"/>
              </a:ext>
            </a:extLst>
          </p:cNvPr>
          <p:cNvSpPr txBox="1"/>
          <p:nvPr/>
        </p:nvSpPr>
        <p:spPr>
          <a:xfrm>
            <a:off x="4362450" y="4337990"/>
            <a:ext cx="49275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1. Write the statement in predicate logic.</a:t>
            </a:r>
          </a:p>
          <a:p>
            <a:r>
              <a:rPr lang="en-US" sz="2400" dirty="0"/>
              <a:t>2. Write an English proof.</a:t>
            </a:r>
          </a:p>
          <a:p>
            <a:r>
              <a:rPr lang="en-US" sz="2400" dirty="0"/>
              <a:t>3. If you have lots of extra time, try writing the symbolic proof instead.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A57F14D-60E6-4747-BE1C-F34D3E26CFF4}"/>
              </a:ext>
            </a:extLst>
          </p:cNvPr>
          <p:cNvSpPr/>
          <p:nvPr/>
        </p:nvSpPr>
        <p:spPr>
          <a:xfrm>
            <a:off x="7172325" y="2410054"/>
            <a:ext cx="5001009" cy="1564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Help me adjust my explanation!</a:t>
            </a:r>
          </a:p>
        </p:txBody>
      </p:sp>
    </p:spTree>
    <p:extLst>
      <p:ext uri="{BB962C8B-B14F-4D97-AF65-F5344CB8AC3E}">
        <p14:creationId xmlns:p14="http://schemas.microsoft.com/office/powerpoint/2010/main" val="24744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D5DD-7C78-4FB9-BEBB-E92BE694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7672-849E-468D-8686-6B724853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143000"/>
            <a:ext cx="11187258" cy="5166361"/>
          </a:xfrm>
        </p:spPr>
        <p:txBody>
          <a:bodyPr>
            <a:normAutofit/>
          </a:bodyPr>
          <a:lstStyle/>
          <a:p>
            <a:r>
              <a:rPr lang="en-US" dirty="0"/>
              <a:t>We have a new form on the homepage for “one-on-one” meetings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It’ll take us a few days to schedule, so not a good option for “I have a question about the current homework” but nice if you have a “topic X from last week never clicked, can we go back</a:t>
            </a:r>
            <a:r>
              <a:rPr lang="en-US" dirty="0" smtClean="0"/>
              <a:t>?”</a:t>
            </a:r>
            <a:endParaRPr lang="en-US" dirty="0"/>
          </a:p>
          <a:p>
            <a:r>
              <a:rPr lang="en-US" dirty="0"/>
              <a:t>Allie and Sandy’s office hour at 4:30 on Fridays will start with an hour of “how do we get started on a homework problem?” session.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1643064"/>
            <a:ext cx="7640479" cy="219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06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8487-4623-406D-AAB3-5A31018C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 I got.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5C077-50C6-4888-92C6-ADEC15ECA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even.</a:t>
                </a:r>
              </a:p>
              <a:p>
                <a:r>
                  <a:rPr lang="en-US" dirty="0"/>
                  <a:t>By the definition of even,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for some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Summing the equations,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an integer,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even by the definition of even.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arbitrary, we can conclude the sum of two even integers is even.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5C077-50C6-4888-92C6-ADEC15ECA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887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85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CD58-4668-4129-90C1-AAB42E03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English Proofs?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6554-E76B-4B38-A592-A61A8DA9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symbolic proofs seemed pretty nice. Computers understand them, and can check them.</a:t>
            </a:r>
          </a:p>
          <a:p>
            <a:r>
              <a:rPr lang="en-US" dirty="0"/>
              <a:t>So what’s up with these English proofs?</a:t>
            </a:r>
          </a:p>
          <a:p>
            <a:endParaRPr lang="en-US" dirty="0"/>
          </a:p>
          <a:p>
            <a:r>
              <a:rPr lang="en-US" dirty="0"/>
              <a:t>They’re far easier for </a:t>
            </a:r>
            <a:r>
              <a:rPr lang="en-US" b="1" dirty="0"/>
              <a:t>people</a:t>
            </a:r>
            <a:r>
              <a:rPr lang="en-US" dirty="0"/>
              <a:t> to understand. </a:t>
            </a:r>
          </a:p>
          <a:p>
            <a:r>
              <a:rPr lang="en-US" dirty="0"/>
              <a:t>But instead of a computer checking them, now a human is checking them.</a:t>
            </a:r>
          </a:p>
        </p:txBody>
      </p:sp>
    </p:spTree>
    <p:extLst>
      <p:ext uri="{BB962C8B-B14F-4D97-AF65-F5344CB8AC3E}">
        <p14:creationId xmlns:p14="http://schemas.microsoft.com/office/powerpoint/2010/main" val="35320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6BAA22-FA4B-4E96-B37E-7EC2D0D1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3F05B-08C9-4D23-94D5-5445858DF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2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10040-69D1-488E-8E41-AB7E9EA2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group of </a:t>
                </a:r>
                <a:r>
                  <a:rPr lang="en-US" b="1" dirty="0"/>
                  <a:t>distinct </a:t>
                </a:r>
                <a:r>
                  <a:rPr lang="en-US" dirty="0"/>
                  <a:t>elements.</a:t>
                </a:r>
              </a:p>
              <a:p>
                <a:r>
                  <a:rPr lang="en-US" dirty="0"/>
                  <a:t>We’ll always write a set as a list of its elements inside {curly, brackets}.</a:t>
                </a:r>
              </a:p>
              <a:p>
                <a:r>
                  <a:rPr lang="en-US" dirty="0"/>
                  <a:t>Variable names are capital letters, with lower-case letters for elements.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b="0" i="0" dirty="0"/>
                  <a:t>curly, brackets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5,0,8,10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={0,0,5,8,10}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0,1,2,3,4,…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“The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2.”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cardinality 2.”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4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B90A-17BD-476A-A3A9-9EA0BF71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symbols: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one of the members of the set.</a:t>
                </a:r>
              </a:p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 means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900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58AC-CE16-4AB5-9FEF-F866E95E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 careful about these two operations: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asks: is this item in that box?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asks: is everything in this box also in that box?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77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21527" y="3140364"/>
            <a:ext cx="1967345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Yes!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0770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76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single number!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You can’t get rid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still around.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It’s probably something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blipFill>
                <a:blip r:embed="rId4"/>
                <a:stretch>
                  <a:fillRect l="-1136" t="-4405" r="-56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2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5E09-80EE-40FC-9960-F2879A66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B977-60C9-4EAD-A8E6-D01A453A9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taking off the training wheels!</a:t>
            </a:r>
          </a:p>
          <a:p>
            <a:r>
              <a:rPr lang="en-US" dirty="0"/>
              <a:t>Our goal with writing symbolic proofs was to prepare us to write proofs in English. </a:t>
            </a:r>
          </a:p>
          <a:p>
            <a:r>
              <a:rPr lang="en-US" dirty="0"/>
              <a:t>Let’s get started.</a:t>
            </a:r>
          </a:p>
          <a:p>
            <a:r>
              <a:rPr lang="en-US" dirty="0"/>
              <a:t>The next 3 weeks:</a:t>
            </a:r>
          </a:p>
          <a:p>
            <a:pPr lvl="1"/>
            <a:r>
              <a:rPr lang="en-US" dirty="0"/>
              <a:t>Practice communicating clear arguments to others.</a:t>
            </a:r>
          </a:p>
          <a:p>
            <a:pPr lvl="1"/>
            <a:r>
              <a:rPr lang="en-US" dirty="0"/>
              <a:t>Learn new proof techniques.</a:t>
            </a:r>
          </a:p>
          <a:p>
            <a:pPr lvl="1"/>
            <a:r>
              <a:rPr lang="en-US" dirty="0"/>
              <a:t>Learn fundamental objects (sets, number theory) that will let us talk more easily about computation at the end of the quarter.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7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76CC-F083-41A0-892D-B6F3F64B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</p:spPr>
            <p:txBody>
              <a:bodyPr/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Let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:=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Prove “if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even.” </a:t>
                </a:r>
              </a:p>
              <a:p>
                <a:r>
                  <a:rPr lang="en-US" dirty="0"/>
                  <a:t>Write a symbolic proof (with the extra rules “Definition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” and “Algebra”). </a:t>
                </a:r>
              </a:p>
              <a:p>
                <a:r>
                  <a:rPr lang="en-US" dirty="0"/>
                  <a:t>Then we’ll write it in English.</a:t>
                </a:r>
              </a:p>
              <a:p>
                <a:endParaRPr lang="en-US" dirty="0"/>
              </a:p>
              <a:p>
                <a:r>
                  <a:rPr lang="en-US" dirty="0"/>
                  <a:t>What’s the claim in symbolic logic?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  <a:blipFill>
                <a:blip r:embed="rId2"/>
                <a:stretch>
                  <a:fillRect l="-737" t="-2138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3EEABB2-E45C-4E53-A4E2-70A12CB914F7}"/>
              </a:ext>
            </a:extLst>
          </p:cNvPr>
          <p:cNvGrpSpPr/>
          <p:nvPr/>
        </p:nvGrpSpPr>
        <p:grpSpPr>
          <a:xfrm>
            <a:off x="7172325" y="169223"/>
            <a:ext cx="492754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 if (and only if) there exists an integer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CDFE49-7D2C-4BF1-9F9F-0177AD345B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11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the statement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In symbols, that’s: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Let’s break down the statement to understand what the proof needs to look like: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comes first. We need to introduce an arbitrary variable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left. We prove implications by assuming the hypothesis and setting the conclusion as our goal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our starting assumption,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our goal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59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527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443</TotalTime>
  <Words>1252</Words>
  <Application>Microsoft Office PowerPoint</Application>
  <PresentationFormat>Widescreen</PresentationFormat>
  <Paragraphs>280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Tw Cen MT Condensed</vt:lpstr>
      <vt:lpstr>Wingdings 3</vt:lpstr>
      <vt:lpstr>Integral</vt:lpstr>
      <vt:lpstr>English Proofs and Sets</vt:lpstr>
      <vt:lpstr>Announcements</vt:lpstr>
      <vt:lpstr>Find The Bug</vt:lpstr>
      <vt:lpstr>Find The Bug</vt:lpstr>
      <vt:lpstr>Bug Found</vt:lpstr>
      <vt:lpstr>What’s Next</vt:lpstr>
      <vt:lpstr>Warm-up</vt:lpstr>
      <vt:lpstr>Breakdown the statement</vt:lpstr>
      <vt:lpstr>If x is even, then x^2 is even.</vt:lpstr>
      <vt:lpstr>If x is even, then x^2 is even.</vt:lpstr>
      <vt:lpstr>If x is even, then x^2 is even.</vt:lpstr>
      <vt:lpstr>Converting to English</vt:lpstr>
      <vt:lpstr>Let’s do another!</vt:lpstr>
      <vt:lpstr>Let’s do another!</vt:lpstr>
      <vt:lpstr>Doing a Proof</vt:lpstr>
      <vt:lpstr>Let’s do another!</vt:lpstr>
      <vt:lpstr>Let’s do another!</vt:lpstr>
      <vt:lpstr>Now You Try</vt:lpstr>
      <vt:lpstr>Now You Try</vt:lpstr>
      <vt:lpstr>Here’s What I got.</vt:lpstr>
      <vt:lpstr>Why English Proofs?</vt:lpstr>
      <vt:lpstr>Sets</vt:lpstr>
      <vt:lpstr>Sets </vt:lpstr>
      <vt:lpstr>Sets</vt:lpstr>
      <vt:lpstr>Sets</vt:lpstr>
      <vt:lpstr>Try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16</cp:revision>
  <cp:lastPrinted>2022-04-14T22:09:58Z</cp:lastPrinted>
  <dcterms:created xsi:type="dcterms:W3CDTF">2022-01-23T01:22:14Z</dcterms:created>
  <dcterms:modified xsi:type="dcterms:W3CDTF">2022-04-15T00:06:50Z</dcterms:modified>
</cp:coreProperties>
</file>