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4" r:id="rId3"/>
    <p:sldId id="261" r:id="rId4"/>
    <p:sldId id="262" r:id="rId5"/>
    <p:sldId id="295" r:id="rId6"/>
    <p:sldId id="269" r:id="rId7"/>
    <p:sldId id="270" r:id="rId8"/>
    <p:sldId id="274" r:id="rId9"/>
    <p:sldId id="273" r:id="rId10"/>
    <p:sldId id="271" r:id="rId11"/>
    <p:sldId id="275" r:id="rId12"/>
    <p:sldId id="276" r:id="rId13"/>
    <p:sldId id="277" r:id="rId14"/>
    <p:sldId id="296" r:id="rId15"/>
    <p:sldId id="279" r:id="rId16"/>
    <p:sldId id="281" r:id="rId17"/>
    <p:sldId id="278" r:id="rId18"/>
    <p:sldId id="282" r:id="rId19"/>
    <p:sldId id="283" r:id="rId20"/>
    <p:sldId id="284" r:id="rId21"/>
    <p:sldId id="285" r:id="rId22"/>
    <p:sldId id="286" r:id="rId23"/>
    <p:sldId id="292" r:id="rId24"/>
    <p:sldId id="287" r:id="rId25"/>
    <p:sldId id="293" r:id="rId26"/>
    <p:sldId id="288" r:id="rId27"/>
    <p:sldId id="289" r:id="rId28"/>
    <p:sldId id="290" r:id="rId29"/>
    <p:sldId id="29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5" d="100"/>
          <a:sy n="85" d="100"/>
        </p:scale>
        <p:origin x="595"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163AA39-D5AF-470B-8191-D3FD916970A2}"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27016-696E-4211-B950-118F434368A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08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163AA39-D5AF-470B-8191-D3FD916970A2}" type="datetimeFigureOut">
              <a:rPr lang="en-US" smtClean="0"/>
              <a:t>11/16/2020</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52027016-696E-4211-B950-118F434368AC}"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8697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163AA39-D5AF-470B-8191-D3FD916970A2}" type="datetimeFigureOut">
              <a:rPr lang="en-US" smtClean="0"/>
              <a:t>11/16/2020</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52027016-696E-4211-B950-118F434368AC}"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1908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950023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63AA39-D5AF-470B-8191-D3FD916970A2}"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27016-696E-4211-B950-118F434368AC}" type="slidenum">
              <a:rPr lang="en-US" smtClean="0"/>
              <a:t>‹#›</a:t>
            </a:fld>
            <a:endParaRPr lang="en-US"/>
          </a:p>
        </p:txBody>
      </p:sp>
    </p:spTree>
    <p:extLst>
      <p:ext uri="{BB962C8B-B14F-4D97-AF65-F5344CB8AC3E}">
        <p14:creationId xmlns:p14="http://schemas.microsoft.com/office/powerpoint/2010/main" val="322297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163AA39-D5AF-470B-8191-D3FD916970A2}" type="datetimeFigureOut">
              <a:rPr lang="en-US" smtClean="0"/>
              <a:t>11/16/2020</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52027016-696E-4211-B950-118F434368AC}"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547521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2163AA39-D5AF-470B-8191-D3FD916970A2}"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027016-696E-4211-B950-118F434368AC}"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62299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63AA39-D5AF-470B-8191-D3FD916970A2}"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027016-696E-4211-B950-118F434368AC}" type="slidenum">
              <a:rPr lang="en-US" smtClean="0"/>
              <a:t>‹#›</a:t>
            </a:fld>
            <a:endParaRPr lang="en-US"/>
          </a:p>
        </p:txBody>
      </p:sp>
    </p:spTree>
    <p:extLst>
      <p:ext uri="{BB962C8B-B14F-4D97-AF65-F5344CB8AC3E}">
        <p14:creationId xmlns:p14="http://schemas.microsoft.com/office/powerpoint/2010/main" val="2547092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63AA39-D5AF-470B-8191-D3FD916970A2}"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27016-696E-4211-B950-118F434368AC}"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757023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63AA39-D5AF-470B-8191-D3FD916970A2}"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27016-696E-4211-B950-118F434368A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63AA39-D5AF-470B-8191-D3FD916970A2}"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027016-696E-4211-B950-118F434368AC}" type="slidenum">
              <a:rPr lang="en-US" smtClean="0"/>
              <a:t>‹#›</a:t>
            </a:fld>
            <a:endParaRPr lang="en-US"/>
          </a:p>
        </p:txBody>
      </p:sp>
    </p:spTree>
    <p:extLst>
      <p:ext uri="{BB962C8B-B14F-4D97-AF65-F5344CB8AC3E}">
        <p14:creationId xmlns:p14="http://schemas.microsoft.com/office/powerpoint/2010/main" val="1628743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63AA39-D5AF-470B-8191-D3FD916970A2}"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27016-696E-4211-B950-118F434368A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0692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163AA39-D5AF-470B-8191-D3FD916970A2}" type="datetimeFigureOut">
              <a:rPr lang="en-US" smtClean="0"/>
              <a:t>11/16/2020</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52027016-696E-4211-B950-118F434368AC}"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915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FB8D5-C2BB-47A7-B0FD-9B1E0F01320A}"/>
              </a:ext>
            </a:extLst>
          </p:cNvPr>
          <p:cNvSpPr>
            <a:spLocks noGrp="1"/>
          </p:cNvSpPr>
          <p:nvPr>
            <p:ph type="ctrTitle"/>
          </p:nvPr>
        </p:nvSpPr>
        <p:spPr/>
        <p:txBody>
          <a:bodyPr/>
          <a:lstStyle/>
          <a:p>
            <a:r>
              <a:rPr lang="en-US" dirty="0"/>
              <a:t>Structural Induction</a:t>
            </a:r>
            <a:br>
              <a:rPr lang="en-US" dirty="0"/>
            </a:br>
            <a:r>
              <a:rPr lang="en-US" dirty="0"/>
              <a:t>and Regular Expressions </a:t>
            </a:r>
          </a:p>
        </p:txBody>
      </p:sp>
      <p:sp>
        <p:nvSpPr>
          <p:cNvPr id="3" name="Subtitle 2">
            <a:extLst>
              <a:ext uri="{FF2B5EF4-FFF2-40B4-BE49-F238E27FC236}">
                <a16:creationId xmlns:a16="http://schemas.microsoft.com/office/drawing/2014/main" id="{ADB406A9-1063-410F-90CA-650034EC1209}"/>
              </a:ext>
            </a:extLst>
          </p:cNvPr>
          <p:cNvSpPr>
            <a:spLocks noGrp="1"/>
          </p:cNvSpPr>
          <p:nvPr>
            <p:ph type="subTitle" idx="1"/>
          </p:nvPr>
        </p:nvSpPr>
        <p:spPr/>
        <p:txBody>
          <a:bodyPr/>
          <a:lstStyle/>
          <a:p>
            <a:r>
              <a:rPr lang="en-US" dirty="0"/>
              <a:t>CSE 311 Autumn 20</a:t>
            </a:r>
          </a:p>
          <a:p>
            <a:r>
              <a:rPr lang="en-US" dirty="0"/>
              <a:t>Lecture 19</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BF56F3F-5D2E-4F1D-9771-366907F80B1C}"/>
                  </a:ext>
                </a:extLst>
              </p:cNvPr>
              <p:cNvSpPr txBox="1"/>
              <p:nvPr/>
            </p:nvSpPr>
            <p:spPr>
              <a:xfrm>
                <a:off x="200025" y="352425"/>
                <a:ext cx="5267325" cy="1200329"/>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Warm up:</a:t>
                </a:r>
              </a:p>
              <a:p>
                <a:r>
                  <a:rPr lang="en-US" dirty="0">
                    <a:latin typeface="Segoe UI Semilight" panose="020B0402040204020203" pitchFamily="34" charset="0"/>
                    <a:cs typeface="Segoe UI Semilight" panose="020B0402040204020203" pitchFamily="34" charset="0"/>
                  </a:rPr>
                  <a:t>What is the following recursively-defined set?</a:t>
                </a:r>
              </a:p>
              <a:p>
                <a:r>
                  <a:rPr lang="en-US" b="1" dirty="0">
                    <a:latin typeface="Segoe UI Semilight" panose="020B0402040204020203" pitchFamily="34" charset="0"/>
                    <a:cs typeface="Segoe UI Semilight" panose="020B0402040204020203" pitchFamily="34" charset="0"/>
                  </a:rPr>
                  <a:t>Basis Step:</a:t>
                </a:r>
                <a:r>
                  <a:rPr lang="en-US" dirty="0">
                    <a:latin typeface="Segoe UI Semilight" panose="020B0402040204020203" pitchFamily="34" charset="0"/>
                    <a:cs typeface="Segoe UI Semilight" panose="020B0402040204020203" pitchFamily="34" charset="0"/>
                  </a:rPr>
                  <a:t> </a:t>
                </a:r>
                <a14:m>
                  <m:oMath xmlns:m="http://schemas.openxmlformats.org/officeDocument/2006/math">
                    <m:r>
                      <a:rPr lang="en-US" b="0" i="1" smtClean="0">
                        <a:latin typeface="Cambria Math" panose="02040503050406030204" pitchFamily="18" charset="0"/>
                      </a:rPr>
                      <m:t>4∈</m:t>
                    </m:r>
                    <m:r>
                      <a:rPr lang="en-US" b="0" i="1" smtClean="0">
                        <a:latin typeface="Cambria Math" panose="02040503050406030204" pitchFamily="18" charset="0"/>
                      </a:rPr>
                      <m:t>𝑆</m:t>
                    </m:r>
                  </m:oMath>
                </a14:m>
                <a:r>
                  <a:rPr lang="en-US" dirty="0">
                    <a:latin typeface="Segoe UI Semilight" panose="020B0402040204020203" pitchFamily="34" charset="0"/>
                    <a:cs typeface="Segoe UI Semilight" panose="020B0402040204020203" pitchFamily="34" charset="0"/>
                  </a:rPr>
                  <a:t>, </a:t>
                </a:r>
                <a14:m>
                  <m:oMath xmlns:m="http://schemas.openxmlformats.org/officeDocument/2006/math">
                    <m:r>
                      <a:rPr lang="en-US" b="0" i="1" smtClean="0">
                        <a:latin typeface="Cambria Math" panose="02040503050406030204" pitchFamily="18" charset="0"/>
                      </a:rPr>
                      <m:t>5∈</m:t>
                    </m:r>
                    <m:r>
                      <a:rPr lang="en-US" b="0" i="1" smtClean="0">
                        <a:latin typeface="Cambria Math" panose="02040503050406030204" pitchFamily="18" charset="0"/>
                      </a:rPr>
                      <m:t>𝑆</m:t>
                    </m:r>
                  </m:oMath>
                </a14:m>
                <a:endParaRPr lang="en-US" dirty="0">
                  <a:latin typeface="Segoe UI Semilight" panose="020B0402040204020203" pitchFamily="34" charset="0"/>
                  <a:cs typeface="Segoe UI Semilight" panose="020B0402040204020203" pitchFamily="34" charset="0"/>
                </a:endParaRPr>
              </a:p>
              <a:p>
                <a:r>
                  <a:rPr lang="en-US" b="1" dirty="0">
                    <a:latin typeface="Segoe UI Semilight" panose="020B0402040204020203" pitchFamily="34" charset="0"/>
                    <a:cs typeface="Segoe UI Semilight" panose="020B0402040204020203" pitchFamily="34" charset="0"/>
                  </a:rPr>
                  <a:t>Recursive Step:</a:t>
                </a:r>
                <a:r>
                  <a:rPr lang="en-US" dirty="0">
                    <a:latin typeface="Segoe UI Semilight" panose="020B0402040204020203" pitchFamily="34" charset="0"/>
                    <a:cs typeface="Segoe UI Semilight" panose="020B0402040204020203" pitchFamily="34" charset="0"/>
                  </a:rPr>
                  <a:t> If </a:t>
                </a:r>
                <a14:m>
                  <m:oMath xmlns:m="http://schemas.openxmlformats.org/officeDocument/2006/math">
                    <m:r>
                      <a:rPr lang="en-US" b="0" i="1" smtClean="0">
                        <a:latin typeface="Cambria Math" panose="02040503050406030204" pitchFamily="18" charset="0"/>
                        <a:cs typeface="Segoe UI Semilight" panose="020B0402040204020203" pitchFamily="34" charset="0"/>
                      </a:rPr>
                      <m:t>𝑥</m:t>
                    </m:r>
                    <m:r>
                      <a:rPr lang="en-US" b="0" i="1" smtClean="0">
                        <a:latin typeface="Cambria Math" panose="02040503050406030204" pitchFamily="18" charset="0"/>
                        <a:cs typeface="Segoe UI Semilight" panose="020B0402040204020203" pitchFamily="34" charset="0"/>
                      </a:rPr>
                      <m:t>∈</m:t>
                    </m:r>
                    <m:r>
                      <a:rPr lang="en-US" b="0" i="1" smtClean="0">
                        <a:latin typeface="Cambria Math" panose="02040503050406030204" pitchFamily="18" charset="0"/>
                        <a:cs typeface="Segoe UI Semilight" panose="020B0402040204020203" pitchFamily="34" charset="0"/>
                      </a:rPr>
                      <m:t>𝑆</m:t>
                    </m:r>
                  </m:oMath>
                </a14:m>
                <a:r>
                  <a:rPr lang="en-US" dirty="0">
                    <a:latin typeface="Segoe UI Semilight" panose="020B0402040204020203" pitchFamily="34" charset="0"/>
                    <a:cs typeface="Segoe UI Semilight" panose="020B0402040204020203" pitchFamily="34" charset="0"/>
                  </a:rPr>
                  <a:t> and </a:t>
                </a:r>
                <a14:m>
                  <m:oMath xmlns:m="http://schemas.openxmlformats.org/officeDocument/2006/math">
                    <m:r>
                      <a:rPr lang="en-US" b="0" i="1" smtClean="0">
                        <a:latin typeface="Cambria Math" panose="02040503050406030204" pitchFamily="18" charset="0"/>
                        <a:cs typeface="Segoe UI Semilight" panose="020B0402040204020203" pitchFamily="34" charset="0"/>
                      </a:rPr>
                      <m:t>𝑦</m:t>
                    </m:r>
                    <m:r>
                      <a:rPr lang="en-US" b="0" i="1" smtClean="0">
                        <a:latin typeface="Cambria Math" panose="02040503050406030204" pitchFamily="18" charset="0"/>
                        <a:cs typeface="Segoe UI Semilight" panose="020B0402040204020203" pitchFamily="34" charset="0"/>
                      </a:rPr>
                      <m:t>∈</m:t>
                    </m:r>
                    <m:r>
                      <a:rPr lang="en-US" b="0" i="1" smtClean="0">
                        <a:latin typeface="Cambria Math" panose="02040503050406030204" pitchFamily="18" charset="0"/>
                        <a:cs typeface="Segoe UI Semilight" panose="020B0402040204020203" pitchFamily="34" charset="0"/>
                      </a:rPr>
                      <m:t>𝑆</m:t>
                    </m:r>
                  </m:oMath>
                </a14:m>
                <a:r>
                  <a:rPr lang="en-US" dirty="0">
                    <a:latin typeface="Segoe UI Semilight" panose="020B0402040204020203" pitchFamily="34" charset="0"/>
                    <a:cs typeface="Segoe UI Semilight" panose="020B0402040204020203" pitchFamily="34" charset="0"/>
                  </a:rPr>
                  <a:t> then </a:t>
                </a:r>
                <a14:m>
                  <m:oMath xmlns:m="http://schemas.openxmlformats.org/officeDocument/2006/math">
                    <m:r>
                      <a:rPr lang="en-US" b="0" i="1" smtClean="0">
                        <a:latin typeface="Cambria Math" panose="02040503050406030204" pitchFamily="18" charset="0"/>
                        <a:cs typeface="Segoe UI Semilight" panose="020B0402040204020203" pitchFamily="34" charset="0"/>
                      </a:rPr>
                      <m:t>𝑥</m:t>
                    </m:r>
                    <m:r>
                      <a:rPr lang="en-US" b="0" i="1" smtClean="0">
                        <a:latin typeface="Cambria Math" panose="02040503050406030204" pitchFamily="18" charset="0"/>
                        <a:cs typeface="Segoe UI Semilight" panose="020B0402040204020203" pitchFamily="34" charset="0"/>
                      </a:rPr>
                      <m:t>−</m:t>
                    </m:r>
                    <m:r>
                      <a:rPr lang="en-US" b="0" i="1" smtClean="0">
                        <a:latin typeface="Cambria Math" panose="02040503050406030204" pitchFamily="18" charset="0"/>
                        <a:cs typeface="Segoe UI Semilight" panose="020B0402040204020203" pitchFamily="34" charset="0"/>
                      </a:rPr>
                      <m:t>𝑦</m:t>
                    </m:r>
                    <m:r>
                      <a:rPr lang="en-US" b="0" i="1" smtClean="0">
                        <a:latin typeface="Cambria Math" panose="02040503050406030204" pitchFamily="18" charset="0"/>
                        <a:cs typeface="Segoe UI Semilight" panose="020B0402040204020203" pitchFamily="34" charset="0"/>
                      </a:rPr>
                      <m:t>∈</m:t>
                    </m:r>
                    <m:r>
                      <a:rPr lang="en-US" b="0" i="1" smtClean="0">
                        <a:latin typeface="Cambria Math" panose="02040503050406030204" pitchFamily="18" charset="0"/>
                        <a:cs typeface="Segoe UI Semilight" panose="020B0402040204020203" pitchFamily="34" charset="0"/>
                      </a:rPr>
                      <m:t>𝑆</m:t>
                    </m:r>
                  </m:oMath>
                </a14:m>
                <a:endParaRPr lang="en-US" dirty="0">
                  <a:latin typeface="Segoe UI Semilight" panose="020B0402040204020203" pitchFamily="34" charset="0"/>
                  <a:cs typeface="Segoe UI Semilight" panose="020B0402040204020203" pitchFamily="34" charset="0"/>
                </a:endParaRPr>
              </a:p>
            </p:txBody>
          </p:sp>
        </mc:Choice>
        <mc:Fallback xmlns="">
          <p:sp>
            <p:nvSpPr>
              <p:cNvPr id="4" name="TextBox 3">
                <a:extLst>
                  <a:ext uri="{FF2B5EF4-FFF2-40B4-BE49-F238E27FC236}">
                    <a16:creationId xmlns:a16="http://schemas.microsoft.com/office/drawing/2014/main" id="{ABF56F3F-5D2E-4F1D-9771-366907F80B1C}"/>
                  </a:ext>
                </a:extLst>
              </p:cNvPr>
              <p:cNvSpPr txBox="1">
                <a:spLocks noRot="1" noChangeAspect="1" noMove="1" noResize="1" noEditPoints="1" noAdjustHandles="1" noChangeArrowheads="1" noChangeShapeType="1" noTextEdit="1"/>
              </p:cNvSpPr>
              <p:nvPr/>
            </p:nvSpPr>
            <p:spPr>
              <a:xfrm>
                <a:off x="200025" y="352425"/>
                <a:ext cx="5267325" cy="1200329"/>
              </a:xfrm>
              <a:prstGeom prst="rect">
                <a:avLst/>
              </a:prstGeom>
              <a:blipFill>
                <a:blip r:embed="rId2"/>
                <a:stretch>
                  <a:fillRect l="-1042" t="-2538" b="-7614"/>
                </a:stretch>
              </a:blipFill>
            </p:spPr>
            <p:txBody>
              <a:bodyPr/>
              <a:lstStyle/>
              <a:p>
                <a:r>
                  <a:rPr lang="en-US">
                    <a:noFill/>
                  </a:rPr>
                  <a:t> </a:t>
                </a:r>
              </a:p>
            </p:txBody>
          </p:sp>
        </mc:Fallback>
      </mc:AlternateContent>
      <p:pic>
        <p:nvPicPr>
          <p:cNvPr id="1026" name="Picture 2" descr="Regular Expressions">
            <a:extLst>
              <a:ext uri="{FF2B5EF4-FFF2-40B4-BE49-F238E27FC236}">
                <a16:creationId xmlns:a16="http://schemas.microsoft.com/office/drawing/2014/main" id="{D208D668-582E-4130-9223-9435C8A086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5403" y="114867"/>
            <a:ext cx="4789394" cy="48452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303FAD6-8A98-42B3-8285-DD07F3654C36}"/>
              </a:ext>
            </a:extLst>
          </p:cNvPr>
          <p:cNvSpPr txBox="1"/>
          <p:nvPr/>
        </p:nvSpPr>
        <p:spPr>
          <a:xfrm>
            <a:off x="9578788" y="5033682"/>
            <a:ext cx="1905000" cy="369332"/>
          </a:xfrm>
          <a:prstGeom prst="rect">
            <a:avLst/>
          </a:prstGeom>
          <a:noFill/>
        </p:spPr>
        <p:txBody>
          <a:bodyPr wrap="square" rtlCol="0">
            <a:spAutoFit/>
          </a:bodyPr>
          <a:lstStyle/>
          <a:p>
            <a:r>
              <a:rPr lang="en-US" dirty="0"/>
              <a:t>xkcd.com/208</a:t>
            </a:r>
          </a:p>
        </p:txBody>
      </p:sp>
    </p:spTree>
    <p:extLst>
      <p:ext uri="{BB962C8B-B14F-4D97-AF65-F5344CB8AC3E}">
        <p14:creationId xmlns:p14="http://schemas.microsoft.com/office/powerpoint/2010/main" val="3991158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7D8BE-6374-4ACD-BBD7-2EBEAB3DB617}"/>
              </a:ext>
            </a:extLst>
          </p:cNvPr>
          <p:cNvSpPr>
            <a:spLocks noGrp="1"/>
          </p:cNvSpPr>
          <p:nvPr>
            <p:ph type="title"/>
          </p:nvPr>
        </p:nvSpPr>
        <p:spPr/>
        <p:txBody>
          <a:bodyPr/>
          <a:lstStyle/>
          <a:p>
            <a:r>
              <a:rPr lang="en-US" dirty="0"/>
              <a:t>More Structural Sets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A3C6915-066C-48B7-B0F6-52D63F025F8D}"/>
                  </a:ext>
                </a:extLst>
              </p:cNvPr>
              <p:cNvSpPr>
                <a:spLocks noGrp="1"/>
              </p:cNvSpPr>
              <p:nvPr>
                <p:ph idx="1"/>
              </p:nvPr>
            </p:nvSpPr>
            <p:spPr/>
            <p:txBody>
              <a:bodyPr/>
              <a:lstStyle/>
              <a:p>
                <a:r>
                  <a:rPr lang="en-US" dirty="0"/>
                  <a:t>Binary Trees are another common source of structural induction.</a:t>
                </a:r>
              </a:p>
              <a:p>
                <a:endParaRPr lang="en-US" dirty="0"/>
              </a:p>
              <a:p>
                <a:r>
                  <a:rPr lang="en-US" dirty="0"/>
                  <a:t>Basis: A single node is a rooted binary tree.</a:t>
                </a:r>
              </a:p>
              <a:p>
                <a:r>
                  <a:rPr lang="en-US" dirty="0"/>
                  <a:t>Recursive Step: 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r>
                      <a:rPr lang="en-US" b="0" i="0" smtClean="0">
                        <a:latin typeface="Cambria Math" panose="02040503050406030204" pitchFamily="18" charset="0"/>
                      </a:rPr>
                      <m:t> </m:t>
                    </m:r>
                  </m:oMath>
                </a14:m>
                <a:r>
                  <a:rPr lang="en-US" dirty="0"/>
                  <a:t>are rooted binary trees with roots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m:t>
                        </m:r>
                      </m:sub>
                    </m:sSub>
                  </m:oMath>
                </a14:m>
                <a:r>
                  <a:rPr lang="en-US" dirty="0"/>
                  <a:t>, then a tree rooted at a new node, with children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m:t>
                        </m:r>
                      </m:sub>
                    </m:sSub>
                  </m:oMath>
                </a14:m>
                <a:r>
                  <a:rPr lang="en-US" dirty="0"/>
                  <a:t> is a binary tree.</a:t>
                </a:r>
              </a:p>
            </p:txBody>
          </p:sp>
        </mc:Choice>
        <mc:Fallback xmlns="">
          <p:sp>
            <p:nvSpPr>
              <p:cNvPr id="3" name="Content Placeholder 2">
                <a:extLst>
                  <a:ext uri="{FF2B5EF4-FFF2-40B4-BE49-F238E27FC236}">
                    <a16:creationId xmlns:a16="http://schemas.microsoft.com/office/drawing/2014/main" id="{5A3C6915-066C-48B7-B0F6-52D63F025F8D}"/>
                  </a:ext>
                </a:extLst>
              </p:cNvPr>
              <p:cNvSpPr>
                <a:spLocks noGrp="1" noRot="1" noChangeAspect="1" noMove="1" noResize="1" noEditPoints="1" noAdjustHandles="1" noChangeArrowheads="1" noChangeShapeType="1" noTextEdit="1"/>
              </p:cNvSpPr>
              <p:nvPr>
                <p:ph idx="1"/>
              </p:nvPr>
            </p:nvSpPr>
            <p:spPr>
              <a:blipFill>
                <a:blip r:embed="rId2"/>
                <a:stretch>
                  <a:fillRect l="-708" t="-2138" r="-545"/>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D8076D2E-CCDB-4879-827A-2387B02B1BD5}"/>
              </a:ext>
            </a:extLst>
          </p:cNvPr>
          <p:cNvSpPr/>
          <p:nvPr/>
        </p:nvSpPr>
        <p:spPr>
          <a:xfrm>
            <a:off x="7705725" y="269557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070A0CD-E5DE-4E8B-BBC3-EA22C14162AE}"/>
              </a:ext>
            </a:extLst>
          </p:cNvPr>
          <p:cNvGrpSpPr/>
          <p:nvPr/>
        </p:nvGrpSpPr>
        <p:grpSpPr>
          <a:xfrm>
            <a:off x="813275" y="4820284"/>
            <a:ext cx="900113" cy="1285875"/>
            <a:chOff x="1402555" y="4352924"/>
            <a:chExt cx="900113" cy="1285875"/>
          </a:xfrm>
        </p:grpSpPr>
        <mc:AlternateContent xmlns:mc="http://schemas.openxmlformats.org/markup-compatibility/2006" xmlns:a14="http://schemas.microsoft.com/office/drawing/2010/main">
          <mc:Choice Requires="a14">
            <p:sp>
              <p:nvSpPr>
                <p:cNvPr id="9" name="Isosceles Triangle 8">
                  <a:extLst>
                    <a:ext uri="{FF2B5EF4-FFF2-40B4-BE49-F238E27FC236}">
                      <a16:creationId xmlns:a16="http://schemas.microsoft.com/office/drawing/2014/main" id="{1557BA0C-C26F-47CC-9D3A-083D9C6DC395}"/>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𝑇</m:t>
                            </m:r>
                          </m:e>
                          <m:sub>
                            <m:r>
                              <a:rPr lang="en-US" sz="2400" i="1" dirty="0" smtClean="0">
                                <a:solidFill>
                                  <a:schemeClr val="tx1"/>
                                </a:solidFill>
                                <a:latin typeface="Cambria Math" panose="02040503050406030204" pitchFamily="18" charset="0"/>
                              </a:rPr>
                              <m:t>1</m:t>
                            </m:r>
                          </m:sub>
                        </m:sSub>
                      </m:oMath>
                    </m:oMathPara>
                  </a14:m>
                  <a:endParaRPr lang="en-US" sz="2400" dirty="0"/>
                </a:p>
              </p:txBody>
            </p:sp>
          </mc:Choice>
          <mc:Fallback xmlns="">
            <p:sp>
              <p:nvSpPr>
                <p:cNvPr id="9" name="Isosceles Triangle 8">
                  <a:extLst>
                    <a:ext uri="{FF2B5EF4-FFF2-40B4-BE49-F238E27FC236}">
                      <a16:creationId xmlns:a16="http://schemas.microsoft.com/office/drawing/2014/main" id="{1557BA0C-C26F-47CC-9D3A-083D9C6DC395}"/>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3"/>
                  <a:stretch>
                    <a:fillRect/>
                  </a:stretch>
                </a:blipFill>
              </p:spPr>
              <p:txBody>
                <a:bodyPr/>
                <a:lstStyle/>
                <a:p>
                  <a:r>
                    <a:rPr lang="en-US">
                      <a:noFill/>
                    </a:rPr>
                    <a:t> </a:t>
                  </a:r>
                </a:p>
              </p:txBody>
            </p:sp>
          </mc:Fallback>
        </mc:AlternateContent>
        <p:sp>
          <p:nvSpPr>
            <p:cNvPr id="6" name="Oval 5">
              <a:extLst>
                <a:ext uri="{FF2B5EF4-FFF2-40B4-BE49-F238E27FC236}">
                  <a16:creationId xmlns:a16="http://schemas.microsoft.com/office/drawing/2014/main" id="{71F574AA-78FD-4A74-987A-063B927F15AE}"/>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7BD287A4-3F97-4548-9109-AE2DB687ECB8}"/>
              </a:ext>
            </a:extLst>
          </p:cNvPr>
          <p:cNvGrpSpPr/>
          <p:nvPr/>
        </p:nvGrpSpPr>
        <p:grpSpPr>
          <a:xfrm>
            <a:off x="2401570" y="4820284"/>
            <a:ext cx="900113" cy="1285875"/>
            <a:chOff x="1402555" y="4352924"/>
            <a:chExt cx="900113" cy="1285875"/>
          </a:xfrm>
        </p:grpSpPr>
        <mc:AlternateContent xmlns:mc="http://schemas.openxmlformats.org/markup-compatibility/2006" xmlns:a14="http://schemas.microsoft.com/office/drawing/2010/main">
          <mc:Choice Requires="a14">
            <p:sp>
              <p:nvSpPr>
                <p:cNvPr id="12" name="Isosceles Triangle 11">
                  <a:extLst>
                    <a:ext uri="{FF2B5EF4-FFF2-40B4-BE49-F238E27FC236}">
                      <a16:creationId xmlns:a16="http://schemas.microsoft.com/office/drawing/2014/main" id="{AE6AE48E-F969-4AD4-B553-F4ECD58DD153}"/>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𝑇</m:t>
                            </m:r>
                          </m:e>
                          <m:sub>
                            <m:r>
                              <a:rPr lang="en-US" sz="2400" b="0" i="1" dirty="0" smtClean="0">
                                <a:solidFill>
                                  <a:schemeClr val="tx1"/>
                                </a:solidFill>
                                <a:latin typeface="Cambria Math" panose="02040503050406030204" pitchFamily="18" charset="0"/>
                              </a:rPr>
                              <m:t>2</m:t>
                            </m:r>
                          </m:sub>
                        </m:sSub>
                      </m:oMath>
                    </m:oMathPara>
                  </a14:m>
                  <a:endParaRPr lang="en-US" sz="2400" dirty="0"/>
                </a:p>
              </p:txBody>
            </p:sp>
          </mc:Choice>
          <mc:Fallback xmlns="">
            <p:sp>
              <p:nvSpPr>
                <p:cNvPr id="12" name="Isosceles Triangle 11">
                  <a:extLst>
                    <a:ext uri="{FF2B5EF4-FFF2-40B4-BE49-F238E27FC236}">
                      <a16:creationId xmlns:a16="http://schemas.microsoft.com/office/drawing/2014/main" id="{AE6AE48E-F969-4AD4-B553-F4ECD58DD153}"/>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4"/>
                  <a:stretch>
                    <a:fillRect/>
                  </a:stretch>
                </a:blipFill>
              </p:spPr>
              <p:txBody>
                <a:bodyPr/>
                <a:lstStyle/>
                <a:p>
                  <a:r>
                    <a:rPr lang="en-US">
                      <a:noFill/>
                    </a:rPr>
                    <a:t> </a:t>
                  </a:r>
                </a:p>
              </p:txBody>
            </p:sp>
          </mc:Fallback>
        </mc:AlternateContent>
        <p:sp>
          <p:nvSpPr>
            <p:cNvPr id="13" name="Oval 12">
              <a:extLst>
                <a:ext uri="{FF2B5EF4-FFF2-40B4-BE49-F238E27FC236}">
                  <a16:creationId xmlns:a16="http://schemas.microsoft.com/office/drawing/2014/main" id="{96BB51E7-71A5-4DA5-B180-3BBB93E5E6EF}"/>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12BFBA48-9767-48B9-9443-91737293F321}"/>
              </a:ext>
            </a:extLst>
          </p:cNvPr>
          <p:cNvSpPr/>
          <p:nvPr/>
        </p:nvSpPr>
        <p:spPr>
          <a:xfrm>
            <a:off x="2011045" y="4134894"/>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C2C7A5DC-B92F-4D05-9A9D-4665C55BCED4}"/>
              </a:ext>
            </a:extLst>
          </p:cNvPr>
          <p:cNvCxnSpPr>
            <a:stCxn id="15" idx="4"/>
            <a:endCxn id="6" idx="0"/>
          </p:cNvCxnSpPr>
          <p:nvPr/>
        </p:nvCxnSpPr>
        <p:spPr>
          <a:xfrm flipH="1">
            <a:off x="1263333" y="4353969"/>
            <a:ext cx="857250" cy="46631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5077385-55AA-4065-8AC4-6E4BD9562C29}"/>
              </a:ext>
            </a:extLst>
          </p:cNvPr>
          <p:cNvCxnSpPr>
            <a:cxnSpLocks/>
            <a:stCxn id="15" idx="4"/>
            <a:endCxn id="12" idx="0"/>
          </p:cNvCxnSpPr>
          <p:nvPr/>
        </p:nvCxnSpPr>
        <p:spPr>
          <a:xfrm>
            <a:off x="2120583" y="4353969"/>
            <a:ext cx="731044" cy="466315"/>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9441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3F732-34B8-439B-80AB-6F289ADA9066}"/>
              </a:ext>
            </a:extLst>
          </p:cNvPr>
          <p:cNvSpPr>
            <a:spLocks noGrp="1"/>
          </p:cNvSpPr>
          <p:nvPr>
            <p:ph type="title"/>
          </p:nvPr>
        </p:nvSpPr>
        <p:spPr/>
        <p:txBody>
          <a:bodyPr/>
          <a:lstStyle/>
          <a:p>
            <a:r>
              <a:rPr lang="en-US" dirty="0"/>
              <a:t>Functions on Binary Trees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6907FA-482D-417F-AE42-9DC2AD6D5D1B}"/>
                  </a:ext>
                </a:extLst>
              </p:cNvPr>
              <p:cNvSpPr>
                <a:spLocks noGrp="1"/>
              </p:cNvSpPr>
              <p:nvPr>
                <p:ph idx="1"/>
              </p:nvPr>
            </p:nvSpPr>
            <p:spPr/>
            <p:txBody>
              <a:bodyPr/>
              <a:lstStyle/>
              <a:p>
                <a:pPr marL="0" indent="0">
                  <a:buNone/>
                </a:pPr>
                <a:r>
                  <a:rPr lang="en-US" dirty="0"/>
                  <a:t>size(    )=1</a:t>
                </a:r>
              </a:p>
              <a:p>
                <a:pPr marL="0" indent="0">
                  <a:buNone/>
                </a:pPr>
                <a:r>
                  <a:rPr lang="en-US" dirty="0"/>
                  <a:t>size(              ) = size(</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oMath>
                </a14:m>
                <a:r>
                  <a:rPr lang="en-US" dirty="0"/>
                  <a:t>) + size(</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oMath>
                </a14:m>
                <a:r>
                  <a:rPr lang="en-US" dirty="0"/>
                  <a:t>) + 1</a:t>
                </a:r>
              </a:p>
              <a:p>
                <a:pPr marL="0" indent="0">
                  <a:buNone/>
                </a:pPr>
                <a:endParaRPr lang="en-US" dirty="0"/>
              </a:p>
              <a:p>
                <a:pPr marL="0" indent="0">
                  <a:buNone/>
                </a:pPr>
                <a:endParaRPr lang="en-US" dirty="0"/>
              </a:p>
              <a:p>
                <a:pPr marL="0" indent="0">
                  <a:buNone/>
                </a:pPr>
                <a:endParaRPr lang="en-US" dirty="0"/>
              </a:p>
              <a:p>
                <a:pPr marL="0" indent="0">
                  <a:buNone/>
                </a:pPr>
                <a:r>
                  <a:rPr lang="en-US" dirty="0"/>
                  <a:t>height(   ) = 0</a:t>
                </a:r>
              </a:p>
              <a:p>
                <a:pPr marL="0" indent="0">
                  <a:buNone/>
                </a:pPr>
                <a:r>
                  <a:rPr lang="en-US" dirty="0"/>
                  <a:t>height(             ) = 1+</a:t>
                </a:r>
                <a14:m>
                  <m:oMath xmlns:m="http://schemas.openxmlformats.org/officeDocument/2006/math">
                    <m:r>
                      <m:rPr>
                        <m:sty m:val="p"/>
                      </m:rPr>
                      <a:rPr lang="en-US" b="0" i="0" smtClean="0">
                        <a:latin typeface="Cambria Math" panose="02040503050406030204" pitchFamily="18" charset="0"/>
                      </a:rPr>
                      <m:t>max</m:t>
                    </m:r>
                    <m:r>
                      <a:rPr lang="en-US" b="0" i="1" smtClean="0">
                        <a:latin typeface="Cambria Math" panose="02040503050406030204" pitchFamily="18" charset="0"/>
                      </a:rPr>
                      <m:t>⁡(</m:t>
                    </m:r>
                  </m:oMath>
                </a14:m>
                <a:r>
                  <a:rPr lang="en-US" dirty="0"/>
                  <a:t>height(</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oMath>
                </a14:m>
                <a:r>
                  <a:rPr lang="en-US" dirty="0"/>
                  <a:t>),height(</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oMath>
                </a14:m>
                <a:r>
                  <a:rPr lang="en-US" dirty="0"/>
                  <a:t>)</a:t>
                </a:r>
                <a14:m>
                  <m:oMath xmlns:m="http://schemas.openxmlformats.org/officeDocument/2006/math">
                    <m:r>
                      <a:rPr lang="en-US" i="1" dirty="0"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146907FA-482D-417F-AE42-9DC2AD6D5D1B}"/>
                  </a:ext>
                </a:extLst>
              </p:cNvPr>
              <p:cNvSpPr>
                <a:spLocks noGrp="1" noRot="1" noChangeAspect="1" noMove="1" noResize="1" noEditPoints="1" noAdjustHandles="1" noChangeArrowheads="1" noChangeShapeType="1" noTextEdit="1"/>
              </p:cNvSpPr>
              <p:nvPr>
                <p:ph idx="1"/>
              </p:nvPr>
            </p:nvSpPr>
            <p:spPr>
              <a:blipFill>
                <a:blip r:embed="rId2"/>
                <a:stretch>
                  <a:fillRect l="-1525" t="-2138"/>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B9B31C4E-ECB9-4061-B562-EA7ECFBD9C62}"/>
              </a:ext>
            </a:extLst>
          </p:cNvPr>
          <p:cNvGrpSpPr/>
          <p:nvPr/>
        </p:nvGrpSpPr>
        <p:grpSpPr>
          <a:xfrm>
            <a:off x="1341119" y="2072415"/>
            <a:ext cx="1290003" cy="955266"/>
            <a:chOff x="813275" y="4134894"/>
            <a:chExt cx="2488408" cy="1971265"/>
          </a:xfrm>
        </p:grpSpPr>
        <p:grpSp>
          <p:nvGrpSpPr>
            <p:cNvPr id="4" name="Group 3">
              <a:extLst>
                <a:ext uri="{FF2B5EF4-FFF2-40B4-BE49-F238E27FC236}">
                  <a16:creationId xmlns:a16="http://schemas.microsoft.com/office/drawing/2014/main" id="{BF85DE41-C402-406E-87D7-A5D5218264DB}"/>
                </a:ext>
              </a:extLst>
            </p:cNvPr>
            <p:cNvGrpSpPr/>
            <p:nvPr/>
          </p:nvGrpSpPr>
          <p:grpSpPr>
            <a:xfrm>
              <a:off x="813275" y="4820284"/>
              <a:ext cx="900113" cy="1285875"/>
              <a:chOff x="1402555" y="4352924"/>
              <a:chExt cx="900113" cy="1285875"/>
            </a:xfrm>
          </p:grpSpPr>
          <mc:AlternateContent xmlns:mc="http://schemas.openxmlformats.org/markup-compatibility/2006" xmlns:a14="http://schemas.microsoft.com/office/drawing/2010/main">
            <mc:Choice Requires="a14">
              <p:sp>
                <p:nvSpPr>
                  <p:cNvPr id="5" name="Isosceles Triangle 4">
                    <a:extLst>
                      <a:ext uri="{FF2B5EF4-FFF2-40B4-BE49-F238E27FC236}">
                        <a16:creationId xmlns:a16="http://schemas.microsoft.com/office/drawing/2014/main" id="{919F426C-106D-45E3-9DAA-63C3C41EBFB1}"/>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𝑇</m:t>
                              </m:r>
                            </m:e>
                            <m:sub>
                              <m:r>
                                <a:rPr lang="en-US" sz="2400" i="1" dirty="0" smtClean="0">
                                  <a:solidFill>
                                    <a:schemeClr val="tx1"/>
                                  </a:solidFill>
                                  <a:latin typeface="Cambria Math" panose="02040503050406030204" pitchFamily="18" charset="0"/>
                                </a:rPr>
                                <m:t>1</m:t>
                              </m:r>
                            </m:sub>
                          </m:sSub>
                        </m:oMath>
                      </m:oMathPara>
                    </a14:m>
                    <a:endParaRPr lang="en-US" sz="2400" dirty="0"/>
                  </a:p>
                </p:txBody>
              </p:sp>
            </mc:Choice>
            <mc:Fallback xmlns="">
              <p:sp>
                <p:nvSpPr>
                  <p:cNvPr id="5" name="Isosceles Triangle 4">
                    <a:extLst>
                      <a:ext uri="{FF2B5EF4-FFF2-40B4-BE49-F238E27FC236}">
                        <a16:creationId xmlns:a16="http://schemas.microsoft.com/office/drawing/2014/main" id="{919F426C-106D-45E3-9DAA-63C3C41EBFB1}"/>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3"/>
                    <a:stretch>
                      <a:fillRect l="-10000" b="-10377"/>
                    </a:stretch>
                  </a:blipFill>
                </p:spPr>
                <p:txBody>
                  <a:bodyPr/>
                  <a:lstStyle/>
                  <a:p>
                    <a:r>
                      <a:rPr lang="en-US">
                        <a:noFill/>
                      </a:rPr>
                      <a:t> </a:t>
                    </a:r>
                  </a:p>
                </p:txBody>
              </p:sp>
            </mc:Fallback>
          </mc:AlternateContent>
          <p:sp>
            <p:nvSpPr>
              <p:cNvPr id="6" name="Oval 5">
                <a:extLst>
                  <a:ext uri="{FF2B5EF4-FFF2-40B4-BE49-F238E27FC236}">
                    <a16:creationId xmlns:a16="http://schemas.microsoft.com/office/drawing/2014/main" id="{4E55E968-DDC1-4118-B146-E8E23A240956}"/>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FE5BC7A4-CAB8-4D3E-8426-CDA6658082B3}"/>
                </a:ext>
              </a:extLst>
            </p:cNvPr>
            <p:cNvGrpSpPr/>
            <p:nvPr/>
          </p:nvGrpSpPr>
          <p:grpSpPr>
            <a:xfrm>
              <a:off x="2401570" y="4820284"/>
              <a:ext cx="900113" cy="1285875"/>
              <a:chOff x="1402555" y="4352924"/>
              <a:chExt cx="900113" cy="1285875"/>
            </a:xfrm>
          </p:grpSpPr>
          <mc:AlternateContent xmlns:mc="http://schemas.openxmlformats.org/markup-compatibility/2006" xmlns:a14="http://schemas.microsoft.com/office/drawing/2010/main">
            <mc:Choice Requires="a14">
              <p:sp>
                <p:nvSpPr>
                  <p:cNvPr id="8" name="Isosceles Triangle 7">
                    <a:extLst>
                      <a:ext uri="{FF2B5EF4-FFF2-40B4-BE49-F238E27FC236}">
                        <a16:creationId xmlns:a16="http://schemas.microsoft.com/office/drawing/2014/main" id="{DA54F8FC-DFEA-49B7-BC8C-9A0856ADE28D}"/>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𝑇</m:t>
                              </m:r>
                            </m:e>
                            <m:sub>
                              <m:r>
                                <a:rPr lang="en-US" sz="2400" b="0" i="1" dirty="0" smtClean="0">
                                  <a:solidFill>
                                    <a:schemeClr val="tx1"/>
                                  </a:solidFill>
                                  <a:latin typeface="Cambria Math" panose="02040503050406030204" pitchFamily="18" charset="0"/>
                                </a:rPr>
                                <m:t>2</m:t>
                              </m:r>
                            </m:sub>
                          </m:sSub>
                        </m:oMath>
                      </m:oMathPara>
                    </a14:m>
                    <a:endParaRPr lang="en-US" sz="2400" dirty="0"/>
                  </a:p>
                </p:txBody>
              </p:sp>
            </mc:Choice>
            <mc:Fallback xmlns="">
              <p:sp>
                <p:nvSpPr>
                  <p:cNvPr id="8" name="Isosceles Triangle 7">
                    <a:extLst>
                      <a:ext uri="{FF2B5EF4-FFF2-40B4-BE49-F238E27FC236}">
                        <a16:creationId xmlns:a16="http://schemas.microsoft.com/office/drawing/2014/main" id="{DA54F8FC-DFEA-49B7-BC8C-9A0856ADE28D}"/>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4"/>
                    <a:stretch>
                      <a:fillRect l="-11250" b="-10377"/>
                    </a:stretch>
                  </a:blipFill>
                </p:spPr>
                <p:txBody>
                  <a:bodyPr/>
                  <a:lstStyle/>
                  <a:p>
                    <a:r>
                      <a:rPr lang="en-US">
                        <a:noFill/>
                      </a:rPr>
                      <a:t> </a:t>
                    </a:r>
                  </a:p>
                </p:txBody>
              </p:sp>
            </mc:Fallback>
          </mc:AlternateContent>
          <p:sp>
            <p:nvSpPr>
              <p:cNvPr id="9" name="Oval 8">
                <a:extLst>
                  <a:ext uri="{FF2B5EF4-FFF2-40B4-BE49-F238E27FC236}">
                    <a16:creationId xmlns:a16="http://schemas.microsoft.com/office/drawing/2014/main" id="{DCB76118-BC8A-406F-BD5C-5CDCDCCF6AC2}"/>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a:extLst>
                <a:ext uri="{FF2B5EF4-FFF2-40B4-BE49-F238E27FC236}">
                  <a16:creationId xmlns:a16="http://schemas.microsoft.com/office/drawing/2014/main" id="{C48D67C6-812A-4439-9929-B6CD550C298F}"/>
                </a:ext>
              </a:extLst>
            </p:cNvPr>
            <p:cNvSpPr/>
            <p:nvPr/>
          </p:nvSpPr>
          <p:spPr>
            <a:xfrm>
              <a:off x="2011045" y="4134894"/>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9029859-5E16-4EBE-8FC2-9A5C84E8113B}"/>
                </a:ext>
              </a:extLst>
            </p:cNvPr>
            <p:cNvCxnSpPr>
              <a:stCxn id="10" idx="4"/>
              <a:endCxn id="6" idx="0"/>
            </p:cNvCxnSpPr>
            <p:nvPr/>
          </p:nvCxnSpPr>
          <p:spPr>
            <a:xfrm flipH="1">
              <a:off x="1263333" y="4353969"/>
              <a:ext cx="857250" cy="46631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5CF390-4F99-4D8A-9B66-FE9A3EB4513E}"/>
                </a:ext>
              </a:extLst>
            </p:cNvPr>
            <p:cNvCxnSpPr>
              <a:cxnSpLocks/>
              <a:stCxn id="10" idx="4"/>
              <a:endCxn id="8" idx="0"/>
            </p:cNvCxnSpPr>
            <p:nvPr/>
          </p:nvCxnSpPr>
          <p:spPr>
            <a:xfrm>
              <a:off x="2120583" y="4353969"/>
              <a:ext cx="731044" cy="466315"/>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C909BA80-5CB4-479A-B22F-3C4125BA066C}"/>
              </a:ext>
            </a:extLst>
          </p:cNvPr>
          <p:cNvGrpSpPr/>
          <p:nvPr/>
        </p:nvGrpSpPr>
        <p:grpSpPr>
          <a:xfrm>
            <a:off x="1650543" y="4916510"/>
            <a:ext cx="1290003" cy="955266"/>
            <a:chOff x="813275" y="4134894"/>
            <a:chExt cx="2488408" cy="1971265"/>
          </a:xfrm>
        </p:grpSpPr>
        <p:grpSp>
          <p:nvGrpSpPr>
            <p:cNvPr id="15" name="Group 14">
              <a:extLst>
                <a:ext uri="{FF2B5EF4-FFF2-40B4-BE49-F238E27FC236}">
                  <a16:creationId xmlns:a16="http://schemas.microsoft.com/office/drawing/2014/main" id="{F8A77D87-7A9C-4FC1-BD8C-723B7C45A23D}"/>
                </a:ext>
              </a:extLst>
            </p:cNvPr>
            <p:cNvGrpSpPr/>
            <p:nvPr/>
          </p:nvGrpSpPr>
          <p:grpSpPr>
            <a:xfrm>
              <a:off x="813275" y="4820284"/>
              <a:ext cx="900113" cy="1285875"/>
              <a:chOff x="1402555" y="4352924"/>
              <a:chExt cx="900113" cy="1285875"/>
            </a:xfrm>
          </p:grpSpPr>
          <mc:AlternateContent xmlns:mc="http://schemas.openxmlformats.org/markup-compatibility/2006" xmlns:a14="http://schemas.microsoft.com/office/drawing/2010/main">
            <mc:Choice Requires="a14">
              <p:sp>
                <p:nvSpPr>
                  <p:cNvPr id="22" name="Isosceles Triangle 21">
                    <a:extLst>
                      <a:ext uri="{FF2B5EF4-FFF2-40B4-BE49-F238E27FC236}">
                        <a16:creationId xmlns:a16="http://schemas.microsoft.com/office/drawing/2014/main" id="{37DAE588-C24A-4146-8041-9294477433F3}"/>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𝑇</m:t>
                              </m:r>
                            </m:e>
                            <m:sub>
                              <m:r>
                                <a:rPr lang="en-US" sz="2400" i="1" dirty="0" smtClean="0">
                                  <a:solidFill>
                                    <a:schemeClr val="tx1"/>
                                  </a:solidFill>
                                  <a:latin typeface="Cambria Math" panose="02040503050406030204" pitchFamily="18" charset="0"/>
                                </a:rPr>
                                <m:t>1</m:t>
                              </m:r>
                            </m:sub>
                          </m:sSub>
                        </m:oMath>
                      </m:oMathPara>
                    </a14:m>
                    <a:endParaRPr lang="en-US" sz="2400" dirty="0"/>
                  </a:p>
                </p:txBody>
              </p:sp>
            </mc:Choice>
            <mc:Fallback xmlns="">
              <p:sp>
                <p:nvSpPr>
                  <p:cNvPr id="22" name="Isosceles Triangle 21">
                    <a:extLst>
                      <a:ext uri="{FF2B5EF4-FFF2-40B4-BE49-F238E27FC236}">
                        <a16:creationId xmlns:a16="http://schemas.microsoft.com/office/drawing/2014/main" id="{37DAE588-C24A-4146-8041-9294477433F3}"/>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5"/>
                    <a:stretch>
                      <a:fillRect l="-11392" b="-11429"/>
                    </a:stretch>
                  </a:blipFill>
                </p:spPr>
                <p:txBody>
                  <a:bodyPr/>
                  <a:lstStyle/>
                  <a:p>
                    <a:r>
                      <a:rPr lang="en-US">
                        <a:noFill/>
                      </a:rPr>
                      <a:t> </a:t>
                    </a:r>
                  </a:p>
                </p:txBody>
              </p:sp>
            </mc:Fallback>
          </mc:AlternateContent>
          <p:sp>
            <p:nvSpPr>
              <p:cNvPr id="23" name="Oval 22">
                <a:extLst>
                  <a:ext uri="{FF2B5EF4-FFF2-40B4-BE49-F238E27FC236}">
                    <a16:creationId xmlns:a16="http://schemas.microsoft.com/office/drawing/2014/main" id="{EDCE6F00-A4AE-412E-9D3A-C5AB4DB919CA}"/>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A9F919F1-6AAC-49F6-B5A5-4DC2F379721B}"/>
                </a:ext>
              </a:extLst>
            </p:cNvPr>
            <p:cNvGrpSpPr/>
            <p:nvPr/>
          </p:nvGrpSpPr>
          <p:grpSpPr>
            <a:xfrm>
              <a:off x="2401570" y="4820284"/>
              <a:ext cx="900113" cy="1285875"/>
              <a:chOff x="1402555" y="4352924"/>
              <a:chExt cx="900113" cy="1285875"/>
            </a:xfrm>
          </p:grpSpPr>
          <mc:AlternateContent xmlns:mc="http://schemas.openxmlformats.org/markup-compatibility/2006" xmlns:a14="http://schemas.microsoft.com/office/drawing/2010/main">
            <mc:Choice Requires="a14">
              <p:sp>
                <p:nvSpPr>
                  <p:cNvPr id="20" name="Isosceles Triangle 19">
                    <a:extLst>
                      <a:ext uri="{FF2B5EF4-FFF2-40B4-BE49-F238E27FC236}">
                        <a16:creationId xmlns:a16="http://schemas.microsoft.com/office/drawing/2014/main" id="{44E5C322-1EFE-4A2F-AC92-D656A8A9972F}"/>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𝑇</m:t>
                              </m:r>
                            </m:e>
                            <m:sub>
                              <m:r>
                                <a:rPr lang="en-US" sz="2400" b="0" i="1" dirty="0" smtClean="0">
                                  <a:solidFill>
                                    <a:schemeClr val="tx1"/>
                                  </a:solidFill>
                                  <a:latin typeface="Cambria Math" panose="02040503050406030204" pitchFamily="18" charset="0"/>
                                </a:rPr>
                                <m:t>2</m:t>
                              </m:r>
                            </m:sub>
                          </m:sSub>
                        </m:oMath>
                      </m:oMathPara>
                    </a14:m>
                    <a:endParaRPr lang="en-US" sz="2400" dirty="0"/>
                  </a:p>
                </p:txBody>
              </p:sp>
            </mc:Choice>
            <mc:Fallback xmlns="">
              <p:sp>
                <p:nvSpPr>
                  <p:cNvPr id="20" name="Isosceles Triangle 19">
                    <a:extLst>
                      <a:ext uri="{FF2B5EF4-FFF2-40B4-BE49-F238E27FC236}">
                        <a16:creationId xmlns:a16="http://schemas.microsoft.com/office/drawing/2014/main" id="{44E5C322-1EFE-4A2F-AC92-D656A8A9972F}"/>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6"/>
                    <a:stretch>
                      <a:fillRect l="-11392" b="-11429"/>
                    </a:stretch>
                  </a:blipFill>
                </p:spPr>
                <p:txBody>
                  <a:bodyPr/>
                  <a:lstStyle/>
                  <a:p>
                    <a:r>
                      <a:rPr lang="en-US">
                        <a:noFill/>
                      </a:rPr>
                      <a:t> </a:t>
                    </a:r>
                  </a:p>
                </p:txBody>
              </p:sp>
            </mc:Fallback>
          </mc:AlternateContent>
          <p:sp>
            <p:nvSpPr>
              <p:cNvPr id="21" name="Oval 20">
                <a:extLst>
                  <a:ext uri="{FF2B5EF4-FFF2-40B4-BE49-F238E27FC236}">
                    <a16:creationId xmlns:a16="http://schemas.microsoft.com/office/drawing/2014/main" id="{5552259C-B5EE-436D-B87F-92D19C58959F}"/>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a:extLst>
                <a:ext uri="{FF2B5EF4-FFF2-40B4-BE49-F238E27FC236}">
                  <a16:creationId xmlns:a16="http://schemas.microsoft.com/office/drawing/2014/main" id="{C58BD755-8F0F-426C-8CCC-DC7218A821CC}"/>
                </a:ext>
              </a:extLst>
            </p:cNvPr>
            <p:cNvSpPr/>
            <p:nvPr/>
          </p:nvSpPr>
          <p:spPr>
            <a:xfrm>
              <a:off x="2011045" y="4134894"/>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821C5B7F-78DB-46C5-AEA1-099633BAA496}"/>
                </a:ext>
              </a:extLst>
            </p:cNvPr>
            <p:cNvCxnSpPr>
              <a:stCxn id="17" idx="4"/>
              <a:endCxn id="23" idx="0"/>
            </p:cNvCxnSpPr>
            <p:nvPr/>
          </p:nvCxnSpPr>
          <p:spPr>
            <a:xfrm flipH="1">
              <a:off x="1263333" y="4353969"/>
              <a:ext cx="857250" cy="46631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89F7FEB-61DA-4C55-9522-12CB21B719EF}"/>
                </a:ext>
              </a:extLst>
            </p:cNvPr>
            <p:cNvCxnSpPr>
              <a:cxnSpLocks/>
              <a:stCxn id="17" idx="4"/>
              <a:endCxn id="20" idx="0"/>
            </p:cNvCxnSpPr>
            <p:nvPr/>
          </p:nvCxnSpPr>
          <p:spPr>
            <a:xfrm>
              <a:off x="2120583" y="4353969"/>
              <a:ext cx="731044" cy="466315"/>
            </a:xfrm>
            <a:prstGeom prst="line">
              <a:avLst/>
            </a:prstGeom>
            <a:ln w="31750"/>
          </p:spPr>
          <p:style>
            <a:lnRef idx="1">
              <a:schemeClr val="accent1"/>
            </a:lnRef>
            <a:fillRef idx="0">
              <a:schemeClr val="accent1"/>
            </a:fillRef>
            <a:effectRef idx="0">
              <a:schemeClr val="accent1"/>
            </a:effectRef>
            <a:fontRef idx="minor">
              <a:schemeClr val="tx1"/>
            </a:fontRef>
          </p:style>
        </p:cxnSp>
      </p:grpSp>
      <p:sp>
        <p:nvSpPr>
          <p:cNvPr id="25" name="Oval 24">
            <a:extLst>
              <a:ext uri="{FF2B5EF4-FFF2-40B4-BE49-F238E27FC236}">
                <a16:creationId xmlns:a16="http://schemas.microsoft.com/office/drawing/2014/main" id="{91EA014F-6003-4AB7-8E3D-410A97166C8D}"/>
              </a:ext>
            </a:extLst>
          </p:cNvPr>
          <p:cNvSpPr/>
          <p:nvPr/>
        </p:nvSpPr>
        <p:spPr>
          <a:xfrm>
            <a:off x="1725739" y="439954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5D37143-962E-4222-827F-EA5330AFA747}"/>
              </a:ext>
            </a:extLst>
          </p:cNvPr>
          <p:cNvSpPr/>
          <p:nvPr/>
        </p:nvSpPr>
        <p:spPr>
          <a:xfrm>
            <a:off x="1356524" y="1598693"/>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282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72C8E-017A-4D13-9C83-2E3CD3E47A85}"/>
              </a:ext>
            </a:extLst>
          </p:cNvPr>
          <p:cNvSpPr>
            <a:spLocks noGrp="1"/>
          </p:cNvSpPr>
          <p:nvPr>
            <p:ph type="title"/>
          </p:nvPr>
        </p:nvSpPr>
        <p:spPr/>
        <p:txBody>
          <a:bodyPr/>
          <a:lstStyle/>
          <a:p>
            <a:r>
              <a:rPr lang="en-US" dirty="0"/>
              <a:t>Structural Induction on Binary Trees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9C74205-55C7-4DD1-A102-B51E01052587}"/>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e>
                    </m:d>
                  </m:oMath>
                </a14:m>
                <a:r>
                  <a:rPr lang="en-US" dirty="0"/>
                  <a:t> be “size(</a:t>
                </a:r>
                <a14:m>
                  <m:oMath xmlns:m="http://schemas.openxmlformats.org/officeDocument/2006/math">
                    <m:r>
                      <a:rPr lang="en-US" b="0" i="1" smtClean="0">
                        <a:latin typeface="Cambria Math" panose="02040503050406030204" pitchFamily="18" charset="0"/>
                      </a:rPr>
                      <m:t>𝑇</m:t>
                    </m:r>
                  </m:oMath>
                </a14:m>
                <a:r>
                  <a:rPr lang="en-US" dirty="0"/>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h𝑒𝑖𝑔h𝑡</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e>
                        </m:d>
                        <m:r>
                          <a:rPr lang="en-US" b="0" i="1" smtClean="0">
                            <a:latin typeface="Cambria Math" panose="02040503050406030204" pitchFamily="18" charset="0"/>
                          </a:rPr>
                          <m:t>+1</m:t>
                        </m:r>
                      </m:sup>
                    </m:sSup>
                    <m:r>
                      <a:rPr lang="en-US" b="0" i="1" smtClean="0">
                        <a:latin typeface="Cambria Math" panose="02040503050406030204" pitchFamily="18" charset="0"/>
                      </a:rPr>
                      <m:t>−1“</m:t>
                    </m:r>
                  </m:oMath>
                </a14:m>
                <a:r>
                  <a:rPr lang="en-US" dirty="0"/>
                  <a:t>. 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for all binary trees </a:t>
                </a:r>
                <a14:m>
                  <m:oMath xmlns:m="http://schemas.openxmlformats.org/officeDocument/2006/math">
                    <m:r>
                      <a:rPr lang="en-US" b="0" i="1" smtClean="0">
                        <a:latin typeface="Cambria Math" panose="02040503050406030204" pitchFamily="18" charset="0"/>
                      </a:rPr>
                      <m:t>𝑇</m:t>
                    </m:r>
                  </m:oMath>
                </a14:m>
                <a:r>
                  <a:rPr lang="en-US" dirty="0"/>
                  <a:t> by structural induction.</a:t>
                </a:r>
              </a:p>
              <a:p>
                <a:r>
                  <a:rPr lang="en-US" dirty="0"/>
                  <a:t>Base Case: Let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   </m:t>
                    </m:r>
                  </m:oMath>
                </a14:m>
                <a:r>
                  <a:rPr lang="en-US" dirty="0"/>
                  <a:t> . size(</a:t>
                </a:r>
                <a14:m>
                  <m:oMath xmlns:m="http://schemas.openxmlformats.org/officeDocument/2006/math">
                    <m:r>
                      <a:rPr lang="en-US" b="0" i="1" smtClean="0">
                        <a:latin typeface="Cambria Math" panose="02040503050406030204" pitchFamily="18" charset="0"/>
                      </a:rPr>
                      <m:t>𝑇</m:t>
                    </m:r>
                  </m:oMath>
                </a14:m>
                <a:r>
                  <a:rPr lang="en-US" dirty="0"/>
                  <a:t>)=1 and height(</a:t>
                </a:r>
                <a14:m>
                  <m:oMath xmlns:m="http://schemas.openxmlformats.org/officeDocument/2006/math">
                    <m:r>
                      <a:rPr lang="en-US" b="0" i="1" smtClean="0">
                        <a:latin typeface="Cambria Math" panose="02040503050406030204" pitchFamily="18" charset="0"/>
                      </a:rPr>
                      <m:t>𝑇</m:t>
                    </m:r>
                  </m:oMath>
                </a14:m>
                <a:r>
                  <a:rPr lang="en-US" dirty="0"/>
                  <a:t>) = 0, so size(</a:t>
                </a:r>
                <a14:m>
                  <m:oMath xmlns:m="http://schemas.openxmlformats.org/officeDocument/2006/math">
                    <m:r>
                      <a:rPr lang="en-US" b="0" i="1" smtClean="0">
                        <a:latin typeface="Cambria Math" panose="02040503050406030204" pitchFamily="18" charset="0"/>
                      </a:rPr>
                      <m:t>𝑇</m:t>
                    </m:r>
                  </m:oMath>
                </a14:m>
                <a:r>
                  <a:rPr lang="en-US" dirty="0"/>
                  <a:t>)=1</a:t>
                </a:r>
                <a14:m>
                  <m:oMath xmlns:m="http://schemas.openxmlformats.org/officeDocument/2006/math">
                    <m:r>
                      <a:rPr lang="en-US" b="0" i="1" dirty="0" smtClean="0">
                        <a:latin typeface="Cambria Math" panose="02040503050406030204" pitchFamily="18" charset="0"/>
                      </a:rPr>
                      <m:t>≤2−1=</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0+1</m:t>
                        </m:r>
                      </m:sup>
                    </m:sSup>
                    <m:r>
                      <a:rPr lang="en-US" b="0" i="1" dirty="0" smtClean="0">
                        <a:latin typeface="Cambria Math" panose="02040503050406030204" pitchFamily="18" charset="0"/>
                      </a:rPr>
                      <m:t>−1=</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h𝑒𝑖𝑔h𝑡</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𝑇</m:t>
                            </m:r>
                          </m:e>
                        </m:d>
                        <m:r>
                          <a:rPr lang="en-US" b="0" i="1" dirty="0" smtClean="0">
                            <a:latin typeface="Cambria Math" panose="02040503050406030204" pitchFamily="18" charset="0"/>
                          </a:rPr>
                          <m:t>+1</m:t>
                        </m:r>
                      </m:sup>
                    </m:sSup>
                    <m:r>
                      <a:rPr lang="en-US" b="0" i="1" dirty="0" smtClean="0">
                        <a:latin typeface="Cambria Math" panose="02040503050406030204" pitchFamily="18" charset="0"/>
                      </a:rPr>
                      <m:t>−1</m:t>
                    </m:r>
                  </m:oMath>
                </a14:m>
                <a:r>
                  <a:rPr lang="en-US" dirty="0"/>
                  <a:t>.</a:t>
                </a:r>
              </a:p>
              <a:p>
                <a:r>
                  <a:rPr lang="en-US" dirty="0"/>
                  <a:t>Inductive Hypothesis: Suppose </a:t>
                </a:r>
                <a14:m>
                  <m:oMath xmlns:m="http://schemas.openxmlformats.org/officeDocument/2006/math">
                    <m:r>
                      <m:rPr>
                        <m:sty m:val="p"/>
                      </m:rPr>
                      <a:rPr lang="en-US" b="0" i="0" smtClean="0">
                        <a:latin typeface="Cambria Math" panose="02040503050406030204" pitchFamily="18" charset="0"/>
                      </a:rPr>
                      <m:t>P</m:t>
                    </m:r>
                    <m:r>
                      <a:rPr lang="en-US" b="0" i="0" smtClean="0">
                        <a:latin typeface="Cambria Math" panose="02040503050406030204" pitchFamily="18" charset="0"/>
                      </a:rPr>
                      <m:t>(</m:t>
                    </m:r>
                    <m:r>
                      <a:rPr lang="en-US" b="0" i="1" smtClean="0">
                        <a:latin typeface="Cambria Math" panose="02040503050406030204" pitchFamily="18" charset="0"/>
                      </a:rPr>
                      <m:t>𝐿</m:t>
                    </m:r>
                    <m:r>
                      <a:rPr lang="en-US" b="0" i="0" smtClean="0">
                        <a:latin typeface="Cambria Math" panose="02040503050406030204" pitchFamily="18" charset="0"/>
                      </a:rPr>
                      <m:t>)</m:t>
                    </m:r>
                  </m:oMath>
                </a14:m>
                <a:r>
                  <a:rPr lang="en-US" dirty="0"/>
                  <a:t> and </a:t>
                </a:r>
                <a14:m>
                  <m:oMath xmlns:m="http://schemas.openxmlformats.org/officeDocument/2006/math">
                    <m:r>
                      <m:rPr>
                        <m:sty m:val="p"/>
                      </m:rPr>
                      <a:rPr lang="en-US">
                        <a:latin typeface="Cambria Math" panose="02040503050406030204" pitchFamily="18" charset="0"/>
                      </a:rPr>
                      <m:t>P</m:t>
                    </m:r>
                    <m:r>
                      <a:rPr lang="en-US" b="0" i="0"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oMath>
                </a14:m>
                <a:r>
                  <a:rPr lang="en-US" dirty="0"/>
                  <a:t> for arbitrary binary trees </a:t>
                </a:r>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oMath>
                </a14:m>
                <a:endParaRPr lang="en-US" dirty="0"/>
              </a:p>
              <a:p>
                <a:r>
                  <a:rPr lang="en-US" dirty="0"/>
                  <a:t>Inductive Step: Let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 </a:t>
                </a:r>
              </a:p>
              <a:p>
                <a:endParaRPr lang="en-US" dirty="0"/>
              </a:p>
            </p:txBody>
          </p:sp>
        </mc:Choice>
        <mc:Fallback xmlns="">
          <p:sp>
            <p:nvSpPr>
              <p:cNvPr id="3" name="Content Placeholder 2">
                <a:extLst>
                  <a:ext uri="{FF2B5EF4-FFF2-40B4-BE49-F238E27FC236}">
                    <a16:creationId xmlns:a16="http://schemas.microsoft.com/office/drawing/2014/main" id="{29C74205-55C7-4DD1-A102-B51E01052587}"/>
                  </a:ext>
                </a:extLst>
              </p:cNvPr>
              <p:cNvSpPr>
                <a:spLocks noGrp="1" noRot="1" noChangeAspect="1" noMove="1" noResize="1" noEditPoints="1" noAdjustHandles="1" noChangeArrowheads="1" noChangeShapeType="1" noTextEdit="1"/>
              </p:cNvSpPr>
              <p:nvPr>
                <p:ph idx="1"/>
              </p:nvPr>
            </p:nvSpPr>
            <p:spPr>
              <a:blipFill>
                <a:blip r:embed="rId2"/>
                <a:stretch>
                  <a:fillRect l="-708" t="-1635" r="-163"/>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3A3AF6D2-4253-489D-93AB-2891D4325B4B}"/>
              </a:ext>
            </a:extLst>
          </p:cNvPr>
          <p:cNvSpPr/>
          <p:nvPr/>
        </p:nvSpPr>
        <p:spPr>
          <a:xfrm>
            <a:off x="3626759" y="2557236"/>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656ECF5-3B71-41ED-B958-548621FF1662}"/>
              </a:ext>
            </a:extLst>
          </p:cNvPr>
          <p:cNvGrpSpPr/>
          <p:nvPr/>
        </p:nvGrpSpPr>
        <p:grpSpPr>
          <a:xfrm>
            <a:off x="3888696" y="4438877"/>
            <a:ext cx="1290003" cy="955266"/>
            <a:chOff x="813275" y="4134894"/>
            <a:chExt cx="2488408" cy="1971265"/>
          </a:xfrm>
        </p:grpSpPr>
        <p:grpSp>
          <p:nvGrpSpPr>
            <p:cNvPr id="7" name="Group 6">
              <a:extLst>
                <a:ext uri="{FF2B5EF4-FFF2-40B4-BE49-F238E27FC236}">
                  <a16:creationId xmlns:a16="http://schemas.microsoft.com/office/drawing/2014/main" id="{E2987632-46C3-40FC-9047-91C69412BEF8}"/>
                </a:ext>
              </a:extLst>
            </p:cNvPr>
            <p:cNvGrpSpPr/>
            <p:nvPr/>
          </p:nvGrpSpPr>
          <p:grpSpPr>
            <a:xfrm>
              <a:off x="813275" y="4820284"/>
              <a:ext cx="900113" cy="1285875"/>
              <a:chOff x="1402555" y="4352924"/>
              <a:chExt cx="900113" cy="1285875"/>
            </a:xfrm>
          </p:grpSpPr>
          <mc:AlternateContent xmlns:mc="http://schemas.openxmlformats.org/markup-compatibility/2006" xmlns:a14="http://schemas.microsoft.com/office/drawing/2010/main">
            <mc:Choice Requires="a14">
              <p:sp>
                <p:nvSpPr>
                  <p:cNvPr id="14" name="Isosceles Triangle 13">
                    <a:extLst>
                      <a:ext uri="{FF2B5EF4-FFF2-40B4-BE49-F238E27FC236}">
                        <a16:creationId xmlns:a16="http://schemas.microsoft.com/office/drawing/2014/main" id="{5BE120B9-EBC5-44A7-8A5F-40B27761476E}"/>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𝐿</m:t>
                          </m:r>
                        </m:oMath>
                      </m:oMathPara>
                    </a14:m>
                    <a:endParaRPr lang="en-US" sz="2400" dirty="0"/>
                  </a:p>
                </p:txBody>
              </p:sp>
            </mc:Choice>
            <mc:Fallback xmlns="">
              <p:sp>
                <p:nvSpPr>
                  <p:cNvPr id="14" name="Isosceles Triangle 13">
                    <a:extLst>
                      <a:ext uri="{FF2B5EF4-FFF2-40B4-BE49-F238E27FC236}">
                        <a16:creationId xmlns:a16="http://schemas.microsoft.com/office/drawing/2014/main" id="{5BE120B9-EBC5-44A7-8A5F-40B27761476E}"/>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3"/>
                    <a:stretch>
                      <a:fillRect b="-6667"/>
                    </a:stretch>
                  </a:blipFill>
                </p:spPr>
                <p:txBody>
                  <a:bodyPr/>
                  <a:lstStyle/>
                  <a:p>
                    <a:r>
                      <a:rPr lang="en-US">
                        <a:noFill/>
                      </a:rPr>
                      <a:t> </a:t>
                    </a:r>
                  </a:p>
                </p:txBody>
              </p:sp>
            </mc:Fallback>
          </mc:AlternateContent>
          <p:sp>
            <p:nvSpPr>
              <p:cNvPr id="15" name="Oval 14">
                <a:extLst>
                  <a:ext uri="{FF2B5EF4-FFF2-40B4-BE49-F238E27FC236}">
                    <a16:creationId xmlns:a16="http://schemas.microsoft.com/office/drawing/2014/main" id="{1224C4DF-85E7-4D65-BF9B-B27702A0B814}"/>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77108DEE-BB6B-4CF9-A5D1-34D913292BDD}"/>
                </a:ext>
              </a:extLst>
            </p:cNvPr>
            <p:cNvGrpSpPr/>
            <p:nvPr/>
          </p:nvGrpSpPr>
          <p:grpSpPr>
            <a:xfrm>
              <a:off x="2401570" y="4820284"/>
              <a:ext cx="900113" cy="1285875"/>
              <a:chOff x="1402555" y="4352924"/>
              <a:chExt cx="900113" cy="1285875"/>
            </a:xfrm>
          </p:grpSpPr>
          <mc:AlternateContent xmlns:mc="http://schemas.openxmlformats.org/markup-compatibility/2006" xmlns:a14="http://schemas.microsoft.com/office/drawing/2010/main">
            <mc:Choice Requires="a14">
              <p:sp>
                <p:nvSpPr>
                  <p:cNvPr id="12" name="Isosceles Triangle 11">
                    <a:extLst>
                      <a:ext uri="{FF2B5EF4-FFF2-40B4-BE49-F238E27FC236}">
                        <a16:creationId xmlns:a16="http://schemas.microsoft.com/office/drawing/2014/main" id="{F252362C-6F88-4392-9C76-5EE5991E8E15}"/>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tx1"/>
                              </a:solidFill>
                              <a:latin typeface="Cambria Math" panose="02040503050406030204" pitchFamily="18" charset="0"/>
                            </a:rPr>
                            <m:t>𝑅</m:t>
                          </m:r>
                        </m:oMath>
                      </m:oMathPara>
                    </a14:m>
                    <a:endParaRPr lang="en-US" sz="2400" dirty="0"/>
                  </a:p>
                </p:txBody>
              </p:sp>
            </mc:Choice>
            <mc:Fallback xmlns="">
              <p:sp>
                <p:nvSpPr>
                  <p:cNvPr id="12" name="Isosceles Triangle 11">
                    <a:extLst>
                      <a:ext uri="{FF2B5EF4-FFF2-40B4-BE49-F238E27FC236}">
                        <a16:creationId xmlns:a16="http://schemas.microsoft.com/office/drawing/2014/main" id="{F252362C-6F88-4392-9C76-5EE5991E8E15}"/>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4"/>
                    <a:stretch>
                      <a:fillRect l="-2500" b="-6667"/>
                    </a:stretch>
                  </a:blipFill>
                </p:spPr>
                <p:txBody>
                  <a:bodyPr/>
                  <a:lstStyle/>
                  <a:p>
                    <a:r>
                      <a:rPr lang="en-US">
                        <a:noFill/>
                      </a:rPr>
                      <a:t> </a:t>
                    </a:r>
                  </a:p>
                </p:txBody>
              </p:sp>
            </mc:Fallback>
          </mc:AlternateContent>
          <p:sp>
            <p:nvSpPr>
              <p:cNvPr id="13" name="Oval 12">
                <a:extLst>
                  <a:ext uri="{FF2B5EF4-FFF2-40B4-BE49-F238E27FC236}">
                    <a16:creationId xmlns:a16="http://schemas.microsoft.com/office/drawing/2014/main" id="{F2A5FC40-8BE9-49DF-924E-CEC076854415}"/>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a:extLst>
                <a:ext uri="{FF2B5EF4-FFF2-40B4-BE49-F238E27FC236}">
                  <a16:creationId xmlns:a16="http://schemas.microsoft.com/office/drawing/2014/main" id="{77E6883C-D3B2-4159-9651-A216171DE83B}"/>
                </a:ext>
              </a:extLst>
            </p:cNvPr>
            <p:cNvSpPr/>
            <p:nvPr/>
          </p:nvSpPr>
          <p:spPr>
            <a:xfrm>
              <a:off x="2011045" y="4134894"/>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D191FFC-AC15-4967-84E4-30C8B723DC6D}"/>
                </a:ext>
              </a:extLst>
            </p:cNvPr>
            <p:cNvCxnSpPr>
              <a:stCxn id="9" idx="4"/>
              <a:endCxn id="15" idx="0"/>
            </p:cNvCxnSpPr>
            <p:nvPr/>
          </p:nvCxnSpPr>
          <p:spPr>
            <a:xfrm flipH="1">
              <a:off x="1263333" y="4353969"/>
              <a:ext cx="857250" cy="46631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517D4D-5683-47B2-8093-6B23BB1922E8}"/>
                </a:ext>
              </a:extLst>
            </p:cNvPr>
            <p:cNvCxnSpPr>
              <a:cxnSpLocks/>
              <a:stCxn id="9" idx="4"/>
              <a:endCxn id="12" idx="0"/>
            </p:cNvCxnSpPr>
            <p:nvPr/>
          </p:nvCxnSpPr>
          <p:spPr>
            <a:xfrm>
              <a:off x="2120583" y="4353969"/>
              <a:ext cx="731044" cy="466315"/>
            </a:xfrm>
            <a:prstGeom prst="line">
              <a:avLst/>
            </a:prstGeom>
            <a:ln w="317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12684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72C8E-017A-4D13-9C83-2E3CD3E47A85}"/>
              </a:ext>
            </a:extLst>
          </p:cNvPr>
          <p:cNvSpPr>
            <a:spLocks noGrp="1"/>
          </p:cNvSpPr>
          <p:nvPr>
            <p:ph type="title"/>
          </p:nvPr>
        </p:nvSpPr>
        <p:spPr/>
        <p:txBody>
          <a:bodyPr/>
          <a:lstStyle/>
          <a:p>
            <a:r>
              <a:rPr lang="en-US" dirty="0"/>
              <a:t>Structural Induction on Binary Trees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9C74205-55C7-4DD1-A102-B51E01052587}"/>
                  </a:ext>
                </a:extLst>
              </p:cNvPr>
              <p:cNvSpPr>
                <a:spLocks noGrp="1"/>
              </p:cNvSpPr>
              <p:nvPr>
                <p:ph idx="1"/>
              </p:nvPr>
            </p:nvSpPr>
            <p:spPr>
              <a:xfrm>
                <a:off x="252248" y="1463857"/>
                <a:ext cx="11824138" cy="4845504"/>
              </a:xfrm>
            </p:spPr>
            <p:txBody>
              <a:bodyPr>
                <a:normAutofit fontScale="92500" lnSpcReduction="20000"/>
              </a:bodyPr>
              <a:lstStyle/>
              <a:p>
                <a:r>
                  <a:rPr lang="en-US" dirty="0"/>
                  <a:t>Let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e>
                    </m:d>
                  </m:oMath>
                </a14:m>
                <a:r>
                  <a:rPr lang="en-US" dirty="0"/>
                  <a:t> be “size(</a:t>
                </a:r>
                <a14:m>
                  <m:oMath xmlns:m="http://schemas.openxmlformats.org/officeDocument/2006/math">
                    <m:r>
                      <a:rPr lang="en-US" b="0" i="1" smtClean="0">
                        <a:latin typeface="Cambria Math" panose="02040503050406030204" pitchFamily="18" charset="0"/>
                      </a:rPr>
                      <m:t>𝑇</m:t>
                    </m:r>
                  </m:oMath>
                </a14:m>
                <a:r>
                  <a:rPr lang="en-US" dirty="0"/>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h𝑒𝑖𝑔h𝑡</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e>
                        </m:d>
                        <m:r>
                          <a:rPr lang="en-US" b="0" i="1" smtClean="0">
                            <a:latin typeface="Cambria Math" panose="02040503050406030204" pitchFamily="18" charset="0"/>
                          </a:rPr>
                          <m:t>+1</m:t>
                        </m:r>
                      </m:sup>
                    </m:sSup>
                    <m:r>
                      <a:rPr lang="en-US" b="0" i="1" smtClean="0">
                        <a:latin typeface="Cambria Math" panose="02040503050406030204" pitchFamily="18" charset="0"/>
                      </a:rPr>
                      <m:t>−1“</m:t>
                    </m:r>
                  </m:oMath>
                </a14:m>
                <a:r>
                  <a:rPr lang="en-US" dirty="0"/>
                  <a:t>. 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for all binary trees </a:t>
                </a:r>
                <a14:m>
                  <m:oMath xmlns:m="http://schemas.openxmlformats.org/officeDocument/2006/math">
                    <m:r>
                      <a:rPr lang="en-US" b="0" i="1" smtClean="0">
                        <a:latin typeface="Cambria Math" panose="02040503050406030204" pitchFamily="18" charset="0"/>
                      </a:rPr>
                      <m:t>𝑇</m:t>
                    </m:r>
                  </m:oMath>
                </a14:m>
                <a:r>
                  <a:rPr lang="en-US" dirty="0"/>
                  <a:t> by structural induction.</a:t>
                </a:r>
              </a:p>
              <a:p>
                <a:r>
                  <a:rPr lang="en-US" dirty="0"/>
                  <a:t> Inductive Step: Let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 </a:t>
                </a:r>
              </a:p>
              <a:p>
                <a:endParaRPr lang="en-US" dirty="0"/>
              </a:p>
              <a:p>
                <a:r>
                  <a:rPr lang="en-US" dirty="0"/>
                  <a:t>height</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a:t>
                </a:r>
                <a14:m>
                  <m:oMath xmlns:m="http://schemas.openxmlformats.org/officeDocument/2006/math">
                    <m:r>
                      <a:rPr lang="en-US" b="0" i="1" dirty="0" smtClean="0">
                        <a:latin typeface="Cambria Math" panose="02040503050406030204" pitchFamily="18" charset="0"/>
                      </a:rPr>
                      <m:t>1+</m:t>
                    </m:r>
                    <m:r>
                      <m:rPr>
                        <m:sty m:val="p"/>
                      </m:rPr>
                      <a:rPr lang="en-US" b="0" i="0" dirty="0" smtClean="0">
                        <a:latin typeface="Cambria Math" panose="02040503050406030204" pitchFamily="18" charset="0"/>
                      </a:rPr>
                      <m:t>max</m:t>
                    </m:r>
                    <m:r>
                      <a:rPr lang="en-US" b="0" i="1" dirty="0" smtClean="0">
                        <a:latin typeface="Cambria Math" panose="02040503050406030204" pitchFamily="18" charset="0"/>
                      </a:rPr>
                      <m:t>⁡{</m:t>
                    </m:r>
                    <m:r>
                      <a:rPr lang="en-US" b="0" i="1" dirty="0" smtClean="0">
                        <a:latin typeface="Cambria Math" panose="02040503050406030204" pitchFamily="18" charset="0"/>
                      </a:rPr>
                      <m:t>h𝑒𝑖𝑔h𝑡</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𝐿</m:t>
                        </m:r>
                      </m:e>
                    </m:d>
                    <m:r>
                      <a:rPr lang="en-US" b="0" i="1" dirty="0" smtClean="0">
                        <a:latin typeface="Cambria Math" panose="02040503050406030204" pitchFamily="18" charset="0"/>
                      </a:rPr>
                      <m:t>,</m:t>
                    </m:r>
                    <m:r>
                      <a:rPr lang="en-US" b="0" i="1" dirty="0" smtClean="0">
                        <a:latin typeface="Cambria Math" panose="02040503050406030204" pitchFamily="18" charset="0"/>
                      </a:rPr>
                      <m:t>h𝑒𝑖𝑔h𝑡</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𝑅</m:t>
                        </m:r>
                      </m:e>
                    </m:d>
                    <m:r>
                      <a:rPr lang="en-US" b="0" i="1" dirty="0" smtClean="0">
                        <a:latin typeface="Cambria Math" panose="02040503050406030204" pitchFamily="18" charset="0"/>
                      </a:rPr>
                      <m:t>}</m:t>
                    </m:r>
                  </m:oMath>
                </a14:m>
                <a:endParaRPr lang="en-US" dirty="0"/>
              </a:p>
              <a:p>
                <a:r>
                  <a:rPr lang="en-US" dirty="0"/>
                  <a:t>size(</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1+</m:t>
                    </m:r>
                  </m:oMath>
                </a14:m>
                <a:r>
                  <a:rPr lang="en-US" dirty="0"/>
                  <a:t>size(</a:t>
                </a:r>
                <a14:m>
                  <m:oMath xmlns:m="http://schemas.openxmlformats.org/officeDocument/2006/math">
                    <m:r>
                      <a:rPr lang="en-US" b="0" i="1" smtClean="0">
                        <a:latin typeface="Cambria Math" panose="02040503050406030204" pitchFamily="18" charset="0"/>
                      </a:rPr>
                      <m:t>𝐿</m:t>
                    </m:r>
                  </m:oMath>
                </a14:m>
                <a:r>
                  <a:rPr lang="en-US" dirty="0"/>
                  <a:t>)+size</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oMath>
                </a14:m>
                <a:endParaRPr lang="en-US" dirty="0"/>
              </a:p>
              <a:p>
                <a:r>
                  <a:rPr lang="en-US" dirty="0"/>
                  <a:t> </a:t>
                </a:r>
                <a:endParaRPr lang="en-US" b="0" i="1" dirty="0">
                  <a:latin typeface="Cambria Math" panose="02040503050406030204" pitchFamily="18" charset="0"/>
                </a:endParaRPr>
              </a:p>
              <a:p>
                <a:endParaRPr lang="en-US" dirty="0"/>
              </a:p>
              <a:p>
                <a:pPr marL="0" indent="0">
                  <a:buNone/>
                </a:pPr>
                <a:endParaRPr lang="en-US" dirty="0"/>
              </a:p>
              <a:p>
                <a:pPr marL="0" indent="0">
                  <a:buNone/>
                </a:pPr>
                <a:r>
                  <a:rPr lang="en-US" dirty="0"/>
                  <a:t>So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holds, and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for all binary trees </a:t>
                </a:r>
                <a14:m>
                  <m:oMath xmlns:m="http://schemas.openxmlformats.org/officeDocument/2006/math">
                    <m:r>
                      <a:rPr lang="en-US" b="0" i="1" smtClean="0">
                        <a:latin typeface="Cambria Math" panose="02040503050406030204" pitchFamily="18" charset="0"/>
                      </a:rPr>
                      <m:t>𝑇</m:t>
                    </m:r>
                  </m:oMath>
                </a14:m>
                <a:r>
                  <a:rPr lang="en-US" dirty="0"/>
                  <a:t> by the principle of induction.</a:t>
                </a:r>
              </a:p>
            </p:txBody>
          </p:sp>
        </mc:Choice>
        <mc:Fallback xmlns="">
          <p:sp>
            <p:nvSpPr>
              <p:cNvPr id="3" name="Content Placeholder 2">
                <a:extLst>
                  <a:ext uri="{FF2B5EF4-FFF2-40B4-BE49-F238E27FC236}">
                    <a16:creationId xmlns:a16="http://schemas.microsoft.com/office/drawing/2014/main" id="{29C74205-55C7-4DD1-A102-B51E01052587}"/>
                  </a:ext>
                </a:extLst>
              </p:cNvPr>
              <p:cNvSpPr>
                <a:spLocks noGrp="1" noRot="1" noChangeAspect="1" noMove="1" noResize="1" noEditPoints="1" noAdjustHandles="1" noChangeArrowheads="1" noChangeShapeType="1" noTextEdit="1"/>
              </p:cNvSpPr>
              <p:nvPr>
                <p:ph idx="1"/>
              </p:nvPr>
            </p:nvSpPr>
            <p:spPr>
              <a:xfrm>
                <a:off x="252248" y="1463857"/>
                <a:ext cx="11824138" cy="4845504"/>
              </a:xfrm>
              <a:blipFill>
                <a:blip r:embed="rId2"/>
                <a:stretch>
                  <a:fillRect l="-1289" t="-3145"/>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6656ECF5-3B71-41ED-B958-548621FF1662}"/>
              </a:ext>
            </a:extLst>
          </p:cNvPr>
          <p:cNvGrpSpPr/>
          <p:nvPr/>
        </p:nvGrpSpPr>
        <p:grpSpPr>
          <a:xfrm>
            <a:off x="3585999" y="2000769"/>
            <a:ext cx="1290003" cy="955266"/>
            <a:chOff x="813275" y="4134894"/>
            <a:chExt cx="2488408" cy="1971265"/>
          </a:xfrm>
        </p:grpSpPr>
        <p:grpSp>
          <p:nvGrpSpPr>
            <p:cNvPr id="7" name="Group 6">
              <a:extLst>
                <a:ext uri="{FF2B5EF4-FFF2-40B4-BE49-F238E27FC236}">
                  <a16:creationId xmlns:a16="http://schemas.microsoft.com/office/drawing/2014/main" id="{E2987632-46C3-40FC-9047-91C69412BEF8}"/>
                </a:ext>
              </a:extLst>
            </p:cNvPr>
            <p:cNvGrpSpPr/>
            <p:nvPr/>
          </p:nvGrpSpPr>
          <p:grpSpPr>
            <a:xfrm>
              <a:off x="813275" y="4820284"/>
              <a:ext cx="900113" cy="1285875"/>
              <a:chOff x="1402555" y="4352924"/>
              <a:chExt cx="900113" cy="1285875"/>
            </a:xfrm>
          </p:grpSpPr>
          <mc:AlternateContent xmlns:mc="http://schemas.openxmlformats.org/markup-compatibility/2006" xmlns:a14="http://schemas.microsoft.com/office/drawing/2010/main">
            <mc:Choice Requires="a14">
              <p:sp>
                <p:nvSpPr>
                  <p:cNvPr id="14" name="Isosceles Triangle 13">
                    <a:extLst>
                      <a:ext uri="{FF2B5EF4-FFF2-40B4-BE49-F238E27FC236}">
                        <a16:creationId xmlns:a16="http://schemas.microsoft.com/office/drawing/2014/main" id="{5BE120B9-EBC5-44A7-8A5F-40B27761476E}"/>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𝐿</m:t>
                          </m:r>
                        </m:oMath>
                      </m:oMathPara>
                    </a14:m>
                    <a:endParaRPr lang="en-US" sz="2400" dirty="0"/>
                  </a:p>
                </p:txBody>
              </p:sp>
            </mc:Choice>
            <mc:Fallback xmlns="">
              <p:sp>
                <p:nvSpPr>
                  <p:cNvPr id="14" name="Isosceles Triangle 13">
                    <a:extLst>
                      <a:ext uri="{FF2B5EF4-FFF2-40B4-BE49-F238E27FC236}">
                        <a16:creationId xmlns:a16="http://schemas.microsoft.com/office/drawing/2014/main" id="{5BE120B9-EBC5-44A7-8A5F-40B27761476E}"/>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3"/>
                    <a:stretch>
                      <a:fillRect b="-6667"/>
                    </a:stretch>
                  </a:blipFill>
                </p:spPr>
                <p:txBody>
                  <a:bodyPr/>
                  <a:lstStyle/>
                  <a:p>
                    <a:r>
                      <a:rPr lang="en-US">
                        <a:noFill/>
                      </a:rPr>
                      <a:t> </a:t>
                    </a:r>
                  </a:p>
                </p:txBody>
              </p:sp>
            </mc:Fallback>
          </mc:AlternateContent>
          <p:sp>
            <p:nvSpPr>
              <p:cNvPr id="15" name="Oval 14">
                <a:extLst>
                  <a:ext uri="{FF2B5EF4-FFF2-40B4-BE49-F238E27FC236}">
                    <a16:creationId xmlns:a16="http://schemas.microsoft.com/office/drawing/2014/main" id="{1224C4DF-85E7-4D65-BF9B-B27702A0B814}"/>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77108DEE-BB6B-4CF9-A5D1-34D913292BDD}"/>
                </a:ext>
              </a:extLst>
            </p:cNvPr>
            <p:cNvGrpSpPr/>
            <p:nvPr/>
          </p:nvGrpSpPr>
          <p:grpSpPr>
            <a:xfrm>
              <a:off x="2401570" y="4820284"/>
              <a:ext cx="900113" cy="1285875"/>
              <a:chOff x="1402555" y="4352924"/>
              <a:chExt cx="900113" cy="1285875"/>
            </a:xfrm>
          </p:grpSpPr>
          <mc:AlternateContent xmlns:mc="http://schemas.openxmlformats.org/markup-compatibility/2006" xmlns:a14="http://schemas.microsoft.com/office/drawing/2010/main">
            <mc:Choice Requires="a14">
              <p:sp>
                <p:nvSpPr>
                  <p:cNvPr id="12" name="Isosceles Triangle 11">
                    <a:extLst>
                      <a:ext uri="{FF2B5EF4-FFF2-40B4-BE49-F238E27FC236}">
                        <a16:creationId xmlns:a16="http://schemas.microsoft.com/office/drawing/2014/main" id="{F252362C-6F88-4392-9C76-5EE5991E8E15}"/>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tx1"/>
                              </a:solidFill>
                              <a:latin typeface="Cambria Math" panose="02040503050406030204" pitchFamily="18" charset="0"/>
                            </a:rPr>
                            <m:t>𝑅</m:t>
                          </m:r>
                        </m:oMath>
                      </m:oMathPara>
                    </a14:m>
                    <a:endParaRPr lang="en-US" sz="2400" dirty="0"/>
                  </a:p>
                </p:txBody>
              </p:sp>
            </mc:Choice>
            <mc:Fallback xmlns="">
              <p:sp>
                <p:nvSpPr>
                  <p:cNvPr id="12" name="Isosceles Triangle 11">
                    <a:extLst>
                      <a:ext uri="{FF2B5EF4-FFF2-40B4-BE49-F238E27FC236}">
                        <a16:creationId xmlns:a16="http://schemas.microsoft.com/office/drawing/2014/main" id="{F252362C-6F88-4392-9C76-5EE5991E8E15}"/>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4"/>
                    <a:stretch>
                      <a:fillRect l="-1250" b="-6667"/>
                    </a:stretch>
                  </a:blipFill>
                </p:spPr>
                <p:txBody>
                  <a:bodyPr/>
                  <a:lstStyle/>
                  <a:p>
                    <a:r>
                      <a:rPr lang="en-US">
                        <a:noFill/>
                      </a:rPr>
                      <a:t> </a:t>
                    </a:r>
                  </a:p>
                </p:txBody>
              </p:sp>
            </mc:Fallback>
          </mc:AlternateContent>
          <p:sp>
            <p:nvSpPr>
              <p:cNvPr id="13" name="Oval 12">
                <a:extLst>
                  <a:ext uri="{FF2B5EF4-FFF2-40B4-BE49-F238E27FC236}">
                    <a16:creationId xmlns:a16="http://schemas.microsoft.com/office/drawing/2014/main" id="{F2A5FC40-8BE9-49DF-924E-CEC076854415}"/>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a:extLst>
                <a:ext uri="{FF2B5EF4-FFF2-40B4-BE49-F238E27FC236}">
                  <a16:creationId xmlns:a16="http://schemas.microsoft.com/office/drawing/2014/main" id="{77E6883C-D3B2-4159-9651-A216171DE83B}"/>
                </a:ext>
              </a:extLst>
            </p:cNvPr>
            <p:cNvSpPr/>
            <p:nvPr/>
          </p:nvSpPr>
          <p:spPr>
            <a:xfrm>
              <a:off x="2011045" y="4134894"/>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D191FFC-AC15-4967-84E4-30C8B723DC6D}"/>
                </a:ext>
              </a:extLst>
            </p:cNvPr>
            <p:cNvCxnSpPr>
              <a:stCxn id="9" idx="4"/>
              <a:endCxn id="15" idx="0"/>
            </p:cNvCxnSpPr>
            <p:nvPr/>
          </p:nvCxnSpPr>
          <p:spPr>
            <a:xfrm flipH="1">
              <a:off x="1263333" y="4353969"/>
              <a:ext cx="857250" cy="46631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517D4D-5683-47B2-8093-6B23BB1922E8}"/>
                </a:ext>
              </a:extLst>
            </p:cNvPr>
            <p:cNvCxnSpPr>
              <a:cxnSpLocks/>
              <a:stCxn id="9" idx="4"/>
              <a:endCxn id="12" idx="0"/>
            </p:cNvCxnSpPr>
            <p:nvPr/>
          </p:nvCxnSpPr>
          <p:spPr>
            <a:xfrm>
              <a:off x="2120583" y="4353969"/>
              <a:ext cx="731044" cy="466315"/>
            </a:xfrm>
            <a:prstGeom prst="line">
              <a:avLst/>
            </a:prstGeom>
            <a:ln w="317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85167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72C8E-017A-4D13-9C83-2E3CD3E47A85}"/>
              </a:ext>
            </a:extLst>
          </p:cNvPr>
          <p:cNvSpPr>
            <a:spLocks noGrp="1"/>
          </p:cNvSpPr>
          <p:nvPr>
            <p:ph type="title"/>
          </p:nvPr>
        </p:nvSpPr>
        <p:spPr/>
        <p:txBody>
          <a:bodyPr/>
          <a:lstStyle/>
          <a:p>
            <a:r>
              <a:rPr lang="en-US" dirty="0"/>
              <a:t>Structural Induction on Binary Trees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9C74205-55C7-4DD1-A102-B51E01052587}"/>
                  </a:ext>
                </a:extLst>
              </p:cNvPr>
              <p:cNvSpPr>
                <a:spLocks noGrp="1"/>
              </p:cNvSpPr>
              <p:nvPr>
                <p:ph idx="1"/>
              </p:nvPr>
            </p:nvSpPr>
            <p:spPr>
              <a:xfrm>
                <a:off x="252248" y="1463857"/>
                <a:ext cx="11824138" cy="4845504"/>
              </a:xfrm>
            </p:spPr>
            <p:txBody>
              <a:bodyPr>
                <a:normAutofit fontScale="85000" lnSpcReduction="10000"/>
              </a:bodyPr>
              <a:lstStyle/>
              <a:p>
                <a:r>
                  <a:rPr lang="en-US" dirty="0"/>
                  <a:t>Let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e>
                    </m:d>
                  </m:oMath>
                </a14:m>
                <a:r>
                  <a:rPr lang="en-US" dirty="0"/>
                  <a:t> be “size(</a:t>
                </a:r>
                <a14:m>
                  <m:oMath xmlns:m="http://schemas.openxmlformats.org/officeDocument/2006/math">
                    <m:r>
                      <a:rPr lang="en-US" b="0" i="1" smtClean="0">
                        <a:latin typeface="Cambria Math" panose="02040503050406030204" pitchFamily="18" charset="0"/>
                      </a:rPr>
                      <m:t>𝑇</m:t>
                    </m:r>
                  </m:oMath>
                </a14:m>
                <a:r>
                  <a:rPr lang="en-US" dirty="0"/>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h𝑒𝑖𝑔h𝑡</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e>
                        </m:d>
                        <m:r>
                          <a:rPr lang="en-US" b="0" i="1" smtClean="0">
                            <a:latin typeface="Cambria Math" panose="02040503050406030204" pitchFamily="18" charset="0"/>
                          </a:rPr>
                          <m:t>+1</m:t>
                        </m:r>
                      </m:sup>
                    </m:sSup>
                    <m:r>
                      <a:rPr lang="en-US" b="0" i="1" smtClean="0">
                        <a:latin typeface="Cambria Math" panose="02040503050406030204" pitchFamily="18" charset="0"/>
                      </a:rPr>
                      <m:t>−1“</m:t>
                    </m:r>
                  </m:oMath>
                </a14:m>
                <a:r>
                  <a:rPr lang="en-US" dirty="0"/>
                  <a:t>. 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for all binary trees </a:t>
                </a:r>
                <a14:m>
                  <m:oMath xmlns:m="http://schemas.openxmlformats.org/officeDocument/2006/math">
                    <m:r>
                      <a:rPr lang="en-US" b="0" i="1" smtClean="0">
                        <a:latin typeface="Cambria Math" panose="02040503050406030204" pitchFamily="18" charset="0"/>
                      </a:rPr>
                      <m:t>𝑇</m:t>
                    </m:r>
                  </m:oMath>
                </a14:m>
                <a:r>
                  <a:rPr lang="en-US" dirty="0"/>
                  <a:t> by structural induction.</a:t>
                </a:r>
              </a:p>
              <a:p>
                <a:r>
                  <a:rPr lang="en-US" dirty="0"/>
                  <a:t> Inductive Step: Let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 </a:t>
                </a:r>
              </a:p>
              <a:p>
                <a:endParaRPr lang="en-US" dirty="0"/>
              </a:p>
              <a:p>
                <a:r>
                  <a:rPr lang="en-US" dirty="0"/>
                  <a:t>height</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a:t>
                </a:r>
                <a14:m>
                  <m:oMath xmlns:m="http://schemas.openxmlformats.org/officeDocument/2006/math">
                    <m:r>
                      <a:rPr lang="en-US" b="0" i="1" dirty="0" smtClean="0">
                        <a:latin typeface="Cambria Math" panose="02040503050406030204" pitchFamily="18" charset="0"/>
                      </a:rPr>
                      <m:t>1+</m:t>
                    </m:r>
                    <m:r>
                      <m:rPr>
                        <m:sty m:val="p"/>
                      </m:rPr>
                      <a:rPr lang="en-US" b="0" i="0" dirty="0" smtClean="0">
                        <a:latin typeface="Cambria Math" panose="02040503050406030204" pitchFamily="18" charset="0"/>
                      </a:rPr>
                      <m:t>max</m:t>
                    </m:r>
                    <m:r>
                      <a:rPr lang="en-US" b="0" i="1" dirty="0" smtClean="0">
                        <a:latin typeface="Cambria Math" panose="02040503050406030204" pitchFamily="18" charset="0"/>
                      </a:rPr>
                      <m:t>⁡{</m:t>
                    </m:r>
                    <m:r>
                      <a:rPr lang="en-US" b="0" i="1" dirty="0" smtClean="0">
                        <a:latin typeface="Cambria Math" panose="02040503050406030204" pitchFamily="18" charset="0"/>
                      </a:rPr>
                      <m:t>h𝑒𝑖𝑔h𝑡</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𝐿</m:t>
                        </m:r>
                      </m:e>
                    </m:d>
                    <m:r>
                      <a:rPr lang="en-US" b="0" i="1" dirty="0" smtClean="0">
                        <a:latin typeface="Cambria Math" panose="02040503050406030204" pitchFamily="18" charset="0"/>
                      </a:rPr>
                      <m:t>,</m:t>
                    </m:r>
                    <m:r>
                      <a:rPr lang="en-US" b="0" i="1" dirty="0" smtClean="0">
                        <a:latin typeface="Cambria Math" panose="02040503050406030204" pitchFamily="18" charset="0"/>
                      </a:rPr>
                      <m:t>h𝑒𝑖𝑔h𝑡</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𝑅</m:t>
                        </m:r>
                      </m:e>
                    </m:d>
                    <m:r>
                      <a:rPr lang="en-US" b="0" i="1" dirty="0" smtClean="0">
                        <a:latin typeface="Cambria Math" panose="02040503050406030204" pitchFamily="18" charset="0"/>
                      </a:rPr>
                      <m:t>}</m:t>
                    </m:r>
                  </m:oMath>
                </a14:m>
                <a:endParaRPr lang="en-US" dirty="0"/>
              </a:p>
              <a:p>
                <a:r>
                  <a:rPr lang="en-US" dirty="0"/>
                  <a:t>size(</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1+</m:t>
                    </m:r>
                  </m:oMath>
                </a14:m>
                <a:r>
                  <a:rPr lang="en-US" dirty="0"/>
                  <a:t>size(</a:t>
                </a:r>
                <a14:m>
                  <m:oMath xmlns:m="http://schemas.openxmlformats.org/officeDocument/2006/math">
                    <m:r>
                      <a:rPr lang="en-US" b="0" i="1" smtClean="0">
                        <a:latin typeface="Cambria Math" panose="02040503050406030204" pitchFamily="18" charset="0"/>
                      </a:rPr>
                      <m:t>𝐿</m:t>
                    </m:r>
                  </m:oMath>
                </a14:m>
                <a:r>
                  <a:rPr lang="en-US" dirty="0"/>
                  <a:t>)+size</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oMath>
                </a14:m>
                <a:endParaRPr lang="en-US" dirty="0"/>
              </a:p>
              <a:p>
                <a:r>
                  <a:rPr lang="en-US" dirty="0"/>
                  <a:t>size(</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=1</a:t>
                </a:r>
                <a14:m>
                  <m:oMath xmlns:m="http://schemas.openxmlformats.org/officeDocument/2006/math">
                    <m:r>
                      <a:rPr lang="en-US" i="1" dirty="0">
                        <a:latin typeface="Cambria Math" panose="02040503050406030204" pitchFamily="18" charset="0"/>
                      </a:rPr>
                      <m:t>+</m:t>
                    </m:r>
                  </m:oMath>
                </a14:m>
                <a:r>
                  <a:rPr lang="en-US" dirty="0"/>
                  <a:t>size(</a:t>
                </a:r>
                <a14:m>
                  <m:oMath xmlns:m="http://schemas.openxmlformats.org/officeDocument/2006/math">
                    <m:r>
                      <a:rPr lang="en-US" i="1">
                        <a:latin typeface="Cambria Math" panose="02040503050406030204" pitchFamily="18" charset="0"/>
                      </a:rPr>
                      <m:t>𝐿</m:t>
                    </m:r>
                  </m:oMath>
                </a14:m>
                <a:r>
                  <a:rPr lang="en-US" dirty="0"/>
                  <a:t>)+size</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𝑅</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1+2</m:t>
                        </m:r>
                      </m:e>
                      <m:sup>
                        <m:r>
                          <a:rPr lang="en-US" b="0" i="1" smtClean="0">
                            <a:latin typeface="Cambria Math" panose="02040503050406030204" pitchFamily="18" charset="0"/>
                          </a:rPr>
                          <m:t>h𝑒𝑖𝑔h𝑡</m:t>
                        </m:r>
                        <m:d>
                          <m:dPr>
                            <m:ctrlPr>
                              <a:rPr lang="en-US" b="0" i="1" smtClean="0">
                                <a:latin typeface="Cambria Math" panose="02040503050406030204" pitchFamily="18" charset="0"/>
                              </a:rPr>
                            </m:ctrlPr>
                          </m:dPr>
                          <m:e>
                            <m:r>
                              <a:rPr lang="en-US" b="0" i="1" smtClean="0">
                                <a:latin typeface="Cambria Math" panose="02040503050406030204" pitchFamily="18" charset="0"/>
                              </a:rPr>
                              <m:t>𝐿</m:t>
                            </m:r>
                          </m:e>
                        </m:d>
                        <m:r>
                          <a:rPr lang="en-US" b="0" i="1" smtClean="0">
                            <a:latin typeface="Cambria Math" panose="02040503050406030204" pitchFamily="18" charset="0"/>
                          </a:rPr>
                          <m:t>+1</m:t>
                        </m:r>
                      </m:sup>
                    </m:sSup>
                    <m:r>
                      <a:rPr lang="en-US" b="0" i="1" smtClean="0">
                        <a:latin typeface="Cambria Math" panose="02040503050406030204" pitchFamily="18" charset="0"/>
                      </a:rPr>
                      <m:t>−1</m:t>
                    </m:r>
                    <m:sSup>
                      <m:sSupPr>
                        <m:ctrlPr>
                          <a:rPr lang="en-US" i="1">
                            <a:latin typeface="Cambria Math" panose="02040503050406030204" pitchFamily="18" charset="0"/>
                          </a:rPr>
                        </m:ctrlPr>
                      </m:sSupPr>
                      <m:e>
                        <m:r>
                          <a:rPr lang="en-US" b="0" i="1" smtClean="0">
                            <a:latin typeface="Cambria Math" panose="02040503050406030204" pitchFamily="18" charset="0"/>
                          </a:rPr>
                          <m:t>+</m:t>
                        </m:r>
                        <m:r>
                          <a:rPr lang="en-US" i="1">
                            <a:latin typeface="Cambria Math" panose="02040503050406030204" pitchFamily="18" charset="0"/>
                          </a:rPr>
                          <m:t>2</m:t>
                        </m:r>
                      </m:e>
                      <m:sup>
                        <m:r>
                          <a:rPr lang="en-US" i="1">
                            <a:latin typeface="Cambria Math" panose="02040503050406030204" pitchFamily="18" charset="0"/>
                          </a:rPr>
                          <m:t>h𝑒𝑖𝑔h𝑡</m:t>
                        </m:r>
                        <m:d>
                          <m:dPr>
                            <m:ctrlPr>
                              <a:rPr lang="en-US" i="1">
                                <a:latin typeface="Cambria Math" panose="02040503050406030204" pitchFamily="18" charset="0"/>
                              </a:rPr>
                            </m:ctrlPr>
                          </m:dPr>
                          <m:e>
                            <m:r>
                              <a:rPr lang="en-US" b="0" i="1" smtClean="0">
                                <a:latin typeface="Cambria Math" panose="02040503050406030204" pitchFamily="18" charset="0"/>
                              </a:rPr>
                              <m:t>𝑅</m:t>
                            </m:r>
                          </m:e>
                        </m:d>
                        <m:r>
                          <a:rPr lang="en-US" i="1">
                            <a:latin typeface="Cambria Math" panose="02040503050406030204" pitchFamily="18" charset="0"/>
                          </a:rPr>
                          <m:t>+1</m:t>
                        </m:r>
                      </m:sup>
                    </m:sSup>
                    <m:r>
                      <a:rPr lang="en-US" i="1">
                        <a:latin typeface="Cambria Math" panose="02040503050406030204" pitchFamily="18" charset="0"/>
                      </a:rPr>
                      <m:t>−1</m:t>
                    </m:r>
                  </m:oMath>
                </a14:m>
                <a:r>
                  <a:rPr lang="en-US" dirty="0"/>
                  <a:t> (by IH)</a:t>
                </a:r>
              </a:p>
              <a:p>
                <a14:m>
                  <m:oMath xmlns:m="http://schemas.openxmlformats.org/officeDocument/2006/math">
                    <m:r>
                      <a:rPr lang="en-US" b="0" i="1" smtClean="0">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h𝑒𝑖𝑔h𝑡</m:t>
                        </m:r>
                        <m:d>
                          <m:dPr>
                            <m:ctrlPr>
                              <a:rPr lang="en-US" i="1">
                                <a:latin typeface="Cambria Math" panose="02040503050406030204" pitchFamily="18" charset="0"/>
                              </a:rPr>
                            </m:ctrlPr>
                          </m:dPr>
                          <m:e>
                            <m:r>
                              <a:rPr lang="en-US" i="1">
                                <a:latin typeface="Cambria Math" panose="02040503050406030204" pitchFamily="18" charset="0"/>
                              </a:rPr>
                              <m:t>𝐿</m:t>
                            </m:r>
                          </m:e>
                        </m:d>
                        <m:r>
                          <a:rPr lang="en-US" i="1">
                            <a:latin typeface="Cambria Math" panose="02040503050406030204" pitchFamily="18" charset="0"/>
                          </a:rPr>
                          <m:t>+1</m:t>
                        </m:r>
                      </m:sup>
                    </m:sSup>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h𝑒𝑖𝑔h𝑡</m:t>
                        </m:r>
                        <m:d>
                          <m:dPr>
                            <m:ctrlPr>
                              <a:rPr lang="en-US" i="1">
                                <a:latin typeface="Cambria Math" panose="02040503050406030204" pitchFamily="18" charset="0"/>
                              </a:rPr>
                            </m:ctrlPr>
                          </m:dPr>
                          <m:e>
                            <m:r>
                              <a:rPr lang="en-US" b="0" i="1" smtClean="0">
                                <a:latin typeface="Cambria Math" panose="02040503050406030204" pitchFamily="18" charset="0"/>
                              </a:rPr>
                              <m:t>𝑅</m:t>
                            </m:r>
                          </m:e>
                        </m:d>
                        <m:r>
                          <a:rPr lang="en-US" i="1">
                            <a:latin typeface="Cambria Math" panose="02040503050406030204" pitchFamily="18" charset="0"/>
                          </a:rPr>
                          <m:t>+1</m:t>
                        </m:r>
                      </m:sup>
                    </m:sSup>
                    <m:r>
                      <a:rPr lang="en-US" b="0" i="1" smtClean="0">
                        <a:latin typeface="Cambria Math" panose="02040503050406030204" pitchFamily="18" charset="0"/>
                      </a:rPr>
                      <m:t>−1</m:t>
                    </m:r>
                  </m:oMath>
                </a14:m>
                <a:r>
                  <a:rPr lang="en-US" dirty="0"/>
                  <a:t>  (cancel 1’s)</a:t>
                </a:r>
              </a:p>
              <a:p>
                <a:r>
                  <a:rPr lang="en-US" dirty="0"/>
                  <a:t>                    </a:t>
                </a:r>
                <a14:m>
                  <m:oMath xmlns:m="http://schemas.openxmlformats.org/officeDocument/2006/math">
                    <m:r>
                      <a:rPr lang="en-US" b="0" i="1" smtClean="0">
                        <a:latin typeface="Cambria Math" panose="02040503050406030204" pitchFamily="18" charset="0"/>
                      </a:rPr>
                      <m:t>≤</m:t>
                    </m:r>
                  </m:oMath>
                </a14:m>
                <a:r>
                  <a:rPr lang="en-US" dirty="0"/>
                  <a:t> </a:t>
                </a:r>
                <a14:m>
                  <m:oMath xmlns:m="http://schemas.openxmlformats.org/officeDocument/2006/math">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h𝑒𝑖𝑔h𝑡</m:t>
                        </m:r>
                        <m:r>
                          <a:rPr lang="en-US" b="0" i="1" dirty="0" smtClean="0">
                            <a:latin typeface="Cambria Math" panose="02040503050406030204" pitchFamily="18" charset="0"/>
                          </a:rPr>
                          <m:t>(</m:t>
                        </m:r>
                        <m:r>
                          <a:rPr lang="en-US" b="0" i="1" dirty="0" smtClean="0">
                            <a:latin typeface="Cambria Math" panose="02040503050406030204" pitchFamily="18" charset="0"/>
                          </a:rPr>
                          <m:t>𝑇</m:t>
                        </m:r>
                        <m:r>
                          <a:rPr lang="en-US" b="0" i="1" dirty="0" smtClean="0">
                            <a:latin typeface="Cambria Math" panose="02040503050406030204" pitchFamily="18" charset="0"/>
                          </a:rPr>
                          <m:t>)</m:t>
                        </m:r>
                      </m:sup>
                    </m:sSup>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h𝑒𝑖𝑔h𝑡</m:t>
                        </m:r>
                        <m:r>
                          <a:rPr lang="en-US" b="0" i="1" dirty="0" smtClean="0">
                            <a:latin typeface="Cambria Math" panose="02040503050406030204" pitchFamily="18" charset="0"/>
                          </a:rPr>
                          <m:t>(</m:t>
                        </m:r>
                        <m:r>
                          <a:rPr lang="en-US" b="0" i="1" dirty="0" smtClean="0">
                            <a:latin typeface="Cambria Math" panose="02040503050406030204" pitchFamily="18" charset="0"/>
                          </a:rPr>
                          <m:t>𝑇</m:t>
                        </m:r>
                        <m:r>
                          <a:rPr lang="en-US" b="0" i="1" dirty="0" smtClean="0">
                            <a:latin typeface="Cambria Math" panose="02040503050406030204" pitchFamily="18" charset="0"/>
                          </a:rPr>
                          <m:t>)</m:t>
                        </m:r>
                      </m:sup>
                    </m:sSup>
                    <m:r>
                      <a:rPr lang="en-US" b="0" i="1" dirty="0" smtClean="0">
                        <a:latin typeface="Cambria Math" panose="02040503050406030204" pitchFamily="18" charset="0"/>
                      </a:rPr>
                      <m:t>−1=</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h𝑒𝑖𝑔h𝑡</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𝑇</m:t>
                            </m:r>
                          </m:e>
                        </m:d>
                        <m:r>
                          <a:rPr lang="en-US" b="0" i="1" dirty="0" smtClean="0">
                            <a:latin typeface="Cambria Math" panose="02040503050406030204" pitchFamily="18" charset="0"/>
                          </a:rPr>
                          <m:t>+1</m:t>
                        </m:r>
                      </m:sup>
                    </m:sSup>
                    <m:r>
                      <a:rPr lang="en-US" b="0" i="1" dirty="0" smtClean="0">
                        <a:latin typeface="Cambria Math" panose="02040503050406030204" pitchFamily="18" charset="0"/>
                      </a:rPr>
                      <m:t>−1</m:t>
                    </m:r>
                  </m:oMath>
                </a14:m>
                <a:r>
                  <a:rPr lang="en-US" dirty="0"/>
                  <a:t> (</a:t>
                </a:r>
                <a14:m>
                  <m:oMath xmlns:m="http://schemas.openxmlformats.org/officeDocument/2006/math">
                    <m:r>
                      <a:rPr lang="en-US" b="0" i="1" dirty="0" smtClean="0">
                        <a:latin typeface="Cambria Math" panose="02040503050406030204" pitchFamily="18" charset="0"/>
                      </a:rPr>
                      <m:t>𝑇</m:t>
                    </m:r>
                  </m:oMath>
                </a14:m>
                <a:r>
                  <a:rPr lang="en-US" dirty="0"/>
                  <a:t> taller than subtrees)</a:t>
                </a:r>
              </a:p>
              <a:p>
                <a:r>
                  <a:rPr lang="en-US" dirty="0"/>
                  <a:t>So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holds, and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for all binary trees </a:t>
                </a:r>
                <a14:m>
                  <m:oMath xmlns:m="http://schemas.openxmlformats.org/officeDocument/2006/math">
                    <m:r>
                      <a:rPr lang="en-US" b="0" i="1" smtClean="0">
                        <a:latin typeface="Cambria Math" panose="02040503050406030204" pitchFamily="18" charset="0"/>
                      </a:rPr>
                      <m:t>𝑇</m:t>
                    </m:r>
                  </m:oMath>
                </a14:m>
                <a:r>
                  <a:rPr lang="en-US" dirty="0"/>
                  <a:t> by the principle of induction.</a:t>
                </a:r>
              </a:p>
            </p:txBody>
          </p:sp>
        </mc:Choice>
        <mc:Fallback xmlns="">
          <p:sp>
            <p:nvSpPr>
              <p:cNvPr id="3" name="Content Placeholder 2">
                <a:extLst>
                  <a:ext uri="{FF2B5EF4-FFF2-40B4-BE49-F238E27FC236}">
                    <a16:creationId xmlns:a16="http://schemas.microsoft.com/office/drawing/2014/main" id="{29C74205-55C7-4DD1-A102-B51E01052587}"/>
                  </a:ext>
                </a:extLst>
              </p:cNvPr>
              <p:cNvSpPr>
                <a:spLocks noGrp="1" noRot="1" noChangeAspect="1" noMove="1" noResize="1" noEditPoints="1" noAdjustHandles="1" noChangeArrowheads="1" noChangeShapeType="1" noTextEdit="1"/>
              </p:cNvSpPr>
              <p:nvPr>
                <p:ph idx="1"/>
              </p:nvPr>
            </p:nvSpPr>
            <p:spPr>
              <a:xfrm>
                <a:off x="252248" y="1463857"/>
                <a:ext cx="11824138" cy="4845504"/>
              </a:xfrm>
              <a:blipFill>
                <a:blip r:embed="rId2"/>
                <a:stretch>
                  <a:fillRect l="-412" t="-2013" r="-1804"/>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6656ECF5-3B71-41ED-B958-548621FF1662}"/>
              </a:ext>
            </a:extLst>
          </p:cNvPr>
          <p:cNvGrpSpPr/>
          <p:nvPr/>
        </p:nvGrpSpPr>
        <p:grpSpPr>
          <a:xfrm>
            <a:off x="3585999" y="2000769"/>
            <a:ext cx="1290003" cy="955266"/>
            <a:chOff x="813275" y="4134894"/>
            <a:chExt cx="2488408" cy="1971265"/>
          </a:xfrm>
        </p:grpSpPr>
        <p:grpSp>
          <p:nvGrpSpPr>
            <p:cNvPr id="7" name="Group 6">
              <a:extLst>
                <a:ext uri="{FF2B5EF4-FFF2-40B4-BE49-F238E27FC236}">
                  <a16:creationId xmlns:a16="http://schemas.microsoft.com/office/drawing/2014/main" id="{E2987632-46C3-40FC-9047-91C69412BEF8}"/>
                </a:ext>
              </a:extLst>
            </p:cNvPr>
            <p:cNvGrpSpPr/>
            <p:nvPr/>
          </p:nvGrpSpPr>
          <p:grpSpPr>
            <a:xfrm>
              <a:off x="813275" y="4820284"/>
              <a:ext cx="900113" cy="1285875"/>
              <a:chOff x="1402555" y="4352924"/>
              <a:chExt cx="900113" cy="1285875"/>
            </a:xfrm>
          </p:grpSpPr>
          <mc:AlternateContent xmlns:mc="http://schemas.openxmlformats.org/markup-compatibility/2006" xmlns:a14="http://schemas.microsoft.com/office/drawing/2010/main">
            <mc:Choice Requires="a14">
              <p:sp>
                <p:nvSpPr>
                  <p:cNvPr id="14" name="Isosceles Triangle 13">
                    <a:extLst>
                      <a:ext uri="{FF2B5EF4-FFF2-40B4-BE49-F238E27FC236}">
                        <a16:creationId xmlns:a16="http://schemas.microsoft.com/office/drawing/2014/main" id="{5BE120B9-EBC5-44A7-8A5F-40B27761476E}"/>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𝐿</m:t>
                          </m:r>
                        </m:oMath>
                      </m:oMathPara>
                    </a14:m>
                    <a:endParaRPr lang="en-US" sz="2400" dirty="0"/>
                  </a:p>
                </p:txBody>
              </p:sp>
            </mc:Choice>
            <mc:Fallback xmlns="">
              <p:sp>
                <p:nvSpPr>
                  <p:cNvPr id="14" name="Isosceles Triangle 13">
                    <a:extLst>
                      <a:ext uri="{FF2B5EF4-FFF2-40B4-BE49-F238E27FC236}">
                        <a16:creationId xmlns:a16="http://schemas.microsoft.com/office/drawing/2014/main" id="{5BE120B9-EBC5-44A7-8A5F-40B27761476E}"/>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3"/>
                    <a:stretch>
                      <a:fillRect b="-6667"/>
                    </a:stretch>
                  </a:blipFill>
                </p:spPr>
                <p:txBody>
                  <a:bodyPr/>
                  <a:lstStyle/>
                  <a:p>
                    <a:r>
                      <a:rPr lang="en-US">
                        <a:noFill/>
                      </a:rPr>
                      <a:t> </a:t>
                    </a:r>
                  </a:p>
                </p:txBody>
              </p:sp>
            </mc:Fallback>
          </mc:AlternateContent>
          <p:sp>
            <p:nvSpPr>
              <p:cNvPr id="15" name="Oval 14">
                <a:extLst>
                  <a:ext uri="{FF2B5EF4-FFF2-40B4-BE49-F238E27FC236}">
                    <a16:creationId xmlns:a16="http://schemas.microsoft.com/office/drawing/2014/main" id="{1224C4DF-85E7-4D65-BF9B-B27702A0B814}"/>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77108DEE-BB6B-4CF9-A5D1-34D913292BDD}"/>
                </a:ext>
              </a:extLst>
            </p:cNvPr>
            <p:cNvGrpSpPr/>
            <p:nvPr/>
          </p:nvGrpSpPr>
          <p:grpSpPr>
            <a:xfrm>
              <a:off x="2401570" y="4820284"/>
              <a:ext cx="900113" cy="1285875"/>
              <a:chOff x="1402555" y="4352924"/>
              <a:chExt cx="900113" cy="1285875"/>
            </a:xfrm>
          </p:grpSpPr>
          <mc:AlternateContent xmlns:mc="http://schemas.openxmlformats.org/markup-compatibility/2006" xmlns:a14="http://schemas.microsoft.com/office/drawing/2010/main">
            <mc:Choice Requires="a14">
              <p:sp>
                <p:nvSpPr>
                  <p:cNvPr id="12" name="Isosceles Triangle 11">
                    <a:extLst>
                      <a:ext uri="{FF2B5EF4-FFF2-40B4-BE49-F238E27FC236}">
                        <a16:creationId xmlns:a16="http://schemas.microsoft.com/office/drawing/2014/main" id="{F252362C-6F88-4392-9C76-5EE5991E8E15}"/>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tx1"/>
                              </a:solidFill>
                              <a:latin typeface="Cambria Math" panose="02040503050406030204" pitchFamily="18" charset="0"/>
                            </a:rPr>
                            <m:t>𝑅</m:t>
                          </m:r>
                        </m:oMath>
                      </m:oMathPara>
                    </a14:m>
                    <a:endParaRPr lang="en-US" sz="2400" dirty="0"/>
                  </a:p>
                </p:txBody>
              </p:sp>
            </mc:Choice>
            <mc:Fallback xmlns="">
              <p:sp>
                <p:nvSpPr>
                  <p:cNvPr id="12" name="Isosceles Triangle 11">
                    <a:extLst>
                      <a:ext uri="{FF2B5EF4-FFF2-40B4-BE49-F238E27FC236}">
                        <a16:creationId xmlns:a16="http://schemas.microsoft.com/office/drawing/2014/main" id="{F252362C-6F88-4392-9C76-5EE5991E8E15}"/>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4"/>
                    <a:stretch>
                      <a:fillRect l="-1250" b="-6667"/>
                    </a:stretch>
                  </a:blipFill>
                </p:spPr>
                <p:txBody>
                  <a:bodyPr/>
                  <a:lstStyle/>
                  <a:p>
                    <a:r>
                      <a:rPr lang="en-US">
                        <a:noFill/>
                      </a:rPr>
                      <a:t> </a:t>
                    </a:r>
                  </a:p>
                </p:txBody>
              </p:sp>
            </mc:Fallback>
          </mc:AlternateContent>
          <p:sp>
            <p:nvSpPr>
              <p:cNvPr id="13" name="Oval 12">
                <a:extLst>
                  <a:ext uri="{FF2B5EF4-FFF2-40B4-BE49-F238E27FC236}">
                    <a16:creationId xmlns:a16="http://schemas.microsoft.com/office/drawing/2014/main" id="{F2A5FC40-8BE9-49DF-924E-CEC076854415}"/>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a:extLst>
                <a:ext uri="{FF2B5EF4-FFF2-40B4-BE49-F238E27FC236}">
                  <a16:creationId xmlns:a16="http://schemas.microsoft.com/office/drawing/2014/main" id="{77E6883C-D3B2-4159-9651-A216171DE83B}"/>
                </a:ext>
              </a:extLst>
            </p:cNvPr>
            <p:cNvSpPr/>
            <p:nvPr/>
          </p:nvSpPr>
          <p:spPr>
            <a:xfrm>
              <a:off x="2011045" y="4134894"/>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D191FFC-AC15-4967-84E4-30C8B723DC6D}"/>
                </a:ext>
              </a:extLst>
            </p:cNvPr>
            <p:cNvCxnSpPr>
              <a:stCxn id="9" idx="4"/>
              <a:endCxn id="15" idx="0"/>
            </p:cNvCxnSpPr>
            <p:nvPr/>
          </p:nvCxnSpPr>
          <p:spPr>
            <a:xfrm flipH="1">
              <a:off x="1263333" y="4353969"/>
              <a:ext cx="857250" cy="46631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517D4D-5683-47B2-8093-6B23BB1922E8}"/>
                </a:ext>
              </a:extLst>
            </p:cNvPr>
            <p:cNvCxnSpPr>
              <a:cxnSpLocks/>
              <a:stCxn id="9" idx="4"/>
              <a:endCxn id="12" idx="0"/>
            </p:cNvCxnSpPr>
            <p:nvPr/>
          </p:nvCxnSpPr>
          <p:spPr>
            <a:xfrm>
              <a:off x="2120583" y="4353969"/>
              <a:ext cx="731044" cy="466315"/>
            </a:xfrm>
            <a:prstGeom prst="line">
              <a:avLst/>
            </a:prstGeom>
            <a:ln w="317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75849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E86DCB-9222-4041-891D-1A7E95F6D40D}"/>
              </a:ext>
            </a:extLst>
          </p:cNvPr>
          <p:cNvSpPr>
            <a:spLocks noGrp="1"/>
          </p:cNvSpPr>
          <p:nvPr>
            <p:ph type="title"/>
          </p:nvPr>
        </p:nvSpPr>
        <p:spPr/>
        <p:txBody>
          <a:bodyPr/>
          <a:lstStyle/>
          <a:p>
            <a:r>
              <a:rPr lang="en-US" dirty="0"/>
              <a:t>Part 3 of the course!</a:t>
            </a:r>
          </a:p>
        </p:txBody>
      </p:sp>
      <p:sp>
        <p:nvSpPr>
          <p:cNvPr id="5" name="Text Placeholder 4">
            <a:extLst>
              <a:ext uri="{FF2B5EF4-FFF2-40B4-BE49-F238E27FC236}">
                <a16:creationId xmlns:a16="http://schemas.microsoft.com/office/drawing/2014/main" id="{BB805564-88C6-4F33-8261-D8BCA4656B9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08571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6F588-9C57-4A2B-9092-C642D880CB8D}"/>
              </a:ext>
            </a:extLst>
          </p:cNvPr>
          <p:cNvSpPr>
            <a:spLocks noGrp="1"/>
          </p:cNvSpPr>
          <p:nvPr>
            <p:ph type="title"/>
          </p:nvPr>
        </p:nvSpPr>
        <p:spPr/>
        <p:txBody>
          <a:bodyPr/>
          <a:lstStyle/>
          <a:p>
            <a:r>
              <a:rPr lang="en-US" dirty="0"/>
              <a:t>Course Outline</a:t>
            </a:r>
          </a:p>
        </p:txBody>
      </p:sp>
      <p:sp>
        <p:nvSpPr>
          <p:cNvPr id="3" name="Content Placeholder 2">
            <a:extLst>
              <a:ext uri="{FF2B5EF4-FFF2-40B4-BE49-F238E27FC236}">
                <a16:creationId xmlns:a16="http://schemas.microsoft.com/office/drawing/2014/main" id="{40C0BD4F-5D41-4C46-B192-05809687A625}"/>
              </a:ext>
            </a:extLst>
          </p:cNvPr>
          <p:cNvSpPr>
            <a:spLocks noGrp="1"/>
          </p:cNvSpPr>
          <p:nvPr>
            <p:ph idx="1"/>
          </p:nvPr>
        </p:nvSpPr>
        <p:spPr>
          <a:xfrm>
            <a:off x="575240" y="1457556"/>
            <a:ext cx="11187258" cy="5137168"/>
          </a:xfrm>
        </p:spPr>
        <p:txBody>
          <a:bodyPr>
            <a:normAutofit/>
          </a:bodyPr>
          <a:lstStyle/>
          <a:p>
            <a:r>
              <a:rPr lang="en-US" dirty="0"/>
              <a:t>Symbolic Logic (training wheels; lectures 1-8) </a:t>
            </a:r>
          </a:p>
          <a:p>
            <a:pPr lvl="1"/>
            <a:r>
              <a:rPr lang="en-US" dirty="0"/>
              <a:t>Just make arguments in mechanical ways.</a:t>
            </a:r>
          </a:p>
          <a:p>
            <a:r>
              <a:rPr lang="en-US" dirty="0"/>
              <a:t>Set Theory/Arithmetic (bike in your backyard; lectures 9-19)</a:t>
            </a:r>
          </a:p>
          <a:p>
            <a:r>
              <a:rPr lang="en-US" dirty="0"/>
              <a:t>Models of computation (biking in your neighborhood; lectures 19-30)</a:t>
            </a:r>
          </a:p>
          <a:p>
            <a:pPr lvl="1"/>
            <a:r>
              <a:rPr lang="en-US" dirty="0"/>
              <a:t>Still make and communicate rigorous arguments</a:t>
            </a:r>
          </a:p>
          <a:p>
            <a:pPr lvl="1"/>
            <a:r>
              <a:rPr lang="en-US" dirty="0"/>
              <a:t>But now with objects you haven’t used before.</a:t>
            </a:r>
          </a:p>
          <a:p>
            <a:pPr lvl="2"/>
            <a:r>
              <a:rPr lang="en-US" dirty="0"/>
              <a:t>A first taste of how we can argue rigorously about computers.</a:t>
            </a:r>
          </a:p>
          <a:p>
            <a:pPr lvl="1"/>
            <a:r>
              <a:rPr lang="en-US" dirty="0"/>
              <a:t>This week: regular expressions and context free grammars – understand these “simpler computers”</a:t>
            </a:r>
          </a:p>
          <a:p>
            <a:pPr lvl="1"/>
            <a:r>
              <a:rPr lang="en-US" dirty="0"/>
              <a:t>After Thanksgiving: what these simple computers can do</a:t>
            </a:r>
            <a:br>
              <a:rPr lang="en-US" dirty="0"/>
            </a:br>
            <a:r>
              <a:rPr lang="en-US" dirty="0"/>
              <a:t>Last week of class: what simple computers (and normal ones) can’t do.</a:t>
            </a:r>
          </a:p>
        </p:txBody>
      </p:sp>
    </p:spTree>
    <p:extLst>
      <p:ext uri="{BB962C8B-B14F-4D97-AF65-F5344CB8AC3E}">
        <p14:creationId xmlns:p14="http://schemas.microsoft.com/office/powerpoint/2010/main" val="2855593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F36A3-7987-4328-BDF8-6E08FF716C48}"/>
              </a:ext>
            </a:extLst>
          </p:cNvPr>
          <p:cNvSpPr>
            <a:spLocks noGrp="1"/>
          </p:cNvSpPr>
          <p:nvPr>
            <p:ph type="title"/>
          </p:nvPr>
        </p:nvSpPr>
        <p:spPr/>
        <p:txBody>
          <a:bodyPr/>
          <a:lstStyle/>
          <a:p>
            <a:r>
              <a:rPr lang="en-US" dirty="0"/>
              <a:t>Regular Expressions</a:t>
            </a:r>
          </a:p>
        </p:txBody>
      </p:sp>
      <p:sp>
        <p:nvSpPr>
          <p:cNvPr id="5" name="Text Placeholder 4">
            <a:extLst>
              <a:ext uri="{FF2B5EF4-FFF2-40B4-BE49-F238E27FC236}">
                <a16:creationId xmlns:a16="http://schemas.microsoft.com/office/drawing/2014/main" id="{B4E4E6B5-214C-4BAC-A1D1-10764BC68E8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73051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B6A349-2563-424D-9F4E-D23CC86C92CC}"/>
              </a:ext>
            </a:extLst>
          </p:cNvPr>
          <p:cNvSpPr>
            <a:spLocks noGrp="1"/>
          </p:cNvSpPr>
          <p:nvPr>
            <p:ph type="title"/>
          </p:nvPr>
        </p:nvSpPr>
        <p:spPr/>
        <p:txBody>
          <a:bodyPr/>
          <a:lstStyle/>
          <a:p>
            <a:r>
              <a:rPr lang="en-US" dirty="0"/>
              <a:t>Regular Expressions</a:t>
            </a:r>
          </a:p>
        </p:txBody>
      </p:sp>
      <p:sp>
        <p:nvSpPr>
          <p:cNvPr id="6" name="Content Placeholder 5">
            <a:extLst>
              <a:ext uri="{FF2B5EF4-FFF2-40B4-BE49-F238E27FC236}">
                <a16:creationId xmlns:a16="http://schemas.microsoft.com/office/drawing/2014/main" id="{D5389B45-7EE1-4ED0-A0C9-0EA3C2F4EFD8}"/>
              </a:ext>
            </a:extLst>
          </p:cNvPr>
          <p:cNvSpPr>
            <a:spLocks noGrp="1"/>
          </p:cNvSpPr>
          <p:nvPr>
            <p:ph idx="1"/>
          </p:nvPr>
        </p:nvSpPr>
        <p:spPr/>
        <p:txBody>
          <a:bodyPr/>
          <a:lstStyle/>
          <a:p>
            <a:r>
              <a:rPr lang="en-US" dirty="0"/>
              <a:t>I have a giant text document. And I want to find all the email addresses inside. What does an email address look like?</a:t>
            </a:r>
          </a:p>
          <a:p>
            <a:endParaRPr lang="en-US" dirty="0"/>
          </a:p>
          <a:p>
            <a:r>
              <a:rPr lang="en-US" dirty="0"/>
              <a:t>[some letters and numbers] @ [more letters] . [com, net, or </a:t>
            </a:r>
            <a:r>
              <a:rPr lang="en-US" dirty="0" err="1"/>
              <a:t>edu</a:t>
            </a:r>
            <a:r>
              <a:rPr lang="en-US" dirty="0"/>
              <a:t>]</a:t>
            </a:r>
          </a:p>
          <a:p>
            <a:endParaRPr lang="en-US" dirty="0"/>
          </a:p>
          <a:p>
            <a:r>
              <a:rPr lang="en-US" dirty="0"/>
              <a:t>We want to ctrl-f for a </a:t>
            </a:r>
            <a:r>
              <a:rPr lang="en-US" b="1" dirty="0"/>
              <a:t>pattern of strings </a:t>
            </a:r>
            <a:r>
              <a:rPr lang="en-US" dirty="0"/>
              <a:t>rather than a single string</a:t>
            </a:r>
            <a:endParaRPr lang="en-US" b="1" dirty="0"/>
          </a:p>
        </p:txBody>
      </p:sp>
    </p:spTree>
    <p:extLst>
      <p:ext uri="{BB962C8B-B14F-4D97-AF65-F5344CB8AC3E}">
        <p14:creationId xmlns:p14="http://schemas.microsoft.com/office/powerpoint/2010/main" val="2638772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B7F5B-849A-40DB-9B20-3610F5C77EB1}"/>
              </a:ext>
            </a:extLst>
          </p:cNvPr>
          <p:cNvSpPr>
            <a:spLocks noGrp="1"/>
          </p:cNvSpPr>
          <p:nvPr>
            <p:ph type="title"/>
          </p:nvPr>
        </p:nvSpPr>
        <p:spPr/>
        <p:txBody>
          <a:bodyPr/>
          <a:lstStyle/>
          <a:p>
            <a:r>
              <a:rPr lang="en-US" dirty="0"/>
              <a:t>Languages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605176-6DCB-4B11-AD8D-C6E17506A439}"/>
                  </a:ext>
                </a:extLst>
              </p:cNvPr>
              <p:cNvSpPr>
                <a:spLocks noGrp="1"/>
              </p:cNvSpPr>
              <p:nvPr>
                <p:ph idx="1"/>
              </p:nvPr>
            </p:nvSpPr>
            <p:spPr/>
            <p:txBody>
              <a:bodyPr/>
              <a:lstStyle/>
              <a:p>
                <a:r>
                  <a:rPr lang="en-US" dirty="0"/>
                  <a:t>A set of strings is called a </a:t>
                </a:r>
                <a:r>
                  <a:rPr lang="en-US" b="1" dirty="0"/>
                  <a:t>language.</a:t>
                </a:r>
              </a:p>
              <a:p>
                <a:endParaRPr lang="en-US" b="1" dirty="0"/>
              </a:p>
              <a:p>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 is a language</a:t>
                </a:r>
              </a:p>
              <a:p>
                <a:r>
                  <a:rPr lang="en-US" dirty="0"/>
                  <a:t>“the set of all binary strings of even length” is a language.</a:t>
                </a:r>
              </a:p>
              <a:p>
                <a:r>
                  <a:rPr lang="en-US" dirty="0"/>
                  <a:t>“the set of all palindromes” is a language.</a:t>
                </a:r>
              </a:p>
              <a:p>
                <a:r>
                  <a:rPr lang="en-US" dirty="0"/>
                  <a:t>“the set of all English words” is a language.</a:t>
                </a:r>
              </a:p>
              <a:p>
                <a:r>
                  <a:rPr lang="en-US" dirty="0"/>
                  <a:t>“the set of all strings matching a given </a:t>
                </a:r>
                <a:r>
                  <a:rPr lang="en-US" b="1" dirty="0"/>
                  <a:t>pattern</a:t>
                </a:r>
                <a:r>
                  <a:rPr lang="en-US" dirty="0"/>
                  <a:t>” is a language.</a:t>
                </a:r>
                <a:endParaRPr lang="en-US" b="1" dirty="0"/>
              </a:p>
            </p:txBody>
          </p:sp>
        </mc:Choice>
        <mc:Fallback xmlns="">
          <p:sp>
            <p:nvSpPr>
              <p:cNvPr id="3" name="Content Placeholder 2">
                <a:extLst>
                  <a:ext uri="{FF2B5EF4-FFF2-40B4-BE49-F238E27FC236}">
                    <a16:creationId xmlns:a16="http://schemas.microsoft.com/office/drawing/2014/main" id="{5E605176-6DCB-4B11-AD8D-C6E17506A439}"/>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652290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18100-8310-4DD7-B875-FCCBCCC905B3}"/>
              </a:ext>
            </a:extLst>
          </p:cNvPr>
          <p:cNvSpPr>
            <a:spLocks noGrp="1"/>
          </p:cNvSpPr>
          <p:nvPr>
            <p:ph type="title"/>
          </p:nvPr>
        </p:nvSpPr>
        <p:spPr/>
        <p:txBody>
          <a:bodyPr/>
          <a:lstStyle/>
          <a:p>
            <a:r>
              <a:rPr lang="en-US" dirty="0"/>
              <a:t>Announcements	</a:t>
            </a:r>
          </a:p>
        </p:txBody>
      </p:sp>
      <p:sp>
        <p:nvSpPr>
          <p:cNvPr id="3" name="Content Placeholder 2">
            <a:extLst>
              <a:ext uri="{FF2B5EF4-FFF2-40B4-BE49-F238E27FC236}">
                <a16:creationId xmlns:a16="http://schemas.microsoft.com/office/drawing/2014/main" id="{2DA8572E-0309-46CD-BFBD-C3A81BA5E4E5}"/>
              </a:ext>
            </a:extLst>
          </p:cNvPr>
          <p:cNvSpPr>
            <a:spLocks noGrp="1"/>
          </p:cNvSpPr>
          <p:nvPr>
            <p:ph idx="1"/>
          </p:nvPr>
        </p:nvSpPr>
        <p:spPr/>
        <p:txBody>
          <a:bodyPr/>
          <a:lstStyle/>
          <a:p>
            <a:r>
              <a:rPr lang="en-US" dirty="0"/>
              <a:t>We have a few students still working on the midterm (due to special circumstances or personal emergencies)</a:t>
            </a:r>
          </a:p>
          <a:p>
            <a:r>
              <a:rPr lang="en-US" dirty="0"/>
              <a:t>Please don’t discuss the exam yet on Ed.</a:t>
            </a:r>
          </a:p>
          <a:p>
            <a:pPr lvl="1"/>
            <a:r>
              <a:rPr lang="en-US" dirty="0"/>
              <a:t>We’ll release solutions to the midterm later this week.</a:t>
            </a:r>
          </a:p>
          <a:p>
            <a:pPr lvl="1"/>
            <a:r>
              <a:rPr lang="en-US" dirty="0"/>
              <a:t>I’ll discuss more on Wednesday, once we have a slightly better sense of how long it took everyone from the responses to the last question. </a:t>
            </a:r>
          </a:p>
          <a:p>
            <a:pPr lvl="1"/>
            <a:r>
              <a:rPr lang="en-US" dirty="0"/>
              <a:t>You’re welcome to talk to each other about it, just make sure whoever you’re talking to has finished. </a:t>
            </a:r>
          </a:p>
          <a:p>
            <a:r>
              <a:rPr lang="en-US" dirty="0"/>
              <a:t>HW6 comes out tonight. It’s due right before Thanksgiving.</a:t>
            </a:r>
          </a:p>
          <a:p>
            <a:pPr lvl="1"/>
            <a:r>
              <a:rPr lang="en-US" dirty="0"/>
              <a:t>Designed to be done by Monday if you need to travel. Yes, I’m aware of how unconvincing that statement may sound.</a:t>
            </a:r>
          </a:p>
        </p:txBody>
      </p:sp>
    </p:spTree>
    <p:extLst>
      <p:ext uri="{BB962C8B-B14F-4D97-AF65-F5344CB8AC3E}">
        <p14:creationId xmlns:p14="http://schemas.microsoft.com/office/powerpoint/2010/main" val="1919477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00C3D-F1C0-4363-86F4-DE08F10FAD57}"/>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5064CD-2B2C-4D92-96EF-96C66DA9578E}"/>
                  </a:ext>
                </a:extLst>
              </p:cNvPr>
              <p:cNvSpPr>
                <a:spLocks noGrp="1"/>
              </p:cNvSpPr>
              <p:nvPr>
                <p:ph idx="1"/>
              </p:nvPr>
            </p:nvSpPr>
            <p:spPr/>
            <p:txBody>
              <a:bodyPr/>
              <a:lstStyle/>
              <a:p>
                <a:r>
                  <a:rPr lang="en-US" dirty="0"/>
                  <a:t>Every pattern automatically gives you a language .</a:t>
                </a:r>
              </a:p>
              <a:p>
                <a:pPr lvl="1"/>
                <a:r>
                  <a:rPr lang="en-US" dirty="0"/>
                  <a:t>The set of all strings that match that pattern.</a:t>
                </a:r>
              </a:p>
              <a:p>
                <a:pPr lvl="1"/>
                <a:endParaRPr lang="en-US" dirty="0"/>
              </a:p>
              <a:p>
                <a:pPr lvl="1"/>
                <a:r>
                  <a:rPr lang="en-US" dirty="0"/>
                  <a:t>We’ll formalize “patterns” via “regular expressions”</a:t>
                </a:r>
              </a:p>
              <a:p>
                <a:pPr lvl="1"/>
                <a:endParaRPr lang="en-US" dirty="0"/>
              </a:p>
              <a:p>
                <a:pPr lvl="1"/>
                <a14:m>
                  <m:oMath xmlns:m="http://schemas.openxmlformats.org/officeDocument/2006/math">
                    <m:r>
                      <a:rPr lang="en-US" b="0" i="1" smtClean="0">
                        <a:latin typeface="Cambria Math" panose="02040503050406030204" pitchFamily="18" charset="0"/>
                      </a:rPr>
                      <m:t>𝜀</m:t>
                    </m:r>
                  </m:oMath>
                </a14:m>
                <a:r>
                  <a:rPr lang="en-US" dirty="0"/>
                  <a:t> is a regular expression. The empty string itself matches the pattern (and nothing else does).</a:t>
                </a:r>
              </a:p>
              <a:p>
                <a:pPr lvl="1"/>
                <a14:m>
                  <m:oMath xmlns:m="http://schemas.openxmlformats.org/officeDocument/2006/math">
                    <m:r>
                      <a:rPr lang="en-US" b="0" i="1" smtClean="0">
                        <a:latin typeface="Cambria Math" panose="02040503050406030204" pitchFamily="18" charset="0"/>
                      </a:rPr>
                      <m:t>∅</m:t>
                    </m:r>
                  </m:oMath>
                </a14:m>
                <a:r>
                  <a:rPr lang="en-US" dirty="0"/>
                  <a:t> is a regular expression. No strings match this pattern. </a:t>
                </a:r>
              </a:p>
              <a:p>
                <a:pPr lvl="1"/>
                <a14:m>
                  <m:oMath xmlns:m="http://schemas.openxmlformats.org/officeDocument/2006/math">
                    <m:r>
                      <a:rPr lang="en-US" b="0" i="1" smtClean="0">
                        <a:latin typeface="Cambria Math" panose="02040503050406030204" pitchFamily="18" charset="0"/>
                      </a:rPr>
                      <m:t>𝑎</m:t>
                    </m:r>
                  </m:oMath>
                </a14:m>
                <a:r>
                  <a:rPr lang="en-US" dirty="0"/>
                  <a:t> is a regular expression, for any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m:rPr>
                        <m:sty m:val="p"/>
                      </m:rPr>
                      <a:rPr lang="en-US" b="0" i="0" smtClean="0">
                        <a:latin typeface="Cambria Math" panose="02040503050406030204" pitchFamily="18" charset="0"/>
                      </a:rPr>
                      <m:t>Σ</m:t>
                    </m:r>
                  </m:oMath>
                </a14:m>
                <a:r>
                  <a:rPr lang="en-US" dirty="0"/>
                  <a:t> (i.e. any character). The character itself matching this pattern. </a:t>
                </a:r>
              </a:p>
            </p:txBody>
          </p:sp>
        </mc:Choice>
        <mc:Fallback xmlns="">
          <p:sp>
            <p:nvSpPr>
              <p:cNvPr id="3" name="Content Placeholder 2">
                <a:extLst>
                  <a:ext uri="{FF2B5EF4-FFF2-40B4-BE49-F238E27FC236}">
                    <a16:creationId xmlns:a16="http://schemas.microsoft.com/office/drawing/2014/main" id="{4B5064CD-2B2C-4D92-96EF-96C66DA9578E}"/>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545368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00C3D-F1C0-4363-86F4-DE08F10FAD57}"/>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5064CD-2B2C-4D92-96EF-96C66DA9578E}"/>
                  </a:ext>
                </a:extLst>
              </p:cNvPr>
              <p:cNvSpPr>
                <a:spLocks noGrp="1"/>
              </p:cNvSpPr>
              <p:nvPr>
                <p:ph idx="1"/>
              </p:nvPr>
            </p:nvSpPr>
            <p:spPr/>
            <p:txBody>
              <a:bodyPr>
                <a:normAutofit lnSpcReduction="10000"/>
              </a:bodyPr>
              <a:lstStyle/>
              <a:p>
                <a:pPr lvl="1"/>
                <a:r>
                  <a:rPr lang="en-US" b="0" dirty="0">
                    <a:latin typeface="Cambria Math" panose="02040503050406030204" pitchFamily="18" charset="0"/>
                  </a:rPr>
                  <a:t>Basis:</a:t>
                </a:r>
              </a:p>
              <a:p>
                <a:pPr lvl="1"/>
                <a14:m>
                  <m:oMath xmlns:m="http://schemas.openxmlformats.org/officeDocument/2006/math">
                    <m:r>
                      <a:rPr lang="en-US" b="0" i="1" smtClean="0">
                        <a:latin typeface="Cambria Math" panose="02040503050406030204" pitchFamily="18" charset="0"/>
                      </a:rPr>
                      <m:t>𝜀</m:t>
                    </m:r>
                  </m:oMath>
                </a14:m>
                <a:r>
                  <a:rPr lang="en-US" dirty="0"/>
                  <a:t> is a regular expression. The empty string itself matches the pattern (and nothing else does).</a:t>
                </a:r>
              </a:p>
              <a:p>
                <a:pPr lvl="1"/>
                <a14:m>
                  <m:oMath xmlns:m="http://schemas.openxmlformats.org/officeDocument/2006/math">
                    <m:r>
                      <a:rPr lang="en-US" b="0" i="1" smtClean="0">
                        <a:latin typeface="Cambria Math" panose="02040503050406030204" pitchFamily="18" charset="0"/>
                      </a:rPr>
                      <m:t>∅</m:t>
                    </m:r>
                  </m:oMath>
                </a14:m>
                <a:r>
                  <a:rPr lang="en-US" dirty="0"/>
                  <a:t> is a regular expression. No strings match this pattern. </a:t>
                </a:r>
              </a:p>
              <a:p>
                <a:pPr lvl="1"/>
                <a14:m>
                  <m:oMath xmlns:m="http://schemas.openxmlformats.org/officeDocument/2006/math">
                    <m:r>
                      <a:rPr lang="en-US" b="0" i="1" smtClean="0">
                        <a:latin typeface="Cambria Math" panose="02040503050406030204" pitchFamily="18" charset="0"/>
                      </a:rPr>
                      <m:t>𝑎</m:t>
                    </m:r>
                  </m:oMath>
                </a14:m>
                <a:r>
                  <a:rPr lang="en-US" dirty="0"/>
                  <a:t> is a regular expression, for any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m:rPr>
                        <m:sty m:val="p"/>
                      </m:rPr>
                      <a:rPr lang="en-US" b="0" i="0" smtClean="0">
                        <a:latin typeface="Cambria Math" panose="02040503050406030204" pitchFamily="18" charset="0"/>
                      </a:rPr>
                      <m:t>Σ</m:t>
                    </m:r>
                  </m:oMath>
                </a14:m>
                <a:r>
                  <a:rPr lang="en-US" dirty="0"/>
                  <a:t> (i.e. any character). The character itself matching this </a:t>
                </a:r>
                <a:r>
                  <a:rPr lang="en-US" dirty="0" err="1"/>
                  <a:t>mattern</a:t>
                </a:r>
                <a:r>
                  <a:rPr lang="en-US" dirty="0"/>
                  <a:t>. </a:t>
                </a:r>
              </a:p>
              <a:p>
                <a:pPr lvl="1"/>
                <a14:m>
                  <m:oMath xmlns:m="http://schemas.openxmlformats.org/officeDocument/2006/math">
                    <m:r>
                      <m:rPr>
                        <m:sty m:val="p"/>
                      </m:rPr>
                      <a:rPr lang="en-US" i="0" dirty="0" smtClean="0">
                        <a:latin typeface="Cambria Math" panose="02040503050406030204" pitchFamily="18" charset="0"/>
                      </a:rPr>
                      <m:t>Recursive</m:t>
                    </m:r>
                    <m:r>
                      <a:rPr lang="en-US" b="0" i="0" dirty="0" smtClean="0">
                        <a:latin typeface="Cambria Math" panose="02040503050406030204" pitchFamily="18" charset="0"/>
                      </a:rPr>
                      <m:t> </m:t>
                    </m:r>
                  </m:oMath>
                </a14:m>
                <a:r>
                  <a:rPr lang="en-US" dirty="0"/>
                  <a:t> </a:t>
                </a:r>
              </a:p>
              <a:p>
                <a:pPr lvl="1"/>
                <a:r>
                  <a:rPr lang="en-US" dirty="0"/>
                  <a:t>If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are regular expressions then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 is a regular expression</a:t>
                </a:r>
              </a:p>
              <a:p>
                <a:pPr lvl="1"/>
                <a:r>
                  <a:rPr lang="en-US" dirty="0"/>
                  <a:t>   matched by any string that matches </a:t>
                </a:r>
                <a14:m>
                  <m:oMath xmlns:m="http://schemas.openxmlformats.org/officeDocument/2006/math">
                    <m:r>
                      <a:rPr lang="en-US" b="0" i="1" smtClean="0">
                        <a:latin typeface="Cambria Math" panose="02040503050406030204" pitchFamily="18" charset="0"/>
                      </a:rPr>
                      <m:t>𝐴</m:t>
                    </m:r>
                  </m:oMath>
                </a14:m>
                <a:r>
                  <a:rPr lang="en-US" dirty="0"/>
                  <a:t> or that matches </a:t>
                </a:r>
                <a14:m>
                  <m:oMath xmlns:m="http://schemas.openxmlformats.org/officeDocument/2006/math">
                    <m:r>
                      <a:rPr lang="en-US" b="0" i="1" smtClean="0">
                        <a:latin typeface="Cambria Math" panose="02040503050406030204" pitchFamily="18" charset="0"/>
                      </a:rPr>
                      <m:t>𝐵</m:t>
                    </m:r>
                  </m:oMath>
                </a14:m>
                <a:r>
                  <a:rPr lang="en-US" dirty="0"/>
                  <a:t> [or both]).</a:t>
                </a:r>
              </a:p>
              <a:p>
                <a:pPr lvl="1"/>
                <a:r>
                  <a:rPr lang="en-US" dirty="0"/>
                  <a:t>If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are regular expressions then </a:t>
                </a:r>
                <a14:m>
                  <m:oMath xmlns:m="http://schemas.openxmlformats.org/officeDocument/2006/math">
                    <m:r>
                      <a:rPr lang="en-US" b="0" i="1" smtClean="0">
                        <a:latin typeface="Cambria Math" panose="02040503050406030204" pitchFamily="18" charset="0"/>
                      </a:rPr>
                      <m:t>𝐴𝐵</m:t>
                    </m:r>
                  </m:oMath>
                </a14:m>
                <a:r>
                  <a:rPr lang="en-US" dirty="0"/>
                  <a:t> is a regular expression.</a:t>
                </a:r>
              </a:p>
              <a:p>
                <a:pPr lvl="1"/>
                <a:r>
                  <a:rPr lang="en-US" dirty="0"/>
                  <a:t>   matched by any string </a:t>
                </a:r>
                <a14:m>
                  <m:oMath xmlns:m="http://schemas.openxmlformats.org/officeDocument/2006/math">
                    <m:r>
                      <a:rPr lang="en-US" b="0" i="1" smtClean="0">
                        <a:latin typeface="Cambria Math" panose="02040503050406030204" pitchFamily="18" charset="0"/>
                      </a:rPr>
                      <m:t>𝑥</m:t>
                    </m:r>
                  </m:oMath>
                </a14:m>
                <a:r>
                  <a:rPr lang="en-US" dirty="0"/>
                  <a:t> such that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𝑦𝑧</m:t>
                    </m:r>
                  </m:oMath>
                </a14:m>
                <a:r>
                  <a:rPr lang="en-US" dirty="0"/>
                  <a:t>, </a:t>
                </a:r>
                <a14:m>
                  <m:oMath xmlns:m="http://schemas.openxmlformats.org/officeDocument/2006/math">
                    <m:r>
                      <a:rPr lang="en-US" b="0" i="1" smtClean="0">
                        <a:latin typeface="Cambria Math" panose="02040503050406030204" pitchFamily="18" charset="0"/>
                      </a:rPr>
                      <m:t>𝑦</m:t>
                    </m:r>
                  </m:oMath>
                </a14:m>
                <a:r>
                  <a:rPr lang="en-US" dirty="0"/>
                  <a:t> matches </a:t>
                </a:r>
                <a14:m>
                  <m:oMath xmlns:m="http://schemas.openxmlformats.org/officeDocument/2006/math">
                    <m:r>
                      <a:rPr lang="en-US" b="0" i="1" smtClean="0">
                        <a:latin typeface="Cambria Math" panose="02040503050406030204" pitchFamily="18" charset="0"/>
                      </a:rPr>
                      <m:t>𝐴</m:t>
                    </m:r>
                  </m:oMath>
                </a14:m>
                <a:r>
                  <a:rPr lang="en-US" dirty="0"/>
                  <a:t> and </a:t>
                </a:r>
                <a14:m>
                  <m:oMath xmlns:m="http://schemas.openxmlformats.org/officeDocument/2006/math">
                    <m:r>
                      <a:rPr lang="en-US" b="0" i="1" smtClean="0">
                        <a:latin typeface="Cambria Math" panose="02040503050406030204" pitchFamily="18" charset="0"/>
                      </a:rPr>
                      <m:t>𝑧</m:t>
                    </m:r>
                  </m:oMath>
                </a14:m>
                <a:r>
                  <a:rPr lang="en-US" dirty="0"/>
                  <a:t> matches </a:t>
                </a:r>
                <a14:m>
                  <m:oMath xmlns:m="http://schemas.openxmlformats.org/officeDocument/2006/math">
                    <m:r>
                      <a:rPr lang="en-US" b="0" i="1" smtClean="0">
                        <a:latin typeface="Cambria Math" panose="02040503050406030204" pitchFamily="18" charset="0"/>
                      </a:rPr>
                      <m:t>𝐵</m:t>
                    </m:r>
                  </m:oMath>
                </a14:m>
                <a:r>
                  <a:rPr lang="en-US" dirty="0"/>
                  <a:t>.</a:t>
                </a:r>
              </a:p>
              <a:p>
                <a:pPr lvl="1"/>
                <a:r>
                  <a:rPr lang="en-US" dirty="0"/>
                  <a:t>If </a:t>
                </a:r>
                <a14:m>
                  <m:oMath xmlns:m="http://schemas.openxmlformats.org/officeDocument/2006/math">
                    <m:r>
                      <a:rPr lang="en-US" b="0" i="1" smtClean="0">
                        <a:latin typeface="Cambria Math" panose="02040503050406030204" pitchFamily="18" charset="0"/>
                      </a:rPr>
                      <m:t>𝐴</m:t>
                    </m:r>
                  </m:oMath>
                </a14:m>
                <a:r>
                  <a:rPr lang="en-US" dirty="0"/>
                  <a:t> is a regular expression, then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oMath>
                </a14:m>
                <a:r>
                  <a:rPr lang="en-US" dirty="0"/>
                  <a:t> is a regular expression.</a:t>
                </a:r>
              </a:p>
              <a:p>
                <a:pPr lvl="1"/>
                <a:r>
                  <a:rPr lang="en-US" dirty="0"/>
                  <a:t>   matched by any string that can be divided into </a:t>
                </a:r>
                <a14:m>
                  <m:oMath xmlns:m="http://schemas.openxmlformats.org/officeDocument/2006/math">
                    <m:r>
                      <a:rPr lang="en-US" b="0" i="1" smtClean="0">
                        <a:latin typeface="Cambria Math" panose="02040503050406030204" pitchFamily="18" charset="0"/>
                      </a:rPr>
                      <m:t>0</m:t>
                    </m:r>
                  </m:oMath>
                </a14:m>
                <a:r>
                  <a:rPr lang="en-US" dirty="0"/>
                  <a:t> or more strings that match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4B5064CD-2B2C-4D92-96EF-96C66DA9578E}"/>
                  </a:ext>
                </a:extLst>
              </p:cNvPr>
              <p:cNvSpPr>
                <a:spLocks noGrp="1" noRot="1" noChangeAspect="1" noMove="1" noResize="1" noEditPoints="1" noAdjustHandles="1" noChangeArrowheads="1" noChangeShapeType="1" noTextEdit="1"/>
              </p:cNvSpPr>
              <p:nvPr>
                <p:ph idx="1"/>
              </p:nvPr>
            </p:nvSpPr>
            <p:spPr>
              <a:blipFill>
                <a:blip r:embed="rId2"/>
                <a:stretch>
                  <a:fillRect l="-109" t="-2516"/>
                </a:stretch>
              </a:blipFill>
            </p:spPr>
            <p:txBody>
              <a:bodyPr/>
              <a:lstStyle/>
              <a:p>
                <a:r>
                  <a:rPr lang="en-US">
                    <a:noFill/>
                  </a:rPr>
                  <a:t> </a:t>
                </a:r>
              </a:p>
            </p:txBody>
          </p:sp>
        </mc:Fallback>
      </mc:AlternateContent>
    </p:spTree>
    <p:extLst>
      <p:ext uri="{BB962C8B-B14F-4D97-AF65-F5344CB8AC3E}">
        <p14:creationId xmlns:p14="http://schemas.microsoft.com/office/powerpoint/2010/main" val="368209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1043A-3125-4AE0-9EBA-F86523576893}"/>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61876A-A748-465B-A261-0A8454B90076}"/>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𝑏𝑐</m:t>
                    </m:r>
                    <m:r>
                      <a:rPr lang="en-US" b="0" i="1" smtClean="0">
                        <a:latin typeface="Cambria Math" panose="02040503050406030204" pitchFamily="18" charset="0"/>
                      </a:rPr>
                      <m:t>)</m:t>
                    </m:r>
                  </m:oMath>
                </a14:m>
                <a:endParaRPr lang="en-US" dirty="0"/>
              </a:p>
              <a:p>
                <a:r>
                  <a:rPr lang="en-US" dirty="0"/>
                  <a:t> </a:t>
                </a:r>
              </a:p>
              <a:p>
                <a14:m>
                  <m:oMath xmlns:m="http://schemas.openxmlformats.org/officeDocument/2006/math">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1</m:t>
                    </m:r>
                  </m:oMath>
                </a14:m>
                <a:endParaRPr lang="en-US" dirty="0"/>
              </a:p>
              <a:p>
                <a:r>
                  <a:rPr lang="en-US" dirty="0"/>
                  <a:t> </a:t>
                </a:r>
                <a:br>
                  <a:rPr lang="en-US" dirty="0"/>
                </a:b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oMath>
                </a14:m>
                <a:endParaRPr lang="en-US" dirty="0"/>
              </a:p>
              <a:p>
                <a:r>
                  <a:rPr lang="en-US" dirty="0"/>
                  <a:t> </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t> </a:t>
                </a:r>
              </a:p>
            </p:txBody>
          </p:sp>
        </mc:Choice>
        <mc:Fallback xmlns="">
          <p:sp>
            <p:nvSpPr>
              <p:cNvPr id="3" name="Content Placeholder 2">
                <a:extLst>
                  <a:ext uri="{FF2B5EF4-FFF2-40B4-BE49-F238E27FC236}">
                    <a16:creationId xmlns:a16="http://schemas.microsoft.com/office/drawing/2014/main" id="{CF61876A-A748-465B-A261-0A8454B90076}"/>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31170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1043A-3125-4AE0-9EBA-F86523576893}"/>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61876A-A748-465B-A261-0A8454B90076}"/>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𝑏𝑐</m:t>
                    </m:r>
                    <m:r>
                      <a:rPr lang="en-US" b="0" i="1" smtClean="0">
                        <a:latin typeface="Cambria Math" panose="02040503050406030204" pitchFamily="18" charset="0"/>
                      </a:rPr>
                      <m:t>)</m:t>
                    </m:r>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𝑎</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𝑏𝑐</m:t>
                    </m:r>
                    <m:r>
                      <a:rPr lang="en-US" b="0" i="1" smtClean="0">
                        <a:solidFill>
                          <a:schemeClr val="accent3"/>
                        </a:solidFill>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1</m:t>
                    </m:r>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{001, 011}</m:t>
                    </m:r>
                  </m:oMath>
                </a14:m>
                <a:r>
                  <a:rPr lang="en-US" dirty="0">
                    <a:solidFill>
                      <a:schemeClr val="accent3"/>
                    </a:solidFill>
                  </a:rPr>
                  <a:t> all length three strings that start with a 0 and end in a 1.</a:t>
                </a: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𝜀</m:t>
                    </m:r>
                    <m:r>
                      <a:rPr lang="en-US" b="0" i="1" smtClean="0">
                        <a:solidFill>
                          <a:schemeClr val="accent3"/>
                        </a:solidFill>
                        <a:latin typeface="Cambria Math" panose="02040503050406030204" pitchFamily="18" charset="0"/>
                      </a:rPr>
                      <m:t>,0,00,000,0000,…}</m:t>
                    </m:r>
                  </m:oMath>
                </a14:m>
                <a:endParaRPr lang="en-US" dirty="0">
                  <a:solidFill>
                    <a:schemeClr val="accent3"/>
                  </a:solidFill>
                </a:endParaRP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solidFill>
                      <a:schemeClr val="accent3"/>
                    </a:solidFill>
                  </a:rPr>
                  <a:t>Corresponds to the set of all binary strings.</a:t>
                </a:r>
              </a:p>
            </p:txBody>
          </p:sp>
        </mc:Choice>
        <mc:Fallback xmlns="">
          <p:sp>
            <p:nvSpPr>
              <p:cNvPr id="3" name="Content Placeholder 2">
                <a:extLst>
                  <a:ext uri="{FF2B5EF4-FFF2-40B4-BE49-F238E27FC236}">
                    <a16:creationId xmlns:a16="http://schemas.microsoft.com/office/drawing/2014/main" id="{CF61876A-A748-465B-A261-0A8454B90076}"/>
                  </a:ext>
                </a:extLst>
              </p:cNvPr>
              <p:cNvSpPr>
                <a:spLocks noGrp="1" noRot="1" noChangeAspect="1" noMove="1" noResize="1" noEditPoints="1" noAdjustHandles="1" noChangeArrowheads="1" noChangeShapeType="1" noTextEdit="1"/>
              </p:cNvSpPr>
              <p:nvPr>
                <p:ph idx="1"/>
              </p:nvPr>
            </p:nvSpPr>
            <p:spPr>
              <a:blipFill>
                <a:blip r:embed="rId2"/>
                <a:stretch>
                  <a:fillRect l="-708" r="-2015" b="-2390"/>
                </a:stretch>
              </a:blipFill>
            </p:spPr>
            <p:txBody>
              <a:bodyPr/>
              <a:lstStyle/>
              <a:p>
                <a:r>
                  <a:rPr lang="en-US">
                    <a:noFill/>
                  </a:rPr>
                  <a:t> </a:t>
                </a:r>
              </a:p>
            </p:txBody>
          </p:sp>
        </mc:Fallback>
      </mc:AlternateContent>
    </p:spTree>
    <p:extLst>
      <p:ext uri="{BB962C8B-B14F-4D97-AF65-F5344CB8AC3E}">
        <p14:creationId xmlns:p14="http://schemas.microsoft.com/office/powerpoint/2010/main" val="2997999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8C71-0DAD-4C5E-A983-77B31F5946D2}"/>
              </a:ext>
            </a:extLst>
          </p:cNvPr>
          <p:cNvSpPr>
            <a:spLocks noGrp="1"/>
          </p:cNvSpPr>
          <p:nvPr>
            <p:ph type="title"/>
          </p:nvPr>
        </p:nvSpPr>
        <p:spPr/>
        <p:txBody>
          <a:bodyPr/>
          <a:lstStyle/>
          <a:p>
            <a:r>
              <a:rPr lang="en-US" dirty="0"/>
              <a:t>More 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8BF8B1-9F4F-40C9-B4B4-64BB0B523DE9}"/>
                  </a:ext>
                </a:extLst>
              </p:cNvPr>
              <p:cNvSpPr>
                <a:spLocks noGrp="1"/>
              </p:cNvSpPr>
              <p:nvPr>
                <p:ph idx="1"/>
              </p:nvPr>
            </p:nvSpPr>
            <p:spPr/>
            <p:txBody>
              <a:bodyPr/>
              <a:lstStyle/>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e>
                        </m:d>
                      </m:e>
                      <m:sup>
                        <m:r>
                          <a:rPr lang="en-US" b="0" i="1" smtClean="0">
                            <a:latin typeface="Cambria Math" panose="02040503050406030204" pitchFamily="18" charset="0"/>
                          </a:rPr>
                          <m:t>∗</m:t>
                        </m:r>
                      </m:sup>
                    </m:sSup>
                  </m:oMath>
                </a14:m>
                <a:endParaRPr lang="en-US" dirty="0"/>
              </a:p>
              <a:p>
                <a:pPr marL="0" indent="0">
                  <a:buNone/>
                </a:pP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oMath>
                </a14:m>
                <a:endParaRPr lang="en-US" dirty="0"/>
              </a:p>
              <a:p>
                <a:endParaRPr lang="en-US" dirty="0"/>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endParaRPr lang="en-US" dirty="0"/>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oMath>
                </a14:m>
                <a:endParaRPr lang="en-US" dirty="0"/>
              </a:p>
            </p:txBody>
          </p:sp>
        </mc:Choice>
        <mc:Fallback xmlns="">
          <p:sp>
            <p:nvSpPr>
              <p:cNvPr id="3" name="Content Placeholder 2">
                <a:extLst>
                  <a:ext uri="{FF2B5EF4-FFF2-40B4-BE49-F238E27FC236}">
                    <a16:creationId xmlns:a16="http://schemas.microsoft.com/office/drawing/2014/main" id="{098BF8B1-9F4F-40C9-B4B4-64BB0B523DE9}"/>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63221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8C71-0DAD-4C5E-A983-77B31F5946D2}"/>
              </a:ext>
            </a:extLst>
          </p:cNvPr>
          <p:cNvSpPr>
            <a:spLocks noGrp="1"/>
          </p:cNvSpPr>
          <p:nvPr>
            <p:ph type="title"/>
          </p:nvPr>
        </p:nvSpPr>
        <p:spPr/>
        <p:txBody>
          <a:bodyPr/>
          <a:lstStyle/>
          <a:p>
            <a:r>
              <a:rPr lang="en-US" dirty="0"/>
              <a:t>More 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8BF8B1-9F4F-40C9-B4B4-64BB0B523DE9}"/>
                  </a:ext>
                </a:extLst>
              </p:cNvPr>
              <p:cNvSpPr>
                <a:spLocks noGrp="1"/>
              </p:cNvSpPr>
              <p:nvPr>
                <p:ph idx="1"/>
              </p:nvPr>
            </p:nvSpPr>
            <p:spPr/>
            <p:txBody>
              <a:bodyPr/>
              <a:lstStyle/>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e>
                        </m:d>
                      </m:e>
                      <m:sup>
                        <m:r>
                          <a:rPr lang="en-US" b="0" i="1" smtClean="0">
                            <a:latin typeface="Cambria Math" panose="02040503050406030204" pitchFamily="18" charset="0"/>
                          </a:rPr>
                          <m:t>∗</m:t>
                        </m:r>
                      </m:sup>
                    </m:sSup>
                  </m:oMath>
                </a14:m>
                <a:endParaRPr lang="en-US" dirty="0"/>
              </a:p>
              <a:p>
                <a:pPr marL="0" indent="0">
                  <a:buNone/>
                </a:pPr>
                <a:r>
                  <a:rPr lang="en-US" dirty="0">
                    <a:solidFill>
                      <a:schemeClr val="accent3"/>
                    </a:solidFill>
                  </a:rPr>
                  <a:t>All binary strings</a:t>
                </a:r>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oMath>
                </a14:m>
                <a:endParaRPr lang="en-US" dirty="0"/>
              </a:p>
              <a:p>
                <a:r>
                  <a:rPr lang="en-US" dirty="0">
                    <a:solidFill>
                      <a:schemeClr val="accent3"/>
                    </a:solidFill>
                  </a:rPr>
                  <a:t>All binary strings with any 0’s coming before any 1’s</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solidFill>
                      <a:schemeClr val="accent3"/>
                    </a:solidFill>
                  </a:rPr>
                  <a:t>This is all binary strings again. Not a “good” representation, but valid.</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oMath>
                </a14:m>
                <a:endParaRPr lang="en-US" dirty="0"/>
              </a:p>
              <a:p>
                <a:r>
                  <a:rPr lang="en-US" dirty="0">
                    <a:solidFill>
                      <a:schemeClr val="accent3"/>
                    </a:solidFill>
                  </a:rPr>
                  <a:t>All binary strings where 0s and 1s come in pairs</a:t>
                </a:r>
              </a:p>
            </p:txBody>
          </p:sp>
        </mc:Choice>
        <mc:Fallback xmlns="">
          <p:sp>
            <p:nvSpPr>
              <p:cNvPr id="3" name="Content Placeholder 2">
                <a:extLst>
                  <a:ext uri="{FF2B5EF4-FFF2-40B4-BE49-F238E27FC236}">
                    <a16:creationId xmlns:a16="http://schemas.microsoft.com/office/drawing/2014/main" id="{098BF8B1-9F4F-40C9-B4B4-64BB0B523DE9}"/>
                  </a:ext>
                </a:extLst>
              </p:cNvPr>
              <p:cNvSpPr>
                <a:spLocks noGrp="1" noRot="1" noChangeAspect="1" noMove="1" noResize="1" noEditPoints="1" noAdjustHandles="1" noChangeArrowheads="1" noChangeShapeType="1" noTextEdit="1"/>
              </p:cNvSpPr>
              <p:nvPr>
                <p:ph idx="1"/>
              </p:nvPr>
            </p:nvSpPr>
            <p:spPr>
              <a:blipFill>
                <a:blip r:embed="rId2"/>
                <a:stretch>
                  <a:fillRect l="-1525"/>
                </a:stretch>
              </a:blipFill>
            </p:spPr>
            <p:txBody>
              <a:bodyPr/>
              <a:lstStyle/>
              <a:p>
                <a:r>
                  <a:rPr lang="en-US">
                    <a:noFill/>
                  </a:rPr>
                  <a:t> </a:t>
                </a:r>
              </a:p>
            </p:txBody>
          </p:sp>
        </mc:Fallback>
      </mc:AlternateContent>
    </p:spTree>
    <p:extLst>
      <p:ext uri="{BB962C8B-B14F-4D97-AF65-F5344CB8AC3E}">
        <p14:creationId xmlns:p14="http://schemas.microsoft.com/office/powerpoint/2010/main" val="3051950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25DDF-7A7C-484E-8979-A30BE7799C5D}"/>
              </a:ext>
            </a:extLst>
          </p:cNvPr>
          <p:cNvSpPr>
            <a:spLocks noGrp="1"/>
          </p:cNvSpPr>
          <p:nvPr>
            <p:ph type="title"/>
          </p:nvPr>
        </p:nvSpPr>
        <p:spPr/>
        <p:txBody>
          <a:bodyPr/>
          <a:lstStyle/>
          <a:p>
            <a:r>
              <a:rPr lang="en-US" dirty="0"/>
              <a:t>Practical Advice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A93F71-09AC-4CCB-BFEB-CD7F1F1EFC5B}"/>
                  </a:ext>
                </a:extLst>
              </p:cNvPr>
              <p:cNvSpPr>
                <a:spLocks noGrp="1"/>
              </p:cNvSpPr>
              <p:nvPr>
                <p:ph idx="1"/>
              </p:nvPr>
            </p:nvSpPr>
            <p:spPr/>
            <p:txBody>
              <a:bodyPr/>
              <a:lstStyle/>
              <a:p>
                <a:r>
                  <a:rPr lang="en-US" dirty="0"/>
                  <a:t>Check </a:t>
                </a:r>
                <a14:m>
                  <m:oMath xmlns:m="http://schemas.openxmlformats.org/officeDocument/2006/math">
                    <m:r>
                      <a:rPr lang="en-US" b="0" i="1" smtClean="0">
                        <a:latin typeface="Cambria Math" panose="02040503050406030204" pitchFamily="18" charset="0"/>
                      </a:rPr>
                      <m:t>𝜀</m:t>
                    </m:r>
                  </m:oMath>
                </a14:m>
                <a:r>
                  <a:rPr lang="en-US" dirty="0"/>
                  <a:t> and </a:t>
                </a:r>
                <a14:m>
                  <m:oMath xmlns:m="http://schemas.openxmlformats.org/officeDocument/2006/math">
                    <m:r>
                      <a:rPr lang="en-US" b="0" i="1" smtClean="0">
                        <a:latin typeface="Cambria Math" panose="02040503050406030204" pitchFamily="18" charset="0"/>
                      </a:rPr>
                      <m:t>1</m:t>
                    </m:r>
                  </m:oMath>
                </a14:m>
                <a:r>
                  <a:rPr lang="en-US" dirty="0"/>
                  <a:t> character strings to make sure they’re excluded or included (easy to miss those edge cases). </a:t>
                </a:r>
              </a:p>
              <a:p>
                <a:r>
                  <a:rPr lang="en-US" dirty="0"/>
                  <a:t>If you can break into pieces, that usually helps.</a:t>
                </a:r>
              </a:p>
              <a:p>
                <a:r>
                  <a:rPr lang="en-US" dirty="0"/>
                  <a:t>“nots” are hard (there’s no “not” in standard regular expressions</a:t>
                </a:r>
              </a:p>
              <a:p>
                <a:pPr lvl="1"/>
                <a:r>
                  <a:rPr lang="en-US" dirty="0"/>
                  <a:t>But you can negate things, usually by negating at a low-level. E.g. to have binary strings without </a:t>
                </a:r>
                <a14:m>
                  <m:oMath xmlns:m="http://schemas.openxmlformats.org/officeDocument/2006/math">
                    <m:r>
                      <a:rPr lang="en-US" b="0" i="1" smtClean="0">
                        <a:latin typeface="Cambria Math" panose="02040503050406030204" pitchFamily="18" charset="0"/>
                      </a:rPr>
                      <m:t>00</m:t>
                    </m:r>
                  </m:oMath>
                </a14:m>
                <a:r>
                  <a:rPr lang="en-US" dirty="0"/>
                  <a:t>, your building blocks are 1’s and 0’s followed by a 1</a:t>
                </a:r>
              </a:p>
              <a:p>
                <a:pPr lvl="1"/>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01∪1</m:t>
                            </m:r>
                          </m:e>
                        </m:d>
                      </m:e>
                      <m:sup>
                        <m:r>
                          <a:rPr lang="en-US" b="0" i="1" smtClean="0">
                            <a:latin typeface="Cambria Math" panose="02040503050406030204" pitchFamily="18" charset="0"/>
                          </a:rPr>
                          <m:t>∗</m:t>
                        </m:r>
                      </m:sup>
                    </m:sSup>
                    <m:r>
                      <a:rPr lang="en-US" b="0" i="1" smtClean="0">
                        <a:latin typeface="Cambria Math" panose="02040503050406030204" pitchFamily="18" charset="0"/>
                      </a:rPr>
                      <m:t>(0∪</m:t>
                    </m:r>
                    <m:r>
                      <a:rPr lang="en-US" b="0" i="1" smtClean="0">
                        <a:latin typeface="Cambria Math" panose="02040503050406030204" pitchFamily="18" charset="0"/>
                      </a:rPr>
                      <m:t>𝜀</m:t>
                    </m:r>
                    <m:r>
                      <a:rPr lang="en-US" b="0" i="1" smtClean="0">
                        <a:latin typeface="Cambria Math" panose="02040503050406030204" pitchFamily="18" charset="0"/>
                      </a:rPr>
                      <m:t>)</m:t>
                    </m:r>
                  </m:oMath>
                </a14:m>
                <a:r>
                  <a:rPr lang="en-US" dirty="0"/>
                  <a:t> then make adjustments for edge cases (like ending in </a:t>
                </a:r>
                <a14:m>
                  <m:oMath xmlns:m="http://schemas.openxmlformats.org/officeDocument/2006/math">
                    <m:r>
                      <a:rPr lang="en-US" b="0" i="1" smtClean="0">
                        <a:latin typeface="Cambria Math" panose="02040503050406030204" pitchFamily="18" charset="0"/>
                      </a:rPr>
                      <m:t>0</m:t>
                    </m:r>
                  </m:oMath>
                </a14:m>
                <a:r>
                  <a:rPr lang="en-US" dirty="0"/>
                  <a:t>)</a:t>
                </a:r>
              </a:p>
              <a:p>
                <a:r>
                  <a:rPr lang="en-US" dirty="0"/>
                  <a:t>Remember </a:t>
                </a:r>
                <a14:m>
                  <m:oMath xmlns:m="http://schemas.openxmlformats.org/officeDocument/2006/math">
                    <m:r>
                      <a:rPr lang="en-US" b="0" i="1" smtClean="0">
                        <a:latin typeface="Cambria Math" panose="02040503050406030204" pitchFamily="18" charset="0"/>
                      </a:rPr>
                      <m:t>∗</m:t>
                    </m:r>
                  </m:oMath>
                </a14:m>
                <a:r>
                  <a:rPr lang="en-US" dirty="0"/>
                  <a:t> allows for </a:t>
                </a:r>
                <a14:m>
                  <m:oMath xmlns:m="http://schemas.openxmlformats.org/officeDocument/2006/math">
                    <m:r>
                      <a:rPr lang="en-US" b="0" i="1" smtClean="0">
                        <a:latin typeface="Cambria Math" panose="02040503050406030204" pitchFamily="18" charset="0"/>
                      </a:rPr>
                      <m:t>0</m:t>
                    </m:r>
                  </m:oMath>
                </a14:m>
                <a:r>
                  <a:rPr lang="en-US" dirty="0"/>
                  <a:t> copies! To say “at least one copy” use </a:t>
                </a:r>
                <a14:m>
                  <m:oMath xmlns:m="http://schemas.openxmlformats.org/officeDocument/2006/math">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oMath>
                </a14:m>
                <a:r>
                  <a:rPr lang="en-US" dirty="0"/>
                  <a:t>.</a:t>
                </a:r>
              </a:p>
            </p:txBody>
          </p:sp>
        </mc:Choice>
        <mc:Fallback xmlns="">
          <p:sp>
            <p:nvSpPr>
              <p:cNvPr id="3" name="Content Placeholder 2">
                <a:extLst>
                  <a:ext uri="{FF2B5EF4-FFF2-40B4-BE49-F238E27FC236}">
                    <a16:creationId xmlns:a16="http://schemas.microsoft.com/office/drawing/2014/main" id="{B0A93F71-09AC-4CCB-BFEB-CD7F1F1EFC5B}"/>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110303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ACEE-95CD-4405-A13D-6BE11854AA33}"/>
              </a:ext>
            </a:extLst>
          </p:cNvPr>
          <p:cNvSpPr>
            <a:spLocks noGrp="1"/>
          </p:cNvSpPr>
          <p:nvPr>
            <p:ph type="title"/>
          </p:nvPr>
        </p:nvSpPr>
        <p:spPr/>
        <p:txBody>
          <a:bodyPr/>
          <a:lstStyle/>
          <a:p>
            <a:r>
              <a:rPr lang="en-US" dirty="0"/>
              <a:t>Regular Expressions In practice</a:t>
            </a:r>
          </a:p>
        </p:txBody>
      </p:sp>
      <p:sp>
        <p:nvSpPr>
          <p:cNvPr id="3" name="Content Placeholder 2">
            <a:extLst>
              <a:ext uri="{FF2B5EF4-FFF2-40B4-BE49-F238E27FC236}">
                <a16:creationId xmlns:a16="http://schemas.microsoft.com/office/drawing/2014/main" id="{957A4C07-4ED2-4FDF-B2E4-B5CF77FD4756}"/>
              </a:ext>
            </a:extLst>
          </p:cNvPr>
          <p:cNvSpPr>
            <a:spLocks noGrp="1"/>
          </p:cNvSpPr>
          <p:nvPr>
            <p:ph idx="1"/>
          </p:nvPr>
        </p:nvSpPr>
        <p:spPr>
          <a:xfrm>
            <a:off x="575240" y="1277944"/>
            <a:ext cx="11187258" cy="5316780"/>
          </a:xfrm>
        </p:spPr>
        <p:txBody>
          <a:bodyPr>
            <a:normAutofit fontScale="62500" lnSpcReduction="20000"/>
          </a:bodyPr>
          <a:lstStyle/>
          <a:p>
            <a:r>
              <a:rPr lang="en-US" dirty="0"/>
              <a:t>EXTREMELY useful. Used to define valid “tokens” (like legal variable names or all known keywords when writing compilers/languages)</a:t>
            </a:r>
          </a:p>
          <a:p>
            <a:r>
              <a:rPr lang="en-US" dirty="0"/>
              <a:t>Used in </a:t>
            </a:r>
            <a:r>
              <a:rPr lang="en-US" dirty="0">
                <a:latin typeface="Courier New" panose="02070309020205020404" pitchFamily="49" charset="0"/>
                <a:cs typeface="Courier New" panose="02070309020205020404" pitchFamily="49" charset="0"/>
              </a:rPr>
              <a:t>grep </a:t>
            </a:r>
            <a:r>
              <a:rPr lang="en-US" dirty="0"/>
              <a:t>to actually search through documents.</a:t>
            </a:r>
          </a:p>
          <a:p>
            <a:pPr marL="0" indent="0">
              <a:lnSpc>
                <a:spcPct val="120000"/>
              </a:lnSpc>
              <a:spcBef>
                <a:spcPts val="0"/>
              </a:spcBef>
              <a:buNone/>
            </a:pPr>
            <a:r>
              <a:rPr lang="en-US" sz="2000" dirty="0">
                <a:latin typeface="Courier New" panose="02070309020205020404" pitchFamily="49" charset="0"/>
                <a:cs typeface="Courier New" panose="02070309020205020404" pitchFamily="49" charset="0"/>
              </a:rPr>
              <a:t>Pattern p = </a:t>
            </a:r>
            <a:r>
              <a:rPr lang="en-US" sz="2000" dirty="0" err="1">
                <a:latin typeface="Courier New" panose="02070309020205020404" pitchFamily="49" charset="0"/>
                <a:cs typeface="Courier New" panose="02070309020205020404" pitchFamily="49" charset="0"/>
              </a:rPr>
              <a:t>Pattern.compile</a:t>
            </a:r>
            <a:r>
              <a:rPr lang="en-US" sz="2000" dirty="0">
                <a:latin typeface="Courier New" panose="02070309020205020404" pitchFamily="49" charset="0"/>
                <a:cs typeface="Courier New" panose="02070309020205020404" pitchFamily="49" charset="0"/>
              </a:rPr>
              <a:t>("a*b"); </a:t>
            </a:r>
          </a:p>
          <a:p>
            <a:pPr marL="0" indent="0">
              <a:lnSpc>
                <a:spcPct val="120000"/>
              </a:lnSpc>
              <a:spcBef>
                <a:spcPts val="0"/>
              </a:spcBef>
              <a:buNone/>
            </a:pPr>
            <a:r>
              <a:rPr lang="en-US" sz="2000" dirty="0">
                <a:latin typeface="Courier New" panose="02070309020205020404" pitchFamily="49" charset="0"/>
                <a:cs typeface="Courier New" panose="02070309020205020404" pitchFamily="49" charset="0"/>
              </a:rPr>
              <a:t>Matcher m = </a:t>
            </a:r>
            <a:r>
              <a:rPr lang="en-US" sz="2000" dirty="0" err="1">
                <a:latin typeface="Courier New" panose="02070309020205020404" pitchFamily="49" charset="0"/>
                <a:cs typeface="Courier New" panose="02070309020205020404" pitchFamily="49" charset="0"/>
              </a:rPr>
              <a:t>p.matcher</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aaaaab</a:t>
            </a:r>
            <a:r>
              <a:rPr lang="en-US" sz="2000" dirty="0">
                <a:latin typeface="Courier New" panose="02070309020205020404" pitchFamily="49" charset="0"/>
                <a:cs typeface="Courier New" panose="02070309020205020404" pitchFamily="49" charset="0"/>
              </a:rPr>
              <a:t>"); </a:t>
            </a:r>
          </a:p>
          <a:p>
            <a:pPr marL="0" indent="0">
              <a:lnSpc>
                <a:spcPct val="120000"/>
              </a:lnSpc>
              <a:spcBef>
                <a:spcPts val="0"/>
              </a:spcBef>
              <a:buNone/>
            </a:pPr>
            <a:r>
              <a:rPr lang="en-US" sz="2000" dirty="0" err="1">
                <a:latin typeface="Courier New" panose="02070309020205020404" pitchFamily="49" charset="0"/>
                <a:cs typeface="Courier New" panose="02070309020205020404" pitchFamily="49" charset="0"/>
              </a:rPr>
              <a:t>boolean</a:t>
            </a:r>
            <a:r>
              <a:rPr lang="en-US" sz="2000" dirty="0">
                <a:latin typeface="Courier New" panose="02070309020205020404" pitchFamily="49" charset="0"/>
                <a:cs typeface="Courier New" panose="02070309020205020404" pitchFamily="49" charset="0"/>
              </a:rPr>
              <a:t> b = </a:t>
            </a:r>
            <a:r>
              <a:rPr lang="en-US" sz="2000" dirty="0" err="1">
                <a:latin typeface="Courier New" panose="02070309020205020404" pitchFamily="49" charset="0"/>
                <a:cs typeface="Courier New" panose="02070309020205020404" pitchFamily="49" charset="0"/>
              </a:rPr>
              <a:t>m.matches</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start of string     </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end of string</a:t>
            </a:r>
            <a:endParaRPr lang="en-US" sz="2000" b="1" dirty="0">
              <a:latin typeface="Courier New" panose="02070309020205020404" pitchFamily="49" charset="0"/>
              <a:cs typeface="Courier New" panose="02070309020205020404" pitchFamily="49" charset="0"/>
            </a:endParaRPr>
          </a:p>
          <a:p>
            <a:pPr marL="457200" lvl="1">
              <a:lnSpc>
                <a:spcPct val="120000"/>
              </a:lnSpc>
            </a:pPr>
            <a:r>
              <a:rPr lang="en-US" sz="2000" b="1" dirty="0">
                <a:latin typeface="Courier New" panose="02070309020205020404" pitchFamily="49" charset="0"/>
                <a:cs typeface="Courier New" panose="02070309020205020404" pitchFamily="49" charset="0"/>
              </a:rPr>
              <a:t>[01]</a:t>
            </a:r>
            <a:r>
              <a:rPr lang="en-US" sz="2000" dirty="0">
                <a:latin typeface="Courier New" panose="02070309020205020404" pitchFamily="49" charset="0"/>
                <a:cs typeface="Courier New" panose="02070309020205020404" pitchFamily="49" charset="0"/>
              </a:rPr>
              <a:t>     a 0 or a 1     </a:t>
            </a:r>
          </a:p>
          <a:p>
            <a:pPr marL="457200" lvl="1">
              <a:lnSpc>
                <a:spcPct val="120000"/>
              </a:lnSpc>
            </a:pPr>
            <a:r>
              <a:rPr lang="en-US" sz="2000" b="1" dirty="0">
                <a:latin typeface="Courier New" panose="02070309020205020404" pitchFamily="49" charset="0"/>
                <a:cs typeface="Courier New" panose="02070309020205020404" pitchFamily="49" charset="0"/>
              </a:rPr>
              <a:t>[0-9]</a:t>
            </a:r>
            <a:r>
              <a:rPr lang="en-US" sz="2000" dirty="0">
                <a:latin typeface="Courier New" panose="02070309020205020404" pitchFamily="49" charset="0"/>
                <a:cs typeface="Courier New" panose="02070309020205020404" pitchFamily="49" charset="0"/>
              </a:rPr>
              <a:t>   any single digit       </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period    </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comma  </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minus</a:t>
            </a:r>
          </a:p>
          <a:p>
            <a:pPr marL="457200" lvl="1">
              <a:lnSpc>
                <a:spcPct val="120000"/>
              </a:lnSpc>
            </a:pPr>
            <a:r>
              <a:rPr lang="en-US" sz="2000" b="1"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          any single character</a:t>
            </a:r>
          </a:p>
          <a:p>
            <a:pPr marL="457200" lvl="1">
              <a:lnSpc>
                <a:spcPct val="120000"/>
              </a:lnSpc>
            </a:pPr>
            <a:r>
              <a:rPr lang="en-US" sz="2000" dirty="0">
                <a:latin typeface="Courier New" panose="02070309020205020404" pitchFamily="49" charset="0"/>
                <a:cs typeface="Courier New" panose="02070309020205020404" pitchFamily="49" charset="0"/>
              </a:rPr>
              <a:t>ab         a followed by b           (</a:t>
            </a:r>
            <a:r>
              <a:rPr lang="en-US" sz="2000" b="1" dirty="0">
                <a:latin typeface="Courier New" panose="02070309020205020404" pitchFamily="49" charset="0"/>
                <a:cs typeface="Courier New" panose="02070309020205020404" pitchFamily="49" charset="0"/>
              </a:rPr>
              <a:t>AB</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a</a:t>
            </a:r>
            <a:r>
              <a:rPr lang="en-US" sz="2000" b="1" dirty="0" err="1">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a or b 		          </a:t>
            </a:r>
            <a:r>
              <a:rPr lang="en-US" sz="2000" dirty="0">
                <a:latin typeface="Courier New" panose="02070309020205020404" pitchFamily="49" charset="0"/>
                <a:cs typeface="Courier New" panose="02070309020205020404" pitchFamily="49" charset="0"/>
                <a:sym typeface="Symbol" charset="0"/>
              </a:rPr>
              <a:t>(</a:t>
            </a:r>
            <a:r>
              <a:rPr lang="en-US" sz="2000" b="1" dirty="0">
                <a:latin typeface="Courier New" panose="02070309020205020404" pitchFamily="49" charset="0"/>
                <a:cs typeface="Courier New" panose="02070309020205020404" pitchFamily="49" charset="0"/>
                <a:sym typeface="Symbol" charset="0"/>
              </a:rPr>
              <a:t>A</a:t>
            </a:r>
            <a:r>
              <a:rPr lang="en-US" sz="2000" dirty="0">
                <a:latin typeface="Courier New" panose="02070309020205020404" pitchFamily="49" charset="0"/>
                <a:cs typeface="Courier New" panose="02070309020205020404" pitchFamily="49" charset="0"/>
                <a:sym typeface="Symbol" charset="0"/>
              </a:rPr>
              <a:t> </a:t>
            </a:r>
            <a:r>
              <a:rPr lang="en-US" sz="2000" b="1" dirty="0">
                <a:latin typeface="Courier New" panose="02070309020205020404" pitchFamily="49" charset="0"/>
                <a:cs typeface="Courier New" panose="02070309020205020404" pitchFamily="49" charset="0"/>
                <a:sym typeface="Symbol" charset="0"/>
              </a:rPr>
              <a:t> B</a:t>
            </a:r>
            <a:r>
              <a:rPr lang="en-US" sz="2000" dirty="0">
                <a:latin typeface="Courier New" panose="02070309020205020404" pitchFamily="49" charset="0"/>
                <a:cs typeface="Courier New" panose="02070309020205020404" pitchFamily="49" charset="0"/>
                <a:sym typeface="Symbol"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zero or one of a          (</a:t>
            </a:r>
            <a:r>
              <a:rPr lang="en-US" sz="2000" b="1" dirty="0">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sym typeface="Symbol" charset="0"/>
              </a:rPr>
              <a:t>  </a:t>
            </a:r>
            <a:r>
              <a:rPr lang="en-US" sz="2000" b="1" dirty="0">
                <a:latin typeface="Courier New" panose="02070309020205020404" pitchFamily="49" charset="0"/>
                <a:cs typeface="Courier New" panose="02070309020205020404" pitchFamily="49" charset="0"/>
                <a:sym typeface="Symbol"/>
              </a:rPr>
              <a:t></a:t>
            </a:r>
            <a:r>
              <a:rPr lang="en-US" sz="2000" dirty="0">
                <a:latin typeface="Courier New" panose="02070309020205020404" pitchFamily="49" charset="0"/>
                <a:cs typeface="Courier New" panose="02070309020205020404" pitchFamily="49" charset="0"/>
                <a:sym typeface="Symbol"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zero or more of a          	</a:t>
            </a:r>
            <a:r>
              <a:rPr lang="en-US" sz="2000" b="1" dirty="0">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one or more of a          	</a:t>
            </a:r>
            <a:r>
              <a:rPr lang="en-US" sz="2000" b="1" dirty="0">
                <a:latin typeface="Courier New" panose="02070309020205020404" pitchFamily="49" charset="0"/>
                <a:cs typeface="Courier New" panose="02070309020205020404" pitchFamily="49" charset="0"/>
              </a:rPr>
              <a:t>AA</a:t>
            </a:r>
            <a:r>
              <a:rPr lang="en-US" sz="2000" dirty="0">
                <a:latin typeface="Courier New" panose="02070309020205020404" pitchFamily="49" charset="0"/>
                <a:cs typeface="Courier New" panose="02070309020205020404" pitchFamily="49" charset="0"/>
              </a:rPr>
              <a:t>* </a:t>
            </a:r>
          </a:p>
          <a:p>
            <a:pPr>
              <a:lnSpc>
                <a:spcPct val="120000"/>
              </a:lnSpc>
            </a:pPr>
            <a:r>
              <a:rPr lang="en-US" sz="2000" dirty="0">
                <a:latin typeface="Courier New" panose="02070309020205020404" pitchFamily="49" charset="0"/>
                <a:cs typeface="Courier New" panose="02070309020205020404" pitchFamily="49" charset="0"/>
              </a:rPr>
              <a:t>e.g.   </a:t>
            </a:r>
            <a:r>
              <a:rPr lang="en-US" sz="2000" b="1" dirty="0">
                <a:latin typeface="Courier New" panose="02070309020205020404" pitchFamily="49" charset="0"/>
                <a:cs typeface="Courier New" panose="02070309020205020404" pitchFamily="49" charset="0"/>
              </a:rPr>
              <a:t>^[\-+]?[0-9]*(\.|\,)?[0-9]+$</a:t>
            </a:r>
            <a:r>
              <a:rPr lang="en-US" sz="2000" dirty="0">
                <a:latin typeface="Courier New" panose="02070309020205020404" pitchFamily="49" charset="0"/>
                <a:cs typeface="Courier New" panose="02070309020205020404" pitchFamily="49" charset="0"/>
              </a:rPr>
              <a:t>      </a:t>
            </a:r>
          </a:p>
          <a:p>
            <a:pPr>
              <a:lnSpc>
                <a:spcPct val="120000"/>
              </a:lnSpc>
              <a:buFont typeface="Arial" charset="0"/>
              <a:buNone/>
            </a:pPr>
            <a:r>
              <a:rPr lang="en-US" sz="2000" dirty="0">
                <a:latin typeface="Courier New" panose="02070309020205020404" pitchFamily="49" charset="0"/>
                <a:cs typeface="Courier New" panose="02070309020205020404" pitchFamily="49" charset="0"/>
              </a:rPr>
              <a:t>               General form of decimal number  e.g.  9.12  or -9,8 (Europe)</a:t>
            </a:r>
            <a:endParaRPr lang="en-US" sz="2000" b="1" dirty="0">
              <a:latin typeface="Courier New" panose="02070309020205020404" pitchFamily="49" charset="0"/>
              <a:cs typeface="Courier New" panose="02070309020205020404" pitchFamily="49" charset="0"/>
            </a:endParaRPr>
          </a:p>
          <a:p>
            <a:endParaRPr lang="en-US" dirty="0"/>
          </a:p>
        </p:txBody>
      </p:sp>
    </p:spTree>
    <p:extLst>
      <p:ext uri="{BB962C8B-B14F-4D97-AF65-F5344CB8AC3E}">
        <p14:creationId xmlns:p14="http://schemas.microsoft.com/office/powerpoint/2010/main" val="1691243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155D4-E6B5-4961-B522-150878E3F5EA}"/>
              </a:ext>
            </a:extLst>
          </p:cNvPr>
          <p:cNvSpPr>
            <a:spLocks noGrp="1"/>
          </p:cNvSpPr>
          <p:nvPr>
            <p:ph type="title"/>
          </p:nvPr>
        </p:nvSpPr>
        <p:spPr/>
        <p:txBody>
          <a:bodyPr/>
          <a:lstStyle/>
          <a:p>
            <a:r>
              <a:rPr lang="en-US" dirty="0"/>
              <a:t>Regular Expressions In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425D76-7339-4228-94B4-EA76D9BAA4B0}"/>
                  </a:ext>
                </a:extLst>
              </p:cNvPr>
              <p:cNvSpPr>
                <a:spLocks noGrp="1"/>
              </p:cNvSpPr>
              <p:nvPr>
                <p:ph idx="1"/>
              </p:nvPr>
            </p:nvSpPr>
            <p:spPr/>
            <p:txBody>
              <a:bodyPr/>
              <a:lstStyle/>
              <a:p>
                <a:r>
                  <a:rPr lang="en-US" dirty="0"/>
                  <a:t>When you only have ASCII characters (say in a programming language)</a:t>
                </a:r>
              </a:p>
              <a:p>
                <a:r>
                  <a:rPr lang="en-US" dirty="0"/>
                  <a:t>| usually takes the place of </a:t>
                </a:r>
                <a14:m>
                  <m:oMath xmlns:m="http://schemas.openxmlformats.org/officeDocument/2006/math">
                    <m:r>
                      <a:rPr lang="en-US" b="0" i="1" smtClean="0">
                        <a:latin typeface="Cambria Math" panose="02040503050406030204" pitchFamily="18" charset="0"/>
                      </a:rPr>
                      <m:t>∪</m:t>
                    </m:r>
                  </m:oMath>
                </a14:m>
                <a:endParaRPr lang="en-US" dirty="0"/>
              </a:p>
              <a:p>
                <a:r>
                  <a:rPr lang="en-US" dirty="0"/>
                  <a:t>? (and perhaps creative rewriting) take the place of </a:t>
                </a:r>
                <a14:m>
                  <m:oMath xmlns:m="http://schemas.openxmlformats.org/officeDocument/2006/math">
                    <m:r>
                      <a:rPr lang="en-US" b="0" i="1" smtClean="0">
                        <a:latin typeface="Cambria Math" panose="02040503050406030204" pitchFamily="18" charset="0"/>
                      </a:rPr>
                      <m:t>𝜀</m:t>
                    </m:r>
                  </m:oMath>
                </a14:m>
                <a:r>
                  <a:rPr lang="en-US" dirty="0"/>
                  <a:t>.</a:t>
                </a:r>
              </a:p>
              <a:p>
                <a:endParaRPr lang="en-US" dirty="0"/>
              </a:p>
              <a:p>
                <a:r>
                  <a:rPr lang="en-US" dirty="0"/>
                  <a:t>E.g.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𝜀</m:t>
                        </m:r>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1∪10</m:t>
                            </m:r>
                          </m:e>
                        </m:d>
                      </m:e>
                      <m:sup>
                        <m:r>
                          <a:rPr lang="en-US" b="0" i="1" smtClean="0">
                            <a:latin typeface="Cambria Math" panose="02040503050406030204" pitchFamily="18" charset="0"/>
                          </a:rPr>
                          <m:t>∗</m:t>
                        </m:r>
                      </m:sup>
                    </m:sSup>
                  </m:oMath>
                </a14:m>
                <a:r>
                  <a:rPr lang="en-US" dirty="0"/>
                  <a:t> is </a:t>
                </a:r>
                <a:r>
                  <a:rPr lang="en-US" dirty="0">
                    <a:latin typeface="Courier New" panose="02070309020205020404" pitchFamily="49" charset="0"/>
                    <a:cs typeface="Courier New" panose="02070309020205020404" pitchFamily="49" charset="0"/>
                  </a:rPr>
                  <a:t>0?(1|10)*</a:t>
                </a:r>
              </a:p>
            </p:txBody>
          </p:sp>
        </mc:Choice>
        <mc:Fallback xmlns="">
          <p:sp>
            <p:nvSpPr>
              <p:cNvPr id="3" name="Content Placeholder 2">
                <a:extLst>
                  <a:ext uri="{FF2B5EF4-FFF2-40B4-BE49-F238E27FC236}">
                    <a16:creationId xmlns:a16="http://schemas.microsoft.com/office/drawing/2014/main" id="{0C425D76-7339-4228-94B4-EA76D9BAA4B0}"/>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991473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9F432-0E4C-4E52-BB57-253A822AA2C7}"/>
              </a:ext>
            </a:extLst>
          </p:cNvPr>
          <p:cNvSpPr>
            <a:spLocks noGrp="1"/>
          </p:cNvSpPr>
          <p:nvPr>
            <p:ph type="title"/>
          </p:nvPr>
        </p:nvSpPr>
        <p:spPr/>
        <p:txBody>
          <a:bodyPr/>
          <a:lstStyle/>
          <a:p>
            <a:r>
              <a:rPr lang="en-US" dirty="0"/>
              <a:t>A Final Vocabulary Note</a:t>
            </a:r>
          </a:p>
        </p:txBody>
      </p:sp>
      <p:sp>
        <p:nvSpPr>
          <p:cNvPr id="3" name="Content Placeholder 2">
            <a:extLst>
              <a:ext uri="{FF2B5EF4-FFF2-40B4-BE49-F238E27FC236}">
                <a16:creationId xmlns:a16="http://schemas.microsoft.com/office/drawing/2014/main" id="{E9D681E3-034E-48E9-AE56-8C16A0C11786}"/>
              </a:ext>
            </a:extLst>
          </p:cNvPr>
          <p:cNvSpPr>
            <a:spLocks noGrp="1"/>
          </p:cNvSpPr>
          <p:nvPr>
            <p:ph idx="1"/>
          </p:nvPr>
        </p:nvSpPr>
        <p:spPr/>
        <p:txBody>
          <a:bodyPr>
            <a:normAutofit lnSpcReduction="10000"/>
          </a:bodyPr>
          <a:lstStyle/>
          <a:p>
            <a:r>
              <a:rPr lang="en-US" dirty="0"/>
              <a:t>Not everything can be represented as a regular expression.</a:t>
            </a:r>
          </a:p>
          <a:p>
            <a:pPr lvl="1"/>
            <a:r>
              <a:rPr lang="en-US" dirty="0"/>
              <a:t>E.g. “the set of all palindromes” is not the language of any regular expression.</a:t>
            </a:r>
          </a:p>
          <a:p>
            <a:r>
              <a:rPr lang="en-US" dirty="0"/>
              <a:t>Some programming languages define features in their “regexes” that can’t be represented by our definition of regular expressions. </a:t>
            </a:r>
          </a:p>
          <a:p>
            <a:pPr lvl="1"/>
            <a:r>
              <a:rPr lang="en-US" dirty="0"/>
              <a:t>Things like “match this pattern, then have exactly that </a:t>
            </a:r>
            <a:r>
              <a:rPr lang="en-US" b="1" dirty="0"/>
              <a:t>substring </a:t>
            </a:r>
            <a:r>
              <a:rPr lang="en-US" dirty="0"/>
              <a:t>appear later.</a:t>
            </a:r>
          </a:p>
          <a:p>
            <a:r>
              <a:rPr lang="en-US" dirty="0"/>
              <a:t>So before you say “ah, you can’t do that with regular expressions, I learned it in 311!” you should make sure you know whether your language is calling a more powerful object “regular expressions”.</a:t>
            </a:r>
          </a:p>
          <a:p>
            <a:r>
              <a:rPr lang="en-US" dirty="0"/>
              <a:t>But the more “fancy features” beyond regular expressions you use, the slower the checking algorithms run, (and the harder it is to force the expressions to fit into the framework) so this is still very useful theory.</a:t>
            </a:r>
          </a:p>
        </p:txBody>
      </p:sp>
    </p:spTree>
    <p:extLst>
      <p:ext uri="{BB962C8B-B14F-4D97-AF65-F5344CB8AC3E}">
        <p14:creationId xmlns:p14="http://schemas.microsoft.com/office/powerpoint/2010/main" val="3513872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8DE94-8535-407D-B3B8-8F954BFFD2AD}"/>
              </a:ext>
            </a:extLst>
          </p:cNvPr>
          <p:cNvSpPr>
            <a:spLocks noGrp="1"/>
          </p:cNvSpPr>
          <p:nvPr>
            <p:ph type="title"/>
          </p:nvPr>
        </p:nvSpPr>
        <p:spPr/>
        <p:txBody>
          <a:bodyPr/>
          <a:lstStyle/>
          <a:p>
            <a:r>
              <a:rPr lang="en-US" dirty="0"/>
              <a:t>Strings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47B5FA-1410-439B-BFFB-4A7B5FA3603E}"/>
                  </a:ext>
                </a:extLst>
              </p:cNvPr>
              <p:cNvSpPr>
                <a:spLocks noGrp="1"/>
              </p:cNvSpPr>
              <p:nvPr>
                <p:ph idx="1"/>
              </p:nvPr>
            </p:nvSpPr>
            <p:spPr/>
            <p:txBody>
              <a:bodyPr/>
              <a:lstStyle/>
              <a:p>
                <a:r>
                  <a:rPr lang="en-US" dirty="0"/>
                  <a:t>Why these recursive definitions? </a:t>
                </a:r>
              </a:p>
              <a:p>
                <a:r>
                  <a:rPr lang="en-US" dirty="0"/>
                  <a:t>They’re the basis for regular expressions, which we’ll introduce next week. Answer questions like “how do you search for anything that looks like an email address”</a:t>
                </a:r>
              </a:p>
              <a:p>
                <a:endParaRPr lang="en-US" dirty="0"/>
              </a:p>
              <a:p>
                <a:r>
                  <a:rPr lang="en-US" dirty="0"/>
                  <a:t>First, we need to talk about strings.</a:t>
                </a:r>
              </a:p>
              <a:p>
                <a14:m>
                  <m:oMath xmlns:m="http://schemas.openxmlformats.org/officeDocument/2006/math">
                    <m:r>
                      <m:rPr>
                        <m:sty m:val="p"/>
                      </m:rPr>
                      <a:rPr lang="en-US" b="0" i="0" smtClean="0">
                        <a:latin typeface="Cambria Math" panose="02040503050406030204" pitchFamily="18" charset="0"/>
                      </a:rPr>
                      <m:t>Σ</m:t>
                    </m:r>
                  </m:oMath>
                </a14:m>
                <a:r>
                  <a:rPr lang="en-US" dirty="0"/>
                  <a:t> will be an </a:t>
                </a:r>
                <a:r>
                  <a:rPr lang="en-US" b="1" dirty="0"/>
                  <a:t>alphabet </a:t>
                </a:r>
                <a:r>
                  <a:rPr lang="en-US" dirty="0"/>
                  <a:t>the set of all the letters you can use in words.</a:t>
                </a:r>
              </a:p>
              <a:p>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 is the set of all </a:t>
                </a:r>
                <a:r>
                  <a:rPr lang="en-US" b="1" dirty="0"/>
                  <a:t>words </a:t>
                </a:r>
                <a:r>
                  <a:rPr lang="en-US" dirty="0"/>
                  <a:t>all the strings you can build off of the letters.</a:t>
                </a:r>
                <a:endParaRPr lang="en-US" b="1" dirty="0"/>
              </a:p>
            </p:txBody>
          </p:sp>
        </mc:Choice>
        <mc:Fallback xmlns="">
          <p:sp>
            <p:nvSpPr>
              <p:cNvPr id="3" name="Content Placeholder 2">
                <a:extLst>
                  <a:ext uri="{FF2B5EF4-FFF2-40B4-BE49-F238E27FC236}">
                    <a16:creationId xmlns:a16="http://schemas.microsoft.com/office/drawing/2014/main" id="{1747B5FA-1410-439B-BFFB-4A7B5FA3603E}"/>
                  </a:ext>
                </a:extLst>
              </p:cNvPr>
              <p:cNvSpPr>
                <a:spLocks noGrp="1" noRot="1" noChangeAspect="1" noMove="1" noResize="1" noEditPoints="1" noAdjustHandles="1" noChangeArrowheads="1" noChangeShapeType="1" noTextEdit="1"/>
              </p:cNvSpPr>
              <p:nvPr>
                <p:ph idx="1"/>
              </p:nvPr>
            </p:nvSpPr>
            <p:spPr>
              <a:blipFill>
                <a:blip r:embed="rId2"/>
                <a:stretch>
                  <a:fillRect l="-708" t="-2138" r="-1362"/>
                </a:stretch>
              </a:blipFill>
            </p:spPr>
            <p:txBody>
              <a:bodyPr/>
              <a:lstStyle/>
              <a:p>
                <a:r>
                  <a:rPr lang="en-US">
                    <a:noFill/>
                  </a:rPr>
                  <a:t> </a:t>
                </a:r>
              </a:p>
            </p:txBody>
          </p:sp>
        </mc:Fallback>
      </mc:AlternateContent>
    </p:spTree>
    <p:extLst>
      <p:ext uri="{BB962C8B-B14F-4D97-AF65-F5344CB8AC3E}">
        <p14:creationId xmlns:p14="http://schemas.microsoft.com/office/powerpoint/2010/main" val="2229618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C537F-54D3-46B1-9883-DAEA334E5870}"/>
              </a:ext>
            </a:extLst>
          </p:cNvPr>
          <p:cNvSpPr>
            <a:spLocks noGrp="1"/>
          </p:cNvSpPr>
          <p:nvPr>
            <p:ph type="title"/>
          </p:nvPr>
        </p:nvSpPr>
        <p:spPr/>
        <p:txBody>
          <a:bodyPr/>
          <a:lstStyle/>
          <a:p>
            <a:r>
              <a:rPr lang="en-US" dirty="0"/>
              <a:t>Strings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774CC5-4C85-4743-8DAE-05275AC00113}"/>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𝜀</m:t>
                    </m:r>
                  </m:oMath>
                </a14:m>
                <a:r>
                  <a:rPr lang="en-US" dirty="0"/>
                  <a:t> is “the empty string”</a:t>
                </a:r>
              </a:p>
              <a:p>
                <a:r>
                  <a:rPr lang="en-US" dirty="0"/>
                  <a:t>The string with </a:t>
                </a:r>
                <a14:m>
                  <m:oMath xmlns:m="http://schemas.openxmlformats.org/officeDocument/2006/math">
                    <m:r>
                      <a:rPr lang="en-US" b="0" i="1" smtClean="0">
                        <a:latin typeface="Cambria Math" panose="02040503050406030204" pitchFamily="18" charset="0"/>
                      </a:rPr>
                      <m:t>0</m:t>
                    </m:r>
                  </m:oMath>
                </a14:m>
                <a:r>
                  <a:rPr lang="en-US" dirty="0"/>
                  <a:t> characters – </a:t>
                </a:r>
                <a:r>
                  <a:rPr lang="en-US" dirty="0">
                    <a:latin typeface="Courier New" panose="02070309020205020404" pitchFamily="49" charset="0"/>
                    <a:cs typeface="Courier New" panose="02070309020205020404" pitchFamily="49" charset="0"/>
                  </a:rPr>
                  <a:t>“” in Java (</a:t>
                </a:r>
                <a:r>
                  <a:rPr lang="en-US" dirty="0"/>
                  <a:t>not </a:t>
                </a:r>
                <a:r>
                  <a:rPr lang="en-US" dirty="0">
                    <a:latin typeface="Courier New" panose="02070309020205020404" pitchFamily="49" charset="0"/>
                    <a:cs typeface="Courier New" panose="02070309020205020404" pitchFamily="49" charset="0"/>
                  </a:rPr>
                  <a:t>null!)</a:t>
                </a:r>
                <a:r>
                  <a:rPr lang="en-US" dirty="0"/>
                  <a:t> </a:t>
                </a:r>
              </a:p>
              <a:p>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a:t>
                </a:r>
              </a:p>
              <a:p>
                <a:r>
                  <a:rPr lang="en-US" dirty="0"/>
                  <a:t>Basis: </a:t>
                </a:r>
                <a14:m>
                  <m:oMath xmlns:m="http://schemas.openxmlformats.org/officeDocument/2006/math">
                    <m:r>
                      <a:rPr lang="en-US" b="0" i="1" smtClean="0">
                        <a:latin typeface="Cambria Math" panose="02040503050406030204" pitchFamily="18" charset="0"/>
                      </a:rPr>
                      <m:t>𝜀</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a:t>
                </a:r>
              </a:p>
              <a:p>
                <a:r>
                  <a:rPr lang="en-US" dirty="0"/>
                  <a:t>Recursive: If </a:t>
                </a:r>
                <a14:m>
                  <m:oMath xmlns:m="http://schemas.openxmlformats.org/officeDocument/2006/math">
                    <m:r>
                      <a:rPr lang="en-US" b="0" i="1" smtClean="0">
                        <a:latin typeface="Cambria Math" panose="02040503050406030204" pitchFamily="18" charset="0"/>
                      </a:rPr>
                      <m:t>𝑤</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 and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m:rPr>
                        <m:sty m:val="p"/>
                      </m:rPr>
                      <a:rPr lang="en-US" b="0" i="0" smtClean="0">
                        <a:latin typeface="Cambria Math" panose="02040503050406030204" pitchFamily="18" charset="0"/>
                      </a:rPr>
                      <m:t>Σ</m:t>
                    </m:r>
                  </m:oMath>
                </a14:m>
                <a:r>
                  <a:rPr lang="en-US" dirty="0"/>
                  <a:t> then </a:t>
                </a:r>
                <a14:m>
                  <m:oMath xmlns:m="http://schemas.openxmlformats.org/officeDocument/2006/math">
                    <m:r>
                      <a:rPr lang="en-US" b="0" i="1" smtClean="0">
                        <a:latin typeface="Cambria Math" panose="02040503050406030204" pitchFamily="18" charset="0"/>
                      </a:rPr>
                      <m:t>𝑤𝑎</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endParaRPr lang="en-US" b="0" dirty="0"/>
              </a:p>
              <a:p>
                <a:endParaRPr lang="en-US" dirty="0"/>
              </a:p>
              <a:p>
                <a14:m>
                  <m:oMath xmlns:m="http://schemas.openxmlformats.org/officeDocument/2006/math">
                    <m:r>
                      <a:rPr lang="en-US" b="0" i="1" smtClean="0">
                        <a:latin typeface="Cambria Math" panose="02040503050406030204" pitchFamily="18" charset="0"/>
                      </a:rPr>
                      <m:t>𝑤𝑎</m:t>
                    </m:r>
                  </m:oMath>
                </a14:m>
                <a:r>
                  <a:rPr lang="en-US" dirty="0"/>
                  <a:t> means the string of </a:t>
                </a:r>
                <a14:m>
                  <m:oMath xmlns:m="http://schemas.openxmlformats.org/officeDocument/2006/math">
                    <m:r>
                      <a:rPr lang="en-US" b="0" i="1" smtClean="0">
                        <a:latin typeface="Cambria Math" panose="02040503050406030204" pitchFamily="18" charset="0"/>
                      </a:rPr>
                      <m:t>𝑤</m:t>
                    </m:r>
                  </m:oMath>
                </a14:m>
                <a:r>
                  <a:rPr lang="en-US" dirty="0"/>
                  <a:t> with the character </a:t>
                </a:r>
                <a14:m>
                  <m:oMath xmlns:m="http://schemas.openxmlformats.org/officeDocument/2006/math">
                    <m:r>
                      <a:rPr lang="en-US" b="0" i="1" smtClean="0">
                        <a:latin typeface="Cambria Math" panose="02040503050406030204" pitchFamily="18" charset="0"/>
                      </a:rPr>
                      <m:t>𝑎</m:t>
                    </m:r>
                  </m:oMath>
                </a14:m>
                <a:r>
                  <a:rPr lang="en-US" dirty="0"/>
                  <a:t> appended.</a:t>
                </a:r>
              </a:p>
              <a:p>
                <a:r>
                  <a:rPr lang="en-US" dirty="0"/>
                  <a:t>You’ll also see </a:t>
                </a:r>
                <a14:m>
                  <m:oMath xmlns:m="http://schemas.openxmlformats.org/officeDocument/2006/math">
                    <m:r>
                      <a:rPr lang="en-US" b="0" i="1" smtClean="0">
                        <a:latin typeface="Cambria Math" panose="02040503050406030204" pitchFamily="18" charset="0"/>
                      </a:rPr>
                      <m:t>𝑤</m:t>
                    </m:r>
                    <m:r>
                      <a:rPr lang="en-US" b="0" i="1" smtClean="0">
                        <a:latin typeface="Cambria Math" panose="02040503050406030204" pitchFamily="18" charset="0"/>
                      </a:rPr>
                      <m:t>⋅</m:t>
                    </m:r>
                    <m:r>
                      <a:rPr lang="en-US" b="0" i="1" smtClean="0">
                        <a:latin typeface="Cambria Math" panose="02040503050406030204" pitchFamily="18" charset="0"/>
                      </a:rPr>
                      <m:t>𝑎</m:t>
                    </m:r>
                  </m:oMath>
                </a14:m>
                <a:r>
                  <a:rPr lang="en-US" dirty="0"/>
                  <a:t> (a </a:t>
                </a:r>
                <a14:m>
                  <m:oMath xmlns:m="http://schemas.openxmlformats.org/officeDocument/2006/math">
                    <m:r>
                      <a:rPr lang="en-US" b="0" i="1" smtClean="0">
                        <a:latin typeface="Cambria Math" panose="02040503050406030204" pitchFamily="18" charset="0"/>
                      </a:rPr>
                      <m:t>⋅</m:t>
                    </m:r>
                  </m:oMath>
                </a14:m>
                <a:r>
                  <a:rPr lang="en-US" dirty="0"/>
                  <a:t> to mean “concatenate” i.e. + in Java) </a:t>
                </a:r>
              </a:p>
            </p:txBody>
          </p:sp>
        </mc:Choice>
        <mc:Fallback xmlns="">
          <p:sp>
            <p:nvSpPr>
              <p:cNvPr id="3" name="Content Placeholder 2">
                <a:extLst>
                  <a:ext uri="{FF2B5EF4-FFF2-40B4-BE49-F238E27FC236}">
                    <a16:creationId xmlns:a16="http://schemas.microsoft.com/office/drawing/2014/main" id="{F4774CC5-4C85-4743-8DAE-05275AC00113}"/>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338495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20BF5-2AD0-4632-BFEB-1179C19CF6C3}"/>
              </a:ext>
            </a:extLst>
          </p:cNvPr>
          <p:cNvSpPr>
            <a:spLocks noGrp="1"/>
          </p:cNvSpPr>
          <p:nvPr>
            <p:ph type="title"/>
          </p:nvPr>
        </p:nvSpPr>
        <p:spPr/>
        <p:txBody>
          <a:bodyPr/>
          <a:lstStyle/>
          <a:p>
            <a:r>
              <a:rPr lang="en-US" dirty="0"/>
              <a:t>Functions on Strings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757A661-76DD-4710-9E6D-E47C650FEC77}"/>
                  </a:ext>
                </a:extLst>
              </p:cNvPr>
              <p:cNvSpPr>
                <a:spLocks noGrp="1"/>
              </p:cNvSpPr>
              <p:nvPr>
                <p:ph idx="1"/>
              </p:nvPr>
            </p:nvSpPr>
            <p:spPr>
              <a:xfrm>
                <a:off x="575240" y="1058091"/>
                <a:ext cx="11187258" cy="5251270"/>
              </a:xfrm>
            </p:spPr>
            <p:txBody>
              <a:bodyPr>
                <a:normAutofit fontScale="92500" lnSpcReduction="20000"/>
              </a:bodyPr>
              <a:lstStyle/>
              <a:p>
                <a:r>
                  <a:rPr lang="en-US" sz="2400" dirty="0"/>
                  <a:t>Since strings are defined recursively, most functions on strings are as well.</a:t>
                </a:r>
              </a:p>
              <a:p>
                <a:r>
                  <a:rPr lang="en-US" sz="2400" dirty="0"/>
                  <a:t>Length:</a:t>
                </a:r>
              </a:p>
              <a:p>
                <a:r>
                  <a:rPr lang="en-US" sz="2400" dirty="0" err="1"/>
                  <a:t>len</a:t>
                </a:r>
                <a:r>
                  <a:rPr lang="en-US" sz="2400" dirty="0"/>
                  <a:t>(</a:t>
                </a:r>
                <a14:m>
                  <m:oMath xmlns:m="http://schemas.openxmlformats.org/officeDocument/2006/math">
                    <m:r>
                      <a:rPr lang="en-US" sz="2400" b="0" i="1" smtClean="0">
                        <a:latin typeface="Cambria Math" panose="02040503050406030204" pitchFamily="18" charset="0"/>
                      </a:rPr>
                      <m:t>𝜀</m:t>
                    </m:r>
                  </m:oMath>
                </a14:m>
                <a:r>
                  <a:rPr lang="en-US" sz="2400" dirty="0"/>
                  <a:t>)=0; </a:t>
                </a:r>
              </a:p>
              <a:p>
                <a:r>
                  <a:rPr lang="en-US" sz="2400" dirty="0" err="1"/>
                  <a:t>len</a:t>
                </a:r>
                <a:r>
                  <a:rPr lang="en-US" sz="2400" dirty="0"/>
                  <a:t>(</a:t>
                </a:r>
                <a14:m>
                  <m:oMath xmlns:m="http://schemas.openxmlformats.org/officeDocument/2006/math">
                    <m:r>
                      <a:rPr lang="en-US" sz="2400" b="0" i="1" smtClean="0">
                        <a:latin typeface="Cambria Math" panose="02040503050406030204" pitchFamily="18" charset="0"/>
                      </a:rPr>
                      <m:t>𝑤𝑎</m:t>
                    </m:r>
                  </m:oMath>
                </a14:m>
                <a:r>
                  <a:rPr lang="en-US" sz="2400" dirty="0"/>
                  <a:t>)=</a:t>
                </a:r>
                <a:r>
                  <a:rPr lang="en-US" sz="2400" dirty="0" err="1"/>
                  <a:t>len</a:t>
                </a:r>
                <a:r>
                  <a:rPr lang="en-US" sz="2400" dirty="0"/>
                  <a:t>(</a:t>
                </a:r>
                <a14:m>
                  <m:oMath xmlns:m="http://schemas.openxmlformats.org/officeDocument/2006/math">
                    <m:r>
                      <a:rPr lang="en-US" sz="2400" b="0" i="1" smtClean="0">
                        <a:latin typeface="Cambria Math" panose="02040503050406030204" pitchFamily="18" charset="0"/>
                      </a:rPr>
                      <m:t>𝑤</m:t>
                    </m:r>
                  </m:oMath>
                </a14:m>
                <a:r>
                  <a:rPr lang="en-US" sz="2400" dirty="0"/>
                  <a:t>)+1 for </a:t>
                </a:r>
                <a14:m>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r>
                  <a:rPr lang="en-US" sz="2400" dirty="0"/>
                  <a:t>, </a:t>
                </a:r>
                <a14:m>
                  <m:oMath xmlns:m="http://schemas.openxmlformats.org/officeDocument/2006/math">
                    <m:r>
                      <a:rPr lang="en-US" sz="2400" b="0" i="1" smtClean="0">
                        <a:latin typeface="Cambria Math" panose="02040503050406030204" pitchFamily="18" charset="0"/>
                      </a:rPr>
                      <m:t>𝑎</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Σ</m:t>
                    </m:r>
                  </m:oMath>
                </a14:m>
                <a:endParaRPr lang="en-US" sz="2400" dirty="0"/>
              </a:p>
              <a:p>
                <a:r>
                  <a:rPr lang="en-US" sz="2400" dirty="0"/>
                  <a:t>Reversal:</a:t>
                </a:r>
              </a:p>
              <a:p>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𝜀</m:t>
                        </m:r>
                      </m:e>
                      <m:sup>
                        <m:r>
                          <a:rPr lang="en-US" sz="2400" b="0" i="1" smtClean="0">
                            <a:latin typeface="Cambria Math" panose="02040503050406030204" pitchFamily="18" charset="0"/>
                          </a:rPr>
                          <m:t>𝑅</m:t>
                        </m:r>
                      </m:sup>
                    </m:sSup>
                    <m:r>
                      <a:rPr lang="en-US" sz="2400" b="0" i="1" smtClean="0">
                        <a:latin typeface="Cambria Math" panose="02040503050406030204" pitchFamily="18" charset="0"/>
                      </a:rPr>
                      <m:t>=</m:t>
                    </m:r>
                    <m:r>
                      <a:rPr lang="en-US" sz="2400" b="0" i="1" smtClean="0">
                        <a:latin typeface="Cambria Math" panose="02040503050406030204" pitchFamily="18" charset="0"/>
                      </a:rPr>
                      <m:t>𝜀</m:t>
                    </m:r>
                  </m:oMath>
                </a14:m>
                <a:r>
                  <a:rPr lang="en-US" sz="2400" dirty="0"/>
                  <a:t>; </a:t>
                </a:r>
                <a:br>
                  <a:rPr lang="en-US" sz="2400" dirty="0"/>
                </a:br>
                <a14:m>
                  <m:oMath xmlns:m="http://schemas.openxmlformats.org/officeDocument/2006/math">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𝑤𝑎</m:t>
                            </m:r>
                          </m:e>
                        </m:d>
                      </m:e>
                      <m:sup>
                        <m:r>
                          <a:rPr lang="en-US" sz="2400" b="0" i="1" smtClean="0">
                            <a:latin typeface="Cambria Math" panose="02040503050406030204" pitchFamily="18" charset="0"/>
                          </a:rPr>
                          <m:t>𝑅</m:t>
                        </m:r>
                      </m:sup>
                    </m:sSup>
                    <m:r>
                      <a:rPr lang="en-US" sz="2400" b="0" i="1" smtClean="0">
                        <a:latin typeface="Cambria Math" panose="02040503050406030204" pitchFamily="18" charset="0"/>
                      </a:rPr>
                      <m:t>=</m:t>
                    </m:r>
                    <m:r>
                      <a:rPr lang="en-US" sz="2400" b="0" i="1" smtClean="0">
                        <a:latin typeface="Cambria Math" panose="02040503050406030204" pitchFamily="18" charset="0"/>
                      </a:rPr>
                      <m:t>𝑎</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𝑤</m:t>
                        </m:r>
                      </m:e>
                      <m:sup>
                        <m:r>
                          <a:rPr lang="en-US" sz="2400" b="0" i="1" smtClean="0">
                            <a:latin typeface="Cambria Math" panose="02040503050406030204" pitchFamily="18" charset="0"/>
                          </a:rPr>
                          <m:t>𝑅</m:t>
                        </m:r>
                      </m:sup>
                    </m:sSup>
                  </m:oMath>
                </a14:m>
                <a:r>
                  <a:rPr lang="en-US" sz="2400" dirty="0"/>
                  <a:t> for </a:t>
                </a:r>
                <a14:m>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r>
                  <a:rPr lang="en-US" sz="2400" dirty="0"/>
                  <a:t>, </a:t>
                </a:r>
                <a14:m>
                  <m:oMath xmlns:m="http://schemas.openxmlformats.org/officeDocument/2006/math">
                    <m:r>
                      <a:rPr lang="en-US" sz="2400" b="0" i="1" smtClean="0">
                        <a:latin typeface="Cambria Math" panose="02040503050406030204" pitchFamily="18" charset="0"/>
                      </a:rPr>
                      <m:t>𝑎</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Σ</m:t>
                    </m:r>
                  </m:oMath>
                </a14:m>
                <a:endParaRPr lang="en-US" sz="2400" dirty="0"/>
              </a:p>
              <a:p>
                <a:r>
                  <a:rPr lang="en-US" sz="2400" dirty="0"/>
                  <a:t>Concatenation</a:t>
                </a:r>
              </a:p>
              <a:p>
                <a14:m>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𝜀</m:t>
                    </m:r>
                    <m:r>
                      <a:rPr lang="en-US" sz="2400" b="0" i="1" smtClean="0">
                        <a:latin typeface="Cambria Math" panose="02040503050406030204" pitchFamily="18" charset="0"/>
                      </a:rPr>
                      <m:t>=</m:t>
                    </m:r>
                    <m:r>
                      <a:rPr lang="en-US" sz="2400" b="0" i="1" smtClean="0">
                        <a:latin typeface="Cambria Math" panose="02040503050406030204" pitchFamily="18" charset="0"/>
                      </a:rPr>
                      <m:t>𝑥</m:t>
                    </m:r>
                  </m:oMath>
                </a14:m>
                <a:r>
                  <a:rPr lang="en-US" sz="2400" dirty="0"/>
                  <a:t> for all </a:t>
                </a:r>
                <a14:m>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r>
                  <a:rPr lang="en-US" sz="2400" dirty="0"/>
                  <a:t>; </a:t>
                </a:r>
                <a:br>
                  <a:rPr lang="en-US" sz="2400" dirty="0"/>
                </a:br>
                <a14:m>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𝑤𝑎</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𝑤</m:t>
                        </m:r>
                      </m:e>
                    </m:d>
                    <m:r>
                      <a:rPr lang="en-US" sz="2400" b="0" i="1" smtClean="0">
                        <a:latin typeface="Cambria Math" panose="02040503050406030204" pitchFamily="18" charset="0"/>
                      </a:rPr>
                      <m:t>𝑎</m:t>
                    </m:r>
                  </m:oMath>
                </a14:m>
                <a:r>
                  <a:rPr lang="en-US" sz="2400" dirty="0"/>
                  <a:t> for </a:t>
                </a:r>
                <a14:m>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r>
                      <a:rPr lang="en-US" sz="2400" b="0" i="1" smtClean="0">
                        <a:latin typeface="Cambria Math" panose="02040503050406030204" pitchFamily="18" charset="0"/>
                      </a:rPr>
                      <m:t>𝑎</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Σ</m:t>
                    </m:r>
                  </m:oMath>
                </a14:m>
                <a:endParaRPr lang="en-US" sz="2400" dirty="0"/>
              </a:p>
              <a:p>
                <a:r>
                  <a:rPr lang="en-US" sz="2400" dirty="0"/>
                  <a:t>Number of </a:t>
                </a:r>
                <a14:m>
                  <m:oMath xmlns:m="http://schemas.openxmlformats.org/officeDocument/2006/math">
                    <m:r>
                      <a:rPr lang="en-US" sz="2400" b="0" i="1" smtClean="0">
                        <a:latin typeface="Cambria Math" panose="02040503050406030204" pitchFamily="18" charset="0"/>
                      </a:rPr>
                      <m:t>𝑐</m:t>
                    </m:r>
                  </m:oMath>
                </a14:m>
                <a:r>
                  <a:rPr lang="en-US" sz="2400" dirty="0"/>
                  <a:t>’s in a string</a:t>
                </a:r>
              </a:p>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e>
                      <m:sub>
                        <m:r>
                          <a:rPr lang="en-US" sz="2400" b="0" i="1" smtClean="0">
                            <a:latin typeface="Cambria Math" panose="02040503050406030204" pitchFamily="18" charset="0"/>
                          </a:rPr>
                          <m:t>𝑐</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𝜀</m:t>
                        </m:r>
                      </m:e>
                    </m:d>
                    <m:r>
                      <a:rPr lang="en-US" sz="2400" b="0" i="1" smtClean="0">
                        <a:latin typeface="Cambria Math" panose="02040503050406030204" pitchFamily="18" charset="0"/>
                      </a:rPr>
                      <m:t>=0</m:t>
                    </m:r>
                  </m:oMath>
                </a14:m>
                <a:r>
                  <a:rPr lang="en-US" sz="2400" dirty="0"/>
                  <a:t> </a:t>
                </a:r>
                <a:br>
                  <a:rPr lang="en-US" sz="2400" dirty="0"/>
                </a:br>
                <a14:m>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m:t>
                        </m:r>
                      </m:e>
                      <m:sub>
                        <m:r>
                          <a:rPr lang="en-US" sz="2400" b="0" i="1" dirty="0" smtClean="0">
                            <a:latin typeface="Cambria Math" panose="02040503050406030204" pitchFamily="18" charset="0"/>
                          </a:rPr>
                          <m:t>𝑐</m:t>
                        </m:r>
                      </m:sub>
                    </m:sSub>
                    <m:d>
                      <m:dPr>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𝑤𝑐</m:t>
                        </m:r>
                      </m:e>
                    </m:d>
                    <m: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m:t>
                        </m:r>
                      </m:e>
                      <m:sub>
                        <m:r>
                          <a:rPr lang="en-US" sz="2400" b="0" i="1" dirty="0" smtClean="0">
                            <a:latin typeface="Cambria Math" panose="02040503050406030204" pitchFamily="18" charset="0"/>
                          </a:rPr>
                          <m:t>𝑐</m:t>
                        </m:r>
                      </m:sub>
                    </m:sSub>
                    <m:d>
                      <m:dPr>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𝑤</m:t>
                        </m:r>
                      </m:e>
                    </m:d>
                    <m:r>
                      <a:rPr lang="en-US" sz="2400" b="0" i="1" dirty="0" smtClean="0">
                        <a:latin typeface="Cambria Math" panose="02040503050406030204" pitchFamily="18" charset="0"/>
                      </a:rPr>
                      <m:t>+1 </m:t>
                    </m:r>
                  </m:oMath>
                </a14:m>
                <a:r>
                  <a:rPr lang="en-US" sz="2400" dirty="0"/>
                  <a:t>for </a:t>
                </a:r>
                <a14:m>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r>
                  <a:rPr lang="en-US" sz="2400" dirty="0"/>
                  <a:t>; </a:t>
                </a:r>
                <a:br>
                  <a:rPr lang="en-US" sz="2400" dirty="0"/>
                </a:b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e>
                      <m:sub>
                        <m:r>
                          <a:rPr lang="en-US" sz="2400" b="0" i="1" smtClean="0">
                            <a:latin typeface="Cambria Math" panose="02040503050406030204" pitchFamily="18" charset="0"/>
                          </a:rPr>
                          <m:t>𝑐</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𝑤𝑎</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e>
                      <m:sub>
                        <m:r>
                          <a:rPr lang="en-US" sz="2400" b="0" i="1" smtClean="0">
                            <a:latin typeface="Cambria Math" panose="02040503050406030204" pitchFamily="18" charset="0"/>
                          </a:rPr>
                          <m:t>𝑐</m:t>
                        </m:r>
                      </m:sub>
                    </m:sSub>
                    <m:r>
                      <a:rPr lang="en-US" sz="2400" b="0" i="1" smtClean="0">
                        <a:latin typeface="Cambria Math" panose="02040503050406030204" pitchFamily="18" charset="0"/>
                      </a:rPr>
                      <m:t>(</m:t>
                    </m:r>
                    <m:r>
                      <a:rPr lang="en-US" sz="2400" b="0" i="1" smtClean="0">
                        <a:latin typeface="Cambria Math" panose="02040503050406030204" pitchFamily="18" charset="0"/>
                      </a:rPr>
                      <m:t>𝑤</m:t>
                    </m:r>
                    <m:r>
                      <a:rPr lang="en-US" sz="2400" b="0" i="1" smtClean="0">
                        <a:latin typeface="Cambria Math" panose="02040503050406030204" pitchFamily="18" charset="0"/>
                      </a:rPr>
                      <m:t>)</m:t>
                    </m:r>
                  </m:oMath>
                </a14:m>
                <a:r>
                  <a:rPr lang="en-US" sz="2400" dirty="0"/>
                  <a:t> for </a:t>
                </a:r>
                <a14:m>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r>
                      <a:rPr lang="en-US" sz="2400" b="0" i="1" smtClean="0">
                        <a:latin typeface="Cambria Math" panose="02040503050406030204" pitchFamily="18" charset="0"/>
                      </a:rPr>
                      <m:t>𝑎</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Σ</m:t>
                    </m:r>
                    <m:r>
                      <a:rPr lang="en-US" sz="2400" b="0" i="1" smtClean="0">
                        <a:latin typeface="Cambria Math" panose="02040503050406030204" pitchFamily="18" charset="0"/>
                      </a:rPr>
                      <m:t>∖{</m:t>
                    </m:r>
                    <m:r>
                      <a:rPr lang="en-US" sz="2400" b="0" i="1" smtClean="0">
                        <a:latin typeface="Cambria Math" panose="02040503050406030204" pitchFamily="18" charset="0"/>
                      </a:rPr>
                      <m:t>𝑐</m:t>
                    </m:r>
                    <m:r>
                      <a:rPr lang="en-US" sz="2400" b="0" i="1" smtClean="0">
                        <a:latin typeface="Cambria Math" panose="02040503050406030204" pitchFamily="18" charset="0"/>
                      </a:rPr>
                      <m:t>}</m:t>
                    </m:r>
                  </m:oMath>
                </a14:m>
                <a:r>
                  <a:rPr lang="en-US" sz="2400" dirty="0"/>
                  <a:t>.</a:t>
                </a:r>
              </a:p>
            </p:txBody>
          </p:sp>
        </mc:Choice>
        <mc:Fallback xmlns="">
          <p:sp>
            <p:nvSpPr>
              <p:cNvPr id="3" name="Content Placeholder 2">
                <a:extLst>
                  <a:ext uri="{FF2B5EF4-FFF2-40B4-BE49-F238E27FC236}">
                    <a16:creationId xmlns:a16="http://schemas.microsoft.com/office/drawing/2014/main" id="{F757A661-76DD-4710-9E6D-E47C650FEC77}"/>
                  </a:ext>
                </a:extLst>
              </p:cNvPr>
              <p:cNvSpPr>
                <a:spLocks noGrp="1" noRot="1" noChangeAspect="1" noMove="1" noResize="1" noEditPoints="1" noAdjustHandles="1" noChangeArrowheads="1" noChangeShapeType="1" noTextEdit="1"/>
              </p:cNvSpPr>
              <p:nvPr>
                <p:ph idx="1"/>
              </p:nvPr>
            </p:nvSpPr>
            <p:spPr>
              <a:xfrm>
                <a:off x="575240" y="1058091"/>
                <a:ext cx="11187258" cy="5251270"/>
              </a:xfrm>
              <a:blipFill>
                <a:blip r:embed="rId2"/>
                <a:stretch>
                  <a:fillRect l="-1089" t="-2555"/>
                </a:stretch>
              </a:blipFill>
            </p:spPr>
            <p:txBody>
              <a:bodyPr/>
              <a:lstStyle/>
              <a:p>
                <a:r>
                  <a:rPr lang="en-US">
                    <a:noFill/>
                  </a:rPr>
                  <a:t> </a:t>
                </a:r>
              </a:p>
            </p:txBody>
          </p:sp>
        </mc:Fallback>
      </mc:AlternateContent>
    </p:spTree>
    <p:extLst>
      <p:ext uri="{BB962C8B-B14F-4D97-AF65-F5344CB8AC3E}">
        <p14:creationId xmlns:p14="http://schemas.microsoft.com/office/powerpoint/2010/main" val="3534666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B8CC409-AAFA-4E69-AFA4-CFBF3CE3E37D}"/>
                  </a:ext>
                </a:extLst>
              </p:cNvPr>
              <p:cNvSpPr>
                <a:spLocks noGrp="1"/>
              </p:cNvSpPr>
              <p:nvPr>
                <p:ph type="title"/>
              </p:nvPr>
            </p:nvSpPr>
            <p:spPr/>
            <p:txBody>
              <a:bodyPr>
                <a:normAutofit fontScale="90000"/>
              </a:bodyPr>
              <a:lstStyle/>
              <a:p>
                <a:r>
                  <a:rPr lang="en-US" dirty="0"/>
                  <a:t>Claim </a:t>
                </a:r>
                <a:r>
                  <a:rPr lang="en-US" dirty="0" err="1"/>
                  <a:t>len</a:t>
                </a:r>
                <a:r>
                  <a:rPr lang="en-US" dirty="0"/>
                  <a:t>(x</a:t>
                </a:r>
                <a14:m>
                  <m:oMath xmlns:m="http://schemas.openxmlformats.org/officeDocument/2006/math">
                    <m:r>
                      <a:rPr lang="en-US" b="0" i="1" smtClean="0">
                        <a:latin typeface="Cambria Math" panose="02040503050406030204" pitchFamily="18" charset="0"/>
                      </a:rPr>
                      <m:t>⋅</m:t>
                    </m:r>
                  </m:oMath>
                </a14:m>
                <a:r>
                  <a:rPr lang="en-US" dirty="0"/>
                  <a:t>y)=</a:t>
                </a:r>
                <a:r>
                  <a:rPr lang="en-US" dirty="0" err="1"/>
                  <a:t>len</a:t>
                </a:r>
                <a:r>
                  <a:rPr lang="en-US" dirty="0"/>
                  <a:t>(x) + </a:t>
                </a:r>
                <a:r>
                  <a:rPr lang="en-US" dirty="0" err="1"/>
                  <a:t>len</a:t>
                </a:r>
                <a:r>
                  <a:rPr lang="en-US" dirty="0"/>
                  <a:t>(y) for all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a:t>
                </a:r>
              </a:p>
            </p:txBody>
          </p:sp>
        </mc:Choice>
        <mc:Fallback xmlns="">
          <p:sp>
            <p:nvSpPr>
              <p:cNvPr id="2" name="Title 1">
                <a:extLst>
                  <a:ext uri="{FF2B5EF4-FFF2-40B4-BE49-F238E27FC236}">
                    <a16:creationId xmlns:a16="http://schemas.microsoft.com/office/drawing/2014/main" id="{4B8CC409-AAFA-4E69-AFA4-CFBF3CE3E37D}"/>
                  </a:ext>
                </a:extLst>
              </p:cNvPr>
              <p:cNvSpPr>
                <a:spLocks noGrp="1" noRot="1" noChangeAspect="1" noMove="1" noResize="1" noEditPoints="1" noAdjustHandles="1" noChangeArrowheads="1" noChangeShapeType="1" noTextEdit="1"/>
              </p:cNvSpPr>
              <p:nvPr>
                <p:ph type="title"/>
              </p:nvPr>
            </p:nvSpPr>
            <p:spPr>
              <a:blipFill>
                <a:blip r:embed="rId2"/>
                <a:stretch>
                  <a:fillRect l="-1906" t="-1198"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CCDDA3D-43DE-428E-9DFF-B7807BCC1DA5}"/>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be “</a:t>
                </a:r>
                <a:r>
                  <a:rPr lang="en-US" dirty="0" err="1"/>
                  <a:t>len</a:t>
                </a:r>
                <a:r>
                  <a:rPr lang="en-US" dirty="0"/>
                  <a:t>(x</a:t>
                </a:r>
                <a14:m>
                  <m:oMath xmlns:m="http://schemas.openxmlformats.org/officeDocument/2006/math">
                    <m:r>
                      <a:rPr lang="en-US" b="0" i="1" smtClean="0">
                        <a:latin typeface="Cambria Math" panose="02040503050406030204" pitchFamily="18" charset="0"/>
                      </a:rPr>
                      <m:t>⋅</m:t>
                    </m:r>
                  </m:oMath>
                </a14:m>
                <a:r>
                  <a:rPr lang="en-US" dirty="0"/>
                  <a:t>y)=</a:t>
                </a:r>
                <a:r>
                  <a:rPr lang="en-US" dirty="0" err="1"/>
                  <a:t>len</a:t>
                </a:r>
                <a:r>
                  <a:rPr lang="en-US" dirty="0"/>
                  <a:t>(x) + </a:t>
                </a:r>
                <a:r>
                  <a:rPr lang="en-US" dirty="0" err="1"/>
                  <a:t>len</a:t>
                </a:r>
                <a:r>
                  <a:rPr lang="en-US" dirty="0"/>
                  <a:t>(y) for all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r>
                      <a:rPr lang="en-US" b="0" i="0" smtClean="0">
                        <a:latin typeface="Cambria Math" panose="02040503050406030204" pitchFamily="18" charset="0"/>
                      </a:rPr>
                      <m:t>.</m:t>
                    </m:r>
                    <m:r>
                      <a:rPr lang="en-US" b="0" i="1" smtClean="0">
                        <a:latin typeface="Cambria Math" panose="02040503050406030204" pitchFamily="18" charset="0"/>
                      </a:rPr>
                      <m:t>“</m:t>
                    </m:r>
                  </m:oMath>
                </a14:m>
                <a:endParaRPr lang="en-US" dirty="0"/>
              </a:p>
              <a:p>
                <a:endParaRPr lang="en-US" dirty="0"/>
              </a:p>
              <a:p>
                <a:r>
                  <a:rPr lang="en-US" dirty="0"/>
                  <a:t>Notice the strangeness of this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oMath>
                </a14:m>
                <a:r>
                  <a:rPr lang="en-US" dirty="0"/>
                  <a:t> there is a “for all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inside the definition of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a:t>
                </a:r>
              </a:p>
              <a:p>
                <a:endParaRPr lang="en-US" dirty="0"/>
              </a:p>
              <a:p>
                <a:r>
                  <a:rPr lang="en-US" dirty="0"/>
                  <a:t>That means we’ll have to introduce an arbitrary </a:t>
                </a:r>
                <a14:m>
                  <m:oMath xmlns:m="http://schemas.openxmlformats.org/officeDocument/2006/math">
                    <m:r>
                      <a:rPr lang="en-US" b="0" i="1" smtClean="0">
                        <a:latin typeface="Cambria Math" panose="02040503050406030204" pitchFamily="18" charset="0"/>
                      </a:rPr>
                      <m:t>𝑥</m:t>
                    </m:r>
                  </m:oMath>
                </a14:m>
                <a:r>
                  <a:rPr lang="en-US" dirty="0"/>
                  <a:t> as part of the base case and the inductive step!</a:t>
                </a:r>
              </a:p>
            </p:txBody>
          </p:sp>
        </mc:Choice>
        <mc:Fallback xmlns="">
          <p:sp>
            <p:nvSpPr>
              <p:cNvPr id="3" name="Content Placeholder 2">
                <a:extLst>
                  <a:ext uri="{FF2B5EF4-FFF2-40B4-BE49-F238E27FC236}">
                    <a16:creationId xmlns:a16="http://schemas.microsoft.com/office/drawing/2014/main" id="{4CCDDA3D-43DE-428E-9DFF-B7807BCC1DA5}"/>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903929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7D45645-06EF-4B45-9C07-C0856DFCD57E}"/>
                  </a:ext>
                </a:extLst>
              </p:cNvPr>
              <p:cNvSpPr>
                <a:spLocks noGrp="1"/>
              </p:cNvSpPr>
              <p:nvPr>
                <p:ph type="title"/>
              </p:nvPr>
            </p:nvSpPr>
            <p:spPr/>
            <p:txBody>
              <a:bodyPr>
                <a:normAutofit fontScale="90000"/>
              </a:bodyPr>
              <a:lstStyle/>
              <a:p>
                <a:r>
                  <a:rPr lang="en-US" dirty="0"/>
                  <a:t>Claim </a:t>
                </a:r>
                <a:r>
                  <a:rPr lang="en-US" dirty="0" err="1"/>
                  <a:t>len</a:t>
                </a:r>
                <a:r>
                  <a:rPr lang="en-US" dirty="0"/>
                  <a:t>(x</a:t>
                </a:r>
                <a14:m>
                  <m:oMath xmlns:m="http://schemas.openxmlformats.org/officeDocument/2006/math">
                    <m:r>
                      <a:rPr lang="en-US" b="0" i="1" smtClean="0">
                        <a:latin typeface="Cambria Math" panose="02040503050406030204" pitchFamily="18" charset="0"/>
                      </a:rPr>
                      <m:t>⋅</m:t>
                    </m:r>
                  </m:oMath>
                </a14:m>
                <a:r>
                  <a:rPr lang="en-US" dirty="0"/>
                  <a:t>y)=</a:t>
                </a:r>
                <a:r>
                  <a:rPr lang="en-US" dirty="0" err="1"/>
                  <a:t>len</a:t>
                </a:r>
                <a:r>
                  <a:rPr lang="en-US" dirty="0"/>
                  <a:t>(x) + </a:t>
                </a:r>
                <a:r>
                  <a:rPr lang="en-US" dirty="0" err="1"/>
                  <a:t>len</a:t>
                </a:r>
                <a:r>
                  <a:rPr lang="en-US" dirty="0"/>
                  <a:t>(y) for all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a:t>
                </a:r>
              </a:p>
            </p:txBody>
          </p:sp>
        </mc:Choice>
        <mc:Fallback xmlns="">
          <p:sp>
            <p:nvSpPr>
              <p:cNvPr id="2" name="Title 1">
                <a:extLst>
                  <a:ext uri="{FF2B5EF4-FFF2-40B4-BE49-F238E27FC236}">
                    <a16:creationId xmlns:a16="http://schemas.microsoft.com/office/drawing/2014/main" id="{27D45645-06EF-4B45-9C07-C0856DFCD57E}"/>
                  </a:ext>
                </a:extLst>
              </p:cNvPr>
              <p:cNvSpPr>
                <a:spLocks noGrp="1" noRot="1" noChangeAspect="1" noMove="1" noResize="1" noEditPoints="1" noAdjustHandles="1" noChangeArrowheads="1" noChangeShapeType="1" noTextEdit="1"/>
              </p:cNvSpPr>
              <p:nvPr>
                <p:ph type="title"/>
              </p:nvPr>
            </p:nvSpPr>
            <p:spPr>
              <a:blipFill>
                <a:blip r:embed="rId2"/>
                <a:stretch>
                  <a:fillRect l="-1906" t="-1198"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A2F8F9C-DE71-4A48-B9CA-381764F807E5}"/>
                  </a:ext>
                </a:extLst>
              </p:cNvPr>
              <p:cNvSpPr>
                <a:spLocks noGrp="1"/>
              </p:cNvSpPr>
              <p:nvPr>
                <p:ph idx="1"/>
              </p:nvPr>
            </p:nvSpPr>
            <p:spPr/>
            <p:txBody>
              <a:bodyPr/>
              <a:lstStyle/>
              <a:p>
                <a:r>
                  <a:rPr lang="en-US" dirty="0"/>
                  <a:t>Define Let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be “</a:t>
                </a:r>
                <a:r>
                  <a:rPr lang="en-US" dirty="0" err="1"/>
                  <a:t>len</a:t>
                </a:r>
                <a:r>
                  <a:rPr lang="en-US" dirty="0"/>
                  <a:t>(x</a:t>
                </a:r>
                <a14:m>
                  <m:oMath xmlns:m="http://schemas.openxmlformats.org/officeDocument/2006/math">
                    <m:r>
                      <a:rPr lang="en-US" b="0" i="1" smtClean="0">
                        <a:latin typeface="Cambria Math" panose="02040503050406030204" pitchFamily="18" charset="0"/>
                      </a:rPr>
                      <m:t>⋅</m:t>
                    </m:r>
                  </m:oMath>
                </a14:m>
                <a:r>
                  <a:rPr lang="en-US" dirty="0"/>
                  <a:t>y)=</a:t>
                </a:r>
                <a:r>
                  <a:rPr lang="en-US" dirty="0" err="1"/>
                  <a:t>len</a:t>
                </a:r>
                <a:r>
                  <a:rPr lang="en-US" dirty="0"/>
                  <a:t>(x) + </a:t>
                </a:r>
                <a:r>
                  <a:rPr lang="en-US" dirty="0" err="1"/>
                  <a:t>len</a:t>
                </a:r>
                <a:r>
                  <a:rPr lang="en-US" dirty="0"/>
                  <a:t>(y) for all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r>
                      <a:rPr lang="en-US" b="0" i="0" smtClean="0">
                        <a:latin typeface="Cambria Math" panose="02040503050406030204" pitchFamily="18" charset="0"/>
                      </a:rPr>
                      <m:t>.</m:t>
                    </m:r>
                    <m:r>
                      <a:rPr lang="en-US" b="0" i="1" smtClean="0">
                        <a:latin typeface="Cambria Math" panose="02040503050406030204" pitchFamily="18" charset="0"/>
                      </a:rPr>
                      <m:t>“</m:t>
                    </m:r>
                  </m:oMath>
                </a14:m>
                <a:endParaRPr lang="en-US" dirty="0"/>
              </a:p>
              <a:p>
                <a:r>
                  <a:rPr lang="en-US" dirty="0"/>
                  <a:t>We prove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 by structural induction.</a:t>
                </a:r>
              </a:p>
              <a:p>
                <a:r>
                  <a:rPr lang="en-US" dirty="0"/>
                  <a:t>Base Case:</a:t>
                </a:r>
              </a:p>
              <a:p>
                <a:r>
                  <a:rPr lang="en-US" dirty="0"/>
                  <a:t>Inductive Hypothesis:</a:t>
                </a:r>
              </a:p>
              <a:p>
                <a:r>
                  <a:rPr lang="en-US" dirty="0"/>
                  <a:t>Inductive Step:</a:t>
                </a:r>
              </a:p>
            </p:txBody>
          </p:sp>
        </mc:Choice>
        <mc:Fallback xmlns="">
          <p:sp>
            <p:nvSpPr>
              <p:cNvPr id="3" name="Content Placeholder 2">
                <a:extLst>
                  <a:ext uri="{FF2B5EF4-FFF2-40B4-BE49-F238E27FC236}">
                    <a16:creationId xmlns:a16="http://schemas.microsoft.com/office/drawing/2014/main" id="{FA2F8F9C-DE71-4A48-B9CA-381764F807E5}"/>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E280CBE-598C-4D44-8217-3F7CE02D5D30}"/>
                  </a:ext>
                </a:extLst>
              </p:cNvPr>
              <p:cNvSpPr txBox="1"/>
              <p:nvPr/>
            </p:nvSpPr>
            <p:spPr>
              <a:xfrm>
                <a:off x="6096000" y="5893862"/>
                <a:ext cx="5666498" cy="830997"/>
              </a:xfrm>
              <a:prstGeom prst="rect">
                <a:avLst/>
              </a:prstGeom>
              <a:noFill/>
            </p:spPr>
            <p:txBody>
              <a:bodyPr wrap="square">
                <a:spAutoFit/>
              </a:bodyPr>
              <a:lstStyle/>
              <a:p>
                <a14:m>
                  <m:oMath xmlns:m="http://schemas.openxmlformats.org/officeDocument/2006/math">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r>
                  <a:rPr lang="en-US" sz="2400" dirty="0"/>
                  <a:t>:Basis: </a:t>
                </a:r>
                <a14:m>
                  <m:oMath xmlns:m="http://schemas.openxmlformats.org/officeDocument/2006/math">
                    <m:r>
                      <a:rPr lang="en-US" sz="2400" b="0" i="1" smtClean="0">
                        <a:latin typeface="Cambria Math" panose="02040503050406030204" pitchFamily="18" charset="0"/>
                      </a:rPr>
                      <m:t>𝜀</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r>
                  <a:rPr lang="en-US" sz="2400" dirty="0"/>
                  <a:t>.</a:t>
                </a:r>
              </a:p>
              <a:p>
                <a:r>
                  <a:rPr lang="en-US" sz="2400" dirty="0"/>
                  <a:t>Recursive: If </a:t>
                </a:r>
                <a14:m>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r>
                  <a:rPr lang="en-US" sz="2400" dirty="0"/>
                  <a:t> and </a:t>
                </a:r>
                <a14:m>
                  <m:oMath xmlns:m="http://schemas.openxmlformats.org/officeDocument/2006/math">
                    <m:r>
                      <a:rPr lang="en-US" sz="2400" b="0" i="1" smtClean="0">
                        <a:latin typeface="Cambria Math" panose="02040503050406030204" pitchFamily="18" charset="0"/>
                      </a:rPr>
                      <m:t>𝑎</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Σ</m:t>
                    </m:r>
                  </m:oMath>
                </a14:m>
                <a:r>
                  <a:rPr lang="en-US" sz="2400" dirty="0"/>
                  <a:t> then </a:t>
                </a:r>
                <a14:m>
                  <m:oMath xmlns:m="http://schemas.openxmlformats.org/officeDocument/2006/math">
                    <m:r>
                      <a:rPr lang="en-US" sz="2400" b="0" i="1" smtClean="0">
                        <a:latin typeface="Cambria Math" panose="02040503050406030204" pitchFamily="18" charset="0"/>
                      </a:rPr>
                      <m:t>𝑤𝑎</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endParaRPr lang="en-US" sz="2400" b="0" dirty="0"/>
              </a:p>
            </p:txBody>
          </p:sp>
        </mc:Choice>
        <mc:Fallback xmlns="">
          <p:sp>
            <p:nvSpPr>
              <p:cNvPr id="5" name="TextBox 4">
                <a:extLst>
                  <a:ext uri="{FF2B5EF4-FFF2-40B4-BE49-F238E27FC236}">
                    <a16:creationId xmlns:a16="http://schemas.microsoft.com/office/drawing/2014/main" id="{2E280CBE-598C-4D44-8217-3F7CE02D5D30}"/>
                  </a:ext>
                </a:extLst>
              </p:cNvPr>
              <p:cNvSpPr txBox="1">
                <a:spLocks noRot="1" noChangeAspect="1" noMove="1" noResize="1" noEditPoints="1" noAdjustHandles="1" noChangeArrowheads="1" noChangeShapeType="1" noTextEdit="1"/>
              </p:cNvSpPr>
              <p:nvPr/>
            </p:nvSpPr>
            <p:spPr>
              <a:xfrm>
                <a:off x="6096000" y="5893862"/>
                <a:ext cx="5666498" cy="830997"/>
              </a:xfrm>
              <a:prstGeom prst="rect">
                <a:avLst/>
              </a:prstGeom>
              <a:blipFill>
                <a:blip r:embed="rId4"/>
                <a:stretch>
                  <a:fillRect l="-1613" t="-5882" b="-16176"/>
                </a:stretch>
              </a:blipFill>
            </p:spPr>
            <p:txBody>
              <a:bodyPr/>
              <a:lstStyle/>
              <a:p>
                <a:r>
                  <a:rPr lang="en-US">
                    <a:noFill/>
                  </a:rPr>
                  <a:t> </a:t>
                </a:r>
              </a:p>
            </p:txBody>
          </p:sp>
        </mc:Fallback>
      </mc:AlternateContent>
    </p:spTree>
    <p:extLst>
      <p:ext uri="{BB962C8B-B14F-4D97-AF65-F5344CB8AC3E}">
        <p14:creationId xmlns:p14="http://schemas.microsoft.com/office/powerpoint/2010/main" val="664841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7D45645-06EF-4B45-9C07-C0856DFCD57E}"/>
                  </a:ext>
                </a:extLst>
              </p:cNvPr>
              <p:cNvSpPr>
                <a:spLocks noGrp="1"/>
              </p:cNvSpPr>
              <p:nvPr>
                <p:ph type="title"/>
              </p:nvPr>
            </p:nvSpPr>
            <p:spPr/>
            <p:txBody>
              <a:bodyPr>
                <a:normAutofit fontScale="90000"/>
              </a:bodyPr>
              <a:lstStyle/>
              <a:p>
                <a:r>
                  <a:rPr lang="en-US" dirty="0"/>
                  <a:t>Claim </a:t>
                </a:r>
                <a:r>
                  <a:rPr lang="en-US" dirty="0" err="1"/>
                  <a:t>len</a:t>
                </a:r>
                <a:r>
                  <a:rPr lang="en-US" dirty="0"/>
                  <a:t>(x</a:t>
                </a:r>
                <a14:m>
                  <m:oMath xmlns:m="http://schemas.openxmlformats.org/officeDocument/2006/math">
                    <m:r>
                      <a:rPr lang="en-US" b="0" i="1" smtClean="0">
                        <a:latin typeface="Cambria Math" panose="02040503050406030204" pitchFamily="18" charset="0"/>
                      </a:rPr>
                      <m:t>⋅</m:t>
                    </m:r>
                  </m:oMath>
                </a14:m>
                <a:r>
                  <a:rPr lang="en-US" dirty="0"/>
                  <a:t>y)=</a:t>
                </a:r>
                <a:r>
                  <a:rPr lang="en-US" dirty="0" err="1"/>
                  <a:t>len</a:t>
                </a:r>
                <a:r>
                  <a:rPr lang="en-US" dirty="0"/>
                  <a:t>(x) + </a:t>
                </a:r>
                <a:r>
                  <a:rPr lang="en-US" dirty="0" err="1"/>
                  <a:t>len</a:t>
                </a:r>
                <a:r>
                  <a:rPr lang="en-US" dirty="0"/>
                  <a:t>(y) for all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a:t>
                </a:r>
              </a:p>
            </p:txBody>
          </p:sp>
        </mc:Choice>
        <mc:Fallback xmlns="">
          <p:sp>
            <p:nvSpPr>
              <p:cNvPr id="2" name="Title 1">
                <a:extLst>
                  <a:ext uri="{FF2B5EF4-FFF2-40B4-BE49-F238E27FC236}">
                    <a16:creationId xmlns:a16="http://schemas.microsoft.com/office/drawing/2014/main" id="{27D45645-06EF-4B45-9C07-C0856DFCD57E}"/>
                  </a:ext>
                </a:extLst>
              </p:cNvPr>
              <p:cNvSpPr>
                <a:spLocks noGrp="1" noRot="1" noChangeAspect="1" noMove="1" noResize="1" noEditPoints="1" noAdjustHandles="1" noChangeArrowheads="1" noChangeShapeType="1" noTextEdit="1"/>
              </p:cNvSpPr>
              <p:nvPr>
                <p:ph type="title"/>
              </p:nvPr>
            </p:nvSpPr>
            <p:spPr>
              <a:blipFill>
                <a:blip r:embed="rId2"/>
                <a:stretch>
                  <a:fillRect l="-1906" t="-1198"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A2F8F9C-DE71-4A48-B9CA-381764F807E5}"/>
                  </a:ext>
                </a:extLst>
              </p:cNvPr>
              <p:cNvSpPr>
                <a:spLocks noGrp="1"/>
              </p:cNvSpPr>
              <p:nvPr>
                <p:ph idx="1"/>
              </p:nvPr>
            </p:nvSpPr>
            <p:spPr/>
            <p:txBody>
              <a:bodyPr>
                <a:normAutofit/>
              </a:bodyPr>
              <a:lstStyle/>
              <a:p>
                <a:r>
                  <a:rPr lang="en-US" dirty="0"/>
                  <a:t>Define Let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be “</a:t>
                </a:r>
                <a:r>
                  <a:rPr lang="en-US" dirty="0" err="1"/>
                  <a:t>len</a:t>
                </a:r>
                <a:r>
                  <a:rPr lang="en-US" dirty="0"/>
                  <a:t>(x</a:t>
                </a:r>
                <a14:m>
                  <m:oMath xmlns:m="http://schemas.openxmlformats.org/officeDocument/2006/math">
                    <m:r>
                      <a:rPr lang="en-US" b="0" i="1" smtClean="0">
                        <a:latin typeface="Cambria Math" panose="02040503050406030204" pitchFamily="18" charset="0"/>
                      </a:rPr>
                      <m:t>⋅</m:t>
                    </m:r>
                  </m:oMath>
                </a14:m>
                <a:r>
                  <a:rPr lang="en-US" dirty="0"/>
                  <a:t>y)=</a:t>
                </a:r>
                <a:r>
                  <a:rPr lang="en-US" dirty="0" err="1"/>
                  <a:t>len</a:t>
                </a:r>
                <a:r>
                  <a:rPr lang="en-US" dirty="0"/>
                  <a:t>(x) + </a:t>
                </a:r>
                <a:r>
                  <a:rPr lang="en-US" dirty="0" err="1"/>
                  <a:t>len</a:t>
                </a:r>
                <a:r>
                  <a:rPr lang="en-US" dirty="0"/>
                  <a:t>(y) for all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r>
                      <a:rPr lang="en-US" b="0" i="0" smtClean="0">
                        <a:latin typeface="Cambria Math" panose="02040503050406030204" pitchFamily="18" charset="0"/>
                      </a:rPr>
                      <m:t>.</m:t>
                    </m:r>
                    <m:r>
                      <a:rPr lang="en-US" b="0" i="1" smtClean="0">
                        <a:latin typeface="Cambria Math" panose="02040503050406030204" pitchFamily="18" charset="0"/>
                      </a:rPr>
                      <m:t>“</m:t>
                    </m:r>
                  </m:oMath>
                </a14:m>
                <a:endParaRPr lang="en-US" dirty="0"/>
              </a:p>
              <a:p>
                <a:r>
                  <a:rPr lang="en-US" dirty="0"/>
                  <a:t>We prove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 by structural induction.</a:t>
                </a:r>
              </a:p>
              <a:p>
                <a:r>
                  <a:rPr lang="en-US" dirty="0"/>
                  <a:t>Base Case: Let </a:t>
                </a:r>
                <a14:m>
                  <m:oMath xmlns:m="http://schemas.openxmlformats.org/officeDocument/2006/math">
                    <m:r>
                      <a:rPr lang="en-US" b="0" i="1" smtClean="0">
                        <a:latin typeface="Cambria Math" panose="02040503050406030204" pitchFamily="18" charset="0"/>
                      </a:rPr>
                      <m:t>𝑥</m:t>
                    </m:r>
                  </m:oMath>
                </a14:m>
                <a:r>
                  <a:rPr lang="en-US" dirty="0"/>
                  <a:t> be an arbitrary string, </a:t>
                </a:r>
                <a:r>
                  <a:rPr lang="en-US" dirty="0" err="1"/>
                  <a:t>len</a:t>
                </a:r>
                <a:r>
                  <a:rPr lang="en-US" dirty="0"/>
                  <a:t>(</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𝜖</m:t>
                    </m:r>
                    <m:r>
                      <a:rPr lang="en-US" b="0" i="1" smtClean="0">
                        <a:latin typeface="Cambria Math" panose="02040503050406030204" pitchFamily="18" charset="0"/>
                      </a:rPr>
                      <m:t>)</m:t>
                    </m:r>
                  </m:oMath>
                </a14:m>
                <a:r>
                  <a:rPr lang="en-US" dirty="0"/>
                  <a:t>=</a:t>
                </a:r>
                <a:r>
                  <a:rPr lang="en-US" dirty="0" err="1"/>
                  <a:t>len</a:t>
                </a:r>
                <a:r>
                  <a:rPr lang="en-US" dirty="0"/>
                  <a:t>(x</a:t>
                </a:r>
                <a14:m>
                  <m:oMath xmlns:m="http://schemas.openxmlformats.org/officeDocument/2006/math">
                    <m:r>
                      <a:rPr lang="en-US" b="0" i="1" smtClean="0">
                        <a:latin typeface="Cambria Math" panose="02040503050406030204" pitchFamily="18" charset="0"/>
                      </a:rPr>
                      <m:t>)</m:t>
                    </m:r>
                  </m:oMath>
                </a14:m>
                <a:br>
                  <a:rPr lang="en-US" b="0" dirty="0"/>
                </a:br>
                <a:r>
                  <a:rPr lang="en-US" dirty="0"/>
                  <a:t>=</a:t>
                </a:r>
                <a:r>
                  <a:rPr lang="en-US" dirty="0" err="1"/>
                  <a:t>len</a:t>
                </a:r>
                <a:r>
                  <a:rPr lang="en-US" dirty="0"/>
                  <a:t>(x)+0=</a:t>
                </a:r>
                <a:r>
                  <a:rPr lang="en-US" dirty="0" err="1"/>
                  <a:t>len</a:t>
                </a:r>
                <a:r>
                  <a:rPr lang="en-US" dirty="0"/>
                  <a:t>(x)+</a:t>
                </a:r>
                <a:r>
                  <a:rPr lang="en-US" dirty="0" err="1"/>
                  <a:t>len</a:t>
                </a:r>
                <a:r>
                  <a:rPr lang="en-US" dirty="0"/>
                  <a:t>(</a:t>
                </a:r>
                <a14:m>
                  <m:oMath xmlns:m="http://schemas.openxmlformats.org/officeDocument/2006/math">
                    <m:r>
                      <a:rPr lang="en-US" b="0" i="1" smtClean="0">
                        <a:latin typeface="Cambria Math" panose="02040503050406030204" pitchFamily="18" charset="0"/>
                      </a:rPr>
                      <m:t>𝜀</m:t>
                    </m:r>
                    <m:r>
                      <a:rPr lang="en-US" b="0" i="1" smtClean="0">
                        <a:latin typeface="Cambria Math" panose="02040503050406030204" pitchFamily="18" charset="0"/>
                      </a:rPr>
                      <m:t>)</m:t>
                    </m:r>
                  </m:oMath>
                </a14:m>
                <a:r>
                  <a:rPr lang="en-US" dirty="0"/>
                  <a:t>. So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𝜀</m:t>
                    </m:r>
                    <m:r>
                      <a:rPr lang="en-US" b="0" i="1" smtClean="0">
                        <a:latin typeface="Cambria Math" panose="02040503050406030204" pitchFamily="18" charset="0"/>
                      </a:rPr>
                      <m:t>)</m:t>
                    </m:r>
                  </m:oMath>
                </a14:m>
                <a:r>
                  <a:rPr lang="en-US" dirty="0"/>
                  <a:t>.</a:t>
                </a:r>
              </a:p>
              <a:p>
                <a:r>
                  <a:rPr lang="en-US" dirty="0"/>
                  <a:t>Inductive Hypothesis: Suppose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m:t>
                    </m:r>
                  </m:oMath>
                </a14:m>
                <a:r>
                  <a:rPr lang="en-US" dirty="0"/>
                  <a:t> for an arbitrary </a:t>
                </a:r>
                <a14:m>
                  <m:oMath xmlns:m="http://schemas.openxmlformats.org/officeDocument/2006/math">
                    <m:r>
                      <a:rPr lang="en-US" b="0" i="1" smtClean="0">
                        <a:latin typeface="Cambria Math" panose="02040503050406030204" pitchFamily="18" charset="0"/>
                      </a:rPr>
                      <m:t>𝑤</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a:t>
                </a:r>
              </a:p>
              <a:p>
                <a:r>
                  <a:rPr lang="en-US" dirty="0"/>
                  <a:t>Inductive Step:</a:t>
                </a:r>
              </a:p>
              <a:p>
                <a:endParaRPr lang="en-US" dirty="0"/>
              </a:p>
              <a:p>
                <a:endParaRPr lang="en-US" dirty="0"/>
              </a:p>
              <a:p>
                <a:r>
                  <a:rPr lang="en-US" dirty="0"/>
                  <a:t> </a:t>
                </a:r>
              </a:p>
            </p:txBody>
          </p:sp>
        </mc:Choice>
        <mc:Fallback xmlns="">
          <p:sp>
            <p:nvSpPr>
              <p:cNvPr id="3" name="Content Placeholder 2">
                <a:extLst>
                  <a:ext uri="{FF2B5EF4-FFF2-40B4-BE49-F238E27FC236}">
                    <a16:creationId xmlns:a16="http://schemas.microsoft.com/office/drawing/2014/main" id="{FA2F8F9C-DE71-4A48-B9CA-381764F807E5}"/>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E280CBE-598C-4D44-8217-3F7CE02D5D30}"/>
                  </a:ext>
                </a:extLst>
              </p:cNvPr>
              <p:cNvSpPr txBox="1"/>
              <p:nvPr/>
            </p:nvSpPr>
            <p:spPr>
              <a:xfrm>
                <a:off x="6096000" y="5893862"/>
                <a:ext cx="5666498" cy="830997"/>
              </a:xfrm>
              <a:prstGeom prst="rect">
                <a:avLst/>
              </a:prstGeom>
              <a:noFill/>
            </p:spPr>
            <p:txBody>
              <a:bodyPr wrap="square">
                <a:spAutoFit/>
              </a:bodyPr>
              <a:lstStyle/>
              <a:p>
                <a14:m>
                  <m:oMath xmlns:m="http://schemas.openxmlformats.org/officeDocument/2006/math">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r>
                  <a:rPr lang="en-US" sz="2400" dirty="0"/>
                  <a:t>:Basis: </a:t>
                </a:r>
                <a14:m>
                  <m:oMath xmlns:m="http://schemas.openxmlformats.org/officeDocument/2006/math">
                    <m:r>
                      <a:rPr lang="en-US" sz="2400" b="0" i="1" smtClean="0">
                        <a:latin typeface="Cambria Math" panose="02040503050406030204" pitchFamily="18" charset="0"/>
                      </a:rPr>
                      <m:t>𝜀</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r>
                  <a:rPr lang="en-US" sz="2400" dirty="0"/>
                  <a:t>.</a:t>
                </a:r>
              </a:p>
              <a:p>
                <a:r>
                  <a:rPr lang="en-US" sz="2400" dirty="0"/>
                  <a:t>Recursive: If </a:t>
                </a:r>
                <a14:m>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r>
                  <a:rPr lang="en-US" sz="2400" dirty="0"/>
                  <a:t> and </a:t>
                </a:r>
                <a14:m>
                  <m:oMath xmlns:m="http://schemas.openxmlformats.org/officeDocument/2006/math">
                    <m:r>
                      <a:rPr lang="en-US" sz="2400" b="0" i="1" smtClean="0">
                        <a:latin typeface="Cambria Math" panose="02040503050406030204" pitchFamily="18" charset="0"/>
                      </a:rPr>
                      <m:t>𝑎</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Σ</m:t>
                    </m:r>
                  </m:oMath>
                </a14:m>
                <a:r>
                  <a:rPr lang="en-US" sz="2400" dirty="0"/>
                  <a:t> then </a:t>
                </a:r>
                <a14:m>
                  <m:oMath xmlns:m="http://schemas.openxmlformats.org/officeDocument/2006/math">
                    <m:r>
                      <a:rPr lang="en-US" sz="2400" b="0" i="1" smtClean="0">
                        <a:latin typeface="Cambria Math" panose="02040503050406030204" pitchFamily="18" charset="0"/>
                      </a:rPr>
                      <m:t>𝑤𝑎</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endParaRPr lang="en-US" sz="2400" b="0" dirty="0"/>
              </a:p>
            </p:txBody>
          </p:sp>
        </mc:Choice>
        <mc:Fallback xmlns="">
          <p:sp>
            <p:nvSpPr>
              <p:cNvPr id="5" name="TextBox 4">
                <a:extLst>
                  <a:ext uri="{FF2B5EF4-FFF2-40B4-BE49-F238E27FC236}">
                    <a16:creationId xmlns:a16="http://schemas.microsoft.com/office/drawing/2014/main" id="{2E280CBE-598C-4D44-8217-3F7CE02D5D30}"/>
                  </a:ext>
                </a:extLst>
              </p:cNvPr>
              <p:cNvSpPr txBox="1">
                <a:spLocks noRot="1" noChangeAspect="1" noMove="1" noResize="1" noEditPoints="1" noAdjustHandles="1" noChangeArrowheads="1" noChangeShapeType="1" noTextEdit="1"/>
              </p:cNvSpPr>
              <p:nvPr/>
            </p:nvSpPr>
            <p:spPr>
              <a:xfrm>
                <a:off x="6096000" y="5893862"/>
                <a:ext cx="5666498" cy="830997"/>
              </a:xfrm>
              <a:prstGeom prst="rect">
                <a:avLst/>
              </a:prstGeom>
              <a:blipFill>
                <a:blip r:embed="rId4"/>
                <a:stretch>
                  <a:fillRect l="-1613" t="-5882" b="-16176"/>
                </a:stretch>
              </a:blipFill>
            </p:spPr>
            <p:txBody>
              <a:bodyPr/>
              <a:lstStyle/>
              <a:p>
                <a:r>
                  <a:rPr lang="en-US">
                    <a:noFill/>
                  </a:rPr>
                  <a:t> </a:t>
                </a:r>
              </a:p>
            </p:txBody>
          </p:sp>
        </mc:Fallback>
      </mc:AlternateContent>
    </p:spTree>
    <p:extLst>
      <p:ext uri="{BB962C8B-B14F-4D97-AF65-F5344CB8AC3E}">
        <p14:creationId xmlns:p14="http://schemas.microsoft.com/office/powerpoint/2010/main" val="3517230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7D45645-06EF-4B45-9C07-C0856DFCD57E}"/>
                  </a:ext>
                </a:extLst>
              </p:cNvPr>
              <p:cNvSpPr>
                <a:spLocks noGrp="1"/>
              </p:cNvSpPr>
              <p:nvPr>
                <p:ph type="title"/>
              </p:nvPr>
            </p:nvSpPr>
            <p:spPr/>
            <p:txBody>
              <a:bodyPr>
                <a:normAutofit fontScale="90000"/>
              </a:bodyPr>
              <a:lstStyle/>
              <a:p>
                <a:r>
                  <a:rPr lang="en-US" dirty="0"/>
                  <a:t>Claim </a:t>
                </a:r>
                <a:r>
                  <a:rPr lang="en-US" dirty="0" err="1"/>
                  <a:t>len</a:t>
                </a:r>
                <a:r>
                  <a:rPr lang="en-US" dirty="0"/>
                  <a:t>(x</a:t>
                </a:r>
                <a14:m>
                  <m:oMath xmlns:m="http://schemas.openxmlformats.org/officeDocument/2006/math">
                    <m:r>
                      <a:rPr lang="en-US" b="0" i="1" smtClean="0">
                        <a:latin typeface="Cambria Math" panose="02040503050406030204" pitchFamily="18" charset="0"/>
                      </a:rPr>
                      <m:t>⋅</m:t>
                    </m:r>
                  </m:oMath>
                </a14:m>
                <a:r>
                  <a:rPr lang="en-US" dirty="0"/>
                  <a:t>y)=</a:t>
                </a:r>
                <a:r>
                  <a:rPr lang="en-US" dirty="0" err="1"/>
                  <a:t>len</a:t>
                </a:r>
                <a:r>
                  <a:rPr lang="en-US" dirty="0"/>
                  <a:t>(x) + </a:t>
                </a:r>
                <a:r>
                  <a:rPr lang="en-US" dirty="0" err="1"/>
                  <a:t>len</a:t>
                </a:r>
                <a:r>
                  <a:rPr lang="en-US" dirty="0"/>
                  <a:t>(y) for all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a:t>
                </a:r>
              </a:p>
            </p:txBody>
          </p:sp>
        </mc:Choice>
        <mc:Fallback xmlns="">
          <p:sp>
            <p:nvSpPr>
              <p:cNvPr id="2" name="Title 1">
                <a:extLst>
                  <a:ext uri="{FF2B5EF4-FFF2-40B4-BE49-F238E27FC236}">
                    <a16:creationId xmlns:a16="http://schemas.microsoft.com/office/drawing/2014/main" id="{27D45645-06EF-4B45-9C07-C0856DFCD57E}"/>
                  </a:ext>
                </a:extLst>
              </p:cNvPr>
              <p:cNvSpPr>
                <a:spLocks noGrp="1" noRot="1" noChangeAspect="1" noMove="1" noResize="1" noEditPoints="1" noAdjustHandles="1" noChangeArrowheads="1" noChangeShapeType="1" noTextEdit="1"/>
              </p:cNvSpPr>
              <p:nvPr>
                <p:ph type="title"/>
              </p:nvPr>
            </p:nvSpPr>
            <p:spPr>
              <a:blipFill>
                <a:blip r:embed="rId2"/>
                <a:stretch>
                  <a:fillRect l="-1906" t="-1198" b="-419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A2F8F9C-DE71-4A48-B9CA-381764F807E5}"/>
                  </a:ext>
                </a:extLst>
              </p:cNvPr>
              <p:cNvSpPr>
                <a:spLocks noGrp="1"/>
              </p:cNvSpPr>
              <p:nvPr>
                <p:ph idx="1"/>
              </p:nvPr>
            </p:nvSpPr>
            <p:spPr>
              <a:xfrm>
                <a:off x="575239" y="1320421"/>
                <a:ext cx="11187258" cy="4845504"/>
              </a:xfrm>
            </p:spPr>
            <p:txBody>
              <a:bodyPr>
                <a:normAutofit fontScale="85000" lnSpcReduction="20000"/>
              </a:bodyPr>
              <a:lstStyle/>
              <a:p>
                <a:r>
                  <a:rPr lang="en-US" dirty="0"/>
                  <a:t>Define Let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be “</a:t>
                </a:r>
                <a:r>
                  <a:rPr lang="en-US" dirty="0" err="1"/>
                  <a:t>len</a:t>
                </a:r>
                <a:r>
                  <a:rPr lang="en-US" dirty="0"/>
                  <a:t>(x</a:t>
                </a:r>
                <a14:m>
                  <m:oMath xmlns:m="http://schemas.openxmlformats.org/officeDocument/2006/math">
                    <m:r>
                      <a:rPr lang="en-US" b="0" i="1" smtClean="0">
                        <a:latin typeface="Cambria Math" panose="02040503050406030204" pitchFamily="18" charset="0"/>
                      </a:rPr>
                      <m:t>⋅</m:t>
                    </m:r>
                  </m:oMath>
                </a14:m>
                <a:r>
                  <a:rPr lang="en-US" dirty="0"/>
                  <a:t>y)=</a:t>
                </a:r>
                <a:r>
                  <a:rPr lang="en-US" dirty="0" err="1"/>
                  <a:t>len</a:t>
                </a:r>
                <a:r>
                  <a:rPr lang="en-US" dirty="0"/>
                  <a:t>(x) + </a:t>
                </a:r>
                <a:r>
                  <a:rPr lang="en-US" dirty="0" err="1"/>
                  <a:t>len</a:t>
                </a:r>
                <a:r>
                  <a:rPr lang="en-US" dirty="0"/>
                  <a:t>(y) for all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r>
                      <a:rPr lang="en-US" b="0" i="0" smtClean="0">
                        <a:latin typeface="Cambria Math" panose="02040503050406030204" pitchFamily="18" charset="0"/>
                      </a:rPr>
                      <m:t>.</m:t>
                    </m:r>
                    <m:r>
                      <a:rPr lang="en-US" b="0" i="1" smtClean="0">
                        <a:latin typeface="Cambria Math" panose="02040503050406030204" pitchFamily="18" charset="0"/>
                      </a:rPr>
                      <m:t>“</m:t>
                    </m:r>
                  </m:oMath>
                </a14:m>
                <a:endParaRPr lang="en-US" dirty="0"/>
              </a:p>
              <a:p>
                <a:r>
                  <a:rPr lang="en-US" dirty="0"/>
                  <a:t>We prove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 by structural induction.</a:t>
                </a:r>
              </a:p>
              <a:p>
                <a:r>
                  <a:rPr lang="en-US" dirty="0"/>
                  <a:t>Base Case: Let </a:t>
                </a:r>
                <a14:m>
                  <m:oMath xmlns:m="http://schemas.openxmlformats.org/officeDocument/2006/math">
                    <m:r>
                      <a:rPr lang="en-US" b="0" i="1" smtClean="0">
                        <a:latin typeface="Cambria Math" panose="02040503050406030204" pitchFamily="18" charset="0"/>
                      </a:rPr>
                      <m:t>𝑥</m:t>
                    </m:r>
                  </m:oMath>
                </a14:m>
                <a:r>
                  <a:rPr lang="en-US" dirty="0"/>
                  <a:t> be an arbitrary string, </a:t>
                </a:r>
                <a:r>
                  <a:rPr lang="en-US" dirty="0" err="1"/>
                  <a:t>len</a:t>
                </a:r>
                <a:r>
                  <a:rPr lang="en-US" dirty="0"/>
                  <a:t>(</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𝜖</m:t>
                    </m:r>
                    <m:r>
                      <a:rPr lang="en-US" b="0" i="1" smtClean="0">
                        <a:latin typeface="Cambria Math" panose="02040503050406030204" pitchFamily="18" charset="0"/>
                      </a:rPr>
                      <m:t>)</m:t>
                    </m:r>
                  </m:oMath>
                </a14:m>
                <a:r>
                  <a:rPr lang="en-US" dirty="0"/>
                  <a:t>=</a:t>
                </a:r>
                <a:r>
                  <a:rPr lang="en-US" dirty="0" err="1"/>
                  <a:t>len</a:t>
                </a:r>
                <a:r>
                  <a:rPr lang="en-US" dirty="0"/>
                  <a:t>(x</a:t>
                </a:r>
                <a14:m>
                  <m:oMath xmlns:m="http://schemas.openxmlformats.org/officeDocument/2006/math">
                    <m:r>
                      <a:rPr lang="en-US" b="0" i="1" smtClean="0">
                        <a:latin typeface="Cambria Math" panose="02040503050406030204" pitchFamily="18" charset="0"/>
                      </a:rPr>
                      <m:t>)</m:t>
                    </m:r>
                  </m:oMath>
                </a14:m>
                <a:br>
                  <a:rPr lang="en-US" b="0" dirty="0"/>
                </a:br>
                <a:r>
                  <a:rPr lang="en-US" dirty="0"/>
                  <a:t>=</a:t>
                </a:r>
                <a:r>
                  <a:rPr lang="en-US" dirty="0" err="1"/>
                  <a:t>len</a:t>
                </a:r>
                <a:r>
                  <a:rPr lang="en-US" dirty="0"/>
                  <a:t>(x)+0=</a:t>
                </a:r>
                <a:r>
                  <a:rPr lang="en-US" dirty="0" err="1"/>
                  <a:t>len</a:t>
                </a:r>
                <a:r>
                  <a:rPr lang="en-US" dirty="0"/>
                  <a:t>(x)+</a:t>
                </a:r>
                <a:r>
                  <a:rPr lang="en-US" dirty="0" err="1"/>
                  <a:t>len</a:t>
                </a:r>
                <a:r>
                  <a:rPr lang="en-US" dirty="0"/>
                  <a:t>(</a:t>
                </a:r>
                <a14:m>
                  <m:oMath xmlns:m="http://schemas.openxmlformats.org/officeDocument/2006/math">
                    <m:r>
                      <a:rPr lang="en-US" b="0" i="1" smtClean="0">
                        <a:latin typeface="Cambria Math" panose="02040503050406030204" pitchFamily="18" charset="0"/>
                      </a:rPr>
                      <m:t>𝜀</m:t>
                    </m:r>
                    <m:r>
                      <a:rPr lang="en-US" b="0" i="1" smtClean="0">
                        <a:latin typeface="Cambria Math" panose="02040503050406030204" pitchFamily="18" charset="0"/>
                      </a:rPr>
                      <m:t>).</m:t>
                    </m:r>
                  </m:oMath>
                </a14:m>
                <a:r>
                  <a:rPr lang="en-US" dirty="0"/>
                  <a:t> So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𝜀</m:t>
                    </m:r>
                    <m:r>
                      <a:rPr lang="en-US" b="0" i="1" smtClean="0">
                        <a:latin typeface="Cambria Math" panose="02040503050406030204" pitchFamily="18" charset="0"/>
                      </a:rPr>
                      <m:t>)</m:t>
                    </m:r>
                  </m:oMath>
                </a14:m>
                <a:r>
                  <a:rPr lang="en-US" dirty="0"/>
                  <a:t>.</a:t>
                </a:r>
              </a:p>
              <a:p>
                <a:r>
                  <a:rPr lang="en-US" dirty="0"/>
                  <a:t>Inductive Hypothesis: Suppose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m:t>
                    </m:r>
                  </m:oMath>
                </a14:m>
                <a:r>
                  <a:rPr lang="en-US" dirty="0"/>
                  <a:t> for an arbitrary </a:t>
                </a:r>
                <a14:m>
                  <m:oMath xmlns:m="http://schemas.openxmlformats.org/officeDocument/2006/math">
                    <m:r>
                      <a:rPr lang="en-US" i="1">
                        <a:latin typeface="Cambria Math" panose="02040503050406030204" pitchFamily="18" charset="0"/>
                      </a:rPr>
                      <m:t>𝑤</m:t>
                    </m:r>
                    <m:r>
                      <a:rPr lang="en-US" i="1">
                        <a:latin typeface="Cambria Math" panose="02040503050406030204" pitchFamily="18" charset="0"/>
                      </a:rPr>
                      <m:t>∈</m:t>
                    </m:r>
                    <m:sSup>
                      <m:sSupPr>
                        <m:ctrlPr>
                          <a:rPr lang="en-US" i="1">
                            <a:latin typeface="Cambria Math" panose="02040503050406030204" pitchFamily="18" charset="0"/>
                          </a:rPr>
                        </m:ctrlPr>
                      </m:sSupPr>
                      <m:e>
                        <m:r>
                          <m:rPr>
                            <m:sty m:val="p"/>
                          </m:rPr>
                          <a:rPr lang="en-US">
                            <a:latin typeface="Cambria Math" panose="02040503050406030204" pitchFamily="18" charset="0"/>
                          </a:rPr>
                          <m:t>Σ</m:t>
                        </m:r>
                      </m:e>
                      <m:sup>
                        <m:r>
                          <a:rPr lang="en-US" i="1">
                            <a:latin typeface="Cambria Math" panose="02040503050406030204" pitchFamily="18" charset="0"/>
                          </a:rPr>
                          <m:t>∗</m:t>
                        </m:r>
                      </m:sup>
                    </m:sSup>
                  </m:oMath>
                </a14:m>
                <a:r>
                  <a:rPr lang="en-US" dirty="0"/>
                  <a:t>.</a:t>
                </a:r>
              </a:p>
              <a:p>
                <a:r>
                  <a:rPr lang="en-US" dirty="0"/>
                  <a:t>Inductive Step: Let </a:t>
                </a:r>
                <a14:m>
                  <m:oMath xmlns:m="http://schemas.openxmlformats.org/officeDocument/2006/math">
                    <m:r>
                      <a:rPr lang="en-US" b="0" i="1" smtClean="0">
                        <a:latin typeface="Cambria Math" panose="02040503050406030204" pitchFamily="18" charset="0"/>
                      </a:rPr>
                      <m:t>𝑎</m:t>
                    </m:r>
                  </m:oMath>
                </a14:m>
                <a:r>
                  <a:rPr lang="en-US" dirty="0"/>
                  <a:t> be an arbitrary character and let </a:t>
                </a:r>
                <a14:m>
                  <m:oMath xmlns:m="http://schemas.openxmlformats.org/officeDocument/2006/math">
                    <m:r>
                      <a:rPr lang="en-US" b="0" i="1" smtClean="0">
                        <a:latin typeface="Cambria Math" panose="02040503050406030204" pitchFamily="18" charset="0"/>
                      </a:rPr>
                      <m:t>𝑥</m:t>
                    </m:r>
                  </m:oMath>
                </a14:m>
                <a:r>
                  <a:rPr lang="en-US" dirty="0"/>
                  <a:t> be an arbitrary string. </a:t>
                </a:r>
              </a:p>
              <a:p>
                <a:r>
                  <a:rPr lang="en-US" dirty="0" err="1"/>
                  <a:t>len</a:t>
                </a:r>
                <a:r>
                  <a:rPr lang="en-US" dirty="0"/>
                  <a:t>(</a:t>
                </a:r>
                <a:r>
                  <a:rPr lang="en-US" dirty="0" err="1"/>
                  <a:t>xwa</a:t>
                </a:r>
                <a:r>
                  <a:rPr lang="en-US" dirty="0"/>
                  <a:t>) =</a:t>
                </a:r>
                <a:r>
                  <a:rPr lang="en-US" dirty="0" err="1"/>
                  <a:t>len</a:t>
                </a:r>
                <a:r>
                  <a:rPr lang="en-US" dirty="0"/>
                  <a:t>(</a:t>
                </a:r>
                <a:r>
                  <a:rPr lang="en-US" dirty="0" err="1"/>
                  <a:t>xw</a:t>
                </a:r>
                <a:r>
                  <a:rPr lang="en-US" dirty="0"/>
                  <a:t>)+1 (by definition of </a:t>
                </a:r>
                <a:r>
                  <a:rPr lang="en-US" dirty="0" err="1"/>
                  <a:t>len</a:t>
                </a:r>
                <a:r>
                  <a:rPr lang="en-US" dirty="0"/>
                  <a:t>)</a:t>
                </a:r>
              </a:p>
              <a:p>
                <a:r>
                  <a:rPr lang="en-US" dirty="0"/>
                  <a:t>              =</a:t>
                </a:r>
                <a:r>
                  <a:rPr lang="en-US" dirty="0" err="1"/>
                  <a:t>len</a:t>
                </a:r>
                <a:r>
                  <a:rPr lang="en-US" dirty="0"/>
                  <a:t>(x) + </a:t>
                </a:r>
                <a:r>
                  <a:rPr lang="en-US" dirty="0" err="1"/>
                  <a:t>len</a:t>
                </a:r>
                <a:r>
                  <a:rPr lang="en-US" dirty="0"/>
                  <a:t>(w) + 1 (by IH)</a:t>
                </a:r>
              </a:p>
              <a:p>
                <a:r>
                  <a:rPr lang="en-US" dirty="0"/>
                  <a:t>              =</a:t>
                </a:r>
                <a:r>
                  <a:rPr lang="en-US" dirty="0" err="1"/>
                  <a:t>len</a:t>
                </a:r>
                <a:r>
                  <a:rPr lang="en-US" dirty="0"/>
                  <a:t>(x) + </a:t>
                </a:r>
                <a:r>
                  <a:rPr lang="en-US" dirty="0" err="1"/>
                  <a:t>len</a:t>
                </a:r>
                <a:r>
                  <a:rPr lang="en-US" dirty="0"/>
                  <a:t>(</a:t>
                </a:r>
                <a:r>
                  <a:rPr lang="en-US" dirty="0" err="1"/>
                  <a:t>wa</a:t>
                </a:r>
                <a:r>
                  <a:rPr lang="en-US" dirty="0"/>
                  <a:t>) (by definition of </a:t>
                </a:r>
                <a:r>
                  <a:rPr lang="en-US" dirty="0" err="1"/>
                  <a:t>len</a:t>
                </a:r>
                <a:r>
                  <a:rPr lang="en-US" dirty="0"/>
                  <a:t>)</a:t>
                </a:r>
              </a:p>
              <a:p>
                <a:r>
                  <a:rPr lang="en-US" dirty="0"/>
                  <a:t>Therefore, </a:t>
                </a:r>
                <a:r>
                  <a:rPr lang="en-US" dirty="0" err="1"/>
                  <a:t>len</a:t>
                </a:r>
                <a:r>
                  <a:rPr lang="en-US" dirty="0"/>
                  <a:t>(</a:t>
                </a:r>
                <a:r>
                  <a:rPr lang="en-US" dirty="0" err="1"/>
                  <a:t>xwa</a:t>
                </a:r>
                <a:r>
                  <a:rPr lang="en-US" dirty="0"/>
                  <a:t>)=</a:t>
                </a:r>
                <a:r>
                  <a:rPr lang="en-US" dirty="0" err="1"/>
                  <a:t>len</a:t>
                </a:r>
                <a:r>
                  <a:rPr lang="en-US" dirty="0"/>
                  <a:t>(x) + </a:t>
                </a:r>
                <a:r>
                  <a:rPr lang="en-US" dirty="0" err="1"/>
                  <a:t>len</a:t>
                </a:r>
                <a:r>
                  <a:rPr lang="en-US" dirty="0"/>
                  <a:t>(</a:t>
                </a:r>
                <a:r>
                  <a:rPr lang="en-US" dirty="0" err="1"/>
                  <a:t>wa</a:t>
                </a:r>
                <a:r>
                  <a:rPr lang="en-US" dirty="0"/>
                  <a:t>). I.e.,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𝑤𝑎</m:t>
                    </m:r>
                    <m:r>
                      <a:rPr lang="en-US" b="0" i="1" smtClean="0">
                        <a:latin typeface="Cambria Math" panose="02040503050406030204" pitchFamily="18" charset="0"/>
                      </a:rPr>
                      <m:t>)</m:t>
                    </m:r>
                  </m:oMath>
                </a14:m>
                <a:r>
                  <a:rPr lang="en-US" dirty="0"/>
                  <a:t> holds.</a:t>
                </a:r>
              </a:p>
              <a:p>
                <a:r>
                  <a:rPr lang="en-US" dirty="0"/>
                  <a:t>By the principle of induction,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Therefore for all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we have </a:t>
                </a:r>
                <a:r>
                  <a:rPr lang="en-US" dirty="0" err="1"/>
                  <a:t>len</a:t>
                </a:r>
                <a:r>
                  <a:rPr lang="en-US" dirty="0"/>
                  <a:t>(x</a:t>
                </a:r>
                <a14:m>
                  <m:oMath xmlns:m="http://schemas.openxmlformats.org/officeDocument/2006/math">
                    <m:r>
                      <a:rPr lang="en-US" b="0" i="1" smtClean="0">
                        <a:latin typeface="Cambria Math" panose="02040503050406030204" pitchFamily="18" charset="0"/>
                      </a:rPr>
                      <m:t>⋅</m:t>
                    </m:r>
                  </m:oMath>
                </a14:m>
                <a:r>
                  <a:rPr lang="en-US" dirty="0"/>
                  <a:t>y)=</a:t>
                </a:r>
                <a:r>
                  <a:rPr lang="en-US" dirty="0" err="1"/>
                  <a:t>len</a:t>
                </a:r>
                <a:r>
                  <a:rPr lang="en-US" dirty="0"/>
                  <a:t>(x)+</a:t>
                </a:r>
                <a:r>
                  <a:rPr lang="en-US" dirty="0" err="1"/>
                  <a:t>len</a:t>
                </a:r>
                <a:r>
                  <a:rPr lang="en-US" dirty="0"/>
                  <a:t>(y).</a:t>
                </a:r>
              </a:p>
            </p:txBody>
          </p:sp>
        </mc:Choice>
        <mc:Fallback>
          <p:sp>
            <p:nvSpPr>
              <p:cNvPr id="3" name="Content Placeholder 2">
                <a:extLst>
                  <a:ext uri="{FF2B5EF4-FFF2-40B4-BE49-F238E27FC236}">
                    <a16:creationId xmlns:a16="http://schemas.microsoft.com/office/drawing/2014/main" id="{FA2F8F9C-DE71-4A48-B9CA-381764F807E5}"/>
                  </a:ext>
                </a:extLst>
              </p:cNvPr>
              <p:cNvSpPr>
                <a:spLocks noGrp="1" noRot="1" noChangeAspect="1" noMove="1" noResize="1" noEditPoints="1" noAdjustHandles="1" noChangeArrowheads="1" noChangeShapeType="1" noTextEdit="1"/>
              </p:cNvSpPr>
              <p:nvPr>
                <p:ph idx="1"/>
              </p:nvPr>
            </p:nvSpPr>
            <p:spPr>
              <a:xfrm>
                <a:off x="575239" y="1320421"/>
                <a:ext cx="11187258" cy="4845504"/>
              </a:xfrm>
              <a:blipFill>
                <a:blip r:embed="rId3"/>
                <a:stretch>
                  <a:fillRect l="-436" t="-3023" b="-1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E280CBE-598C-4D44-8217-3F7CE02D5D30}"/>
                  </a:ext>
                </a:extLst>
              </p:cNvPr>
              <p:cNvSpPr txBox="1"/>
              <p:nvPr/>
            </p:nvSpPr>
            <p:spPr>
              <a:xfrm>
                <a:off x="6096000" y="5893862"/>
                <a:ext cx="5666498" cy="830997"/>
              </a:xfrm>
              <a:prstGeom prst="rect">
                <a:avLst/>
              </a:prstGeom>
              <a:noFill/>
            </p:spPr>
            <p:txBody>
              <a:bodyPr wrap="square">
                <a:spAutoFit/>
              </a:bodyPr>
              <a:lstStyle/>
              <a:p>
                <a14:m>
                  <m:oMath xmlns:m="http://schemas.openxmlformats.org/officeDocument/2006/math">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r>
                  <a:rPr lang="en-US" sz="2400" dirty="0"/>
                  <a:t>:Basis: </a:t>
                </a:r>
                <a14:m>
                  <m:oMath xmlns:m="http://schemas.openxmlformats.org/officeDocument/2006/math">
                    <m:r>
                      <a:rPr lang="en-US" sz="2400" b="0" i="1" smtClean="0">
                        <a:latin typeface="Cambria Math" panose="02040503050406030204" pitchFamily="18" charset="0"/>
                      </a:rPr>
                      <m:t>𝜀</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r>
                  <a:rPr lang="en-US" sz="2400" dirty="0"/>
                  <a:t>.</a:t>
                </a:r>
              </a:p>
              <a:p>
                <a:r>
                  <a:rPr lang="en-US" sz="2400" dirty="0"/>
                  <a:t>Recursive: If </a:t>
                </a:r>
                <a14:m>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r>
                  <a:rPr lang="en-US" sz="2400" dirty="0"/>
                  <a:t> and </a:t>
                </a:r>
                <a14:m>
                  <m:oMath xmlns:m="http://schemas.openxmlformats.org/officeDocument/2006/math">
                    <m:r>
                      <a:rPr lang="en-US" sz="2400" b="0" i="1" smtClean="0">
                        <a:latin typeface="Cambria Math" panose="02040503050406030204" pitchFamily="18" charset="0"/>
                      </a:rPr>
                      <m:t>𝑎</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Σ</m:t>
                    </m:r>
                  </m:oMath>
                </a14:m>
                <a:r>
                  <a:rPr lang="en-US" sz="2400" dirty="0"/>
                  <a:t> then </a:t>
                </a:r>
                <a14:m>
                  <m:oMath xmlns:m="http://schemas.openxmlformats.org/officeDocument/2006/math">
                    <m:r>
                      <a:rPr lang="en-US" sz="2400" b="0" i="1" smtClean="0">
                        <a:latin typeface="Cambria Math" panose="02040503050406030204" pitchFamily="18" charset="0"/>
                      </a:rPr>
                      <m:t>𝑤𝑎</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endParaRPr lang="en-US" sz="2400" b="0" dirty="0"/>
              </a:p>
            </p:txBody>
          </p:sp>
        </mc:Choice>
        <mc:Fallback xmlns="">
          <p:sp>
            <p:nvSpPr>
              <p:cNvPr id="5" name="TextBox 4">
                <a:extLst>
                  <a:ext uri="{FF2B5EF4-FFF2-40B4-BE49-F238E27FC236}">
                    <a16:creationId xmlns:a16="http://schemas.microsoft.com/office/drawing/2014/main" id="{2E280CBE-598C-4D44-8217-3F7CE02D5D30}"/>
                  </a:ext>
                </a:extLst>
              </p:cNvPr>
              <p:cNvSpPr txBox="1">
                <a:spLocks noRot="1" noChangeAspect="1" noMove="1" noResize="1" noEditPoints="1" noAdjustHandles="1" noChangeArrowheads="1" noChangeShapeType="1" noTextEdit="1"/>
              </p:cNvSpPr>
              <p:nvPr/>
            </p:nvSpPr>
            <p:spPr>
              <a:xfrm>
                <a:off x="6096000" y="5893862"/>
                <a:ext cx="5666498" cy="830997"/>
              </a:xfrm>
              <a:prstGeom prst="rect">
                <a:avLst/>
              </a:prstGeom>
              <a:blipFill>
                <a:blip r:embed="rId4"/>
                <a:stretch>
                  <a:fillRect l="-1613" t="-5882" b="-16176"/>
                </a:stretch>
              </a:blipFill>
            </p:spPr>
            <p:txBody>
              <a:bodyPr/>
              <a:lstStyle/>
              <a:p>
                <a:r>
                  <a:rPr lang="en-US">
                    <a:noFill/>
                  </a:rPr>
                  <a:t> </a:t>
                </a:r>
              </a:p>
            </p:txBody>
          </p:sp>
        </mc:Fallback>
      </mc:AlternateContent>
    </p:spTree>
    <p:extLst>
      <p:ext uri="{BB962C8B-B14F-4D97-AF65-F5344CB8AC3E}">
        <p14:creationId xmlns:p14="http://schemas.microsoft.com/office/powerpoint/2010/main" val="18806774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6BA7A1FE-736A-48A3-846A-B53BDD0DBBA6}" vid="{10AF989D-615E-4933-A809-2B6668B0A60E}"/>
    </a:ext>
  </a:extLst>
</a:theme>
</file>

<file path=docProps/app.xml><?xml version="1.0" encoding="utf-8"?>
<Properties xmlns="http://schemas.openxmlformats.org/officeDocument/2006/extended-properties" xmlns:vt="http://schemas.openxmlformats.org/officeDocument/2006/docPropsVTypes">
  <Template>311_template</Template>
  <TotalTime>1104</TotalTime>
  <Words>2719</Words>
  <Application>Microsoft Office PowerPoint</Application>
  <PresentationFormat>Widescreen</PresentationFormat>
  <Paragraphs>250</Paragraphs>
  <Slides>29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Cambria Math</vt:lpstr>
      <vt:lpstr>Courier New</vt:lpstr>
      <vt:lpstr>Segoe UI</vt:lpstr>
      <vt:lpstr>Segoe UI Light</vt:lpstr>
      <vt:lpstr>Segoe UI Semibold</vt:lpstr>
      <vt:lpstr>Segoe UI Semilight</vt:lpstr>
      <vt:lpstr>Symbol</vt:lpstr>
      <vt:lpstr>Tw Cen MT</vt:lpstr>
      <vt:lpstr>Wingdings 3</vt:lpstr>
      <vt:lpstr>Integral</vt:lpstr>
      <vt:lpstr>Structural Induction and Regular Expressions </vt:lpstr>
      <vt:lpstr>Announcements </vt:lpstr>
      <vt:lpstr>Strings</vt:lpstr>
      <vt:lpstr>Strings</vt:lpstr>
      <vt:lpstr>Functions on Strings</vt:lpstr>
      <vt:lpstr>Claim len(x⋅y)=len(x) + len(y) for all x,y∈Σ^∗.</vt:lpstr>
      <vt:lpstr>Claim len(x⋅y)=len(x) + len(y) for all x,y∈Σ^∗.</vt:lpstr>
      <vt:lpstr>Claim len(x⋅y)=len(x) + len(y) for all x,y∈Σ^∗.</vt:lpstr>
      <vt:lpstr>Claim len(x⋅y)=len(x) + len(y) for all x,y∈Σ^∗.</vt:lpstr>
      <vt:lpstr>More Structural Sets</vt:lpstr>
      <vt:lpstr>Functions on Binary Trees</vt:lpstr>
      <vt:lpstr>Structural Induction on Binary Trees</vt:lpstr>
      <vt:lpstr>Structural Induction on Binary Trees (cont.)</vt:lpstr>
      <vt:lpstr>Structural Induction on Binary Trees (cont.)</vt:lpstr>
      <vt:lpstr>Part 3 of the course!</vt:lpstr>
      <vt:lpstr>Course Outline</vt:lpstr>
      <vt:lpstr>Regular Expressions</vt:lpstr>
      <vt:lpstr>Regular Expressions</vt:lpstr>
      <vt:lpstr>Languages </vt:lpstr>
      <vt:lpstr>Regular Expressions</vt:lpstr>
      <vt:lpstr>Regular Expressions</vt:lpstr>
      <vt:lpstr>Regular Expressions</vt:lpstr>
      <vt:lpstr>Regular Expressions</vt:lpstr>
      <vt:lpstr>More Examples</vt:lpstr>
      <vt:lpstr>More Examples</vt:lpstr>
      <vt:lpstr>Practical Advice</vt:lpstr>
      <vt:lpstr>Regular Expressions In practice</vt:lpstr>
      <vt:lpstr>Regular Expressions In Practice</vt:lpstr>
      <vt:lpstr>A Final Vocabulary Note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Structural Induction and Regular Expressions</dc:title>
  <dc:creator>rtweber2</dc:creator>
  <cp:lastModifiedBy>rtweber2</cp:lastModifiedBy>
  <cp:revision>26</cp:revision>
  <dcterms:created xsi:type="dcterms:W3CDTF">2020-11-12T19:07:56Z</dcterms:created>
  <dcterms:modified xsi:type="dcterms:W3CDTF">2020-11-17T01:01:35Z</dcterms:modified>
</cp:coreProperties>
</file>