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4" r:id="rId3"/>
    <p:sldId id="315" r:id="rId4"/>
    <p:sldId id="317" r:id="rId5"/>
    <p:sldId id="285" r:id="rId6"/>
    <p:sldId id="322" r:id="rId7"/>
    <p:sldId id="314" r:id="rId8"/>
    <p:sldId id="316" r:id="rId9"/>
    <p:sldId id="313" r:id="rId10"/>
    <p:sldId id="277" r:id="rId11"/>
    <p:sldId id="278" r:id="rId12"/>
    <p:sldId id="279" r:id="rId13"/>
    <p:sldId id="280" r:id="rId14"/>
    <p:sldId id="282" r:id="rId15"/>
    <p:sldId id="281" r:id="rId16"/>
    <p:sldId id="283" r:id="rId17"/>
    <p:sldId id="318" r:id="rId18"/>
    <p:sldId id="284" r:id="rId19"/>
    <p:sldId id="295" r:id="rId20"/>
    <p:sldId id="296" r:id="rId21"/>
    <p:sldId id="297" r:id="rId22"/>
    <p:sldId id="298" r:id="rId23"/>
    <p:sldId id="319" r:id="rId24"/>
    <p:sldId id="299" r:id="rId25"/>
    <p:sldId id="300" r:id="rId26"/>
    <p:sldId id="301" r:id="rId27"/>
    <p:sldId id="320" r:id="rId28"/>
    <p:sldId id="302" r:id="rId29"/>
    <p:sldId id="304" r:id="rId30"/>
    <p:sldId id="321" r:id="rId31"/>
    <p:sldId id="303" r:id="rId32"/>
    <p:sldId id="305" r:id="rId33"/>
    <p:sldId id="306" r:id="rId34"/>
    <p:sldId id="307" r:id="rId35"/>
    <p:sldId id="308" r:id="rId36"/>
    <p:sldId id="310" r:id="rId37"/>
    <p:sldId id="31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25" d="100"/>
          <a:sy n="25" d="100"/>
        </p:scale>
        <p:origin x="1241" y="4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DDF20BE-81D8-41EA-AFCE-706DF02E2D2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21DD-EB7B-49F8-B3E4-D47FD3A40E4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70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20BE-81D8-41EA-AFCE-706DF02E2D2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21DD-EB7B-49F8-B3E4-D47FD3A40E44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55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20BE-81D8-41EA-AFCE-706DF02E2D2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21DD-EB7B-49F8-B3E4-D47FD3A40E4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174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90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20BE-81D8-41EA-AFCE-706DF02E2D2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21DD-EB7B-49F8-B3E4-D47FD3A40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5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20BE-81D8-41EA-AFCE-706DF02E2D2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21DD-EB7B-49F8-B3E4-D47FD3A40E4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834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20BE-81D8-41EA-AFCE-706DF02E2D2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21DD-EB7B-49F8-B3E4-D47FD3A40E4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353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20BE-81D8-41EA-AFCE-706DF02E2D2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21DD-EB7B-49F8-B3E4-D47FD3A40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7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20BE-81D8-41EA-AFCE-706DF02E2D2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21DD-EB7B-49F8-B3E4-D47FD3A40E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362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20BE-81D8-41EA-AFCE-706DF02E2D2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21DD-EB7B-49F8-B3E4-D47FD3A40E4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387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20BE-81D8-41EA-AFCE-706DF02E2D2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21DD-EB7B-49F8-B3E4-D47FD3A40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0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20BE-81D8-41EA-AFCE-706DF02E2D2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521DD-EB7B-49F8-B3E4-D47FD3A40E4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085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0DDF20BE-81D8-41EA-AFCE-706DF02E2D2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13521DD-EB7B-49F8-B3E4-D47FD3A40E4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75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4A22A-E2E8-4264-84B5-F667FED62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More Number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08487A-0088-47F4-BC3C-03503DA22F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</a:t>
            </a:r>
          </a:p>
          <a:p>
            <a:r>
              <a:rPr lang="en-US" dirty="0"/>
              <a:t>Lecture 12</a:t>
            </a:r>
          </a:p>
        </p:txBody>
      </p:sp>
      <p:pic>
        <p:nvPicPr>
          <p:cNvPr id="5" name="Picture 4" descr="Venn diagrams: Trick X Treat for X in OR,AND,XOR,NOR,NAND,XNOR.">
            <a:extLst>
              <a:ext uri="{FF2B5EF4-FFF2-40B4-BE49-F238E27FC236}">
                <a16:creationId xmlns:a16="http://schemas.microsoft.com/office/drawing/2014/main" id="{B2C6E2A0-49FF-41AD-9712-73B86D52A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16" y="587768"/>
            <a:ext cx="843915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158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03088-7A99-4014-9F77-59554C861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D4E024-FBAE-464C-A4C6-2C593DC6B2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Step 1: What do the words mean? </a:t>
                </a:r>
              </a:p>
              <a:p>
                <a:r>
                  <a:rPr lang="en-US" dirty="0"/>
                  <a:t>Step 2: What does the statement as a whole say?</a:t>
                </a:r>
              </a:p>
              <a:p>
                <a:r>
                  <a:rPr lang="en-US" dirty="0"/>
                  <a:t>Step 3: Where do we start?</a:t>
                </a:r>
              </a:p>
              <a:p>
                <a:r>
                  <a:rPr lang="en-US" dirty="0"/>
                  <a:t>Step 4: What’s our target?</a:t>
                </a:r>
              </a:p>
              <a:p>
                <a:r>
                  <a:rPr lang="en-US" dirty="0"/>
                  <a:t>Step 5: Now prove it.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D4E024-FBAE-464C-A4C6-2C593DC6B2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4565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513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0887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by multiplying the two equations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535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by multiplying the two equations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And then a miracle occurs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A famous cartoon by Sidney Harris shows two scientists at work at a  chalkboard. A black box, between the start of the f… | Famous cartoons,  Education math, Miracles">
            <a:extLst>
              <a:ext uri="{FF2B5EF4-FFF2-40B4-BE49-F238E27FC236}">
                <a16:creationId xmlns:a16="http://schemas.microsoft.com/office/drawing/2014/main" id="{67D1CAD6-3C0C-425D-BFE5-4BE65F759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3929056"/>
            <a:ext cx="7246485" cy="266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592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53F00-95DC-4F28-9F54-37F553EE2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Uh-Oh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E3BEAA-5723-4CD9-8721-66B63387A4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hit a dead end. </a:t>
                </a:r>
              </a:p>
              <a:p>
                <a:endParaRPr lang="en-US" dirty="0"/>
              </a:p>
              <a:p>
                <a:r>
                  <a:rPr lang="en-US" dirty="0"/>
                  <a:t>But how did I know we hit a dead end? Because I knew exactly where we needed to go. If you didn’t, you’d have been staring at that for ages trying to figure out the magic step.</a:t>
                </a:r>
              </a:p>
              <a:p>
                <a:endParaRPr lang="en-US" dirty="0"/>
              </a:p>
              <a:p>
                <a:r>
                  <a:rPr lang="en-US" dirty="0"/>
                  <a:t>(or worse, assumed you lost a minus sign somewhere, and just “fixed” it….)</a:t>
                </a:r>
              </a:p>
              <a:p>
                <a:r>
                  <a:rPr lang="en-US" dirty="0"/>
                  <a:t>Let’s try again. This time, let’s </a:t>
                </a:r>
                <a:r>
                  <a:rPr lang="en-US" b="1" dirty="0"/>
                  <a:t>separate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before combining.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E3BEAA-5723-4CD9-8721-66B63387A4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 b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089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b="0" dirty="0"/>
                  <a:t>  </a:t>
                </a:r>
              </a:p>
              <a:p>
                <a:endParaRPr lang="en-US" b="0" dirty="0"/>
              </a:p>
              <a:p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019" b="-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6890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8F3B-4D26-4E41-8F40-49C056BC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, 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9" t="-2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738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29FC4E4-6075-47FA-B036-59AC2800F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and suppose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mod.</a:t>
                </a:r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by definition of divides.</a:t>
                </a:r>
              </a:p>
              <a:p>
                <a:r>
                  <a:rPr lang="en-US" dirty="0"/>
                  <a:t>Isolating,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have: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 err="1"/>
                  <a:t>Muliplying</a:t>
                </a:r>
                <a:r>
                  <a:rPr lang="en-US" dirty="0"/>
                  <a:t> the equations, and factoring,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𝑛𝑘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𝑛𝑗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mtClean="0"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𝑎𝑛𝑗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𝑐𝑛𝑘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Rearranging, and </a:t>
                </a:r>
                <a:r>
                  <a:rPr lang="en-US" dirty="0" err="1"/>
                  <a:t>facoring</a:t>
                </a:r>
                <a:r>
                  <a:rPr lang="en-US" dirty="0"/>
                  <a:t> out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mtClean="0">
                        <a:latin typeface="Cambria Math" panose="02040503050406030204" pitchFamily="18" charset="0"/>
                      </a:rPr>
                      <m:t>𝑘𝑗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𝑎𝑛𝑗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𝑐𝑛𝑘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𝑛𝑘𝑗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𝑐𝑘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Since all of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are integers, we have that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 an integer, so </a:t>
                </a:r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by definition of mod</a:t>
                </a:r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A1EA14-13D8-4AE5-BF86-808A441B5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9" t="-2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3961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4A810-0C49-4A12-A894-4E3B0866A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Ordering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D75540-455D-4520-AE2F-0BC3EE095C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doing a proof, we often work from both sides…</a:t>
                </a:r>
              </a:p>
              <a:p>
                <a:r>
                  <a:rPr lang="en-US" dirty="0"/>
                  <a:t>But we have to be careful!</a:t>
                </a:r>
              </a:p>
              <a:p>
                <a:r>
                  <a:rPr lang="en-US" dirty="0"/>
                  <a:t>When you read from top to bottom, every step has to follow only from what’s </a:t>
                </a:r>
                <a:r>
                  <a:rPr lang="en-US" b="1" dirty="0"/>
                  <a:t>before</a:t>
                </a:r>
                <a:r>
                  <a:rPr lang="en-US" dirty="0"/>
                  <a:t> it, not after it.</a:t>
                </a:r>
              </a:p>
              <a:p>
                <a:endParaRPr lang="en-US" dirty="0"/>
              </a:p>
              <a:p>
                <a:r>
                  <a:rPr lang="en-US" dirty="0"/>
                  <a:t>Suppose our target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and I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/>
                  <a:t>What can I put as a “new target?”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D75540-455D-4520-AE2F-0BC3EE095C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446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9B93-203E-4E3C-9A36-D27F7D2C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=(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)%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the unique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05AB1694-4BA1-424E-B85D-496FD8C76EC4}"/>
              </a:ext>
            </a:extLst>
          </p:cNvPr>
          <p:cNvGrpSpPr/>
          <p:nvPr/>
        </p:nvGrpSpPr>
        <p:grpSpPr>
          <a:xfrm>
            <a:off x="4253384" y="5794992"/>
            <a:ext cx="7890667" cy="1014667"/>
            <a:chOff x="1177874" y="3429000"/>
            <a:chExt cx="6119279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DBE910F-2C57-49B9-B4AD-B8DD12B5E732}"/>
                    </a:ext>
                  </a:extLst>
                </p:cNvPr>
                <p:cNvSpPr/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DBE910F-2C57-49B9-B4AD-B8DD12B5E7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b="-54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D5B1B77-3DF1-4F27-8F29-CBBC6361E92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85B3BFA-7293-4F67-AD2D-0F95FC916792}"/>
              </a:ext>
            </a:extLst>
          </p:cNvPr>
          <p:cNvGrpSpPr/>
          <p:nvPr/>
        </p:nvGrpSpPr>
        <p:grpSpPr>
          <a:xfrm>
            <a:off x="5404207" y="71476"/>
            <a:ext cx="6729569" cy="1159825"/>
            <a:chOff x="1185842" y="3429000"/>
            <a:chExt cx="6111311" cy="15020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5327D87-35F5-4F88-8978-B6A46272DE4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05327D87-35F5-4F88-8978-B6A46272DE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blipFill>
                  <a:blip r:embed="rId4"/>
                  <a:stretch>
                    <a:fillRect b="-1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C5FC3B-56BD-4ABD-81F5-8186913A6750}"/>
                </a:ext>
              </a:extLst>
            </p:cNvPr>
            <p:cNvSpPr/>
            <p:nvPr/>
          </p:nvSpPr>
          <p:spPr>
            <a:xfrm>
              <a:off x="1195367" y="3429002"/>
              <a:ext cx="6101786" cy="59906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8782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C2231-8A6A-49FE-98A0-BD407AD33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Ordering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40407-E314-4320-93F3-54B604E2F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why have all our prior steps been ok backward?</a:t>
            </a:r>
          </a:p>
          <a:p>
            <a:endParaRPr lang="en-US" dirty="0"/>
          </a:p>
          <a:p>
            <a:r>
              <a:rPr lang="en-US" dirty="0"/>
              <a:t>They’ve all been either:</a:t>
            </a:r>
          </a:p>
          <a:p>
            <a:r>
              <a:rPr lang="en-US" dirty="0"/>
              <a:t>A definition (which is always an “if and only if”)</a:t>
            </a:r>
          </a:p>
          <a:p>
            <a:r>
              <a:rPr lang="en-US" dirty="0"/>
              <a:t>An algebra step that is an “if and only if”</a:t>
            </a:r>
          </a:p>
          <a:p>
            <a:endParaRPr lang="en-US" dirty="0"/>
          </a:p>
          <a:p>
            <a:r>
              <a:rPr lang="en-US" dirty="0"/>
              <a:t>Even if your steps are “if and only if” you still have to put everything in order – start from your assumptions, and only assert something once it can be shown. </a:t>
            </a:r>
          </a:p>
        </p:txBody>
      </p:sp>
    </p:spTree>
    <p:extLst>
      <p:ext uri="{BB962C8B-B14F-4D97-AF65-F5344CB8AC3E}">
        <p14:creationId xmlns:p14="http://schemas.microsoft.com/office/powerpoint/2010/main" val="1415468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FBE98-BEC5-4336-9499-32D14BF3B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bad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2E7AA5-73CB-4371-B0C2-0F063B20C1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Claim: 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 is positive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+5|=|−(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+5)|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+5|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0=0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This claim is </a:t>
                </a:r>
                <a:r>
                  <a:rPr lang="en-US" b="1" dirty="0"/>
                  <a:t>false – </a:t>
                </a:r>
                <a:r>
                  <a:rPr lang="en-US" dirty="0"/>
                  <a:t>if you’re trying to do algebra, you need to start with an equation you know (say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2=2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0=0</m:t>
                    </m:r>
                  </m:oMath>
                </a14:m>
                <a:r>
                  <a:rPr lang="en-US" dirty="0"/>
                  <a:t>) and expand to the equation you want.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2E7AA5-73CB-4371-B0C2-0F063B20C1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950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71AAD-2873-4813-8FC1-80489CA9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𝑏𝑐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54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71AAD-2873-4813-8FC1-80489CA9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Proof: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𝑏𝑐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there is not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BD931D-FAD4-43C8-90B3-7C955BE04F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here has to be a better way">
            <a:extLst>
              <a:ext uri="{FF2B5EF4-FFF2-40B4-BE49-F238E27FC236}">
                <a16:creationId xmlns:a16="http://schemas.microsoft.com/office/drawing/2014/main" id="{F42692BC-5BC2-4483-9624-5141192CF5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145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B8C4D3B-37C0-4ADB-A6AE-3AF3A01161F7}"/>
              </a:ext>
            </a:extLst>
          </p:cNvPr>
          <p:cNvSpPr/>
          <p:nvPr/>
        </p:nvSpPr>
        <p:spPr>
          <a:xfrm>
            <a:off x="429502" y="5137965"/>
            <a:ext cx="1103250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There has to be a better way!</a:t>
            </a:r>
          </a:p>
        </p:txBody>
      </p:sp>
    </p:spTree>
    <p:extLst>
      <p:ext uri="{BB962C8B-B14F-4D97-AF65-F5344CB8AC3E}">
        <p14:creationId xmlns:p14="http://schemas.microsoft.com/office/powerpoint/2010/main" val="76443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4BE22-148D-49A5-8B2A-16017B5E0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64FD0-BC69-41A8-AE57-793ECDD8D4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There has to be a better way! </a:t>
                </a:r>
              </a:p>
              <a:p>
                <a:r>
                  <a:rPr lang="en-US" dirty="0"/>
                  <a:t>If only there were some equivalent implication…</a:t>
                </a:r>
              </a:p>
              <a:p>
                <a:r>
                  <a:rPr lang="en-US" dirty="0"/>
                  <a:t>One where we could negate everything…</a:t>
                </a:r>
              </a:p>
              <a:p>
                <a:endParaRPr lang="en-US" dirty="0"/>
              </a:p>
              <a:p>
                <a:r>
                  <a:rPr lang="en-US" dirty="0"/>
                  <a:t>Take the contrapositive of the statement:</a:t>
                </a:r>
              </a:p>
              <a:p>
                <a:r>
                  <a:rPr lang="en-US" dirty="0"/>
                  <a:t>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Show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F64FD0-BC69-41A8-AE57-793ECDD8D4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981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5868A-37EF-4A6C-91F4-912EDD13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contrapositive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argue by contrapositive.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Therefore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369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5868A-37EF-4A6C-91F4-912EDD134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contrapositive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Claim: For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argue by contrapositive.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arbitrary integers, and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By definition of divides,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Multiplying the two equations,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𝑎𝑥𝑎𝑦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all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𝑥𝑎𝑦</m:t>
                    </m:r>
                  </m:oMath>
                </a14:m>
                <a:r>
                  <a:rPr lang="en-US" dirty="0"/>
                  <a:t> is an integer. Applying the definition of divides,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536D53-F192-4348-B7BC-70968601BD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9390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BE88B-6109-4E9D-82B9-045905CB7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Facts about modular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6805DD-9B8C-431C-9E68-E72BB86147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We didn’t prove the first, it’s a good exercise! You can use it as a fact as though we had proven it in class.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6805DD-9B8C-431C-9E68-E72BB86147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2819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1B5F17-4690-4D1E-A3F8-CCAD03255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Divisors and Primes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DCD47-D832-4E20-B80A-AE213A30C6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45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A97F0-4130-4CF0-9003-D485B42EB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Primes and FTA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075FD3-4899-40A9-B723-D1645FB875CB}"/>
              </a:ext>
            </a:extLst>
          </p:cNvPr>
          <p:cNvGrpSpPr/>
          <p:nvPr/>
        </p:nvGrpSpPr>
        <p:grpSpPr>
          <a:xfrm>
            <a:off x="575239" y="1646098"/>
            <a:ext cx="9917501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BFCC8CC-BC9E-4DFD-A829-6691E5BCF71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 integer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&gt;1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prime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its only positive divisors are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𝒑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.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Otherwise it is “composite”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BFCC8CC-BC9E-4DFD-A829-6691E5BCF7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C20688-DDE0-4495-B89C-C4DD4099E4F9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Prime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5A3904B-16C0-478D-BA8D-9AD2885ED01B}"/>
              </a:ext>
            </a:extLst>
          </p:cNvPr>
          <p:cNvGrpSpPr/>
          <p:nvPr/>
        </p:nvGrpSpPr>
        <p:grpSpPr>
          <a:xfrm>
            <a:off x="590696" y="4308902"/>
            <a:ext cx="9917501" cy="2217439"/>
            <a:chOff x="1185842" y="3429000"/>
            <a:chExt cx="6111311" cy="192784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FE2EE87-7D3B-4A5F-95D7-B39121C64A31}"/>
                </a:ext>
              </a:extLst>
            </p:cNvPr>
            <p:cNvSpPr/>
            <p:nvPr/>
          </p:nvSpPr>
          <p:spPr>
            <a:xfrm>
              <a:off x="1185842" y="3429000"/>
              <a:ext cx="6111311" cy="1927846"/>
            </a:xfrm>
            <a:prstGeom prst="rect">
              <a:avLst/>
            </a:prstGeom>
            <a:solidFill>
              <a:srgbClr val="A48D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Every positive integer greater than 1 has a unique </a:t>
              </a:r>
            </a:p>
            <a:p>
              <a:pPr algn="ctr"/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prime factorization.</a:t>
              </a:r>
              <a:endParaRPr lang="en-US" sz="2800" b="1" dirty="0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A5CF3E-5337-41AB-B7F5-ED3D6040A00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Fundamental Theorem of Arithmetic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1286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9B93-203E-4E3C-9A36-D27F7D2C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b="0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for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=(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)%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is the unique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By definition of %,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 Subtracting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Observe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is an integer, and that this is the form of the division theorem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Since the division theorem guarantees a unique integer,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5FB18-05B0-475B-9570-DA8B8EED7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708" t="-2019" r="-2070" b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3758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A97F0-4130-4CF0-9003-D485B42EB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and LCM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075FD3-4899-40A9-B723-D1645FB875CB}"/>
              </a:ext>
            </a:extLst>
          </p:cNvPr>
          <p:cNvGrpSpPr/>
          <p:nvPr/>
        </p:nvGrpSpPr>
        <p:grpSpPr>
          <a:xfrm>
            <a:off x="575239" y="1646098"/>
            <a:ext cx="9917501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BFCC8CC-BC9E-4DFD-A829-6691E5BCF71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Greatest Common Divisor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gcd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)) is the largest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8BFCC8CC-BC9E-4DFD-A829-6691E5BCF7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C20688-DDE0-4495-B89C-C4DD4099E4F9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Greatest Common Divisor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5A3904B-16C0-478D-BA8D-9AD2885ED01B}"/>
              </a:ext>
            </a:extLst>
          </p:cNvPr>
          <p:cNvGrpSpPr/>
          <p:nvPr/>
        </p:nvGrpSpPr>
        <p:grpSpPr>
          <a:xfrm>
            <a:off x="590696" y="4308902"/>
            <a:ext cx="9917501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FE2EE87-7D3B-4A5F-95D7-B39121C64A31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Least Common Multiple of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(lcm(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a,b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)) is the smallest positive integer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FE2EE87-7D3B-4A5F-95D7-B39121C64A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A5CF3E-5337-41AB-B7F5-ED3D6040A00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Least Common Multiple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9313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FA3DF2-1EDA-4E04-91F8-7BDB9BE1C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42900"/>
            <a:ext cx="11187258" cy="59664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Mystery(int m, int n){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if(m&lt;n){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temp = m;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n=temp;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while(n != 0)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int rem = m % 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m=n;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n=temp;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return m;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1597040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E9D5C-0F5B-4C93-A36F-F80CE4A6B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a few values…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F40944-C8E6-4DA9-AA6D-418A46075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(100,125)</a:t>
            </a:r>
          </a:p>
          <a:p>
            <a:r>
              <a:rPr lang="en-US" dirty="0" err="1"/>
              <a:t>gcd</a:t>
            </a:r>
            <a:r>
              <a:rPr lang="en-US" dirty="0"/>
              <a:t>(17,49)</a:t>
            </a:r>
          </a:p>
          <a:p>
            <a:r>
              <a:rPr lang="en-US" dirty="0" err="1"/>
              <a:t>gcd</a:t>
            </a:r>
            <a:r>
              <a:rPr lang="en-US" dirty="0"/>
              <a:t>(17,34)</a:t>
            </a:r>
          </a:p>
          <a:p>
            <a:r>
              <a:rPr lang="en-US" dirty="0" err="1"/>
              <a:t>gcd</a:t>
            </a:r>
            <a:r>
              <a:rPr lang="en-US" dirty="0"/>
              <a:t>(13,0)</a:t>
            </a:r>
          </a:p>
          <a:p>
            <a:endParaRPr lang="en-US" dirty="0"/>
          </a:p>
          <a:p>
            <a:r>
              <a:rPr lang="en-US" dirty="0"/>
              <a:t>lcm(7,11)</a:t>
            </a:r>
          </a:p>
          <a:p>
            <a:r>
              <a:rPr lang="en-US" dirty="0"/>
              <a:t>lcm(6,10)</a:t>
            </a:r>
          </a:p>
        </p:txBody>
      </p:sp>
    </p:spTree>
    <p:extLst>
      <p:ext uri="{BB962C8B-B14F-4D97-AF65-F5344CB8AC3E}">
        <p14:creationId xmlns:p14="http://schemas.microsoft.com/office/powerpoint/2010/main" val="40396245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58693-C2E2-4052-9791-8ACBEE1F5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calculate a </a:t>
            </a:r>
            <a:r>
              <a:rPr lang="en-US" dirty="0" err="1"/>
              <a:t>gcd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68D2E5-6091-4806-8491-29C10C327D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could:</a:t>
                </a:r>
              </a:p>
              <a:p>
                <a:r>
                  <a:rPr lang="en-US" dirty="0"/>
                  <a:t>Find the prime factorization of each</a:t>
                </a:r>
              </a:p>
              <a:p>
                <a:r>
                  <a:rPr lang="en-US" dirty="0"/>
                  <a:t>Take all the common ones. E.g.</a:t>
                </a:r>
              </a:p>
              <a:p>
                <a:r>
                  <a:rPr lang="en-US" dirty="0" err="1"/>
                  <a:t>gcd</a:t>
                </a:r>
                <a:r>
                  <a:rPr lang="en-US" dirty="0"/>
                  <a:t>(24,20)=</a:t>
                </a:r>
                <a:r>
                  <a:rPr lang="en-US" dirty="0" err="1"/>
                  <a:t>gcd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⋅3,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⋅5)=2^{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⁡(2,3)}=2^2=4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(lcm has a similar algorithm – take the maximum number of copies of everything)</a:t>
                </a:r>
              </a:p>
              <a:p>
                <a:endParaRPr lang="en-US" dirty="0"/>
              </a:p>
              <a:p>
                <a:r>
                  <a:rPr lang="en-US" dirty="0"/>
                  <a:t>But that’s….really expensive. Mystery from a few slides ago find </a:t>
                </a:r>
                <a:r>
                  <a:rPr lang="en-US" dirty="0" err="1"/>
                  <a:t>gcd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68D2E5-6091-4806-8491-29C10C327D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55695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FC101-C91F-4DBD-91B4-36CFB9831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GCD fact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69241-0658-47BA-94B3-282E6F53E7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are positive integers, then </a:t>
                </a:r>
                <a:r>
                  <a:rPr lang="en-US" dirty="0" err="1"/>
                  <a:t>gcd</a:t>
                </a:r>
                <a:r>
                  <a:rPr lang="en-US" dirty="0"/>
                  <a:t>(</a:t>
                </a:r>
                <a:r>
                  <a:rPr lang="en-US" dirty="0" err="1"/>
                  <a:t>a,b</a:t>
                </a:r>
                <a:r>
                  <a:rPr lang="en-US" dirty="0"/>
                  <a:t>) = </a:t>
                </a:r>
                <a:r>
                  <a:rPr lang="en-US" dirty="0" err="1"/>
                  <a:t>gcd</a:t>
                </a:r>
                <a:r>
                  <a:rPr lang="en-US" dirty="0"/>
                  <a:t>(b, a % b)</a:t>
                </a:r>
              </a:p>
              <a:p>
                <a:endParaRPr lang="en-US" dirty="0"/>
              </a:p>
              <a:p>
                <a:r>
                  <a:rPr lang="en-US" dirty="0"/>
                  <a:t>How do you show two </a:t>
                </a:r>
                <a:r>
                  <a:rPr lang="en-US" dirty="0" err="1"/>
                  <a:t>gcds</a:t>
                </a:r>
                <a:r>
                  <a:rPr lang="en-US" dirty="0"/>
                  <a:t> are equal?</a:t>
                </a:r>
              </a:p>
              <a:p>
                <a:r>
                  <a:rPr lang="en-US" dirty="0"/>
                  <a:t>Call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F69241-0658-47BA-94B3-282E6F53E7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3521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</a:t>
                </a:r>
                <a:r>
                  <a:rPr lang="en-US" dirty="0" err="1"/>
                  <a:t>gcd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So it is enough to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the definition of divides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𝑦𝑘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𝑦𝑗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Plugging in both of our other equations: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𝑞𝑦𝑘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integers,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6620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</a:t>
                </a:r>
                <a:r>
                  <a:rPr lang="en-US" dirty="0" err="1"/>
                  <a:t>gcd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So it is enough to show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Applying the definition of divides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definition of mod,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 for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Plugging in both of our other equations: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Solving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 r="-2015" b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27113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990B9-FEE8-400E-9D16-D17AEC45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gcd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 = </a:t>
            </a:r>
            <a:r>
              <a:rPr lang="en-US" dirty="0" err="1"/>
              <a:t>gcd</a:t>
            </a:r>
            <a:r>
              <a:rPr lang="en-US" dirty="0"/>
              <a:t>(b, a % 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 common divisor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We have shown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%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EC6094-32E9-426D-85CB-DB2C6973F1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654" t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922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6C2EA-55A7-4B0A-8B0A-890B0EDA9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 so far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D82E99-4DF4-4F88-B3BC-0FEF963663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D82E99-4DF4-4F88-B3BC-0FEF963663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913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6BCEF-03A4-48DF-BA8C-C7ED252F5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and Mod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982B02-6E6C-4917-B428-29CEA8ED28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53474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Other resources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</m:oMath>
                </a14:m>
                <a:r>
                  <a:rPr lang="en-US" dirty="0"/>
                  <a:t> to mean an operation (takes in an integer, outputs an integer). We will not in this course.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</m:oMath>
                </a14:m>
                <a:r>
                  <a:rPr lang="en-US" dirty="0"/>
                  <a:t> only describes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dirty="0"/>
                  <a:t>. It’s not “just on the right hand side” 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to be “the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you get from the division theorem”</a:t>
                </a:r>
                <a:br>
                  <a:rPr lang="en-US" dirty="0"/>
                </a:br>
                <a:r>
                  <a:rPr lang="en-US" dirty="0"/>
                  <a:t>i.e. the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is the “mod function”</a:t>
                </a:r>
              </a:p>
              <a:p>
                <a:endParaRPr lang="en-US" dirty="0"/>
              </a:p>
              <a:p>
                <a:r>
                  <a:rPr lang="en-US" dirty="0"/>
                  <a:t>I claim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How do we show and if-and-only-if?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982B02-6E6C-4917-B428-29CEA8ED28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53474" cy="4845504"/>
              </a:xfrm>
              <a:blipFill>
                <a:blip r:embed="rId2"/>
                <a:stretch>
                  <a:fillRect l="-692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856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Backward direction: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7912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Backward direction: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. (by definitions of mod and divides).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Taking each side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we get: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 the last equality follows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being an integer and doing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applications of the identity we proved in the warm-up.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764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A84745-2DA4-48D1-B2BA-E454B1EC48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A84745-2DA4-48D1-B2BA-E454B1EC4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32DFB-DC79-4171-898B-CCEC495E02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Show the forward direction: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proof is a bit different than the other direction.</a:t>
                </a:r>
              </a:p>
              <a:p>
                <a:r>
                  <a:rPr lang="en-US" dirty="0"/>
                  <a:t>Remember to work from top and bottom!!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32DFB-DC79-4171-898B-CCEC495E02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7287E97-3C84-4192-B87A-CE9CFED4925A}"/>
              </a:ext>
            </a:extLst>
          </p:cNvPr>
          <p:cNvGrpSpPr/>
          <p:nvPr/>
        </p:nvGrpSpPr>
        <p:grpSpPr>
          <a:xfrm>
            <a:off x="4253384" y="5794992"/>
            <a:ext cx="7890667" cy="1014667"/>
            <a:chOff x="1177874" y="3429000"/>
            <a:chExt cx="6119279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58B45B9-DF82-4E1B-9CC0-16D0131C8497}"/>
                    </a:ext>
                  </a:extLst>
                </p:cNvPr>
                <p:cNvSpPr/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There exist </a:t>
                  </a:r>
                  <a:r>
                    <a:rPr lang="en-US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unique </a:t>
                  </a:r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integers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with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0≤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𝑑𝑞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𝑟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258B45B9-DF82-4E1B-9CC0-16D0131C849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7874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 b="-54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4A1434-C1C0-4CCC-A918-2275F062C0CD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Division Theorem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CFDF8E5-2016-4B1A-A166-CC0311F5647A}"/>
              </a:ext>
            </a:extLst>
          </p:cNvPr>
          <p:cNvGrpSpPr/>
          <p:nvPr/>
        </p:nvGrpSpPr>
        <p:grpSpPr>
          <a:xfrm>
            <a:off x="5427067" y="4586326"/>
            <a:ext cx="6729569" cy="1159825"/>
            <a:chOff x="1185842" y="3429000"/>
            <a:chExt cx="6111311" cy="15020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F5912AB-1EB3-4653-9E2C-BB4C20AA8AD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ℤ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&gt;0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  <a:p>
                  <a:pPr algn="ctr"/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We say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and only if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|(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F5912AB-1EB3-4653-9E2C-BB4C20AA8A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502059"/>
                </a:xfrm>
                <a:prstGeom prst="rect">
                  <a:avLst/>
                </a:prstGeom>
                <a:blipFill>
                  <a:blip r:embed="rId5"/>
                  <a:stretch>
                    <a:fillRect b="-994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75BA54-9A45-49A0-99CD-8F48584EB40F}"/>
                </a:ext>
              </a:extLst>
            </p:cNvPr>
            <p:cNvSpPr/>
            <p:nvPr/>
          </p:nvSpPr>
          <p:spPr>
            <a:xfrm>
              <a:off x="1195367" y="3429002"/>
              <a:ext cx="6101786" cy="599068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Equivalence in modular arithmetic</a:t>
              </a:r>
            </a:p>
          </p:txBody>
        </p:sp>
      </p:grp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8D15847B-0EE1-4887-93A0-3AACEEC50AAD}"/>
              </a:ext>
            </a:extLst>
          </p:cNvPr>
          <p:cNvSpPr/>
          <p:nvPr/>
        </p:nvSpPr>
        <p:spPr>
          <a:xfrm>
            <a:off x="39357" y="4878162"/>
            <a:ext cx="4203752" cy="18336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Fill out the poll everywhere for Activity Credit!</a:t>
            </a:r>
          </a:p>
          <a:p>
            <a:pPr algn="ctr"/>
            <a:r>
              <a:rPr lang="en-US" sz="2400" dirty="0"/>
              <a:t>Go to pollev.com/cse311 and login with your UW identity</a:t>
            </a:r>
          </a:p>
          <a:p>
            <a:pPr algn="ctr"/>
            <a:r>
              <a:rPr lang="en-US" sz="2400" dirty="0"/>
              <a:t>Or text cse311 to 22333</a:t>
            </a:r>
          </a:p>
        </p:txBody>
      </p:sp>
    </p:spTree>
    <p:extLst>
      <p:ext uri="{BB962C8B-B14F-4D97-AF65-F5344CB8AC3E}">
        <p14:creationId xmlns:p14="http://schemas.microsoft.com/office/powerpoint/2010/main" val="1055057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D9275D5-5703-499F-B595-469DD946CF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Forward direction: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b="0" dirty="0"/>
                  <a:t>By definition of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%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Isolating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𝑘𝑛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we can plug into the second equation to get: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Rearranging,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are integers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By definition of mod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C7512-965C-4A26-8EA0-324D4FDC7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696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540</TotalTime>
  <Words>3630</Words>
  <Application>Microsoft Office PowerPoint</Application>
  <PresentationFormat>Widescreen</PresentationFormat>
  <Paragraphs>320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More Number Theory</vt:lpstr>
      <vt:lpstr>Warm up</vt:lpstr>
      <vt:lpstr>Warm up</vt:lpstr>
      <vt:lpstr>Modular arithmetic so far</vt:lpstr>
      <vt:lpstr>% and Mod</vt:lpstr>
      <vt:lpstr>a%n=b%n if and only if a≡b(mod n)</vt:lpstr>
      <vt:lpstr>a%n=b%n if and only if a≡b(mod n)</vt:lpstr>
      <vt:lpstr>a%n=b%n if and only if a≡b(mod n)</vt:lpstr>
      <vt:lpstr>a%n=b%n if and only if a≡b(mod n)</vt:lpstr>
      <vt:lpstr>More proofs</vt:lpstr>
      <vt:lpstr>Another Proof</vt:lpstr>
      <vt:lpstr>Another Proof</vt:lpstr>
      <vt:lpstr>Another Proof</vt:lpstr>
      <vt:lpstr>Another Proof</vt:lpstr>
      <vt:lpstr>Uh-Oh</vt:lpstr>
      <vt:lpstr>Another Approach</vt:lpstr>
      <vt:lpstr>Another Approach</vt:lpstr>
      <vt:lpstr>Another Approach</vt:lpstr>
      <vt:lpstr>Logical Ordering</vt:lpstr>
      <vt:lpstr>Logical Ordering</vt:lpstr>
      <vt:lpstr>A bad proof</vt:lpstr>
      <vt:lpstr>Another Proof</vt:lpstr>
      <vt:lpstr>Another Proof</vt:lpstr>
      <vt:lpstr>Another Proof</vt:lpstr>
      <vt:lpstr>By contrapositive</vt:lpstr>
      <vt:lpstr>By contrapositive</vt:lpstr>
      <vt:lpstr>Facts about modular arithmetic</vt:lpstr>
      <vt:lpstr>Divisors and Primes</vt:lpstr>
      <vt:lpstr>Primes and FTA</vt:lpstr>
      <vt:lpstr>GCD and LCM</vt:lpstr>
      <vt:lpstr>PowerPoint Presentation</vt:lpstr>
      <vt:lpstr>Try a few values…</vt:lpstr>
      <vt:lpstr>How do you calculate a gcd?</vt:lpstr>
      <vt:lpstr>GCD fact</vt:lpstr>
      <vt:lpstr>gcd(a,b) = gcd(b, a % b)</vt:lpstr>
      <vt:lpstr>gcd(a,b) = gcd(b, a % b)</vt:lpstr>
      <vt:lpstr>gcd(a,b) = gcd(b, a % b)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Number Theory</dc:title>
  <dc:creator>Robert Weber</dc:creator>
  <cp:lastModifiedBy>rtweber2</cp:lastModifiedBy>
  <cp:revision>32</cp:revision>
  <dcterms:created xsi:type="dcterms:W3CDTF">2020-10-23T05:22:24Z</dcterms:created>
  <dcterms:modified xsi:type="dcterms:W3CDTF">2020-10-26T19:20:19Z</dcterms:modified>
</cp:coreProperties>
</file>