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32" r:id="rId3"/>
    <p:sldId id="336" r:id="rId4"/>
    <p:sldId id="256" r:id="rId5"/>
    <p:sldId id="274" r:id="rId6"/>
    <p:sldId id="257" r:id="rId7"/>
    <p:sldId id="273" r:id="rId8"/>
    <p:sldId id="259" r:id="rId9"/>
    <p:sldId id="262" r:id="rId10"/>
    <p:sldId id="261" r:id="rId11"/>
    <p:sldId id="263" r:id="rId12"/>
    <p:sldId id="264" r:id="rId13"/>
    <p:sldId id="271" r:id="rId14"/>
    <p:sldId id="265" r:id="rId15"/>
    <p:sldId id="267" r:id="rId16"/>
    <p:sldId id="266" r:id="rId17"/>
    <p:sldId id="278" r:id="rId18"/>
    <p:sldId id="268" r:id="rId19"/>
    <p:sldId id="272" r:id="rId20"/>
    <p:sldId id="269" r:id="rId21"/>
    <p:sldId id="270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4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71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10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E9BF91-B5C4-451C-B703-3AB3B236C9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7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76CC-F083-41A0-892D-B6F3F64B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</p:spPr>
            <p:txBody>
              <a:bodyPr/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Let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:=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Prove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 </a:t>
                </a:r>
              </a:p>
              <a:p>
                <a:r>
                  <a:rPr lang="en-US" dirty="0"/>
                  <a:t>Write a symbolic proof (with the extra rules “Definition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” and “Algebra”). </a:t>
                </a:r>
              </a:p>
              <a:p>
                <a:r>
                  <a:rPr lang="en-US" dirty="0"/>
                  <a:t>Then we’ll write it in English.</a:t>
                </a:r>
              </a:p>
              <a:p>
                <a:endParaRPr lang="en-US" dirty="0"/>
              </a:p>
              <a:p>
                <a:r>
                  <a:rPr lang="en-US" dirty="0"/>
                  <a:t>What’s the claim in symbolic logic?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  <a:blipFill>
                <a:blip r:embed="rId2"/>
                <a:stretch>
                  <a:fillRect l="-737" t="-213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EEABB2-E45C-4E53-A4E2-70A12CB914F7}"/>
              </a:ext>
            </a:extLst>
          </p:cNvPr>
          <p:cNvGrpSpPr/>
          <p:nvPr/>
        </p:nvGrpSpPr>
        <p:grpSpPr>
          <a:xfrm>
            <a:off x="7172325" y="15017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DFE49-7D2C-4BF1-9F9F-0177AD345B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8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A552-0187-46AB-B2B1-62BFB6B6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English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 by introducing your assumptions.</a:t>
                </a:r>
              </a:p>
              <a:p>
                <a:r>
                  <a:rPr lang="en-US" sz="2400" dirty="0"/>
                  <a:t>Introduce variables with “let.” Introduce assumptions with “suppose.” </a:t>
                </a:r>
              </a:p>
              <a:p>
                <a:r>
                  <a:rPr lang="en-US" sz="2400" dirty="0"/>
                  <a:t>Always state what type your variable is. English proofs don’t have an established domain of discourse.</a:t>
                </a:r>
              </a:p>
              <a:p>
                <a:r>
                  <a:rPr lang="en-US" sz="2400" dirty="0"/>
                  <a:t>Don’t just use “algebra” explain what’s going on.</a:t>
                </a:r>
              </a:p>
              <a:p>
                <a:r>
                  <a:rPr lang="en-US" sz="2400" dirty="0"/>
                  <a:t>We don’t explicitly intro/</a:t>
                </a:r>
                <a:r>
                  <a:rPr lang="en-US" sz="2400" dirty="0" err="1"/>
                  <a:t>elim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∃/∀</m:t>
                    </m:r>
                  </m:oMath>
                </a14:m>
                <a:r>
                  <a:rPr lang="en-US" sz="2400" dirty="0"/>
                  <a:t> so we end up with fewer “dummy variables”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  <a:blipFill>
                <a:blip r:embed="rId2"/>
                <a:stretch>
                  <a:fillRect l="-710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3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6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 a definition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239" y="2021186"/>
            <a:ext cx="8984096" cy="16132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real number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rational if (and only if) there exist integers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07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Rational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75239" y="3938263"/>
                <a:ext cx="10091897" cy="507039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)∧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8263"/>
                <a:ext cx="10091897" cy="507039"/>
              </a:xfrm>
              <a:prstGeom prst="roundRect">
                <a:avLst/>
              </a:prstGeom>
              <a:blipFill>
                <a:blip r:embed="rId3"/>
                <a:stretch>
                  <a:fillRect t="-96739" b="-146739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0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product of two rational numbers is rational.”</a:t>
            </a:r>
          </a:p>
          <a:p>
            <a:endParaRPr lang="en-US" dirty="0"/>
          </a:p>
          <a:p>
            <a:r>
              <a:rPr lang="en-US" dirty="0"/>
              <a:t>What is this statement in predicate logic?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8269" y="3263462"/>
                <a:ext cx="85403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Remember unquantified variables in English are implicitly universally quantified.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269" y="3263462"/>
                <a:ext cx="8540358" cy="1200329"/>
              </a:xfrm>
              <a:prstGeom prst="rect">
                <a:avLst/>
              </a:prstGeom>
              <a:blipFill>
                <a:blip r:embed="rId2"/>
                <a:stretch>
                  <a:fillRect l="-1071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1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DF46-97B6-46B5-9E6C-1E12C85D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5008-EB50-4D81-83DE-1D2BF494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)]→</m:t>
                    </m:r>
                  </m:oMath>
                </a14:m>
                <a:r>
                  <a:rPr lang="en-US" sz="28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product of two rational numbers is rational.”</a:t>
                </a:r>
              </a:p>
              <a:p>
                <a:endParaRPr lang="en-US" dirty="0"/>
              </a:p>
              <a:p>
                <a:r>
                  <a:rPr lang="en-US" dirty="0"/>
                  <a:t>DON’T just jump right in! </a:t>
                </a:r>
              </a:p>
              <a:p>
                <a:r>
                  <a:rPr lang="en-US" dirty="0"/>
                  <a:t>Look at the statement, make sure you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35008-EB50-4D81-83DE-1D2BF494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8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 product of two rational numbers is rational.”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rational numbers.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product of two rational numbers is rational.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39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“The product of two rational numbers is rational.”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rational numbers.</a:t>
                </a:r>
              </a:p>
              <a:p>
                <a:r>
                  <a:rPr lang="en-US" dirty="0"/>
                  <a:t>By the definition of rational,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Multiplying,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integers are closed under multiplication,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are integers.</a:t>
                </a:r>
              </a:p>
              <a:p>
                <a:r>
                  <a:rPr lang="en-US" dirty="0"/>
                  <a:t>Moreover,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because neither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product of two rational numbers is rational.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82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1. Write the statement in predicate logic.</a:t>
            </a:r>
          </a:p>
          <a:p>
            <a:r>
              <a:rPr lang="en-US" dirty="0"/>
              <a:t>2. Write an English proof.</a:t>
            </a:r>
          </a:p>
          <a:p>
            <a:r>
              <a:rPr lang="en-US" dirty="0"/>
              <a:t>3. If you have lots of extra time, try writing the symbolic proof instead.</a:t>
            </a:r>
          </a:p>
        </p:txBody>
      </p:sp>
    </p:spTree>
    <p:extLst>
      <p:ext uri="{BB962C8B-B14F-4D97-AF65-F5344CB8AC3E}">
        <p14:creationId xmlns:p14="http://schemas.microsoft.com/office/powerpoint/2010/main" val="337337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2" y="1454643"/>
            <a:ext cx="11187258" cy="4845504"/>
          </a:xfrm>
        </p:spPr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Make sure you know:</a:t>
            </a:r>
          </a:p>
          <a:p>
            <a:r>
              <a:rPr lang="en-US" dirty="0"/>
              <a:t>1. What every word in the statement means.</a:t>
            </a:r>
          </a:p>
          <a:p>
            <a:r>
              <a:rPr lang="en-US" dirty="0"/>
              <a:t>2. What the statement as a whole means.</a:t>
            </a:r>
          </a:p>
          <a:p>
            <a:r>
              <a:rPr lang="en-US" dirty="0"/>
              <a:t>3. Where to start.</a:t>
            </a:r>
          </a:p>
          <a:p>
            <a:r>
              <a:rPr lang="en-US" dirty="0"/>
              <a:t>4. What your target is.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AE828D-D37C-4266-B2AA-A51C31C3C339}"/>
              </a:ext>
            </a:extLst>
          </p:cNvPr>
          <p:cNvGrpSpPr/>
          <p:nvPr/>
        </p:nvGrpSpPr>
        <p:grpSpPr>
          <a:xfrm>
            <a:off x="7172325" y="15017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00CD7-ADCC-45EE-99EB-096F78EAC40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CE565C6-76E6-4E04-A1D8-016D1B5ED733}"/>
              </a:ext>
            </a:extLst>
          </p:cNvPr>
          <p:cNvSpPr txBox="1"/>
          <p:nvPr/>
        </p:nvSpPr>
        <p:spPr>
          <a:xfrm>
            <a:off x="4362450" y="4337990"/>
            <a:ext cx="4927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Write the statement in predicate logic.</a:t>
            </a:r>
          </a:p>
          <a:p>
            <a:r>
              <a:rPr lang="en-US" sz="2400" dirty="0"/>
              <a:t>2. Write an English proof.</a:t>
            </a:r>
          </a:p>
          <a:p>
            <a:r>
              <a:rPr lang="en-US" sz="2400" dirty="0"/>
              <a:t>3. If you have lots of extra time, try writing the symbolic proof instead.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A57F14D-60E6-4747-BE1C-F34D3E26CFF4}"/>
              </a:ext>
            </a:extLst>
          </p:cNvPr>
          <p:cNvSpPr/>
          <p:nvPr/>
        </p:nvSpPr>
        <p:spPr>
          <a:xfrm>
            <a:off x="7327611" y="2228106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</p:spTree>
    <p:extLst>
      <p:ext uri="{BB962C8B-B14F-4D97-AF65-F5344CB8AC3E}">
        <p14:creationId xmlns:p14="http://schemas.microsoft.com/office/powerpoint/2010/main" val="24744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8487-4623-406D-AAB3-5A31018C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I got.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even.</a:t>
                </a:r>
              </a:p>
              <a:p>
                <a:r>
                  <a:rPr lang="en-US" dirty="0"/>
                  <a:t>By the definition of even,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Summing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an integer,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 by the definition of even.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sum of two even integers is even.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85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CD58-4668-4129-90C1-AAB42E0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English Proofs?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554-E76B-4B38-A592-A61A8DA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symbolic proofs seemed pretty nice. Computers understand them, and can check them.</a:t>
            </a:r>
          </a:p>
          <a:p>
            <a:r>
              <a:rPr lang="en-US" dirty="0"/>
              <a:t>So what’s up with these English proofs?</a:t>
            </a:r>
          </a:p>
          <a:p>
            <a:endParaRPr lang="en-US" dirty="0"/>
          </a:p>
          <a:p>
            <a:r>
              <a:rPr lang="en-US" dirty="0"/>
              <a:t>They’re far easier for </a:t>
            </a:r>
            <a:r>
              <a:rPr lang="en-US" b="1" dirty="0"/>
              <a:t>people</a:t>
            </a:r>
            <a:r>
              <a:rPr lang="en-US" dirty="0"/>
              <a:t> to understand. </a:t>
            </a:r>
          </a:p>
          <a:p>
            <a:r>
              <a:rPr lang="en-US" dirty="0"/>
              <a:t>But instead of a computer checking them, now a human is checking them.</a:t>
            </a:r>
          </a:p>
        </p:txBody>
      </p:sp>
    </p:spTree>
    <p:extLst>
      <p:ext uri="{BB962C8B-B14F-4D97-AF65-F5344CB8AC3E}">
        <p14:creationId xmlns:p14="http://schemas.microsoft.com/office/powerpoint/2010/main" val="35320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0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F706F6-C1B7-4DC3-BE89-4B2FD621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2E9EB-EAC8-4E84-A6E9-A219D3AE6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6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41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2FD-CEE8-4D69-81EE-DF1F4D4D0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7D667-86BA-41FD-9EF5-5D6F3219B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2020</a:t>
            </a:r>
          </a:p>
          <a:p>
            <a:r>
              <a:rPr lang="en-US" dirty="0"/>
              <a:t>Lecture 9</a:t>
            </a:r>
          </a:p>
        </p:txBody>
      </p:sp>
      <p:pic>
        <p:nvPicPr>
          <p:cNvPr id="1026" name="Picture 2" descr="Time to Take Off the Training Wheels | Mindful Bodies">
            <a:extLst>
              <a:ext uri="{FF2B5EF4-FFF2-40B4-BE49-F238E27FC236}">
                <a16:creationId xmlns:a16="http://schemas.microsoft.com/office/drawing/2014/main" id="{EF9A0153-9934-4AEE-A2E4-FF854D9D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84"/>
            <a:ext cx="4491789" cy="50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8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7448-4A78-4332-84C0-F74AEBCB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D02C-ADEA-490F-956D-CD7C89FBA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download a new copy of HW3.</a:t>
            </a:r>
          </a:p>
          <a:p>
            <a:pPr lvl="1"/>
            <a:r>
              <a:rPr lang="en-US" dirty="0"/>
              <a:t>We fixed two typos over the weekend.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Two optional readings going up today (maybe tomorrow…).</a:t>
            </a:r>
          </a:p>
          <a:p>
            <a:pPr lvl="1"/>
            <a:r>
              <a:rPr lang="en-US" dirty="0"/>
              <a:t>	Another explanation of domain restriction. </a:t>
            </a:r>
          </a:p>
          <a:p>
            <a:pPr lvl="1"/>
            <a:r>
              <a:rPr lang="en-US" dirty="0"/>
              <a:t>	An explanation of why mathematicians and computer scientists agreed that vacuous truth was the “right” definition.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We’ll link both on this week’s section in the calendar.</a:t>
            </a:r>
          </a:p>
        </p:txBody>
      </p:sp>
    </p:spTree>
    <p:extLst>
      <p:ext uri="{BB962C8B-B14F-4D97-AF65-F5344CB8AC3E}">
        <p14:creationId xmlns:p14="http://schemas.microsoft.com/office/powerpoint/2010/main" val="290357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5E09-80EE-40FC-9960-F2879A66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B977-60C9-4EAD-A8E6-D01A453A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taking off the training wheels!</a:t>
            </a:r>
          </a:p>
          <a:p>
            <a:r>
              <a:rPr lang="en-US" dirty="0"/>
              <a:t>Our goal with writing symbolic proofs was to prepare us to write proofs in English. </a:t>
            </a:r>
          </a:p>
          <a:p>
            <a:r>
              <a:rPr lang="en-US" dirty="0"/>
              <a:t>Let’s get started.</a:t>
            </a:r>
          </a:p>
          <a:p>
            <a:r>
              <a:rPr lang="en-US" dirty="0"/>
              <a:t>The next 3 weeks:</a:t>
            </a:r>
          </a:p>
          <a:p>
            <a:pPr lvl="1"/>
            <a:r>
              <a:rPr lang="en-US" dirty="0"/>
              <a:t>Practice communicating clear arguments to others.</a:t>
            </a:r>
          </a:p>
          <a:p>
            <a:pPr lvl="1"/>
            <a:r>
              <a:rPr lang="en-US" dirty="0"/>
              <a:t>Learn new proof techniques.</a:t>
            </a:r>
          </a:p>
          <a:p>
            <a:pPr lvl="1"/>
            <a:r>
              <a:rPr lang="en-US" dirty="0"/>
              <a:t>Learn fundamental objects (sets, number theory) that will let us talk more easily about computation at the end of the quarter.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7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76CC-F083-41A0-892D-B6F3F64B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</p:spPr>
            <p:txBody>
              <a:bodyPr/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Let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:=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Prove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 </a:t>
                </a:r>
              </a:p>
              <a:p>
                <a:r>
                  <a:rPr lang="en-US" dirty="0"/>
                  <a:t>Write a symbolic proof (with the extra rules “Definition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” and “Algebra”). </a:t>
                </a:r>
              </a:p>
              <a:p>
                <a:r>
                  <a:rPr lang="en-US" dirty="0"/>
                  <a:t>Then we’ll write it in English.</a:t>
                </a:r>
              </a:p>
              <a:p>
                <a:endParaRPr lang="en-US" dirty="0"/>
              </a:p>
              <a:p>
                <a:r>
                  <a:rPr lang="en-US" dirty="0"/>
                  <a:t>What’s the claim in symbolic logic?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  <a:blipFill>
                <a:blip r:embed="rId2"/>
                <a:stretch>
                  <a:fillRect l="-737" t="-213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EEABB2-E45C-4E53-A4E2-70A12CB914F7}"/>
              </a:ext>
            </a:extLst>
          </p:cNvPr>
          <p:cNvGrpSpPr/>
          <p:nvPr/>
        </p:nvGrpSpPr>
        <p:grpSpPr>
          <a:xfrm>
            <a:off x="7172325" y="16922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DFE49-7D2C-4BF1-9F9F-0177AD345B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11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9914</TotalTime>
  <Words>1994</Words>
  <Application>Microsoft Office PowerPoint</Application>
  <PresentationFormat>Widescreen</PresentationFormat>
  <Paragraphs>243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Tw Cen MT Condensed</vt:lpstr>
      <vt:lpstr>Wingdings 3</vt:lpstr>
      <vt:lpstr>Integral</vt:lpstr>
      <vt:lpstr>Warm-up</vt:lpstr>
      <vt:lpstr>Find The Bug</vt:lpstr>
      <vt:lpstr>Bug Found</vt:lpstr>
      <vt:lpstr>English Proofs</vt:lpstr>
      <vt:lpstr>Announcements</vt:lpstr>
      <vt:lpstr>Today</vt:lpstr>
      <vt:lpstr>Warm-up</vt:lpstr>
      <vt:lpstr>If x is even, then x^2 is even.</vt:lpstr>
      <vt:lpstr>If x is even, then x^2 is even.</vt:lpstr>
      <vt:lpstr>Converting to English</vt:lpstr>
      <vt:lpstr>Let’s do another!</vt:lpstr>
      <vt:lpstr>Let’s do another!</vt:lpstr>
      <vt:lpstr>Doing a Proof</vt:lpstr>
      <vt:lpstr>Let’s do another!</vt:lpstr>
      <vt:lpstr>Let’s do another!</vt:lpstr>
      <vt:lpstr>Now You Try</vt:lpstr>
      <vt:lpstr>Now You Try</vt:lpstr>
      <vt:lpstr>Here’s What I got.</vt:lpstr>
      <vt:lpstr>Why English Proofs?</vt:lpstr>
      <vt:lpstr>Sets</vt:lpstr>
      <vt:lpstr>Set </vt:lpstr>
      <vt:lpstr>Sets</vt:lpstr>
      <vt:lpstr>Sets</vt:lpstr>
      <vt:lpstr>Try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45</cp:revision>
  <dcterms:created xsi:type="dcterms:W3CDTF">2020-08-26T20:09:36Z</dcterms:created>
  <dcterms:modified xsi:type="dcterms:W3CDTF">2020-10-19T15:35:36Z</dcterms:modified>
</cp:coreProperties>
</file>