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395" r:id="rId2"/>
    <p:sldId id="405" r:id="rId3"/>
    <p:sldId id="398" r:id="rId4"/>
    <p:sldId id="399" r:id="rId5"/>
    <p:sldId id="406" r:id="rId6"/>
    <p:sldId id="407" r:id="rId7"/>
    <p:sldId id="408" r:id="rId8"/>
    <p:sldId id="380" r:id="rId9"/>
    <p:sldId id="401" r:id="rId10"/>
    <p:sldId id="381" r:id="rId11"/>
    <p:sldId id="382" r:id="rId12"/>
    <p:sldId id="383" r:id="rId13"/>
    <p:sldId id="412" r:id="rId14"/>
    <p:sldId id="384" r:id="rId15"/>
    <p:sldId id="385" r:id="rId16"/>
    <p:sldId id="386" r:id="rId17"/>
    <p:sldId id="387" r:id="rId18"/>
    <p:sldId id="402" r:id="rId19"/>
    <p:sldId id="403" r:id="rId20"/>
    <p:sldId id="404" r:id="rId21"/>
    <p:sldId id="409" r:id="rId22"/>
    <p:sldId id="410" r:id="rId23"/>
    <p:sldId id="411" r:id="rId24"/>
  </p:sldIdLst>
  <p:sldSz cx="9144000" cy="6858000" type="screen4x3"/>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A3F5CE"/>
    <a:srgbClr val="33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535" autoAdjust="0"/>
    <p:restoredTop sz="90504" autoAdjust="0"/>
  </p:normalViewPr>
  <p:slideViewPr>
    <p:cSldViewPr snapToGrid="0" snapToObjects="1">
      <p:cViewPr varScale="1">
        <p:scale>
          <a:sx n="97" d="100"/>
          <a:sy n="97" d="100"/>
        </p:scale>
        <p:origin x="43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937" cy="3652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180" y="0"/>
            <a:ext cx="4160937" cy="365276"/>
          </a:xfrm>
          <a:prstGeom prst="rect">
            <a:avLst/>
          </a:prstGeom>
        </p:spPr>
        <p:txBody>
          <a:bodyPr vert="horz" lIns="91440" tIns="45720" rIns="91440" bIns="45720" rtlCol="0"/>
          <a:lstStyle>
            <a:lvl1pPr algn="r">
              <a:defRPr sz="1200"/>
            </a:lvl1pPr>
          </a:lstStyle>
          <a:p>
            <a:fld id="{7BCE7665-BAAC-42B1-B972-C861D7B9B2E6}" type="datetimeFigureOut">
              <a:rPr lang="en-US" smtClean="0"/>
              <a:t>12/3/2014</a:t>
            </a:fld>
            <a:endParaRPr lang="en-US"/>
          </a:p>
        </p:txBody>
      </p:sp>
      <p:sp>
        <p:nvSpPr>
          <p:cNvPr id="4" name="Footer Placeholder 3"/>
          <p:cNvSpPr>
            <a:spLocks noGrp="1"/>
          </p:cNvSpPr>
          <p:nvPr>
            <p:ph type="ftr" sz="quarter" idx="2"/>
          </p:nvPr>
        </p:nvSpPr>
        <p:spPr>
          <a:xfrm>
            <a:off x="0" y="6948715"/>
            <a:ext cx="4160937" cy="36527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180" y="6948715"/>
            <a:ext cx="4160937" cy="365276"/>
          </a:xfrm>
          <a:prstGeom prst="rect">
            <a:avLst/>
          </a:prstGeom>
        </p:spPr>
        <p:txBody>
          <a:bodyPr vert="horz" lIns="91440" tIns="45720" rIns="91440" bIns="45720" rtlCol="0" anchor="b"/>
          <a:lstStyle>
            <a:lvl1pPr algn="r">
              <a:defRPr sz="1200"/>
            </a:lvl1pPr>
          </a:lstStyle>
          <a:p>
            <a:fld id="{2E7FE06F-56D1-4639-A659-DFBB24ACCCFA}" type="slidenum">
              <a:rPr lang="en-US" smtClean="0"/>
              <a:t>‹#›</a:t>
            </a:fld>
            <a:endParaRPr lang="en-US"/>
          </a:p>
        </p:txBody>
      </p:sp>
    </p:spTree>
    <p:extLst>
      <p:ext uri="{BB962C8B-B14F-4D97-AF65-F5344CB8AC3E}">
        <p14:creationId xmlns:p14="http://schemas.microsoft.com/office/powerpoint/2010/main" val="1248068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fld id="{263FB922-F127-5E47-9B2E-CA730A74DCAB}" type="datetimeFigureOut">
              <a:rPr lang="en-US" smtClean="0"/>
              <a:t>12/3/2014</a:t>
            </a:fld>
            <a:endParaRPr lang="en-US"/>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fld id="{4FE1A22D-B0DA-7946-9107-1C35E13A8882}" type="slidenum">
              <a:rPr lang="en-US" smtClean="0"/>
              <a:t>‹#›</a:t>
            </a:fld>
            <a:endParaRPr lang="en-US"/>
          </a:p>
        </p:txBody>
      </p:sp>
    </p:spTree>
    <p:extLst>
      <p:ext uri="{BB962C8B-B14F-4D97-AF65-F5344CB8AC3E}">
        <p14:creationId xmlns:p14="http://schemas.microsoft.com/office/powerpoint/2010/main" val="2340084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58037"/>
            <a:ext cx="7772400" cy="815815"/>
          </a:xfrm>
          <a:prstGeom prst="rect">
            <a:avLst/>
          </a:prstGeom>
        </p:spPr>
        <p:txBody>
          <a:bodyPr/>
          <a:lstStyle>
            <a:lvl1pPr>
              <a:defRPr>
                <a:latin typeface="Franklin Gothic Medium"/>
                <a:cs typeface="Franklin Gothic Medium"/>
              </a:defRPr>
            </a:lvl1pPr>
          </a:lstStyle>
          <a:p>
            <a:r>
              <a:rPr lang="en-US" dirty="0" smtClean="0"/>
              <a:t>Click to edit Master title style</a:t>
            </a:r>
            <a:endParaRPr lang="en-US" dirty="0"/>
          </a:p>
        </p:txBody>
      </p:sp>
    </p:spTree>
    <p:extLst>
      <p:ext uri="{BB962C8B-B14F-4D97-AF65-F5344CB8AC3E}">
        <p14:creationId xmlns:p14="http://schemas.microsoft.com/office/powerpoint/2010/main" val="62717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6642"/>
          </a:xfrm>
          <a:prstGeom prst="rect">
            <a:avLst/>
          </a:prstGeom>
        </p:spPr>
        <p:txBody>
          <a:bodyPr>
            <a:normAutofit/>
          </a:bodyPr>
          <a:lstStyle>
            <a:lvl1pPr algn="l">
              <a:defRPr sz="320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44160"/>
            <a:ext cx="8229600" cy="5140800"/>
          </a:xfrm>
          <a:prstGeom prst="rect">
            <a:avLst/>
          </a:prstGeom>
        </p:spPr>
        <p:txBody>
          <a:bodyPr/>
          <a:lstStyle>
            <a:lvl1pPr>
              <a:defRPr>
                <a:latin typeface="Franklin Gothic Medium"/>
                <a:cs typeface="Franklin Gothic Medium"/>
              </a:defRPr>
            </a:lvl1pPr>
            <a:lvl2pPr>
              <a:defRPr>
                <a:latin typeface="Franklin Gothic Medium"/>
                <a:cs typeface="Franklin Gothic Medium"/>
              </a:defRPr>
            </a:lvl2pPr>
            <a:lvl3pPr marL="914400" indent="0">
              <a:buNone/>
              <a:defRPr/>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p:txBody>
      </p:sp>
      <p:cxnSp>
        <p:nvCxnSpPr>
          <p:cNvPr id="8" name="Straight Connector 7"/>
          <p:cNvCxnSpPr/>
          <p:nvPr userDrawn="1"/>
        </p:nvCxnSpPr>
        <p:spPr>
          <a:xfrm>
            <a:off x="457200" y="881280"/>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5649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06642"/>
          </a:xfrm>
          <a:prstGeom prst="rect">
            <a:avLst/>
          </a:prstGeom>
        </p:spPr>
        <p:txBody>
          <a:bodyPr>
            <a:normAutofit/>
          </a:bodyPr>
          <a:lstStyle>
            <a:lvl1pPr algn="l">
              <a:defRPr sz="3200">
                <a:latin typeface="Franklin Gothic Medium"/>
                <a:cs typeface="Franklin Gothic Medium"/>
              </a:defRPr>
            </a:lvl1pPr>
          </a:lstStyle>
          <a:p>
            <a:r>
              <a:rPr lang="en-US" dirty="0" smtClean="0"/>
              <a:t>Click to edit Master title style</a:t>
            </a:r>
            <a:endParaRPr lang="en-US" dirty="0"/>
          </a:p>
        </p:txBody>
      </p:sp>
      <p:cxnSp>
        <p:nvCxnSpPr>
          <p:cNvPr id="7" name="Straight Connector 6"/>
          <p:cNvCxnSpPr/>
          <p:nvPr userDrawn="1"/>
        </p:nvCxnSpPr>
        <p:spPr>
          <a:xfrm>
            <a:off x="457200" y="881280"/>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315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79513" y="146050"/>
            <a:ext cx="7488237" cy="947738"/>
          </a:xfrm>
          <a:prstGeom prst="rect">
            <a:avLst/>
          </a:prstGeo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673100" y="1489075"/>
            <a:ext cx="3810000" cy="48006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35500" y="1489075"/>
            <a:ext cx="3810000" cy="23241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35500" y="3965575"/>
            <a:ext cx="3810000" cy="23241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1"/>
          <p:cNvSpPr>
            <a:spLocks noGrp="1" noChangeArrowheads="1"/>
          </p:cNvSpPr>
          <p:nvPr>
            <p:ph type="dt" sz="half" idx="10"/>
          </p:nvPr>
        </p:nvSpPr>
        <p:spPr>
          <a:xfrm>
            <a:off x="457200" y="6356350"/>
            <a:ext cx="2133600" cy="365125"/>
          </a:xfrm>
          <a:prstGeom prst="rect">
            <a:avLst/>
          </a:prstGeom>
        </p:spPr>
        <p:txBody>
          <a:bodyPr/>
          <a:lstStyle>
            <a:lvl1pPr>
              <a:defRPr smtClean="0">
                <a:latin typeface="Arial" pitchFamily="34" charset="0"/>
              </a:defRPr>
            </a:lvl1pPr>
          </a:lstStyle>
          <a:p>
            <a:pPr>
              <a:defRPr/>
            </a:pPr>
            <a:r>
              <a:rPr lang="en-US"/>
              <a:t>Autumn 2011</a:t>
            </a:r>
          </a:p>
        </p:txBody>
      </p:sp>
      <p:sp>
        <p:nvSpPr>
          <p:cNvPr id="7" name="Rectangle 12"/>
          <p:cNvSpPr>
            <a:spLocks noGrp="1" noChangeArrowheads="1"/>
          </p:cNvSpPr>
          <p:nvPr>
            <p:ph type="ftr" sz="quarter" idx="11"/>
          </p:nvPr>
        </p:nvSpPr>
        <p:spPr>
          <a:xfrm>
            <a:off x="3124200" y="6356350"/>
            <a:ext cx="2895600" cy="365125"/>
          </a:xfrm>
          <a:prstGeom prst="rect">
            <a:avLst/>
          </a:prstGeom>
        </p:spPr>
        <p:txBody>
          <a:bodyPr/>
          <a:lstStyle>
            <a:lvl1pPr>
              <a:defRPr smtClean="0">
                <a:latin typeface="Arial" pitchFamily="34" charset="0"/>
              </a:defRPr>
            </a:lvl1pPr>
          </a:lstStyle>
          <a:p>
            <a:pPr>
              <a:defRPr/>
            </a:pPr>
            <a:r>
              <a:rPr lang="en-US"/>
              <a:t>CSE 311</a:t>
            </a:r>
          </a:p>
        </p:txBody>
      </p:sp>
      <p:sp>
        <p:nvSpPr>
          <p:cNvPr id="8" name="Rectangle 13"/>
          <p:cNvSpPr>
            <a:spLocks noGrp="1" noChangeArrowheads="1"/>
          </p:cNvSpPr>
          <p:nvPr>
            <p:ph type="sldNum" sz="quarter" idx="12"/>
          </p:nvPr>
        </p:nvSpPr>
        <p:spPr>
          <a:xfrm>
            <a:off x="6553200" y="6356350"/>
            <a:ext cx="2133600" cy="365125"/>
          </a:xfrm>
          <a:prstGeom prst="rect">
            <a:avLst/>
          </a:prstGeom>
        </p:spPr>
        <p:txBody>
          <a:bodyPr/>
          <a:lstStyle>
            <a:lvl1pPr>
              <a:defRPr>
                <a:latin typeface="Arial" pitchFamily="34" charset="0"/>
              </a:defRPr>
            </a:lvl1pPr>
          </a:lstStyle>
          <a:p>
            <a:pPr>
              <a:defRPr/>
            </a:pPr>
            <a:fld id="{A8D1A790-645B-4BB2-A9C0-188F8B7DCC4B}" type="slidenum">
              <a:rPr lang="en-US"/>
              <a:pPr>
                <a:defRPr/>
              </a:pPr>
              <a:t>‹#›</a:t>
            </a:fld>
            <a:endParaRPr lang="en-US" dirty="0"/>
          </a:p>
        </p:txBody>
      </p:sp>
    </p:spTree>
    <p:extLst>
      <p:ext uri="{BB962C8B-B14F-4D97-AF65-F5344CB8AC3E}">
        <p14:creationId xmlns:p14="http://schemas.microsoft.com/office/powerpoint/2010/main" val="2290173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US" smtClean="0"/>
              <a:t>Autumn 2012</a:t>
            </a: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CSE 311</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F17FAF-82E6-4078-8FFD-0620748BC86F}" type="slidenum">
              <a:rPr lang="en-US"/>
              <a:pPr>
                <a:defRPr/>
              </a:pPr>
              <a:t>‹#›</a:t>
            </a:fld>
            <a:endParaRPr lang="en-US"/>
          </a:p>
        </p:txBody>
      </p:sp>
    </p:spTree>
    <p:extLst>
      <p:ext uri="{BB962C8B-B14F-4D97-AF65-F5344CB8AC3E}">
        <p14:creationId xmlns:p14="http://schemas.microsoft.com/office/powerpoint/2010/main" val="358104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r>
              <a:rPr lang="en-US" smtClean="0"/>
              <a:t>Autumn 2012</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CSE 311</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FF8396-6EA3-4E37-923D-C89E517177F5}" type="slidenum">
              <a:rPr lang="en-US"/>
              <a:pPr>
                <a:defRPr/>
              </a:pPr>
              <a:t>‹#›</a:t>
            </a:fld>
            <a:endParaRPr lang="en-US"/>
          </a:p>
        </p:txBody>
      </p:sp>
    </p:spTree>
    <p:extLst>
      <p:ext uri="{BB962C8B-B14F-4D97-AF65-F5344CB8AC3E}">
        <p14:creationId xmlns:p14="http://schemas.microsoft.com/office/powerpoint/2010/main" val="38673658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24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7" r:id="rId4"/>
    <p:sldLayoutId id="2147483658" r:id="rId5"/>
    <p:sldLayoutId id="2147483659"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981670"/>
            <a:ext cx="8472311" cy="923330"/>
          </a:xfrm>
          <a:prstGeom prst="rect">
            <a:avLst/>
          </a:prstGeom>
          <a:noFill/>
        </p:spPr>
        <p:txBody>
          <a:bodyPr wrap="square" rtlCol="0">
            <a:spAutoFit/>
          </a:bodyPr>
          <a:lstStyle/>
          <a:p>
            <a:r>
              <a:rPr lang="en-US" sz="2800" dirty="0" smtClean="0">
                <a:latin typeface="Franklin Gothic Medium"/>
                <a:cs typeface="Franklin Gothic Medium"/>
              </a:rPr>
              <a:t>Fall 2014</a:t>
            </a:r>
          </a:p>
          <a:p>
            <a:r>
              <a:rPr lang="en-US" sz="2600" dirty="0" smtClean="0">
                <a:solidFill>
                  <a:srgbClr val="C00000"/>
                </a:solidFill>
                <a:latin typeface="Franklin Gothic Medium"/>
                <a:cs typeface="Franklin Gothic Medium"/>
              </a:rPr>
              <a:t>Lecture 29: Turing machines and more decidability</a:t>
            </a:r>
          </a:p>
        </p:txBody>
      </p:sp>
      <p:pic>
        <p:nvPicPr>
          <p:cNvPr id="1026" name="Picture 2" descr="http://i1060.photobucket.com/albums/t444/LandruBek/dkos/candy_button_pap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342" y="2630310"/>
            <a:ext cx="5181458" cy="31979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71559"/>
            <a:ext cx="8229600" cy="606642"/>
          </a:xfrm>
        </p:spPr>
        <p:txBody>
          <a:bodyPr>
            <a:normAutofit fontScale="90000"/>
          </a:bodyPr>
          <a:lstStyle/>
          <a:p>
            <a:r>
              <a:rPr lang="en-US" dirty="0">
                <a:latin typeface="Franklin Gothic Medium" panose="020B0603020102020204" pitchFamily="34" charset="0"/>
              </a:rPr>
              <a:t>CSE 311: Foundations of Computing</a:t>
            </a:r>
            <a:br>
              <a:rPr lang="en-US" dirty="0">
                <a:latin typeface="Franklin Gothic Medium" panose="020B0603020102020204" pitchFamily="34" charset="0"/>
              </a:rPr>
            </a:br>
            <a:endParaRPr lang="en-US" dirty="0"/>
          </a:p>
        </p:txBody>
      </p:sp>
      <p:pic>
        <p:nvPicPr>
          <p:cNvPr id="5" name="Picture 4" descr="http://www.cis.upenn.edu/~dietzd/CIT596/turingMachin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48" y="2867377"/>
            <a:ext cx="3193494" cy="2187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203200" y="274638"/>
            <a:ext cx="8839200" cy="606642"/>
          </a:xfrm>
        </p:spPr>
        <p:txBody>
          <a:bodyPr>
            <a:normAutofit fontScale="90000"/>
          </a:bodyPr>
          <a:lstStyle/>
          <a:p>
            <a:pPr eaLnBrk="1" hangingPunct="1"/>
            <a:r>
              <a:rPr lang="en-US" dirty="0" smtClean="0"/>
              <a:t>before Java…more from our brief history of reasoning</a:t>
            </a:r>
          </a:p>
        </p:txBody>
      </p:sp>
      <p:sp>
        <p:nvSpPr>
          <p:cNvPr id="10244" name="Rectangle 3"/>
          <p:cNvSpPr>
            <a:spLocks noGrp="1" noChangeArrowheads="1"/>
          </p:cNvSpPr>
          <p:nvPr>
            <p:ph type="body" idx="1"/>
          </p:nvPr>
        </p:nvSpPr>
        <p:spPr/>
        <p:txBody>
          <a:bodyPr/>
          <a:lstStyle/>
          <a:p>
            <a:pPr eaLnBrk="1" hangingPunct="1"/>
            <a:r>
              <a:rPr lang="en-US" dirty="0" smtClean="0"/>
              <a:t>1930’s </a:t>
            </a:r>
          </a:p>
          <a:p>
            <a:pPr lvl="1" eaLnBrk="1" hangingPunct="1"/>
            <a:r>
              <a:rPr lang="en-US" sz="3200" dirty="0" smtClean="0"/>
              <a:t>How can we formalize what algorithms are possible?</a:t>
            </a:r>
          </a:p>
          <a:p>
            <a:pPr lvl="2" eaLnBrk="1" hangingPunct="1"/>
            <a:r>
              <a:rPr lang="en-US" sz="3200" dirty="0" smtClean="0">
                <a:solidFill>
                  <a:srgbClr val="C00000"/>
                </a:solidFill>
                <a:latin typeface="Franklin Gothic Medium" panose="020B0603020102020204" pitchFamily="34" charset="0"/>
              </a:rPr>
              <a:t>Turing machines </a:t>
            </a:r>
            <a:r>
              <a:rPr lang="en-US" sz="3200" dirty="0" smtClean="0"/>
              <a:t>(Turing, Post)</a:t>
            </a:r>
          </a:p>
          <a:p>
            <a:pPr lvl="3" eaLnBrk="1" hangingPunct="1"/>
            <a:r>
              <a:rPr lang="en-US" sz="2400" dirty="0" smtClean="0"/>
              <a:t>basis of modern computers</a:t>
            </a:r>
          </a:p>
          <a:p>
            <a:pPr lvl="2" eaLnBrk="1" hangingPunct="1"/>
            <a:r>
              <a:rPr lang="en-US" sz="3200" dirty="0" smtClean="0">
                <a:solidFill>
                  <a:srgbClr val="C00000"/>
                </a:solidFill>
                <a:latin typeface="Franklin Gothic Medium" panose="020B0603020102020204" pitchFamily="34" charset="0"/>
              </a:rPr>
              <a:t>Lambda Calculus </a:t>
            </a:r>
            <a:r>
              <a:rPr lang="en-US" sz="3200" dirty="0" smtClean="0"/>
              <a:t>(Church)</a:t>
            </a:r>
          </a:p>
          <a:p>
            <a:pPr lvl="3" eaLnBrk="1" hangingPunct="1"/>
            <a:r>
              <a:rPr lang="en-US" sz="2400" dirty="0" smtClean="0"/>
              <a:t>basis for functional programming</a:t>
            </a:r>
          </a:p>
          <a:p>
            <a:pPr lvl="2" eaLnBrk="1" hangingPunct="1"/>
            <a:r>
              <a:rPr lang="en-US" sz="3200" dirty="0" smtClean="0">
                <a:solidFill>
                  <a:srgbClr val="C00000"/>
                </a:solidFill>
                <a:latin typeface="Symbol" pitchFamily="18" charset="2"/>
              </a:rPr>
              <a:t>m</a:t>
            </a:r>
            <a:r>
              <a:rPr lang="en-US" sz="3200" dirty="0" smtClean="0">
                <a:solidFill>
                  <a:srgbClr val="C00000"/>
                </a:solidFill>
              </a:rPr>
              <a:t>-</a:t>
            </a:r>
            <a:r>
              <a:rPr lang="en-US" sz="3200" dirty="0" smtClean="0">
                <a:solidFill>
                  <a:srgbClr val="C00000"/>
                </a:solidFill>
                <a:latin typeface="Franklin Gothic Medium" panose="020B0603020102020204" pitchFamily="34" charset="0"/>
              </a:rPr>
              <a:t>recursive functions </a:t>
            </a:r>
            <a:r>
              <a:rPr lang="en-US" sz="3200" dirty="0" smtClean="0"/>
              <a:t>(</a:t>
            </a:r>
            <a:r>
              <a:rPr lang="en-US" sz="3200" dirty="0" err="1" smtClean="0"/>
              <a:t>Kleene</a:t>
            </a:r>
            <a:r>
              <a:rPr lang="en-US" sz="3200" dirty="0" smtClean="0"/>
              <a:t>)</a:t>
            </a:r>
          </a:p>
          <a:p>
            <a:pPr lvl="3" eaLnBrk="1" hangingPunct="1"/>
            <a:r>
              <a:rPr lang="en-US" sz="2400" dirty="0" smtClean="0"/>
              <a:t>alternative functional programming basis</a:t>
            </a:r>
          </a:p>
        </p:txBody>
      </p:sp>
      <p:sp>
        <p:nvSpPr>
          <p:cNvPr id="10245" name="Text Box 4"/>
          <p:cNvSpPr txBox="1">
            <a:spLocks noChangeArrowheads="1"/>
          </p:cNvSpPr>
          <p:nvPr/>
        </p:nvSpPr>
        <p:spPr bwMode="auto">
          <a:xfrm>
            <a:off x="6946900" y="3989388"/>
            <a:ext cx="2009775"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2800" dirty="0">
                <a:solidFill>
                  <a:srgbClr val="C00000"/>
                </a:solidFill>
                <a:ea typeface="Arial Unicode MS" pitchFamily="34" charset="-128"/>
                <a:cs typeface="Arial Unicode MS" pitchFamily="34" charset="-128"/>
              </a:rPr>
              <a:t>All </a:t>
            </a:r>
          </a:p>
          <a:p>
            <a:pPr eaLnBrk="1" hangingPunct="1"/>
            <a:r>
              <a:rPr lang="en-US" sz="2800" dirty="0">
                <a:solidFill>
                  <a:srgbClr val="C00000"/>
                </a:solidFill>
                <a:ea typeface="Arial Unicode MS" pitchFamily="34" charset="-128"/>
                <a:cs typeface="Arial Unicode MS" pitchFamily="34" charset="-128"/>
              </a:rPr>
              <a:t>are</a:t>
            </a:r>
          </a:p>
          <a:p>
            <a:pPr eaLnBrk="1" hangingPunct="1"/>
            <a:r>
              <a:rPr lang="en-US" sz="2800" dirty="0">
                <a:solidFill>
                  <a:srgbClr val="C00000"/>
                </a:solidFill>
                <a:ea typeface="Arial Unicode MS" pitchFamily="34" charset="-128"/>
                <a:cs typeface="Arial Unicode MS" pitchFamily="34" charset="-128"/>
              </a:rPr>
              <a:t>equivalent!</a:t>
            </a:r>
          </a:p>
        </p:txBody>
      </p:sp>
    </p:spTree>
    <p:extLst>
      <p:ext uri="{BB962C8B-B14F-4D97-AF65-F5344CB8AC3E}">
        <p14:creationId xmlns:p14="http://schemas.microsoft.com/office/powerpoint/2010/main" val="59971902"/>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ChangeArrowheads="1"/>
          </p:cNvSpPr>
          <p:nvPr/>
        </p:nvSpPr>
        <p:spPr bwMode="auto">
          <a:xfrm>
            <a:off x="318911" y="1097316"/>
            <a:ext cx="8458200" cy="2379662"/>
          </a:xfrm>
          <a:prstGeom prst="rect">
            <a:avLst/>
          </a:prstGeom>
          <a:solidFill>
            <a:schemeClr val="bg1">
              <a:lumMod val="95000"/>
            </a:schemeClr>
          </a:solidFill>
          <a:ln w="38100">
            <a:solidFill>
              <a:schemeClr val="folHlink"/>
            </a:solidFill>
            <a:miter lim="800000"/>
            <a:headEnd/>
            <a:tailEnd/>
          </a:ln>
          <a:effectLst/>
        </p:spPr>
        <p:txBody>
          <a:bodyPr wrap="none" anchor="ctr"/>
          <a:lstStyle/>
          <a:p>
            <a:pPr>
              <a:defRPr/>
            </a:pPr>
            <a:endParaRPr lang="en-US">
              <a:solidFill>
                <a:schemeClr val="folHlink"/>
              </a:solidFill>
            </a:endParaRPr>
          </a:p>
        </p:txBody>
      </p:sp>
      <p:sp>
        <p:nvSpPr>
          <p:cNvPr id="8196" name="Rectangle 2"/>
          <p:cNvSpPr>
            <a:spLocks noGrp="1" noChangeArrowheads="1"/>
          </p:cNvSpPr>
          <p:nvPr>
            <p:ph type="title"/>
          </p:nvPr>
        </p:nvSpPr>
        <p:spPr/>
        <p:txBody>
          <a:bodyPr/>
          <a:lstStyle/>
          <a:p>
            <a:pPr eaLnBrk="1" hangingPunct="1"/>
            <a:r>
              <a:rPr lang="en-US" dirty="0" err="1" smtClean="0"/>
              <a:t>turing</a:t>
            </a:r>
            <a:r>
              <a:rPr lang="en-US" dirty="0" smtClean="0"/>
              <a:t> machines</a:t>
            </a:r>
          </a:p>
        </p:txBody>
      </p:sp>
      <p:sp>
        <p:nvSpPr>
          <p:cNvPr id="2" name="Rectangle 3"/>
          <p:cNvSpPr>
            <a:spLocks noGrp="1" noChangeArrowheads="1"/>
          </p:cNvSpPr>
          <p:nvPr>
            <p:ph type="body" idx="1"/>
          </p:nvPr>
        </p:nvSpPr>
        <p:spPr/>
        <p:txBody>
          <a:bodyPr/>
          <a:lstStyle/>
          <a:p>
            <a:pPr eaLnBrk="1" hangingPunct="1">
              <a:buFont typeface="Wingdings" pitchFamily="2" charset="2"/>
              <a:buNone/>
            </a:pPr>
            <a:r>
              <a:rPr lang="en-US" b="1" dirty="0" smtClean="0">
                <a:solidFill>
                  <a:srgbClr val="C00000"/>
                </a:solidFill>
              </a:rPr>
              <a:t>Church-Turing Thesis</a:t>
            </a:r>
          </a:p>
          <a:p>
            <a:pPr lvl="1" eaLnBrk="1" hangingPunct="1">
              <a:buFont typeface="Wingdings" pitchFamily="2" charset="2"/>
              <a:buNone/>
            </a:pPr>
            <a:r>
              <a:rPr lang="en-US" dirty="0" smtClean="0"/>
              <a:t>Any reasonable model of computation that includes all possible algorithms is equivalent in power to a Turing machine</a:t>
            </a:r>
          </a:p>
          <a:p>
            <a:pPr lvl="1" eaLnBrk="1" hangingPunct="1"/>
            <a:endParaRPr lang="en-US" dirty="0" smtClean="0">
              <a:solidFill>
                <a:schemeClr val="accent2"/>
              </a:solidFill>
            </a:endParaRPr>
          </a:p>
          <a:p>
            <a:pPr eaLnBrk="1" hangingPunct="1"/>
            <a:r>
              <a:rPr lang="en-US" dirty="0" smtClean="0"/>
              <a:t>Evidence</a:t>
            </a:r>
          </a:p>
          <a:p>
            <a:pPr lvl="1" eaLnBrk="1" hangingPunct="1"/>
            <a:r>
              <a:rPr lang="en-US" dirty="0" smtClean="0"/>
              <a:t>Intuitive justification</a:t>
            </a:r>
          </a:p>
          <a:p>
            <a:pPr lvl="1" eaLnBrk="1" hangingPunct="1"/>
            <a:r>
              <a:rPr lang="en-US" dirty="0" smtClean="0"/>
              <a:t>Huge numbers of equivalent models to TM’s based on radically different ideas</a:t>
            </a:r>
          </a:p>
        </p:txBody>
      </p:sp>
    </p:spTree>
    <p:extLst>
      <p:ext uri="{BB962C8B-B14F-4D97-AF65-F5344CB8AC3E}">
        <p14:creationId xmlns:p14="http://schemas.microsoft.com/office/powerpoint/2010/main" val="1167138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274638"/>
            <a:ext cx="8991600" cy="606642"/>
          </a:xfrm>
        </p:spPr>
        <p:txBody>
          <a:bodyPr>
            <a:normAutofit fontScale="90000"/>
          </a:bodyPr>
          <a:lstStyle/>
          <a:p>
            <a:pPr>
              <a:defRPr/>
            </a:pPr>
            <a:r>
              <a:rPr lang="en-US" dirty="0" smtClean="0"/>
              <a:t> components of Turing’s intuitive model of computation</a:t>
            </a:r>
            <a:endParaRPr lang="en-US" dirty="0"/>
          </a:p>
        </p:txBody>
      </p:sp>
      <p:sp>
        <p:nvSpPr>
          <p:cNvPr id="3" name="Content Placeholder 2"/>
          <p:cNvSpPr>
            <a:spLocks noGrp="1"/>
          </p:cNvSpPr>
          <p:nvPr>
            <p:ph idx="1"/>
          </p:nvPr>
        </p:nvSpPr>
        <p:spPr/>
        <p:txBody>
          <a:bodyPr>
            <a:normAutofit fontScale="92500" lnSpcReduction="20000"/>
          </a:bodyPr>
          <a:lstStyle/>
          <a:p>
            <a:pPr>
              <a:defRPr/>
            </a:pPr>
            <a:r>
              <a:rPr lang="en-US" dirty="0" smtClean="0">
                <a:solidFill>
                  <a:srgbClr val="C00000"/>
                </a:solidFill>
              </a:rPr>
              <a:t>Finite Control</a:t>
            </a:r>
          </a:p>
          <a:p>
            <a:pPr lvl="1">
              <a:defRPr/>
            </a:pPr>
            <a:r>
              <a:rPr lang="en-US" dirty="0" smtClean="0"/>
              <a:t>Brain/CPU  that has only a finite # of possible “states of mind”</a:t>
            </a:r>
          </a:p>
          <a:p>
            <a:pPr>
              <a:defRPr/>
            </a:pPr>
            <a:r>
              <a:rPr lang="en-US" dirty="0" smtClean="0">
                <a:solidFill>
                  <a:srgbClr val="C00000"/>
                </a:solidFill>
              </a:rPr>
              <a:t>Recording medium</a:t>
            </a:r>
          </a:p>
          <a:p>
            <a:pPr lvl="1">
              <a:defRPr/>
            </a:pPr>
            <a:r>
              <a:rPr lang="en-US" dirty="0" smtClean="0"/>
              <a:t>An unlimited supply of blank “scratch paper” on which to write &amp; read symbols, each chosen from a finite set of possibilities</a:t>
            </a:r>
          </a:p>
          <a:p>
            <a:pPr lvl="1">
              <a:defRPr/>
            </a:pPr>
            <a:r>
              <a:rPr lang="en-US" dirty="0" smtClean="0"/>
              <a:t>Input also supplied on the scratch paper</a:t>
            </a:r>
          </a:p>
          <a:p>
            <a:pPr>
              <a:defRPr/>
            </a:pPr>
            <a:r>
              <a:rPr lang="en-US" dirty="0" smtClean="0">
                <a:solidFill>
                  <a:srgbClr val="C00000"/>
                </a:solidFill>
              </a:rPr>
              <a:t>Focus of attention</a:t>
            </a:r>
          </a:p>
          <a:p>
            <a:pPr lvl="1">
              <a:defRPr/>
            </a:pPr>
            <a:r>
              <a:rPr lang="en-US" dirty="0" smtClean="0"/>
              <a:t>Finite control can only focus on a small portion of the recording medium at once</a:t>
            </a:r>
          </a:p>
          <a:p>
            <a:pPr lvl="1">
              <a:defRPr/>
            </a:pPr>
            <a:r>
              <a:rPr lang="en-US" dirty="0" smtClean="0"/>
              <a:t>Focus of attention can only shift a small amount at a time</a:t>
            </a:r>
          </a:p>
          <a:p>
            <a:pPr lvl="1">
              <a:defRPr/>
            </a:pPr>
            <a:endParaRPr lang="en-US" dirty="0" smtClean="0"/>
          </a:p>
          <a:p>
            <a:pPr>
              <a:defRPr/>
            </a:pPr>
            <a:endParaRPr lang="en-US" dirty="0" smtClean="0"/>
          </a:p>
          <a:p>
            <a:pPr lvl="1">
              <a:defRPr/>
            </a:pPr>
            <a:endParaRPr lang="en-US" dirty="0"/>
          </a:p>
        </p:txBody>
      </p:sp>
    </p:spTree>
    <p:extLst>
      <p:ext uri="{BB962C8B-B14F-4D97-AF65-F5344CB8AC3E}">
        <p14:creationId xmlns:p14="http://schemas.microsoft.com/office/powerpoint/2010/main" val="814113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quotes from Turing’s original paper</a:t>
            </a:r>
            <a:endParaRPr lang="en-US" dirty="0"/>
          </a:p>
        </p:txBody>
      </p:sp>
      <p:sp>
        <p:nvSpPr>
          <p:cNvPr id="3" name="Content Placeholder 2"/>
          <p:cNvSpPr>
            <a:spLocks noGrp="1"/>
          </p:cNvSpPr>
          <p:nvPr>
            <p:ph idx="1"/>
          </p:nvPr>
        </p:nvSpPr>
        <p:spPr/>
        <p:txBody>
          <a:bodyPr>
            <a:normAutofit fontScale="40000" lnSpcReduction="20000"/>
          </a:bodyPr>
          <a:lstStyle/>
          <a:p>
            <a:r>
              <a:rPr lang="en-US" dirty="0" smtClean="0"/>
              <a:t>Computing is normally done </a:t>
            </a:r>
            <a:r>
              <a:rPr lang="en-US" dirty="0"/>
              <a:t>by </a:t>
            </a:r>
            <a:r>
              <a:rPr lang="en-US" dirty="0" smtClean="0"/>
              <a:t>writing certain symbols on paper.   We may suppose this paper is divided into squares like a child’s arithmetic book.   In elementary arithmetic the two-dimensional character of the paper is sometimes used. But such a use is always avoidable … the two-dimensional character of paper is no essential of computation.  I assume then that the computation is carried out on one-dimensional paper, i.e. on a tape divided into squares.</a:t>
            </a:r>
          </a:p>
          <a:p>
            <a:endParaRPr lang="en-US" sz="2800" dirty="0"/>
          </a:p>
          <a:p>
            <a:r>
              <a:rPr lang="en-US" dirty="0" smtClean="0"/>
              <a:t>I shall also suppose that the number of symbols which may be printed is finite. If we were to allow an infinity of symbols, then there would be symbols differing to an arbitrarily small extent.  The effect of this restriction of the number of symbols is not very serious.  It is always possible to use sequences of symbols in place of single symbols.  The differences from our point of view between the single and compound symbols is that the compound symbols,  if they are too lengthy, cannot be observed at one glance. This is in accordance with experience. We cannot tell at a glance whether 9999999999999999 and 999999999999999 are the same.</a:t>
            </a:r>
          </a:p>
          <a:p>
            <a:endParaRPr lang="en-US" dirty="0" smtClean="0"/>
          </a:p>
          <a:p>
            <a:r>
              <a:rPr lang="en-US" dirty="0" smtClean="0"/>
              <a:t>The behavior of the computer at any moment is determined by  the symbols which he is observing, and his "state of mind“ at that moment.   We may suppose that there is a bound B to the number of symbols or squares which the computer can observe at one moment. If he wishes to observe more, he must use successive observations. We will also suppose that the number of states of mind which need be taken into account is finite. The reasons for this are of the same character as those which restrict the number of symbols. If we admitted an infinity of states of mind, some of them will be "arbitrarily close“ and will be confused. Again, the restriction is not one which seriously affects computation, since the use of more complicated states.</a:t>
            </a:r>
          </a:p>
          <a:p>
            <a:endParaRPr lang="en-US" dirty="0" smtClean="0"/>
          </a:p>
          <a:p>
            <a:r>
              <a:rPr lang="en-US" dirty="0" smtClean="0"/>
              <a:t>[He then discusses simple operations that allow the computer to change one of the observed squares]</a:t>
            </a:r>
          </a:p>
          <a:p>
            <a:endParaRPr lang="en-US" dirty="0" smtClean="0"/>
          </a:p>
          <a:p>
            <a:r>
              <a:rPr lang="en-US" dirty="0" smtClean="0"/>
              <a:t>…. the simple operations must include changes of distribution of observed squares.  The new observed squares must be immediately </a:t>
            </a:r>
            <a:r>
              <a:rPr lang="en-US" dirty="0" err="1" smtClean="0"/>
              <a:t>recognisable</a:t>
            </a:r>
            <a:r>
              <a:rPr lang="en-US" dirty="0" smtClean="0"/>
              <a:t> by the computer. I think it is reasonable to suppose that they can only be squares whose distance from the closest of the immediately previously observed squares does not exceed a certain fixed amount. Let us say at each of the new observed squares is within L squares of an immediately previously observed square</a:t>
            </a:r>
            <a:r>
              <a:rPr lang="en-US" dirty="0"/>
              <a:t>.</a:t>
            </a:r>
          </a:p>
        </p:txBody>
      </p:sp>
    </p:spTree>
    <p:extLst>
      <p:ext uri="{BB962C8B-B14F-4D97-AF65-F5344CB8AC3E}">
        <p14:creationId xmlns:p14="http://schemas.microsoft.com/office/powerpoint/2010/main" val="865825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what is a Turing machine?</a:t>
            </a:r>
          </a:p>
        </p:txBody>
      </p:sp>
      <p:pic>
        <p:nvPicPr>
          <p:cNvPr id="102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0" y="1371600"/>
            <a:ext cx="4241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888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dirty="0" smtClean="0"/>
              <a:t>what is a Turing </a:t>
            </a:r>
            <a:r>
              <a:rPr lang="en-US" dirty="0"/>
              <a:t>m</a:t>
            </a:r>
            <a:r>
              <a:rPr lang="en-US" dirty="0" smtClean="0"/>
              <a:t>achine?</a:t>
            </a:r>
          </a:p>
        </p:txBody>
      </p:sp>
      <p:sp>
        <p:nvSpPr>
          <p:cNvPr id="9220" name="Rectangle 3"/>
          <p:cNvSpPr>
            <a:spLocks noGrp="1" noChangeArrowheads="1"/>
          </p:cNvSpPr>
          <p:nvPr>
            <p:ph type="body" idx="1"/>
          </p:nvPr>
        </p:nvSpPr>
        <p:spPr>
          <a:xfrm>
            <a:off x="381000" y="1095022"/>
            <a:ext cx="8534400" cy="5418667"/>
          </a:xfrm>
        </p:spPr>
        <p:txBody>
          <a:bodyPr>
            <a:normAutofit fontScale="77500" lnSpcReduction="20000"/>
          </a:bodyPr>
          <a:lstStyle/>
          <a:p>
            <a:pPr eaLnBrk="1" hangingPunct="1">
              <a:defRPr/>
            </a:pPr>
            <a:r>
              <a:rPr lang="en-US" dirty="0" smtClean="0">
                <a:solidFill>
                  <a:srgbClr val="C00000"/>
                </a:solidFill>
              </a:rPr>
              <a:t>Recording medium</a:t>
            </a:r>
          </a:p>
          <a:p>
            <a:pPr lvl="1" eaLnBrk="1" hangingPunct="1">
              <a:defRPr/>
            </a:pPr>
            <a:r>
              <a:rPr lang="en-US" dirty="0" smtClean="0"/>
              <a:t>An infinite read/write “tape” marked off into cells</a:t>
            </a:r>
            <a:endParaRPr lang="en-US" dirty="0"/>
          </a:p>
          <a:p>
            <a:pPr lvl="1" eaLnBrk="1" hangingPunct="1">
              <a:defRPr/>
            </a:pPr>
            <a:r>
              <a:rPr lang="en-US" dirty="0" smtClean="0"/>
              <a:t>Each cell can store one symbol or be “blank”</a:t>
            </a:r>
          </a:p>
          <a:p>
            <a:pPr lvl="1" eaLnBrk="1" hangingPunct="1">
              <a:defRPr/>
            </a:pPr>
            <a:r>
              <a:rPr lang="en-US" dirty="0" smtClean="0"/>
              <a:t>Tape is initially all blank except a few cells of the tape containing the input string</a:t>
            </a:r>
          </a:p>
          <a:p>
            <a:pPr lvl="1" eaLnBrk="1" hangingPunct="1">
              <a:defRPr/>
            </a:pPr>
            <a:r>
              <a:rPr lang="en-US" dirty="0" smtClean="0"/>
              <a:t>Read/write head can scan one cell of the tape - starts on input</a:t>
            </a:r>
          </a:p>
          <a:p>
            <a:pPr lvl="1" eaLnBrk="1" hangingPunct="1">
              <a:defRPr/>
            </a:pPr>
            <a:endParaRPr lang="en-US" dirty="0"/>
          </a:p>
          <a:p>
            <a:pPr eaLnBrk="1" hangingPunct="1">
              <a:defRPr/>
            </a:pPr>
            <a:r>
              <a:rPr lang="en-US" dirty="0" smtClean="0">
                <a:solidFill>
                  <a:srgbClr val="C00000"/>
                </a:solidFill>
              </a:rPr>
              <a:t>In each step, </a:t>
            </a:r>
            <a:r>
              <a:rPr lang="en-US" dirty="0" smtClean="0"/>
              <a:t>a Turing machine</a:t>
            </a:r>
          </a:p>
          <a:p>
            <a:pPr lvl="1" eaLnBrk="1" hangingPunct="1">
              <a:defRPr/>
            </a:pPr>
            <a:r>
              <a:rPr lang="en-US" dirty="0" smtClean="0"/>
              <a:t>Reads the currently scanned symbol</a:t>
            </a:r>
          </a:p>
          <a:p>
            <a:pPr lvl="1" eaLnBrk="1" hangingPunct="1">
              <a:defRPr/>
            </a:pPr>
            <a:r>
              <a:rPr lang="en-US" dirty="0" smtClean="0"/>
              <a:t>Based on state of mind and scanned symbol</a:t>
            </a:r>
          </a:p>
          <a:p>
            <a:pPr lvl="2" eaLnBrk="1" hangingPunct="1">
              <a:defRPr/>
            </a:pPr>
            <a:r>
              <a:rPr lang="en-US" sz="2900" dirty="0" smtClean="0"/>
              <a:t>Overwrites symbol in scanned cell</a:t>
            </a:r>
          </a:p>
          <a:p>
            <a:pPr lvl="2" eaLnBrk="1" hangingPunct="1">
              <a:defRPr/>
            </a:pPr>
            <a:r>
              <a:rPr lang="en-US" sz="2900" dirty="0" smtClean="0"/>
              <a:t>Moves read/write head left or right one cell</a:t>
            </a:r>
          </a:p>
          <a:p>
            <a:pPr lvl="2" eaLnBrk="1" hangingPunct="1">
              <a:defRPr/>
            </a:pPr>
            <a:r>
              <a:rPr lang="en-US" sz="2900" dirty="0" smtClean="0"/>
              <a:t>Changes to a new state</a:t>
            </a:r>
          </a:p>
          <a:p>
            <a:pPr lvl="2" eaLnBrk="1" hangingPunct="1">
              <a:defRPr/>
            </a:pPr>
            <a:endParaRPr lang="en-US" sz="2900" dirty="0" smtClean="0"/>
          </a:p>
          <a:p>
            <a:pPr eaLnBrk="1" hangingPunct="1">
              <a:defRPr/>
            </a:pPr>
            <a:r>
              <a:rPr lang="en-US" dirty="0" smtClean="0"/>
              <a:t>Each Turing Machine is specified by its </a:t>
            </a:r>
            <a:r>
              <a:rPr lang="en-US" dirty="0" smtClean="0">
                <a:solidFill>
                  <a:srgbClr val="C00000"/>
                </a:solidFill>
              </a:rPr>
              <a:t>finite set of rules</a:t>
            </a:r>
          </a:p>
        </p:txBody>
      </p:sp>
    </p:spTree>
    <p:extLst>
      <p:ext uri="{BB962C8B-B14F-4D97-AF65-F5344CB8AC3E}">
        <p14:creationId xmlns:p14="http://schemas.microsoft.com/office/powerpoint/2010/main" val="2469442525"/>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latin typeface="Franklin Gothic Medium" panose="020B0603020102020204" pitchFamily="34" charset="0"/>
              </a:rPr>
              <a:t>sample Turing machine</a:t>
            </a:r>
            <a:endParaRPr lang="en-US" sz="4000" dirty="0">
              <a:latin typeface="Franklin Gothic Medium" panose="020B0603020102020204" pitchFamily="34" charset="0"/>
            </a:endParaRP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3840969831"/>
              </p:ext>
            </p:extLst>
          </p:nvPr>
        </p:nvGraphicFramePr>
        <p:xfrm>
          <a:off x="5181600" y="1981200"/>
          <a:ext cx="3124197" cy="381000"/>
        </p:xfrm>
        <a:graphic>
          <a:graphicData uri="http://schemas.openxmlformats.org/drawingml/2006/table">
            <a:tbl>
              <a:tblPr firstRow="1" bandRow="1">
                <a:tableStyleId>{5940675A-B579-460E-94D1-54222C63F5DA}</a:tableStyleId>
              </a:tblPr>
              <a:tblGrid>
                <a:gridCol w="347133"/>
                <a:gridCol w="347133"/>
                <a:gridCol w="347133"/>
                <a:gridCol w="347133"/>
                <a:gridCol w="347133"/>
                <a:gridCol w="347133"/>
                <a:gridCol w="347133"/>
                <a:gridCol w="347133"/>
                <a:gridCol w="347133"/>
              </a:tblGrid>
              <a:tr h="381000">
                <a:tc>
                  <a:txBody>
                    <a:bodyPr/>
                    <a:lstStyle/>
                    <a:p>
                      <a:r>
                        <a:rPr lang="en-US" dirty="0" smtClean="0"/>
                        <a:t>_</a:t>
                      </a:r>
                      <a:endParaRPr lang="en-US" dirty="0"/>
                    </a:p>
                  </a:txBody>
                  <a:tcPr/>
                </a:tc>
                <a:tc>
                  <a:txBody>
                    <a:bodyPr/>
                    <a:lstStyle/>
                    <a:p>
                      <a:r>
                        <a:rPr lang="en-US" dirty="0" smtClean="0"/>
                        <a:t>_</a:t>
                      </a:r>
                      <a:endParaRPr lang="en-US" dirty="0"/>
                    </a:p>
                  </a:txBody>
                  <a:tcPr/>
                </a:tc>
                <a:tc>
                  <a:txBody>
                    <a:bodyPr/>
                    <a:lstStyle/>
                    <a:p>
                      <a:r>
                        <a:rPr lang="en-US" dirty="0" smtClean="0">
                          <a:latin typeface="Franklin Gothic Medium" panose="020B0603020102020204" pitchFamily="34" charset="0"/>
                        </a:rPr>
                        <a:t>1</a:t>
                      </a:r>
                      <a:endParaRPr lang="en-US" dirty="0">
                        <a:latin typeface="Franklin Gothic Medium" panose="020B0603020102020204" pitchFamily="34" charset="0"/>
                      </a:endParaRPr>
                    </a:p>
                  </a:txBody>
                  <a:tcPr/>
                </a:tc>
                <a:tc>
                  <a:txBody>
                    <a:bodyPr/>
                    <a:lstStyle/>
                    <a:p>
                      <a:r>
                        <a:rPr lang="en-US" dirty="0" smtClean="0">
                          <a:latin typeface="Franklin Gothic Medium" panose="020B0603020102020204" pitchFamily="34" charset="0"/>
                        </a:rPr>
                        <a:t>1</a:t>
                      </a:r>
                      <a:endParaRPr lang="en-US" dirty="0">
                        <a:latin typeface="Franklin Gothic Medium" panose="020B0603020102020204" pitchFamily="34" charset="0"/>
                      </a:endParaRPr>
                    </a:p>
                  </a:txBody>
                  <a:tcPr/>
                </a:tc>
                <a:tc>
                  <a:txBody>
                    <a:bodyPr/>
                    <a:lstStyle/>
                    <a:p>
                      <a:r>
                        <a:rPr lang="en-US" dirty="0" smtClean="0">
                          <a:latin typeface="Franklin Gothic Medium" panose="020B0603020102020204" pitchFamily="34" charset="0"/>
                        </a:rPr>
                        <a:t>0</a:t>
                      </a:r>
                      <a:endParaRPr lang="en-US" dirty="0">
                        <a:latin typeface="Franklin Gothic Medium" panose="020B0603020102020204" pitchFamily="34" charset="0"/>
                      </a:endParaRPr>
                    </a:p>
                  </a:txBody>
                  <a:tcPr/>
                </a:tc>
                <a:tc>
                  <a:txBody>
                    <a:bodyPr/>
                    <a:lstStyle/>
                    <a:p>
                      <a:r>
                        <a:rPr lang="en-US" dirty="0" smtClean="0">
                          <a:latin typeface="Franklin Gothic Medium" panose="020B0603020102020204" pitchFamily="34" charset="0"/>
                        </a:rPr>
                        <a:t>1</a:t>
                      </a:r>
                      <a:endParaRPr lang="en-US" dirty="0">
                        <a:latin typeface="Franklin Gothic Medium" panose="020B0603020102020204" pitchFamily="34" charset="0"/>
                      </a:endParaRPr>
                    </a:p>
                  </a:txBody>
                  <a:tcPr/>
                </a:tc>
                <a:tc>
                  <a:txBody>
                    <a:bodyPr/>
                    <a:lstStyle/>
                    <a:p>
                      <a:r>
                        <a:rPr lang="en-US" dirty="0" smtClean="0">
                          <a:latin typeface="Franklin Gothic Medium" panose="020B0603020102020204" pitchFamily="34" charset="0"/>
                        </a:rPr>
                        <a:t>1</a:t>
                      </a:r>
                      <a:endParaRPr lang="en-US" dirty="0">
                        <a:latin typeface="Franklin Gothic Medium" panose="020B0603020102020204" pitchFamily="34" charset="0"/>
                      </a:endParaRPr>
                    </a:p>
                  </a:txBody>
                  <a:tcPr/>
                </a:tc>
                <a:tc>
                  <a:txBody>
                    <a:bodyPr/>
                    <a:lstStyle/>
                    <a:p>
                      <a:r>
                        <a:rPr lang="en-US" dirty="0" smtClean="0"/>
                        <a:t>_</a:t>
                      </a:r>
                      <a:endParaRPr lang="en-US" dirty="0"/>
                    </a:p>
                  </a:txBody>
                  <a:tcPr/>
                </a:tc>
                <a:tc>
                  <a:txBody>
                    <a:bodyPr/>
                    <a:lstStyle/>
                    <a:p>
                      <a:r>
                        <a:rPr lang="en-US" dirty="0" smtClean="0"/>
                        <a:t>_</a:t>
                      </a:r>
                      <a:endParaRPr lang="en-US" dirty="0"/>
                    </a:p>
                  </a:txBody>
                  <a:tcPr/>
                </a:tc>
              </a:tr>
            </a:tbl>
          </a:graphicData>
        </a:graphic>
      </p:graphicFrame>
      <p:sp>
        <p:nvSpPr>
          <p:cNvPr id="10" name="Down Arrow 9"/>
          <p:cNvSpPr/>
          <p:nvPr/>
        </p:nvSpPr>
        <p:spPr>
          <a:xfrm>
            <a:off x="5929884" y="1612392"/>
            <a:ext cx="242316" cy="292608"/>
          </a:xfrm>
          <a:prstGeom prst="downArrow">
            <a:avLst/>
          </a:prstGeom>
          <a:solidFill>
            <a:schemeClr val="tx2">
              <a:lumMod val="60000"/>
              <a:lumOff val="40000"/>
            </a:schemeClr>
          </a:solidFill>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aphicFrame>
        <p:nvGraphicFramePr>
          <p:cNvPr id="12" name="Table 11"/>
          <p:cNvGraphicFramePr>
            <a:graphicFrameLocks noGrp="1"/>
          </p:cNvGraphicFramePr>
          <p:nvPr>
            <p:extLst>
              <p:ext uri="{D42A27DB-BD31-4B8C-83A1-F6EECF244321}">
                <p14:modId xmlns:p14="http://schemas.microsoft.com/office/powerpoint/2010/main" val="239037293"/>
              </p:ext>
            </p:extLst>
          </p:nvPr>
        </p:nvGraphicFramePr>
        <p:xfrm>
          <a:off x="457200" y="1604079"/>
          <a:ext cx="3733800" cy="1824920"/>
        </p:xfrm>
        <a:graphic>
          <a:graphicData uri="http://schemas.openxmlformats.org/drawingml/2006/table">
            <a:tbl>
              <a:tblPr firstRow="1" bandRow="1">
                <a:tableStyleId>{5940675A-B579-460E-94D1-54222C63F5DA}</a:tableStyleId>
              </a:tblPr>
              <a:tblGrid>
                <a:gridCol w="933450"/>
                <a:gridCol w="933450"/>
                <a:gridCol w="933450"/>
                <a:gridCol w="933450"/>
              </a:tblGrid>
              <a:tr h="456230">
                <a:tc>
                  <a:txBody>
                    <a:bodyPr/>
                    <a:lstStyle/>
                    <a:p>
                      <a:endParaRPr lang="en-US" dirty="0">
                        <a:latin typeface="Franklin Gothic Medium" panose="020B0603020102020204" pitchFamily="34" charset="0"/>
                      </a:endParaRPr>
                    </a:p>
                  </a:txBody>
                  <a:tcPr anchor="ctr" anchorCtr="1"/>
                </a:tc>
                <a:tc>
                  <a:txBody>
                    <a:bodyPr/>
                    <a:lstStyle/>
                    <a:p>
                      <a:r>
                        <a:rPr lang="en-US" dirty="0" smtClean="0">
                          <a:latin typeface="Franklin Gothic Medium" panose="020B0603020102020204" pitchFamily="34" charset="0"/>
                        </a:rPr>
                        <a:t>_</a:t>
                      </a:r>
                      <a:endParaRPr lang="en-US" dirty="0">
                        <a:latin typeface="Franklin Gothic Medium" panose="020B0603020102020204" pitchFamily="34" charset="0"/>
                      </a:endParaRPr>
                    </a:p>
                  </a:txBody>
                  <a:tcPr anchor="ctr" anchorCtr="1"/>
                </a:tc>
                <a:tc>
                  <a:txBody>
                    <a:bodyPr/>
                    <a:lstStyle/>
                    <a:p>
                      <a:r>
                        <a:rPr lang="en-US" dirty="0" smtClean="0">
                          <a:latin typeface="Franklin Gothic Medium" panose="020B0603020102020204" pitchFamily="34" charset="0"/>
                        </a:rPr>
                        <a:t>0</a:t>
                      </a:r>
                      <a:endParaRPr lang="en-US" dirty="0">
                        <a:latin typeface="Franklin Gothic Medium" panose="020B0603020102020204" pitchFamily="34" charset="0"/>
                      </a:endParaRPr>
                    </a:p>
                  </a:txBody>
                  <a:tcPr anchor="ctr" anchorCtr="1"/>
                </a:tc>
                <a:tc>
                  <a:txBody>
                    <a:bodyPr/>
                    <a:lstStyle/>
                    <a:p>
                      <a:r>
                        <a:rPr lang="en-US" dirty="0" smtClean="0">
                          <a:latin typeface="Franklin Gothic Medium" panose="020B0603020102020204" pitchFamily="34" charset="0"/>
                        </a:rPr>
                        <a:t>1</a:t>
                      </a:r>
                      <a:endParaRPr lang="en-US" dirty="0">
                        <a:latin typeface="Franklin Gothic Medium" panose="020B0603020102020204" pitchFamily="34" charset="0"/>
                      </a:endParaRPr>
                    </a:p>
                  </a:txBody>
                  <a:tcPr anchor="ctr" anchorCtr="1"/>
                </a:tc>
              </a:tr>
              <a:tr h="456230">
                <a:tc>
                  <a:txBody>
                    <a:bodyPr/>
                    <a:lstStyle/>
                    <a:p>
                      <a:r>
                        <a:rPr lang="en-US" dirty="0" smtClean="0">
                          <a:latin typeface="Franklin Gothic Medium" panose="020B0603020102020204" pitchFamily="34" charset="0"/>
                        </a:rPr>
                        <a:t>s</a:t>
                      </a:r>
                      <a:r>
                        <a:rPr lang="en-US" baseline="-25000" dirty="0" smtClean="0">
                          <a:latin typeface="Franklin Gothic Medium" panose="020B0603020102020204" pitchFamily="34" charset="0"/>
                        </a:rPr>
                        <a:t>1</a:t>
                      </a:r>
                      <a:endParaRPr lang="en-US" baseline="-25000" dirty="0">
                        <a:latin typeface="Franklin Gothic Medium" panose="020B0603020102020204" pitchFamily="34" charset="0"/>
                      </a:endParaRPr>
                    </a:p>
                  </a:txBody>
                  <a:tcPr anchor="ctr" anchorCtr="1"/>
                </a:tc>
                <a:tc>
                  <a:txBody>
                    <a:bodyPr/>
                    <a:lstStyle/>
                    <a:p>
                      <a:r>
                        <a:rPr lang="en-US" dirty="0" smtClean="0">
                          <a:latin typeface="Franklin Gothic Medium" panose="020B0603020102020204" pitchFamily="34" charset="0"/>
                        </a:rPr>
                        <a:t>(1,s</a:t>
                      </a:r>
                      <a:r>
                        <a:rPr lang="en-US" baseline="-25000" dirty="0" smtClean="0">
                          <a:latin typeface="Franklin Gothic Medium" panose="020B0603020102020204" pitchFamily="34" charset="0"/>
                        </a:rPr>
                        <a:t>3</a:t>
                      </a:r>
                      <a:r>
                        <a:rPr lang="en-US" dirty="0" smtClean="0">
                          <a:latin typeface="Franklin Gothic Medium" panose="020B0603020102020204" pitchFamily="34" charset="0"/>
                        </a:rPr>
                        <a:t>)</a:t>
                      </a:r>
                      <a:endParaRPr lang="en-US" dirty="0">
                        <a:latin typeface="Franklin Gothic Medium" panose="020B0603020102020204" pitchFamily="34" charset="0"/>
                      </a:endParaRPr>
                    </a:p>
                  </a:txBody>
                  <a:tcPr anchor="ctr" anchorCtr="1"/>
                </a:tc>
                <a:tc>
                  <a:txBody>
                    <a:bodyPr/>
                    <a:lstStyle/>
                    <a:p>
                      <a:r>
                        <a:rPr lang="en-US" dirty="0" smtClean="0">
                          <a:latin typeface="Franklin Gothic Medium" panose="020B0603020102020204" pitchFamily="34" charset="0"/>
                        </a:rPr>
                        <a:t>(1,s</a:t>
                      </a:r>
                      <a:r>
                        <a:rPr lang="en-US" baseline="-25000" dirty="0" smtClean="0">
                          <a:latin typeface="Franklin Gothic Medium" panose="020B0603020102020204" pitchFamily="34" charset="0"/>
                        </a:rPr>
                        <a:t>2</a:t>
                      </a:r>
                      <a:r>
                        <a:rPr lang="en-US" dirty="0" smtClean="0">
                          <a:latin typeface="Franklin Gothic Medium" panose="020B0603020102020204" pitchFamily="34" charset="0"/>
                        </a:rPr>
                        <a:t>)</a:t>
                      </a:r>
                      <a:endParaRPr lang="en-US" dirty="0">
                        <a:latin typeface="Franklin Gothic Medium" panose="020B0603020102020204" pitchFamily="34" charset="0"/>
                      </a:endParaRPr>
                    </a:p>
                  </a:txBody>
                  <a:tcPr anchor="ctr" anchorCtr="1"/>
                </a:tc>
                <a:tc>
                  <a:txBody>
                    <a:bodyPr/>
                    <a:lstStyle/>
                    <a:p>
                      <a:r>
                        <a:rPr lang="en-US" dirty="0" smtClean="0">
                          <a:latin typeface="Franklin Gothic Medium" panose="020B0603020102020204" pitchFamily="34" charset="0"/>
                        </a:rPr>
                        <a:t>(0,s</a:t>
                      </a:r>
                      <a:r>
                        <a:rPr lang="en-US" baseline="-25000" dirty="0" smtClean="0">
                          <a:latin typeface="Franklin Gothic Medium" panose="020B0603020102020204" pitchFamily="34" charset="0"/>
                        </a:rPr>
                        <a:t>2</a:t>
                      </a:r>
                      <a:r>
                        <a:rPr lang="en-US" dirty="0" smtClean="0">
                          <a:latin typeface="Franklin Gothic Medium" panose="020B0603020102020204" pitchFamily="34" charset="0"/>
                        </a:rPr>
                        <a:t>)</a:t>
                      </a:r>
                      <a:endParaRPr lang="en-US" dirty="0">
                        <a:latin typeface="Franklin Gothic Medium" panose="020B0603020102020204" pitchFamily="34" charset="0"/>
                      </a:endParaRPr>
                    </a:p>
                  </a:txBody>
                  <a:tcPr anchor="ctr" anchorCtr="1"/>
                </a:tc>
              </a:tr>
              <a:tr h="456230">
                <a:tc>
                  <a:txBody>
                    <a:bodyPr/>
                    <a:lstStyle/>
                    <a:p>
                      <a:r>
                        <a:rPr lang="en-US" dirty="0" smtClean="0">
                          <a:latin typeface="Franklin Gothic Medium" panose="020B0603020102020204" pitchFamily="34" charset="0"/>
                        </a:rPr>
                        <a:t>s</a:t>
                      </a:r>
                      <a:r>
                        <a:rPr lang="en-US" baseline="-25000" dirty="0" smtClean="0">
                          <a:latin typeface="Franklin Gothic Medium" panose="020B0603020102020204" pitchFamily="34" charset="0"/>
                        </a:rPr>
                        <a:t>2</a:t>
                      </a:r>
                      <a:endParaRPr lang="en-US" baseline="-25000" dirty="0">
                        <a:latin typeface="Franklin Gothic Medium" panose="020B0603020102020204" pitchFamily="34" charset="0"/>
                      </a:endParaRPr>
                    </a:p>
                  </a:txBody>
                  <a:tcPr anchor="ctr" anchorCtr="1"/>
                </a:tc>
                <a:tc>
                  <a:txBody>
                    <a:bodyPr/>
                    <a:lstStyle/>
                    <a:p>
                      <a:r>
                        <a:rPr lang="en-US" dirty="0" smtClean="0">
                          <a:latin typeface="Franklin Gothic Medium" panose="020B0603020102020204" pitchFamily="34" charset="0"/>
                        </a:rPr>
                        <a:t>(H,s</a:t>
                      </a:r>
                      <a:r>
                        <a:rPr lang="en-US" baseline="-25000" dirty="0" smtClean="0">
                          <a:latin typeface="Franklin Gothic Medium" panose="020B0603020102020204" pitchFamily="34" charset="0"/>
                        </a:rPr>
                        <a:t>3</a:t>
                      </a:r>
                      <a:r>
                        <a:rPr lang="en-US" dirty="0" smtClean="0">
                          <a:latin typeface="Franklin Gothic Medium" panose="020B0603020102020204" pitchFamily="34" charset="0"/>
                        </a:rPr>
                        <a:t>)</a:t>
                      </a:r>
                      <a:endParaRPr lang="en-US" dirty="0">
                        <a:latin typeface="Franklin Gothic Medium" panose="020B0603020102020204" pitchFamily="34" charset="0"/>
                      </a:endParaRPr>
                    </a:p>
                  </a:txBody>
                  <a:tcPr anchor="ctr" anchorCtr="1"/>
                </a:tc>
                <a:tc>
                  <a:txBody>
                    <a:bodyPr/>
                    <a:lstStyle/>
                    <a:p>
                      <a:r>
                        <a:rPr lang="en-US" dirty="0" smtClean="0">
                          <a:latin typeface="Franklin Gothic Medium" panose="020B0603020102020204" pitchFamily="34" charset="0"/>
                        </a:rPr>
                        <a:t>(R,s</a:t>
                      </a:r>
                      <a:r>
                        <a:rPr lang="en-US" baseline="-25000" dirty="0" smtClean="0">
                          <a:latin typeface="Franklin Gothic Medium" panose="020B0603020102020204" pitchFamily="34" charset="0"/>
                        </a:rPr>
                        <a:t>1</a:t>
                      </a:r>
                      <a:r>
                        <a:rPr lang="en-US" dirty="0" smtClean="0">
                          <a:latin typeface="Franklin Gothic Medium" panose="020B0603020102020204" pitchFamily="34" charset="0"/>
                        </a:rPr>
                        <a:t>)</a:t>
                      </a:r>
                      <a:endParaRPr lang="en-US" dirty="0">
                        <a:latin typeface="Franklin Gothic Medium" panose="020B0603020102020204" pitchFamily="34" charset="0"/>
                      </a:endParaRPr>
                    </a:p>
                  </a:txBody>
                  <a:tcPr anchor="ctr" anchorCtr="1"/>
                </a:tc>
                <a:tc>
                  <a:txBody>
                    <a:bodyPr/>
                    <a:lstStyle/>
                    <a:p>
                      <a:r>
                        <a:rPr lang="en-US" dirty="0" smtClean="0">
                          <a:latin typeface="Franklin Gothic Medium" panose="020B0603020102020204" pitchFamily="34" charset="0"/>
                        </a:rPr>
                        <a:t>(R,s</a:t>
                      </a:r>
                      <a:r>
                        <a:rPr lang="en-US" baseline="-25000" dirty="0" smtClean="0">
                          <a:latin typeface="Franklin Gothic Medium" panose="020B0603020102020204" pitchFamily="34" charset="0"/>
                        </a:rPr>
                        <a:t>1</a:t>
                      </a:r>
                      <a:r>
                        <a:rPr lang="en-US" dirty="0" smtClean="0">
                          <a:latin typeface="Franklin Gothic Medium" panose="020B0603020102020204" pitchFamily="34" charset="0"/>
                        </a:rPr>
                        <a:t>)</a:t>
                      </a:r>
                      <a:endParaRPr lang="en-US" dirty="0">
                        <a:latin typeface="Franklin Gothic Medium" panose="020B0603020102020204" pitchFamily="34" charset="0"/>
                      </a:endParaRPr>
                    </a:p>
                  </a:txBody>
                  <a:tcPr anchor="ctr" anchorCtr="1"/>
                </a:tc>
              </a:tr>
              <a:tr h="456230">
                <a:tc>
                  <a:txBody>
                    <a:bodyPr/>
                    <a:lstStyle/>
                    <a:p>
                      <a:r>
                        <a:rPr lang="en-US" dirty="0" smtClean="0">
                          <a:latin typeface="Franklin Gothic Medium" panose="020B0603020102020204" pitchFamily="34" charset="0"/>
                        </a:rPr>
                        <a:t>s</a:t>
                      </a:r>
                      <a:r>
                        <a:rPr lang="en-US" baseline="-25000" dirty="0" smtClean="0">
                          <a:latin typeface="Franklin Gothic Medium" panose="020B0603020102020204" pitchFamily="34" charset="0"/>
                        </a:rPr>
                        <a:t>3</a:t>
                      </a:r>
                      <a:endParaRPr lang="en-US" baseline="-25000" dirty="0">
                        <a:latin typeface="Franklin Gothic Medium" panose="020B0603020102020204" pitchFamily="34" charset="0"/>
                      </a:endParaRPr>
                    </a:p>
                  </a:txBody>
                  <a:tcPr anchor="ctr" anchorCtr="1"/>
                </a:tc>
                <a:tc>
                  <a:txBody>
                    <a:bodyPr/>
                    <a:lstStyle/>
                    <a:p>
                      <a:r>
                        <a:rPr lang="en-US" dirty="0" smtClean="0">
                          <a:latin typeface="Franklin Gothic Medium" panose="020B0603020102020204" pitchFamily="34" charset="0"/>
                        </a:rPr>
                        <a:t>(H,s</a:t>
                      </a:r>
                      <a:r>
                        <a:rPr lang="en-US" baseline="-25000" dirty="0" smtClean="0">
                          <a:latin typeface="Franklin Gothic Medium" panose="020B0603020102020204" pitchFamily="34" charset="0"/>
                        </a:rPr>
                        <a:t>3</a:t>
                      </a:r>
                      <a:r>
                        <a:rPr lang="en-US" dirty="0" smtClean="0">
                          <a:latin typeface="Franklin Gothic Medium" panose="020B0603020102020204" pitchFamily="34" charset="0"/>
                        </a:rPr>
                        <a:t>)</a:t>
                      </a:r>
                      <a:endParaRPr lang="en-US" dirty="0">
                        <a:latin typeface="Franklin Gothic Medium" panose="020B0603020102020204" pitchFamily="34" charset="0"/>
                      </a:endParaRPr>
                    </a:p>
                  </a:txBody>
                  <a:tcPr anchor="ctr" anchorCtr="1"/>
                </a:tc>
                <a:tc>
                  <a:txBody>
                    <a:bodyPr/>
                    <a:lstStyle/>
                    <a:p>
                      <a:r>
                        <a:rPr lang="en-US" dirty="0" smtClean="0">
                          <a:latin typeface="Franklin Gothic Medium" panose="020B0603020102020204" pitchFamily="34" charset="0"/>
                        </a:rPr>
                        <a:t>(R,s</a:t>
                      </a:r>
                      <a:r>
                        <a:rPr lang="en-US" baseline="-25000" dirty="0" smtClean="0">
                          <a:latin typeface="Franklin Gothic Medium" panose="020B0603020102020204" pitchFamily="34" charset="0"/>
                        </a:rPr>
                        <a:t>3</a:t>
                      </a:r>
                      <a:r>
                        <a:rPr lang="en-US" dirty="0" smtClean="0">
                          <a:latin typeface="Franklin Gothic Medium" panose="020B0603020102020204" pitchFamily="34" charset="0"/>
                        </a:rPr>
                        <a:t>)</a:t>
                      </a:r>
                      <a:endParaRPr lang="en-US" dirty="0">
                        <a:latin typeface="Franklin Gothic Medium" panose="020B0603020102020204" pitchFamily="34" charset="0"/>
                      </a:endParaRPr>
                    </a:p>
                  </a:txBody>
                  <a:tcPr anchor="ctr" anchorCtr="1"/>
                </a:tc>
                <a:tc>
                  <a:txBody>
                    <a:bodyPr/>
                    <a:lstStyle/>
                    <a:p>
                      <a:r>
                        <a:rPr lang="en-US" dirty="0" smtClean="0">
                          <a:latin typeface="Franklin Gothic Medium" panose="020B0603020102020204" pitchFamily="34" charset="0"/>
                        </a:rPr>
                        <a:t>(R,s</a:t>
                      </a:r>
                      <a:r>
                        <a:rPr lang="en-US" baseline="-25000" dirty="0" smtClean="0">
                          <a:latin typeface="Franklin Gothic Medium" panose="020B0603020102020204" pitchFamily="34" charset="0"/>
                        </a:rPr>
                        <a:t>3</a:t>
                      </a:r>
                      <a:r>
                        <a:rPr lang="en-US" dirty="0" smtClean="0">
                          <a:latin typeface="Franklin Gothic Medium" panose="020B0603020102020204" pitchFamily="34" charset="0"/>
                        </a:rPr>
                        <a:t>)</a:t>
                      </a:r>
                      <a:endParaRPr lang="en-US" dirty="0">
                        <a:latin typeface="Franklin Gothic Medium" panose="020B0603020102020204" pitchFamily="34" charset="0"/>
                      </a:endParaRPr>
                    </a:p>
                  </a:txBody>
                  <a:tcPr anchor="ctr" anchorCtr="1"/>
                </a:tc>
              </a:tr>
            </a:tbl>
          </a:graphicData>
        </a:graphic>
      </p:graphicFrame>
    </p:spTree>
    <p:extLst>
      <p:ext uri="{BB962C8B-B14F-4D97-AF65-F5344CB8AC3E}">
        <p14:creationId xmlns:p14="http://schemas.microsoft.com/office/powerpoint/2010/main" val="2703884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what is a Turing machine?</a:t>
            </a:r>
          </a:p>
        </p:txBody>
      </p:sp>
      <p:pic>
        <p:nvPicPr>
          <p:cNvPr id="1229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6699250"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974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normAutofit fontScale="90000"/>
          </a:bodyPr>
          <a:lstStyle/>
          <a:p>
            <a:pPr eaLnBrk="1" hangingPunct="1"/>
            <a:r>
              <a:rPr lang="en-US" sz="4000" dirty="0" err="1" smtClean="0"/>
              <a:t>turing</a:t>
            </a:r>
            <a:r>
              <a:rPr lang="en-US" sz="4000" dirty="0" smtClean="0"/>
              <a:t> machine </a:t>
            </a:r>
            <a:r>
              <a:rPr lang="en-US" sz="4000" dirty="0" smtClean="0">
                <a:cs typeface="Arial" charset="0"/>
              </a:rPr>
              <a:t>≡</a:t>
            </a:r>
            <a:r>
              <a:rPr lang="en-US" sz="4000" dirty="0" smtClean="0"/>
              <a:t> ideal Java/C program</a:t>
            </a:r>
          </a:p>
        </p:txBody>
      </p:sp>
      <p:sp>
        <p:nvSpPr>
          <p:cNvPr id="13316" name="Rectangle 3"/>
          <p:cNvSpPr>
            <a:spLocks noGrp="1" noChangeArrowheads="1"/>
          </p:cNvSpPr>
          <p:nvPr>
            <p:ph type="body" idx="1"/>
          </p:nvPr>
        </p:nvSpPr>
        <p:spPr>
          <a:xfrm>
            <a:off x="457200" y="1600200"/>
            <a:ext cx="8229600" cy="4953000"/>
          </a:xfrm>
        </p:spPr>
        <p:txBody>
          <a:bodyPr>
            <a:normAutofit lnSpcReduction="10000"/>
          </a:bodyPr>
          <a:lstStyle/>
          <a:p>
            <a:pPr eaLnBrk="1" hangingPunct="1">
              <a:lnSpc>
                <a:spcPct val="90000"/>
              </a:lnSpc>
            </a:pPr>
            <a:r>
              <a:rPr lang="en-US" dirty="0" smtClean="0"/>
              <a:t>Ideal Java/C programs</a:t>
            </a:r>
          </a:p>
          <a:p>
            <a:pPr lvl="1" eaLnBrk="1" hangingPunct="1">
              <a:lnSpc>
                <a:spcPct val="90000"/>
              </a:lnSpc>
            </a:pPr>
            <a:r>
              <a:rPr lang="en-US" dirty="0" smtClean="0"/>
              <a:t>Just like the Java/C you’re used to programming with, except you never run out of memory</a:t>
            </a:r>
          </a:p>
          <a:p>
            <a:pPr lvl="2" eaLnBrk="1" hangingPunct="1">
              <a:lnSpc>
                <a:spcPct val="90000"/>
              </a:lnSpc>
            </a:pPr>
            <a:r>
              <a:rPr lang="en-US" dirty="0" smtClean="0"/>
              <a:t>Constructor methods always succeed</a:t>
            </a:r>
          </a:p>
          <a:p>
            <a:pPr lvl="2" eaLnBrk="1" hangingPunct="1">
              <a:lnSpc>
                <a:spcPct val="90000"/>
              </a:lnSpc>
            </a:pPr>
            <a:r>
              <a:rPr lang="en-US" b="1" dirty="0" err="1" smtClean="0">
                <a:solidFill>
                  <a:srgbClr val="C00000"/>
                </a:solidFill>
              </a:rPr>
              <a:t>malloc</a:t>
            </a:r>
            <a:r>
              <a:rPr lang="en-US" dirty="0" smtClean="0">
                <a:solidFill>
                  <a:srgbClr val="C00000"/>
                </a:solidFill>
              </a:rPr>
              <a:t> </a:t>
            </a:r>
            <a:r>
              <a:rPr lang="en-US" dirty="0" smtClean="0"/>
              <a:t>in C never fails</a:t>
            </a:r>
          </a:p>
          <a:p>
            <a:pPr eaLnBrk="1" hangingPunct="1">
              <a:lnSpc>
                <a:spcPct val="90000"/>
              </a:lnSpc>
            </a:pPr>
            <a:r>
              <a:rPr lang="en-US" dirty="0" smtClean="0"/>
              <a:t>Equivalent to Turing machines except a lot easier to program !</a:t>
            </a:r>
          </a:p>
          <a:p>
            <a:pPr lvl="1" eaLnBrk="1" hangingPunct="1">
              <a:lnSpc>
                <a:spcPct val="90000"/>
              </a:lnSpc>
            </a:pPr>
            <a:r>
              <a:rPr lang="en-US" dirty="0" smtClean="0"/>
              <a:t>Turing machine definition is useful for breaking computation down into simplest steps</a:t>
            </a:r>
          </a:p>
          <a:p>
            <a:pPr lvl="1" eaLnBrk="1" hangingPunct="1">
              <a:lnSpc>
                <a:spcPct val="90000"/>
              </a:lnSpc>
            </a:pPr>
            <a:r>
              <a:rPr lang="en-US" dirty="0" smtClean="0"/>
              <a:t>We only care about high level so we use programs</a:t>
            </a:r>
          </a:p>
        </p:txBody>
      </p:sp>
    </p:spTree>
    <p:extLst>
      <p:ext uri="{BB962C8B-B14F-4D97-AF65-F5344CB8AC3E}">
        <p14:creationId xmlns:p14="http://schemas.microsoft.com/office/powerpoint/2010/main" val="347295977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dirty="0" smtClean="0"/>
              <a:t>Turing’s big idea: machines as data</a:t>
            </a:r>
          </a:p>
        </p:txBody>
      </p:sp>
      <p:sp>
        <p:nvSpPr>
          <p:cNvPr id="14340" name="Rectangle 3"/>
          <p:cNvSpPr>
            <a:spLocks noGrp="1" noChangeArrowheads="1"/>
          </p:cNvSpPr>
          <p:nvPr>
            <p:ph type="body" idx="1"/>
          </p:nvPr>
        </p:nvSpPr>
        <p:spPr>
          <a:xfrm>
            <a:off x="457200" y="1600200"/>
            <a:ext cx="8229600" cy="4800600"/>
          </a:xfrm>
        </p:spPr>
        <p:txBody>
          <a:bodyPr/>
          <a:lstStyle/>
          <a:p>
            <a:pPr eaLnBrk="1" hangingPunct="1">
              <a:lnSpc>
                <a:spcPct val="90000"/>
              </a:lnSpc>
            </a:pPr>
            <a:r>
              <a:rPr lang="en-US" dirty="0" smtClean="0"/>
              <a:t>Original Turing machine definition</a:t>
            </a:r>
          </a:p>
          <a:p>
            <a:pPr lvl="1" eaLnBrk="1" hangingPunct="1">
              <a:lnSpc>
                <a:spcPct val="90000"/>
              </a:lnSpc>
            </a:pPr>
            <a:r>
              <a:rPr lang="en-US" dirty="0" smtClean="0"/>
              <a:t>A different “machine” </a:t>
            </a:r>
            <a:r>
              <a:rPr lang="en-US" b="1" dirty="0" smtClean="0">
                <a:solidFill>
                  <a:srgbClr val="C00000"/>
                </a:solidFill>
                <a:latin typeface="Arial" charset="0"/>
              </a:rPr>
              <a:t>M</a:t>
            </a:r>
            <a:r>
              <a:rPr lang="en-US" dirty="0" smtClean="0"/>
              <a:t> for each task</a:t>
            </a:r>
          </a:p>
          <a:p>
            <a:pPr lvl="1" eaLnBrk="1" hangingPunct="1">
              <a:lnSpc>
                <a:spcPct val="90000"/>
              </a:lnSpc>
            </a:pPr>
            <a:r>
              <a:rPr lang="en-US" dirty="0" smtClean="0"/>
              <a:t>Each machine </a:t>
            </a:r>
            <a:r>
              <a:rPr lang="en-US" b="1" dirty="0" smtClean="0">
                <a:solidFill>
                  <a:srgbClr val="C00000"/>
                </a:solidFill>
              </a:rPr>
              <a:t>M</a:t>
            </a:r>
            <a:r>
              <a:rPr lang="en-US" dirty="0" smtClean="0"/>
              <a:t> is defined by a finite set of possible operations on finite set of symbols</a:t>
            </a:r>
          </a:p>
          <a:p>
            <a:pPr lvl="2">
              <a:lnSpc>
                <a:spcPct val="90000"/>
              </a:lnSpc>
            </a:pPr>
            <a:r>
              <a:rPr lang="en-US" sz="2800" b="1" dirty="0" smtClean="0">
                <a:solidFill>
                  <a:srgbClr val="C00000"/>
                </a:solidFill>
              </a:rPr>
              <a:t>M</a:t>
            </a:r>
            <a:r>
              <a:rPr lang="en-US" sz="2800" dirty="0" smtClean="0"/>
              <a:t> has a finite description as a sequence of symbols, its “code” denoted </a:t>
            </a:r>
            <a:r>
              <a:rPr lang="en-US" sz="2800" dirty="0" smtClean="0">
                <a:solidFill>
                  <a:srgbClr val="C00000"/>
                </a:solidFill>
                <a:latin typeface="Franklin Gothic Medium"/>
              </a:rPr>
              <a:t>&lt;</a:t>
            </a:r>
            <a:r>
              <a:rPr lang="en-US" sz="2800" b="1" dirty="0" smtClean="0">
                <a:solidFill>
                  <a:srgbClr val="C00000"/>
                </a:solidFill>
                <a:latin typeface="Franklin Gothic Medium"/>
              </a:rPr>
              <a:t>M</a:t>
            </a:r>
            <a:r>
              <a:rPr lang="en-US" sz="2800" dirty="0" smtClean="0">
                <a:solidFill>
                  <a:srgbClr val="C00000"/>
                </a:solidFill>
                <a:latin typeface="Franklin Gothic Medium"/>
              </a:rPr>
              <a:t>&gt;</a:t>
            </a:r>
            <a:endParaRPr lang="en-US" sz="2800" dirty="0" smtClean="0"/>
          </a:p>
          <a:p>
            <a:pPr>
              <a:lnSpc>
                <a:spcPct val="90000"/>
              </a:lnSpc>
            </a:pPr>
            <a:r>
              <a:rPr lang="en-US" dirty="0" smtClean="0"/>
              <a:t>You </a:t>
            </a:r>
            <a:r>
              <a:rPr lang="en-US" dirty="0"/>
              <a:t>already are used to this idea with </a:t>
            </a:r>
            <a:r>
              <a:rPr lang="en-US" dirty="0" smtClean="0"/>
              <a:t>the notion </a:t>
            </a:r>
            <a:r>
              <a:rPr lang="en-US" dirty="0"/>
              <a:t>of </a:t>
            </a:r>
            <a:r>
              <a:rPr lang="en-US" dirty="0" smtClean="0"/>
              <a:t>the program </a:t>
            </a:r>
            <a:r>
              <a:rPr lang="en-US" dirty="0"/>
              <a:t>code </a:t>
            </a:r>
            <a:r>
              <a:rPr lang="en-US" dirty="0" smtClean="0"/>
              <a:t>or text but </a:t>
            </a:r>
            <a:r>
              <a:rPr lang="en-US" dirty="0"/>
              <a:t>this was </a:t>
            </a:r>
            <a:r>
              <a:rPr lang="en-US" dirty="0" smtClean="0"/>
              <a:t>a new </a:t>
            </a:r>
            <a:r>
              <a:rPr lang="en-US" dirty="0"/>
              <a:t>idea in Turing’s time.</a:t>
            </a:r>
            <a:endParaRPr lang="en-US" dirty="0" smtClean="0"/>
          </a:p>
        </p:txBody>
      </p:sp>
      <p:sp>
        <p:nvSpPr>
          <p:cNvPr id="14341" name="Text Box 12"/>
          <p:cNvSpPr txBox="1">
            <a:spLocks noChangeArrowheads="1"/>
          </p:cNvSpPr>
          <p:nvPr/>
        </p:nvSpPr>
        <p:spPr bwMode="auto">
          <a:xfrm>
            <a:off x="7753350" y="54229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sz="2400" b="1">
              <a:solidFill>
                <a:schemeClr val="hlink"/>
              </a:solidFill>
            </a:endParaRPr>
          </a:p>
        </p:txBody>
      </p:sp>
    </p:spTree>
    <p:extLst>
      <p:ext uri="{BB962C8B-B14F-4D97-AF65-F5344CB8AC3E}">
        <p14:creationId xmlns:p14="http://schemas.microsoft.com/office/powerpoint/2010/main" val="242112239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Proving that problem/set S is undecidable</a:t>
            </a:r>
          </a:p>
        </p:txBody>
      </p:sp>
      <p:sp>
        <p:nvSpPr>
          <p:cNvPr id="3" name="Content Placeholder 2"/>
          <p:cNvSpPr>
            <a:spLocks noGrp="1"/>
          </p:cNvSpPr>
          <p:nvPr>
            <p:ph idx="1"/>
          </p:nvPr>
        </p:nvSpPr>
        <p:spPr/>
        <p:txBody>
          <a:bodyPr>
            <a:normAutofit lnSpcReduction="10000"/>
          </a:bodyPr>
          <a:lstStyle/>
          <a:p>
            <a:r>
              <a:rPr lang="en-US" dirty="0"/>
              <a:t>The main part is a programming task</a:t>
            </a:r>
            <a:r>
              <a:rPr lang="en-US" dirty="0" smtClean="0"/>
              <a:t>!</a:t>
            </a:r>
          </a:p>
          <a:p>
            <a:pPr lvl="1"/>
            <a:r>
              <a:rPr lang="en-US" dirty="0" smtClean="0"/>
              <a:t>Figure </a:t>
            </a:r>
            <a:r>
              <a:rPr lang="en-US" dirty="0"/>
              <a:t>out how you could use a subroutine </a:t>
            </a:r>
            <a:r>
              <a:rPr lang="en-US" dirty="0" smtClean="0"/>
              <a:t>that decided </a:t>
            </a:r>
            <a:r>
              <a:rPr lang="en-US" dirty="0"/>
              <a:t>S to build a program to decide one </a:t>
            </a:r>
            <a:r>
              <a:rPr lang="en-US" dirty="0" smtClean="0"/>
              <a:t>of the </a:t>
            </a:r>
            <a:r>
              <a:rPr lang="en-US" dirty="0"/>
              <a:t>problems you already know is undecidable.</a:t>
            </a:r>
          </a:p>
          <a:p>
            <a:r>
              <a:rPr lang="en-US" dirty="0" smtClean="0"/>
              <a:t>You </a:t>
            </a:r>
            <a:r>
              <a:rPr lang="en-US" dirty="0"/>
              <a:t>also need to show that your </a:t>
            </a:r>
            <a:r>
              <a:rPr lang="en-US" dirty="0" smtClean="0"/>
              <a:t>program would </a:t>
            </a:r>
            <a:r>
              <a:rPr lang="en-US" dirty="0"/>
              <a:t>really solve the known problem</a:t>
            </a:r>
          </a:p>
          <a:p>
            <a:pPr lvl="1"/>
            <a:r>
              <a:rPr lang="en-US" dirty="0" smtClean="0"/>
              <a:t>The </a:t>
            </a:r>
            <a:r>
              <a:rPr lang="en-US" dirty="0"/>
              <a:t>slides last class mostly focused on how </a:t>
            </a:r>
            <a:r>
              <a:rPr lang="en-US" dirty="0" smtClean="0"/>
              <a:t>to build </a:t>
            </a:r>
            <a:r>
              <a:rPr lang="en-US" dirty="0"/>
              <a:t>that program but not on the </a:t>
            </a:r>
            <a:r>
              <a:rPr lang="en-US" dirty="0" smtClean="0"/>
              <a:t>correctness argument</a:t>
            </a:r>
            <a:r>
              <a:rPr lang="en-US" dirty="0"/>
              <a:t>.</a:t>
            </a:r>
          </a:p>
          <a:p>
            <a:pPr lvl="1"/>
            <a:r>
              <a:rPr lang="en-US" dirty="0" smtClean="0"/>
              <a:t>The </a:t>
            </a:r>
            <a:r>
              <a:rPr lang="en-US" dirty="0"/>
              <a:t>need to show correctness should guide </a:t>
            </a:r>
            <a:r>
              <a:rPr lang="en-US" dirty="0" smtClean="0"/>
              <a:t>your programming solution</a:t>
            </a:r>
            <a:endParaRPr lang="en-US" dirty="0"/>
          </a:p>
        </p:txBody>
      </p:sp>
    </p:spTree>
    <p:extLst>
      <p:ext uri="{BB962C8B-B14F-4D97-AF65-F5344CB8AC3E}">
        <p14:creationId xmlns:p14="http://schemas.microsoft.com/office/powerpoint/2010/main" val="1308550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pPr eaLnBrk="1" hangingPunct="1">
              <a:defRPr/>
            </a:pPr>
            <a:r>
              <a:rPr lang="en-US" dirty="0" smtClean="0"/>
              <a:t>Turing’s idea: a Universal Turing Machine</a:t>
            </a:r>
          </a:p>
        </p:txBody>
      </p:sp>
      <p:sp>
        <p:nvSpPr>
          <p:cNvPr id="15364" name="Rectangle 3"/>
          <p:cNvSpPr>
            <a:spLocks noGrp="1" noChangeArrowheads="1"/>
          </p:cNvSpPr>
          <p:nvPr>
            <p:ph type="body" idx="1"/>
          </p:nvPr>
        </p:nvSpPr>
        <p:spPr/>
        <p:txBody>
          <a:bodyPr/>
          <a:lstStyle/>
          <a:p>
            <a:pPr eaLnBrk="1" hangingPunct="1"/>
            <a:r>
              <a:rPr lang="en-US" dirty="0" smtClean="0"/>
              <a:t>A Turing machine interpreter  </a:t>
            </a:r>
            <a:r>
              <a:rPr lang="en-US" b="1" dirty="0" smtClean="0">
                <a:solidFill>
                  <a:srgbClr val="C00000"/>
                </a:solidFill>
              </a:rPr>
              <a:t>U</a:t>
            </a:r>
          </a:p>
          <a:p>
            <a:pPr lvl="1" eaLnBrk="1" hangingPunct="1"/>
            <a:r>
              <a:rPr lang="en-US" sz="2400" dirty="0" smtClean="0"/>
              <a:t>On input </a:t>
            </a:r>
            <a:r>
              <a:rPr lang="en-US" sz="2400" dirty="0" smtClean="0">
                <a:solidFill>
                  <a:srgbClr val="C00000"/>
                </a:solidFill>
              </a:rPr>
              <a:t>&lt;</a:t>
            </a:r>
            <a:r>
              <a:rPr lang="en-US" sz="2400" b="1" dirty="0" smtClean="0">
                <a:solidFill>
                  <a:srgbClr val="C00000"/>
                </a:solidFill>
              </a:rPr>
              <a:t>M</a:t>
            </a:r>
            <a:r>
              <a:rPr lang="en-US" sz="2400" dirty="0" smtClean="0">
                <a:solidFill>
                  <a:srgbClr val="C00000"/>
                </a:solidFill>
              </a:rPr>
              <a:t>&gt;</a:t>
            </a:r>
            <a:r>
              <a:rPr lang="en-US" sz="2400" dirty="0" smtClean="0"/>
              <a:t> and its input </a:t>
            </a:r>
            <a:r>
              <a:rPr lang="en-US" sz="2400" b="1" dirty="0" smtClean="0">
                <a:solidFill>
                  <a:srgbClr val="C00000"/>
                </a:solidFill>
              </a:rPr>
              <a:t>x</a:t>
            </a:r>
            <a:r>
              <a:rPr lang="en-US" sz="2400" dirty="0" smtClean="0"/>
              <a:t>, </a:t>
            </a:r>
            <a:r>
              <a:rPr lang="en-US" sz="2400" b="1" dirty="0" smtClean="0">
                <a:solidFill>
                  <a:srgbClr val="C00000"/>
                </a:solidFill>
              </a:rPr>
              <a:t>U</a:t>
            </a:r>
            <a:r>
              <a:rPr lang="en-US" sz="2400" dirty="0" smtClean="0"/>
              <a:t> outputs the same thing as </a:t>
            </a:r>
            <a:r>
              <a:rPr lang="en-US" sz="2400" b="1" dirty="0" smtClean="0">
                <a:solidFill>
                  <a:srgbClr val="C00000"/>
                </a:solidFill>
              </a:rPr>
              <a:t>M</a:t>
            </a:r>
            <a:r>
              <a:rPr lang="en-US" sz="2400" dirty="0" smtClean="0"/>
              <a:t> does on input </a:t>
            </a:r>
            <a:r>
              <a:rPr lang="en-US" sz="2400" b="1" dirty="0" smtClean="0">
                <a:solidFill>
                  <a:srgbClr val="C00000"/>
                </a:solidFill>
              </a:rPr>
              <a:t>x</a:t>
            </a:r>
          </a:p>
          <a:p>
            <a:pPr lvl="1" eaLnBrk="1" hangingPunct="1"/>
            <a:r>
              <a:rPr lang="en-US" sz="2400" dirty="0" smtClean="0"/>
              <a:t>At each step it decodes which operation</a:t>
            </a:r>
            <a:r>
              <a:rPr lang="en-US" sz="2400" dirty="0" smtClean="0">
                <a:solidFill>
                  <a:schemeClr val="bg2"/>
                </a:solidFill>
              </a:rPr>
              <a:t> </a:t>
            </a:r>
            <a:r>
              <a:rPr lang="en-US" sz="2400" b="1" dirty="0" smtClean="0">
                <a:solidFill>
                  <a:srgbClr val="C00000"/>
                </a:solidFill>
              </a:rPr>
              <a:t>M</a:t>
            </a:r>
            <a:r>
              <a:rPr lang="en-US" sz="2400" dirty="0" smtClean="0">
                <a:solidFill>
                  <a:srgbClr val="0033CC"/>
                </a:solidFill>
              </a:rPr>
              <a:t> </a:t>
            </a:r>
            <a:r>
              <a:rPr lang="en-US" sz="2400" dirty="0" smtClean="0"/>
              <a:t>would have performed and simulates it.</a:t>
            </a:r>
          </a:p>
          <a:p>
            <a:pPr eaLnBrk="1" hangingPunct="1"/>
            <a:r>
              <a:rPr lang="en-US" dirty="0" smtClean="0"/>
              <a:t>One Turing machine is enough</a:t>
            </a:r>
          </a:p>
          <a:p>
            <a:pPr lvl="1" eaLnBrk="1" hangingPunct="1"/>
            <a:r>
              <a:rPr lang="en-US" dirty="0" smtClean="0"/>
              <a:t>Basis for modern stored-program computer</a:t>
            </a:r>
          </a:p>
          <a:p>
            <a:pPr lvl="2" eaLnBrk="1" hangingPunct="1"/>
            <a:r>
              <a:rPr lang="en-US" dirty="0" smtClean="0"/>
              <a:t>Von Neumann studied Turing’s UTM design</a:t>
            </a:r>
          </a:p>
        </p:txBody>
      </p:sp>
      <p:grpSp>
        <p:nvGrpSpPr>
          <p:cNvPr id="15365" name="Group 4"/>
          <p:cNvGrpSpPr>
            <a:grpSpLocks/>
          </p:cNvGrpSpPr>
          <p:nvPr/>
        </p:nvGrpSpPr>
        <p:grpSpPr bwMode="auto">
          <a:xfrm>
            <a:off x="569913" y="5378450"/>
            <a:ext cx="2959100" cy="935038"/>
            <a:chOff x="1061" y="1660"/>
            <a:chExt cx="3356" cy="617"/>
          </a:xfrm>
        </p:grpSpPr>
        <p:sp>
          <p:nvSpPr>
            <p:cNvPr id="15375" name="Rectangle 5"/>
            <p:cNvSpPr>
              <a:spLocks noChangeArrowheads="1"/>
            </p:cNvSpPr>
            <p:nvPr/>
          </p:nvSpPr>
          <p:spPr bwMode="auto">
            <a:xfrm>
              <a:off x="2240" y="1810"/>
              <a:ext cx="603" cy="467"/>
            </a:xfrm>
            <a:prstGeom prst="rect">
              <a:avLst/>
            </a:prstGeom>
            <a:solidFill>
              <a:schemeClr val="tx2">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800" b="1" dirty="0" smtClean="0">
                  <a:solidFill>
                    <a:srgbClr val="C00000"/>
                  </a:solidFill>
                  <a:latin typeface="Arial" pitchFamily="34" charset="0"/>
                </a:rPr>
                <a:t>M</a:t>
              </a:r>
              <a:endParaRPr lang="en-US" sz="2800" b="1" baseline="-25000" dirty="0">
                <a:solidFill>
                  <a:srgbClr val="C00000"/>
                </a:solidFill>
                <a:latin typeface="Arial" pitchFamily="34" charset="0"/>
              </a:endParaRPr>
            </a:p>
          </p:txBody>
        </p:sp>
        <p:sp>
          <p:nvSpPr>
            <p:cNvPr id="15376" name="Line 6"/>
            <p:cNvSpPr>
              <a:spLocks noChangeShapeType="1"/>
            </p:cNvSpPr>
            <p:nvPr/>
          </p:nvSpPr>
          <p:spPr bwMode="auto">
            <a:xfrm>
              <a:off x="1691" y="2066"/>
              <a:ext cx="522"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77" name="Text Box 7"/>
            <p:cNvSpPr txBox="1">
              <a:spLocks noChangeArrowheads="1"/>
            </p:cNvSpPr>
            <p:nvPr/>
          </p:nvSpPr>
          <p:spPr bwMode="auto">
            <a:xfrm>
              <a:off x="1061" y="1686"/>
              <a:ext cx="960"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2400" dirty="0">
                  <a:solidFill>
                    <a:schemeClr val="tx2"/>
                  </a:solidFill>
                  <a:latin typeface="Arial" pitchFamily="34" charset="0"/>
                </a:rPr>
                <a:t>input</a:t>
              </a:r>
            </a:p>
          </p:txBody>
        </p:sp>
        <p:sp>
          <p:nvSpPr>
            <p:cNvPr id="15378" name="Text Box 8"/>
            <p:cNvSpPr txBox="1">
              <a:spLocks noChangeArrowheads="1"/>
            </p:cNvSpPr>
            <p:nvPr/>
          </p:nvSpPr>
          <p:spPr bwMode="auto">
            <a:xfrm>
              <a:off x="1304" y="1874"/>
              <a:ext cx="434"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2800" b="1" dirty="0">
                  <a:solidFill>
                    <a:srgbClr val="C00000"/>
                  </a:solidFill>
                </a:rPr>
                <a:t>x</a:t>
              </a:r>
            </a:p>
          </p:txBody>
        </p:sp>
        <p:sp>
          <p:nvSpPr>
            <p:cNvPr id="15379" name="Line 9"/>
            <p:cNvSpPr>
              <a:spLocks noChangeShapeType="1"/>
            </p:cNvSpPr>
            <p:nvPr/>
          </p:nvSpPr>
          <p:spPr bwMode="auto">
            <a:xfrm>
              <a:off x="2880" y="2039"/>
              <a:ext cx="549"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80" name="Text Box 10"/>
            <p:cNvSpPr txBox="1">
              <a:spLocks noChangeArrowheads="1"/>
            </p:cNvSpPr>
            <p:nvPr/>
          </p:nvSpPr>
          <p:spPr bwMode="auto">
            <a:xfrm>
              <a:off x="3247" y="1660"/>
              <a:ext cx="1170"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2400" dirty="0">
                  <a:solidFill>
                    <a:schemeClr val="tx2"/>
                  </a:solidFill>
                  <a:latin typeface="Arial" pitchFamily="34" charset="0"/>
                </a:rPr>
                <a:t>output</a:t>
              </a:r>
            </a:p>
          </p:txBody>
        </p:sp>
        <p:sp>
          <p:nvSpPr>
            <p:cNvPr id="15381" name="Text Box 11"/>
            <p:cNvSpPr txBox="1">
              <a:spLocks noChangeArrowheads="1"/>
            </p:cNvSpPr>
            <p:nvPr/>
          </p:nvSpPr>
          <p:spPr bwMode="auto">
            <a:xfrm>
              <a:off x="3333" y="1883"/>
              <a:ext cx="1049"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2800" b="1" dirty="0" smtClean="0">
                  <a:solidFill>
                    <a:srgbClr val="C00000"/>
                  </a:solidFill>
                </a:rPr>
                <a:t>M(x</a:t>
              </a:r>
              <a:r>
                <a:rPr lang="en-US" sz="2800" b="1" dirty="0">
                  <a:solidFill>
                    <a:srgbClr val="C00000"/>
                  </a:solidFill>
                </a:rPr>
                <a:t>)</a:t>
              </a:r>
            </a:p>
          </p:txBody>
        </p:sp>
      </p:grpSp>
      <p:sp>
        <p:nvSpPr>
          <p:cNvPr id="15366" name="Rectangle 13"/>
          <p:cNvSpPr>
            <a:spLocks noChangeArrowheads="1"/>
          </p:cNvSpPr>
          <p:nvPr/>
        </p:nvSpPr>
        <p:spPr bwMode="auto">
          <a:xfrm>
            <a:off x="5840413" y="5568950"/>
            <a:ext cx="531812" cy="708025"/>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defRPr/>
            </a:pPr>
            <a:r>
              <a:rPr lang="en-US" sz="2800" b="1" dirty="0">
                <a:solidFill>
                  <a:srgbClr val="C00000"/>
                </a:solidFill>
                <a:latin typeface="Arial" pitchFamily="34" charset="0"/>
              </a:rPr>
              <a:t>U</a:t>
            </a:r>
            <a:endParaRPr lang="en-US" sz="2800" b="1" baseline="-25000" dirty="0">
              <a:solidFill>
                <a:srgbClr val="C00000"/>
              </a:solidFill>
              <a:latin typeface="Arial" pitchFamily="34" charset="0"/>
            </a:endParaRPr>
          </a:p>
        </p:txBody>
      </p:sp>
      <p:sp>
        <p:nvSpPr>
          <p:cNvPr id="15367" name="Line 14"/>
          <p:cNvSpPr>
            <a:spLocks noChangeShapeType="1"/>
          </p:cNvSpPr>
          <p:nvPr/>
        </p:nvSpPr>
        <p:spPr bwMode="auto">
          <a:xfrm>
            <a:off x="5313363" y="5680075"/>
            <a:ext cx="460375"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8" name="Text Box 15"/>
          <p:cNvSpPr txBox="1">
            <a:spLocks noChangeArrowheads="1"/>
          </p:cNvSpPr>
          <p:nvPr/>
        </p:nvSpPr>
        <p:spPr bwMode="auto">
          <a:xfrm>
            <a:off x="5056188" y="5021263"/>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sz="2800" dirty="0">
              <a:solidFill>
                <a:schemeClr val="tx2"/>
              </a:solidFill>
              <a:latin typeface="Arial" pitchFamily="34" charset="0"/>
            </a:endParaRPr>
          </a:p>
        </p:txBody>
      </p:sp>
      <p:sp>
        <p:nvSpPr>
          <p:cNvPr id="15369" name="Text Box 16"/>
          <p:cNvSpPr txBox="1">
            <a:spLocks noChangeArrowheads="1"/>
          </p:cNvSpPr>
          <p:nvPr/>
        </p:nvSpPr>
        <p:spPr bwMode="auto">
          <a:xfrm>
            <a:off x="4943475" y="5391150"/>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2800" b="1" dirty="0">
                <a:solidFill>
                  <a:srgbClr val="C00000"/>
                </a:solidFill>
              </a:rPr>
              <a:t>x</a:t>
            </a:r>
          </a:p>
        </p:txBody>
      </p:sp>
      <p:sp>
        <p:nvSpPr>
          <p:cNvPr id="15370" name="Line 17"/>
          <p:cNvSpPr>
            <a:spLocks noChangeShapeType="1"/>
          </p:cNvSpPr>
          <p:nvPr/>
        </p:nvSpPr>
        <p:spPr bwMode="auto">
          <a:xfrm>
            <a:off x="6405563" y="5915025"/>
            <a:ext cx="484187"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71" name="Text Box 18"/>
          <p:cNvSpPr txBox="1">
            <a:spLocks noChangeArrowheads="1"/>
          </p:cNvSpPr>
          <p:nvPr/>
        </p:nvSpPr>
        <p:spPr bwMode="auto">
          <a:xfrm>
            <a:off x="6727825" y="5341938"/>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2400" dirty="0">
                <a:solidFill>
                  <a:schemeClr val="tx2"/>
                </a:solidFill>
                <a:latin typeface="Arial" pitchFamily="34" charset="0"/>
              </a:rPr>
              <a:t>output</a:t>
            </a:r>
          </a:p>
        </p:txBody>
      </p:sp>
      <p:sp>
        <p:nvSpPr>
          <p:cNvPr id="15372" name="Text Box 19"/>
          <p:cNvSpPr txBox="1">
            <a:spLocks noChangeArrowheads="1"/>
          </p:cNvSpPr>
          <p:nvPr/>
        </p:nvSpPr>
        <p:spPr bwMode="auto">
          <a:xfrm>
            <a:off x="6804025" y="5678488"/>
            <a:ext cx="9252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2800" b="1" dirty="0" smtClean="0">
                <a:solidFill>
                  <a:srgbClr val="C00000"/>
                </a:solidFill>
              </a:rPr>
              <a:t>M(x</a:t>
            </a:r>
            <a:r>
              <a:rPr lang="en-US" sz="2800" b="1" dirty="0">
                <a:solidFill>
                  <a:srgbClr val="C00000"/>
                </a:solidFill>
              </a:rPr>
              <a:t>)</a:t>
            </a:r>
          </a:p>
        </p:txBody>
      </p:sp>
      <p:sp>
        <p:nvSpPr>
          <p:cNvPr id="15373" name="Line 20"/>
          <p:cNvSpPr>
            <a:spLocks noChangeShapeType="1"/>
          </p:cNvSpPr>
          <p:nvPr/>
        </p:nvSpPr>
        <p:spPr bwMode="auto">
          <a:xfrm>
            <a:off x="5307013" y="6181725"/>
            <a:ext cx="460375"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74" name="Rectangle 21"/>
          <p:cNvSpPr>
            <a:spLocks noChangeArrowheads="1"/>
          </p:cNvSpPr>
          <p:nvPr/>
        </p:nvSpPr>
        <p:spPr bwMode="auto">
          <a:xfrm>
            <a:off x="4473575" y="5837129"/>
            <a:ext cx="10054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600" b="1" dirty="0" smtClean="0">
                <a:solidFill>
                  <a:srgbClr val="C00000"/>
                </a:solidFill>
                <a:sym typeface="Symbol" pitchFamily="18" charset="2"/>
              </a:rPr>
              <a:t></a:t>
            </a:r>
            <a:r>
              <a:rPr lang="en-US" sz="2800" b="1" dirty="0" smtClean="0">
                <a:solidFill>
                  <a:srgbClr val="C00000"/>
                </a:solidFill>
              </a:rPr>
              <a:t>M</a:t>
            </a:r>
            <a:r>
              <a:rPr lang="en-US" sz="3600" b="1" dirty="0" smtClean="0">
                <a:solidFill>
                  <a:srgbClr val="C00000"/>
                </a:solidFill>
                <a:cs typeface="Arial" charset="0"/>
                <a:sym typeface="Symbol" pitchFamily="18" charset="2"/>
              </a:rPr>
              <a:t></a:t>
            </a:r>
            <a:endParaRPr lang="en-US" sz="2800" b="1" dirty="0">
              <a:solidFill>
                <a:srgbClr val="C00000"/>
              </a:solidFill>
              <a:cs typeface="Arial" charset="0"/>
              <a:sym typeface="Symbol" pitchFamily="18" charset="2"/>
            </a:endParaRPr>
          </a:p>
        </p:txBody>
      </p:sp>
    </p:spTree>
    <p:extLst>
      <p:ext uri="{BB962C8B-B14F-4D97-AF65-F5344CB8AC3E}">
        <p14:creationId xmlns:p14="http://schemas.microsoft.com/office/powerpoint/2010/main" val="2882710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a:t>
            </a:r>
            <a:r>
              <a:rPr lang="en-US" dirty="0"/>
              <a:t>phenomenon: can’t tell a book by its cover</a:t>
            </a:r>
          </a:p>
        </p:txBody>
      </p:sp>
      <p:sp>
        <p:nvSpPr>
          <p:cNvPr id="3" name="Content Placeholder 2"/>
          <p:cNvSpPr>
            <a:spLocks noGrp="1"/>
          </p:cNvSpPr>
          <p:nvPr>
            <p:ph idx="1"/>
          </p:nvPr>
        </p:nvSpPr>
        <p:spPr/>
        <p:txBody>
          <a:bodyPr/>
          <a:lstStyle/>
          <a:p>
            <a:pPr marL="0" indent="0">
              <a:buNone/>
            </a:pPr>
            <a:r>
              <a:rPr lang="en-US" sz="2800" dirty="0" smtClean="0"/>
              <a:t>and you can’t tell what a program does just by its code...</a:t>
            </a:r>
          </a:p>
          <a:p>
            <a:pPr marL="0" indent="0">
              <a:buNone/>
            </a:pPr>
            <a:endParaRPr lang="en-US" sz="2800" dirty="0"/>
          </a:p>
          <a:p>
            <a:pPr marL="0" indent="0">
              <a:buNone/>
            </a:pPr>
            <a:r>
              <a:rPr lang="en-US" sz="2800" dirty="0">
                <a:solidFill>
                  <a:srgbClr val="00B050"/>
                </a:solidFill>
              </a:rPr>
              <a:t>Rice’s Theorem: </a:t>
            </a:r>
            <a:r>
              <a:rPr lang="en-US" sz="2800" dirty="0"/>
              <a:t>In general there is no way to tell</a:t>
            </a:r>
          </a:p>
          <a:p>
            <a:pPr marL="0" indent="0">
              <a:buNone/>
            </a:pPr>
            <a:r>
              <a:rPr lang="en-US" sz="2800" dirty="0"/>
              <a:t>anything about the input/output (</a:t>
            </a:r>
            <a:r>
              <a:rPr lang="en-US" sz="2800" b="1" dirty="0"/>
              <a:t>I</a:t>
            </a:r>
            <a:r>
              <a:rPr lang="en-US" sz="2800" dirty="0"/>
              <a:t>/</a:t>
            </a:r>
            <a:r>
              <a:rPr lang="en-US" sz="2800" b="1" dirty="0"/>
              <a:t>O</a:t>
            </a:r>
            <a:r>
              <a:rPr lang="en-US" sz="2800" dirty="0"/>
              <a:t>) behavior of a</a:t>
            </a:r>
          </a:p>
          <a:p>
            <a:pPr marL="0" indent="0">
              <a:buNone/>
            </a:pPr>
            <a:r>
              <a:rPr lang="en-US" sz="2800" dirty="0"/>
              <a:t>program </a:t>
            </a:r>
            <a:r>
              <a:rPr lang="en-US" sz="2800" b="1" dirty="0"/>
              <a:t>P</a:t>
            </a:r>
            <a:r>
              <a:rPr lang="en-US" sz="2800" dirty="0"/>
              <a:t> </a:t>
            </a:r>
            <a:r>
              <a:rPr lang="en-US" sz="2800" dirty="0" smtClean="0"/>
              <a:t>just </a:t>
            </a:r>
            <a:r>
              <a:rPr lang="en-US" sz="2800" dirty="0"/>
              <a:t>given it code</a:t>
            </a:r>
            <a:r>
              <a:rPr lang="en-US" sz="2800" dirty="0" smtClean="0"/>
              <a:t>!</a:t>
            </a:r>
          </a:p>
          <a:p>
            <a:pPr marL="0" indent="0">
              <a:buNone/>
            </a:pPr>
            <a:endParaRPr lang="en-US" sz="2800" dirty="0" smtClean="0"/>
          </a:p>
          <a:p>
            <a:pPr marL="0" indent="0">
              <a:buNone/>
            </a:pPr>
            <a:endParaRPr lang="en-US" sz="2800" dirty="0"/>
          </a:p>
          <a:p>
            <a:pPr marL="0" indent="0">
              <a:buNone/>
            </a:pPr>
            <a:r>
              <a:rPr lang="en-US" sz="2000" dirty="0">
                <a:solidFill>
                  <a:srgbClr val="FF0000"/>
                </a:solidFill>
              </a:rPr>
              <a:t>Note:</a:t>
            </a:r>
            <a:r>
              <a:rPr lang="en-US" sz="2000" dirty="0"/>
              <a:t> The statement above is not precise, and we didn’t prove it, so this</a:t>
            </a:r>
          </a:p>
          <a:p>
            <a:pPr marL="0" indent="0">
              <a:buNone/>
            </a:pPr>
            <a:r>
              <a:rPr lang="en-US" sz="2000" dirty="0"/>
              <a:t>isn’t something you can use on homework or exams</a:t>
            </a:r>
          </a:p>
        </p:txBody>
      </p:sp>
    </p:spTree>
    <p:extLst>
      <p:ext uri="{BB962C8B-B14F-4D97-AF65-F5344CB8AC3E}">
        <p14:creationId xmlns:p14="http://schemas.microsoft.com/office/powerpoint/2010/main" val="1935883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 harder problems</a:t>
            </a:r>
          </a:p>
        </p:txBody>
      </p:sp>
      <p:sp>
        <p:nvSpPr>
          <p:cNvPr id="3" name="Content Placeholder 2"/>
          <p:cNvSpPr>
            <a:spLocks noGrp="1"/>
          </p:cNvSpPr>
          <p:nvPr>
            <p:ph idx="1"/>
          </p:nvPr>
        </p:nvSpPr>
        <p:spPr/>
        <p:txBody>
          <a:bodyPr>
            <a:normAutofit fontScale="85000" lnSpcReduction="10000"/>
          </a:bodyPr>
          <a:lstStyle/>
          <a:p>
            <a:r>
              <a:rPr lang="en-US" dirty="0">
                <a:latin typeface="Franklin Gothic Medium" panose="020B0603020102020204" pitchFamily="34" charset="0"/>
              </a:rPr>
              <a:t>With the halting problem, by using the </a:t>
            </a:r>
            <a:r>
              <a:rPr lang="en-US" dirty="0" smtClean="0">
                <a:latin typeface="Franklin Gothic Medium" panose="020B0603020102020204" pitchFamily="34" charset="0"/>
              </a:rPr>
              <a:t>Universal machine </a:t>
            </a:r>
            <a:r>
              <a:rPr lang="en-US" dirty="0">
                <a:latin typeface="Franklin Gothic Medium" panose="020B0603020102020204" pitchFamily="34" charset="0"/>
              </a:rPr>
              <a:t>(a program interpreter) we can simulate </a:t>
            </a:r>
            <a:r>
              <a:rPr lang="en-US" b="1" dirty="0" smtClean="0">
                <a:solidFill>
                  <a:srgbClr val="0033CC"/>
                </a:solidFill>
                <a:latin typeface="Franklin Gothic Medium" panose="020B0603020102020204" pitchFamily="34" charset="0"/>
              </a:rPr>
              <a:t>P</a:t>
            </a:r>
            <a:r>
              <a:rPr lang="en-US" dirty="0" smtClean="0">
                <a:latin typeface="Franklin Gothic Medium" panose="020B0603020102020204" pitchFamily="34" charset="0"/>
              </a:rPr>
              <a:t> and </a:t>
            </a:r>
            <a:r>
              <a:rPr lang="en-US" dirty="0">
                <a:latin typeface="Franklin Gothic Medium" panose="020B0603020102020204" pitchFamily="34" charset="0"/>
              </a:rPr>
              <a:t>input </a:t>
            </a:r>
            <a:r>
              <a:rPr lang="en-US" b="1" dirty="0">
                <a:solidFill>
                  <a:srgbClr val="0033CC"/>
                </a:solidFill>
                <a:latin typeface="Franklin Gothic Medium" panose="020B0603020102020204" pitchFamily="34" charset="0"/>
              </a:rPr>
              <a:t>x</a:t>
            </a:r>
            <a:r>
              <a:rPr lang="en-US" dirty="0">
                <a:latin typeface="Franklin Gothic Medium" panose="020B0603020102020204" pitchFamily="34" charset="0"/>
              </a:rPr>
              <a:t> and always get </a:t>
            </a:r>
            <a:r>
              <a:rPr lang="en-US" dirty="0" smtClean="0">
                <a:latin typeface="Franklin Gothic Medium" panose="020B0603020102020204" pitchFamily="34" charset="0"/>
              </a:rPr>
              <a:t>the </a:t>
            </a:r>
            <a:r>
              <a:rPr lang="en-US" b="1" dirty="0">
                <a:solidFill>
                  <a:srgbClr val="0033CC"/>
                </a:solidFill>
                <a:latin typeface="Franklin Gothic Medium" panose="020B0603020102020204" pitchFamily="34" charset="0"/>
              </a:rPr>
              <a:t>true</a:t>
            </a:r>
            <a:r>
              <a:rPr lang="en-US" dirty="0" smtClean="0">
                <a:latin typeface="Franklin Gothic Medium" panose="020B0603020102020204" pitchFamily="34" charset="0"/>
              </a:rPr>
              <a:t> answers correct</a:t>
            </a:r>
          </a:p>
          <a:p>
            <a:pPr lvl="1"/>
            <a:r>
              <a:rPr lang="en-US" dirty="0" smtClean="0">
                <a:latin typeface="Franklin Gothic Medium" panose="020B0603020102020204" pitchFamily="34" charset="0"/>
              </a:rPr>
              <a:t>we </a:t>
            </a:r>
            <a:r>
              <a:rPr lang="en-US" dirty="0">
                <a:latin typeface="Franklin Gothic Medium" panose="020B0603020102020204" pitchFamily="34" charset="0"/>
              </a:rPr>
              <a:t>can’t be </a:t>
            </a:r>
            <a:r>
              <a:rPr lang="en-US" dirty="0" smtClean="0">
                <a:latin typeface="Franklin Gothic Medium" panose="020B0603020102020204" pitchFamily="34" charset="0"/>
              </a:rPr>
              <a:t>sure about </a:t>
            </a:r>
            <a:r>
              <a:rPr lang="en-US" dirty="0">
                <a:latin typeface="Franklin Gothic Medium" panose="020B0603020102020204" pitchFamily="34" charset="0"/>
              </a:rPr>
              <a:t>answering </a:t>
            </a:r>
            <a:r>
              <a:rPr lang="en-US" b="1" dirty="0" smtClean="0">
                <a:solidFill>
                  <a:srgbClr val="0033CC"/>
                </a:solidFill>
                <a:latin typeface="Franklin Gothic Medium" panose="020B0603020102020204" pitchFamily="34" charset="0"/>
              </a:rPr>
              <a:t>false</a:t>
            </a:r>
          </a:p>
          <a:p>
            <a:pPr lvl="1"/>
            <a:endParaRPr lang="en-US" b="1" dirty="0" smtClean="0">
              <a:solidFill>
                <a:srgbClr val="0033CC"/>
              </a:solidFill>
              <a:latin typeface="Franklin Gothic Medium" panose="020B0603020102020204" pitchFamily="34" charset="0"/>
            </a:endParaRPr>
          </a:p>
          <a:p>
            <a:r>
              <a:rPr lang="en-US" dirty="0" smtClean="0">
                <a:latin typeface="Franklin Gothic Medium" panose="020B0603020102020204" pitchFamily="34" charset="0"/>
              </a:rPr>
              <a:t>For other problems we can always answer </a:t>
            </a:r>
            <a:r>
              <a:rPr lang="en-US" b="1" dirty="0" smtClean="0">
                <a:solidFill>
                  <a:srgbClr val="0033CC"/>
                </a:solidFill>
                <a:latin typeface="Franklin Gothic Medium" panose="020B0603020102020204" pitchFamily="34" charset="0"/>
              </a:rPr>
              <a:t>false </a:t>
            </a:r>
            <a:r>
              <a:rPr lang="en-US" dirty="0" smtClean="0">
                <a:latin typeface="Franklin Gothic Medium" panose="020B0603020102020204" pitchFamily="34" charset="0"/>
              </a:rPr>
              <a:t>correctly but maybe not the </a:t>
            </a:r>
            <a:r>
              <a:rPr lang="en-US" b="1" dirty="0" smtClean="0">
                <a:solidFill>
                  <a:srgbClr val="0033CC"/>
                </a:solidFill>
                <a:latin typeface="Franklin Gothic Medium" panose="020B0603020102020204" pitchFamily="34" charset="0"/>
              </a:rPr>
              <a:t>true </a:t>
            </a:r>
            <a:r>
              <a:rPr lang="en-US" dirty="0" smtClean="0">
                <a:latin typeface="Franklin Gothic Medium" panose="020B0603020102020204" pitchFamily="34" charset="0"/>
              </a:rPr>
              <a:t>answers</a:t>
            </a:r>
          </a:p>
          <a:p>
            <a:endParaRPr lang="en-US" dirty="0">
              <a:latin typeface="Franklin Gothic Medium" panose="020B0603020102020204" pitchFamily="34" charset="0"/>
            </a:endParaRPr>
          </a:p>
          <a:p>
            <a:r>
              <a:rPr lang="en-US" dirty="0" smtClean="0">
                <a:latin typeface="Franklin Gothic Medium" panose="020B0603020102020204" pitchFamily="34" charset="0"/>
              </a:rPr>
              <a:t>There </a:t>
            </a:r>
            <a:r>
              <a:rPr lang="en-US" dirty="0">
                <a:latin typeface="Franklin Gothic Medium" panose="020B0603020102020204" pitchFamily="34" charset="0"/>
              </a:rPr>
              <a:t>are natural problems where you can’t even </a:t>
            </a:r>
            <a:r>
              <a:rPr lang="en-US" dirty="0" smtClean="0">
                <a:latin typeface="Franklin Gothic Medium" panose="020B0603020102020204" pitchFamily="34" charset="0"/>
              </a:rPr>
              <a:t>do that!</a:t>
            </a:r>
          </a:p>
          <a:p>
            <a:pPr lvl="1"/>
            <a:r>
              <a:rPr lang="en-US" dirty="0" smtClean="0">
                <a:latin typeface="Franklin Gothic Medium" panose="020B0603020102020204" pitchFamily="34" charset="0"/>
              </a:rPr>
              <a:t>The </a:t>
            </a:r>
            <a:r>
              <a:rPr lang="en-US" b="1" dirty="0">
                <a:solidFill>
                  <a:srgbClr val="FF0000"/>
                </a:solidFill>
                <a:latin typeface="Franklin Gothic Medium" panose="020B0603020102020204" pitchFamily="34" charset="0"/>
              </a:rPr>
              <a:t>EQUIV</a:t>
            </a:r>
            <a:r>
              <a:rPr lang="en-US" dirty="0">
                <a:latin typeface="Franklin Gothic Medium" panose="020B0603020102020204" pitchFamily="34" charset="0"/>
              </a:rPr>
              <a:t> problem is an example of this kind of </a:t>
            </a:r>
            <a:r>
              <a:rPr lang="en-US" dirty="0" smtClean="0">
                <a:latin typeface="Franklin Gothic Medium" panose="020B0603020102020204" pitchFamily="34" charset="0"/>
              </a:rPr>
              <a:t>even harder </a:t>
            </a:r>
            <a:r>
              <a:rPr lang="en-US" dirty="0">
                <a:latin typeface="Franklin Gothic Medium" panose="020B0603020102020204" pitchFamily="34" charset="0"/>
              </a:rPr>
              <a:t>problem</a:t>
            </a:r>
          </a:p>
        </p:txBody>
      </p:sp>
    </p:spTree>
    <p:extLst>
      <p:ext uri="{BB962C8B-B14F-4D97-AF65-F5344CB8AC3E}">
        <p14:creationId xmlns:p14="http://schemas.microsoft.com/office/powerpoint/2010/main" val="1932190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a:t>
            </a:r>
            <a:r>
              <a:rPr lang="en-US" dirty="0"/>
              <a:t>lessons</a:t>
            </a:r>
          </a:p>
        </p:txBody>
      </p:sp>
      <p:sp>
        <p:nvSpPr>
          <p:cNvPr id="3" name="Content Placeholder 2"/>
          <p:cNvSpPr>
            <a:spLocks noGrp="1"/>
          </p:cNvSpPr>
          <p:nvPr>
            <p:ph idx="1"/>
          </p:nvPr>
        </p:nvSpPr>
        <p:spPr/>
        <p:txBody>
          <a:bodyPr/>
          <a:lstStyle/>
          <a:p>
            <a:r>
              <a:rPr lang="en-US" dirty="0"/>
              <a:t>Don’t rely on the idea of improved </a:t>
            </a:r>
            <a:r>
              <a:rPr lang="en-US" dirty="0" smtClean="0"/>
              <a:t>compilers and </a:t>
            </a:r>
            <a:r>
              <a:rPr lang="en-US" dirty="0"/>
              <a:t>programming languages to </a:t>
            </a:r>
            <a:r>
              <a:rPr lang="en-US" dirty="0" smtClean="0"/>
              <a:t>eliminate major </a:t>
            </a:r>
            <a:r>
              <a:rPr lang="en-US" dirty="0"/>
              <a:t>programming errors</a:t>
            </a:r>
          </a:p>
          <a:p>
            <a:pPr lvl="1"/>
            <a:r>
              <a:rPr lang="en-US" dirty="0" smtClean="0"/>
              <a:t>truly </a:t>
            </a:r>
            <a:r>
              <a:rPr lang="en-US" dirty="0"/>
              <a:t>safe languages can’t possibly do </a:t>
            </a:r>
            <a:r>
              <a:rPr lang="en-US" dirty="0" smtClean="0"/>
              <a:t>general computation</a:t>
            </a:r>
          </a:p>
          <a:p>
            <a:r>
              <a:rPr lang="en-US" dirty="0" smtClean="0"/>
              <a:t> </a:t>
            </a:r>
            <a:r>
              <a:rPr lang="en-US" dirty="0"/>
              <a:t>Document your code</a:t>
            </a:r>
            <a:r>
              <a:rPr lang="en-US" dirty="0" smtClean="0"/>
              <a:t>!!!!</a:t>
            </a:r>
          </a:p>
          <a:p>
            <a:pPr lvl="1"/>
            <a:r>
              <a:rPr lang="en-US" dirty="0" smtClean="0"/>
              <a:t>there </a:t>
            </a:r>
            <a:r>
              <a:rPr lang="en-US" dirty="0"/>
              <a:t>is no way you can expect someone else </a:t>
            </a:r>
            <a:r>
              <a:rPr lang="en-US" dirty="0" smtClean="0"/>
              <a:t>to figure </a:t>
            </a:r>
            <a:r>
              <a:rPr lang="en-US" dirty="0"/>
              <a:t>out what your program does with </a:t>
            </a:r>
            <a:r>
              <a:rPr lang="en-US" dirty="0" smtClean="0"/>
              <a:t>just your </a:t>
            </a:r>
            <a:r>
              <a:rPr lang="en-US" dirty="0"/>
              <a:t>code ....since....in general it is </a:t>
            </a:r>
            <a:r>
              <a:rPr lang="en-US" dirty="0" smtClean="0"/>
              <a:t>provably impossible </a:t>
            </a:r>
            <a:r>
              <a:rPr lang="en-US" dirty="0"/>
              <a:t>to do this!</a:t>
            </a:r>
          </a:p>
        </p:txBody>
      </p:sp>
    </p:spTree>
    <p:extLst>
      <p:ext uri="{BB962C8B-B14F-4D97-AF65-F5344CB8AC3E}">
        <p14:creationId xmlns:p14="http://schemas.microsoft.com/office/powerpoint/2010/main" val="63183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35464"/>
            <a:ext cx="8229600" cy="5249496"/>
          </a:xfrm>
        </p:spPr>
        <p:txBody>
          <a:bodyPr/>
          <a:lstStyle/>
          <a:p>
            <a:pPr marL="0" indent="0">
              <a:buNone/>
            </a:pPr>
            <a:r>
              <a:rPr lang="en-US" sz="2800" dirty="0" smtClean="0"/>
              <a:t>Suppose that hypothetica</a:t>
            </a:r>
            <a:r>
              <a:rPr lang="en-US" sz="2800" dirty="0"/>
              <a:t>l</a:t>
            </a:r>
            <a:r>
              <a:rPr lang="en-US" sz="2800" dirty="0" smtClean="0"/>
              <a:t> program </a:t>
            </a:r>
            <a:r>
              <a:rPr lang="en-US" sz="2800" b="1" dirty="0" smtClean="0">
                <a:solidFill>
                  <a:srgbClr val="FFC000"/>
                </a:solidFill>
              </a:rPr>
              <a:t>A</a:t>
            </a:r>
            <a:r>
              <a:rPr lang="en-US" sz="2800" dirty="0" smtClean="0"/>
              <a:t> solves </a:t>
            </a:r>
            <a:r>
              <a:rPr lang="en-US" sz="2800" b="1" dirty="0" err="1" smtClean="0"/>
              <a:t>HaltsNoInput</a:t>
            </a:r>
            <a:r>
              <a:rPr lang="en-US" sz="2800" dirty="0" smtClean="0"/>
              <a:t> problem.   </a:t>
            </a:r>
            <a:r>
              <a:rPr lang="en-US" sz="2800" i="1" dirty="0" smtClean="0"/>
              <a:t>Combine with</a:t>
            </a:r>
            <a:r>
              <a:rPr lang="en-US" sz="2800" dirty="0" smtClean="0"/>
              <a:t> </a:t>
            </a:r>
            <a:r>
              <a:rPr lang="en-US" sz="2800" dirty="0" err="1" smtClean="0">
                <a:latin typeface="Consolas" panose="020B0609020204030204" pitchFamily="49" charset="0"/>
                <a:cs typeface="Consolas" panose="020B0609020204030204" pitchFamily="49" charset="0"/>
              </a:rPr>
              <a:t>Hardcoder</a:t>
            </a:r>
            <a:r>
              <a:rPr lang="en-US" sz="2800" dirty="0" smtClean="0">
                <a:latin typeface="Consolas" panose="020B0609020204030204" pitchFamily="49" charset="0"/>
                <a:cs typeface="Consolas" panose="020B0609020204030204" pitchFamily="49" charset="0"/>
              </a:rPr>
              <a:t>:</a:t>
            </a:r>
          </a:p>
        </p:txBody>
      </p:sp>
      <p:sp>
        <p:nvSpPr>
          <p:cNvPr id="25603" name="Rectangle 2"/>
          <p:cNvSpPr>
            <a:spLocks noGrp="1" noChangeArrowheads="1"/>
          </p:cNvSpPr>
          <p:nvPr>
            <p:ph type="title"/>
          </p:nvPr>
        </p:nvSpPr>
        <p:spPr/>
        <p:txBody>
          <a:bodyPr>
            <a:normAutofit/>
          </a:bodyPr>
          <a:lstStyle/>
          <a:p>
            <a:pPr eaLnBrk="1" hangingPunct="1"/>
            <a:r>
              <a:rPr lang="en-US" sz="2800" dirty="0" smtClean="0"/>
              <a:t>Showing there is no program solving </a:t>
            </a:r>
            <a:r>
              <a:rPr lang="en-US" sz="2800" b="1" dirty="0" err="1" smtClean="0"/>
              <a:t>HaltsNoInput</a:t>
            </a:r>
            <a:endParaRPr lang="en-US" sz="2800" b="1" dirty="0" smtClean="0"/>
          </a:p>
        </p:txBody>
      </p:sp>
      <p:grpSp>
        <p:nvGrpSpPr>
          <p:cNvPr id="47" name="Group 46"/>
          <p:cNvGrpSpPr/>
          <p:nvPr/>
        </p:nvGrpSpPr>
        <p:grpSpPr>
          <a:xfrm>
            <a:off x="408636" y="2318050"/>
            <a:ext cx="2932275" cy="4175215"/>
            <a:chOff x="1605739" y="2468776"/>
            <a:chExt cx="3381774" cy="4175215"/>
          </a:xfrm>
        </p:grpSpPr>
        <p:cxnSp>
          <p:nvCxnSpPr>
            <p:cNvPr id="11" name="Straight Arrow Connector 10"/>
            <p:cNvCxnSpPr>
              <a:stCxn id="13" idx="2"/>
              <a:endCxn id="16" idx="0"/>
            </p:cNvCxnSpPr>
            <p:nvPr/>
          </p:nvCxnSpPr>
          <p:spPr>
            <a:xfrm>
              <a:off x="3317956" y="3998069"/>
              <a:ext cx="1" cy="566740"/>
            </a:xfrm>
            <a:prstGeom prst="straightConnector1">
              <a:avLst/>
            </a:prstGeom>
            <a:ln w="28575">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1935891" y="4564809"/>
              <a:ext cx="2917050" cy="2079182"/>
              <a:chOff x="1506476" y="4982292"/>
              <a:chExt cx="2917050" cy="2079182"/>
            </a:xfrm>
          </p:grpSpPr>
          <p:grpSp>
            <p:nvGrpSpPr>
              <p:cNvPr id="5" name="Group 4"/>
              <p:cNvGrpSpPr/>
              <p:nvPr/>
            </p:nvGrpSpPr>
            <p:grpSpPr>
              <a:xfrm>
                <a:off x="1785946" y="4982292"/>
                <a:ext cx="2205191" cy="1156822"/>
                <a:chOff x="5394907" y="2275204"/>
                <a:chExt cx="2205191" cy="1156822"/>
              </a:xfrm>
            </p:grpSpPr>
            <p:pic>
              <p:nvPicPr>
                <p:cNvPr id="16" name="Picture 15"/>
                <p:cNvPicPr>
                  <a:picLocks noChangeAspect="1"/>
                </p:cNvPicPr>
                <p:nvPr/>
              </p:nvPicPr>
              <p:blipFill>
                <a:blip r:embed="rId2"/>
                <a:stretch>
                  <a:fillRect/>
                </a:stretch>
              </p:blipFill>
              <p:spPr>
                <a:xfrm>
                  <a:off x="5394907" y="2275204"/>
                  <a:ext cx="2205191" cy="1156822"/>
                </a:xfrm>
                <a:prstGeom prst="rect">
                  <a:avLst/>
                </a:prstGeom>
                <a:ln w="28575">
                  <a:solidFill>
                    <a:srgbClr val="FFC000"/>
                  </a:solidFill>
                </a:ln>
              </p:spPr>
            </p:pic>
            <p:sp>
              <p:nvSpPr>
                <p:cNvPr id="4" name="Rectangle 3"/>
                <p:cNvSpPr/>
                <p:nvPr/>
              </p:nvSpPr>
              <p:spPr>
                <a:xfrm>
                  <a:off x="6305546" y="2551838"/>
                  <a:ext cx="433132" cy="584775"/>
                </a:xfrm>
                <a:prstGeom prst="rect">
                  <a:avLst/>
                </a:prstGeom>
                <a:solidFill>
                  <a:schemeClr val="bg1"/>
                </a:solidFill>
              </p:spPr>
              <p:txBody>
                <a:bodyPr wrap="none">
                  <a:spAutoFit/>
                </a:bodyPr>
                <a:lstStyle/>
                <a:p>
                  <a:r>
                    <a:rPr lang="en-US" sz="3200" b="1" dirty="0">
                      <a:solidFill>
                        <a:srgbClr val="FFC000"/>
                      </a:solidFill>
                      <a:latin typeface="Franklin Gothic Medium"/>
                    </a:rPr>
                    <a:t>A</a:t>
                  </a:r>
                  <a:endParaRPr lang="en-US" dirty="0"/>
                </a:p>
              </p:txBody>
            </p:sp>
          </p:grpSp>
          <p:grpSp>
            <p:nvGrpSpPr>
              <p:cNvPr id="19" name="Group 18"/>
              <p:cNvGrpSpPr/>
              <p:nvPr/>
            </p:nvGrpSpPr>
            <p:grpSpPr>
              <a:xfrm>
                <a:off x="3282765" y="6162560"/>
                <a:ext cx="1140761" cy="898914"/>
                <a:chOff x="3934049" y="4929719"/>
                <a:chExt cx="1140761" cy="898914"/>
              </a:xfrm>
            </p:grpSpPr>
            <p:cxnSp>
              <p:nvCxnSpPr>
                <p:cNvPr id="23" name="Straight Arrow Connector 22"/>
                <p:cNvCxnSpPr/>
                <p:nvPr/>
              </p:nvCxnSpPr>
              <p:spPr>
                <a:xfrm>
                  <a:off x="3934049" y="4929719"/>
                  <a:ext cx="957097" cy="89891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rot="2688855">
                  <a:off x="4248943" y="5130232"/>
                  <a:ext cx="825867" cy="461665"/>
                </a:xfrm>
                <a:prstGeom prst="rect">
                  <a:avLst/>
                </a:prstGeom>
                <a:noFill/>
              </p:spPr>
              <p:txBody>
                <a:bodyPr wrap="none" rtlCol="0">
                  <a:spAutoFit/>
                </a:bodyPr>
                <a:lstStyle/>
                <a:p>
                  <a:r>
                    <a:rPr lang="en-US" sz="2400" dirty="0" smtClean="0">
                      <a:solidFill>
                        <a:srgbClr val="0033CC"/>
                      </a:solidFill>
                      <a:latin typeface="Franklin Gothic Medium"/>
                      <a:cs typeface="Franklin Gothic Medium"/>
                    </a:rPr>
                    <a:t>false</a:t>
                  </a:r>
                </a:p>
              </p:txBody>
            </p:sp>
          </p:grpSp>
          <p:grpSp>
            <p:nvGrpSpPr>
              <p:cNvPr id="25" name="Group 24"/>
              <p:cNvGrpSpPr/>
              <p:nvPr/>
            </p:nvGrpSpPr>
            <p:grpSpPr>
              <a:xfrm>
                <a:off x="1506476" y="6122717"/>
                <a:ext cx="846815" cy="938757"/>
                <a:chOff x="1992750" y="4926215"/>
                <a:chExt cx="846815" cy="938757"/>
              </a:xfrm>
            </p:grpSpPr>
            <p:cxnSp>
              <p:nvCxnSpPr>
                <p:cNvPr id="26" name="Straight Arrow Connector 25"/>
                <p:cNvCxnSpPr/>
                <p:nvPr/>
              </p:nvCxnSpPr>
              <p:spPr>
                <a:xfrm flipH="1">
                  <a:off x="2109395" y="4966058"/>
                  <a:ext cx="730170" cy="89891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rot="18622783">
                  <a:off x="1865953" y="5053012"/>
                  <a:ext cx="715260" cy="461665"/>
                </a:xfrm>
                <a:prstGeom prst="rect">
                  <a:avLst/>
                </a:prstGeom>
                <a:noFill/>
              </p:spPr>
              <p:txBody>
                <a:bodyPr wrap="none" rtlCol="0">
                  <a:spAutoFit/>
                </a:bodyPr>
                <a:lstStyle/>
                <a:p>
                  <a:r>
                    <a:rPr lang="en-US" sz="2400" dirty="0" smtClean="0">
                      <a:solidFill>
                        <a:srgbClr val="0033CC"/>
                      </a:solidFill>
                      <a:latin typeface="Franklin Gothic Medium"/>
                      <a:cs typeface="Franklin Gothic Medium"/>
                    </a:rPr>
                    <a:t>true</a:t>
                  </a:r>
                </a:p>
              </p:txBody>
            </p:sp>
          </p:grpSp>
        </p:grpSp>
        <p:grpSp>
          <p:nvGrpSpPr>
            <p:cNvPr id="29" name="Group 28"/>
            <p:cNvGrpSpPr/>
            <p:nvPr/>
          </p:nvGrpSpPr>
          <p:grpSpPr>
            <a:xfrm>
              <a:off x="1605739" y="2468776"/>
              <a:ext cx="2683224" cy="965088"/>
              <a:chOff x="1780604" y="2384105"/>
              <a:chExt cx="2683224" cy="965088"/>
            </a:xfrm>
          </p:grpSpPr>
          <p:cxnSp>
            <p:nvCxnSpPr>
              <p:cNvPr id="30" name="Straight Arrow Connector 29"/>
              <p:cNvCxnSpPr>
                <a:stCxn id="31" idx="2"/>
              </p:cNvCxnSpPr>
              <p:nvPr/>
            </p:nvCxnSpPr>
            <p:spPr>
              <a:xfrm>
                <a:off x="4288940" y="2907325"/>
                <a:ext cx="0" cy="44186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4114052" y="2384105"/>
                <a:ext cx="349776" cy="523220"/>
              </a:xfrm>
              <a:prstGeom prst="rect">
                <a:avLst/>
              </a:prstGeom>
            </p:spPr>
            <p:txBody>
              <a:bodyPr wrap="none">
                <a:spAutoFit/>
              </a:bodyPr>
              <a:lstStyle/>
              <a:p>
                <a:r>
                  <a:rPr lang="en-US" sz="2800" b="1" dirty="0">
                    <a:solidFill>
                      <a:srgbClr val="0033CC"/>
                    </a:solidFill>
                  </a:rPr>
                  <a:t>x</a:t>
                </a:r>
                <a:endParaRPr lang="en-US" sz="2800" dirty="0">
                  <a:solidFill>
                    <a:srgbClr val="0033CC"/>
                  </a:solidFill>
                </a:endParaRPr>
              </a:p>
            </p:txBody>
          </p:sp>
          <p:cxnSp>
            <p:nvCxnSpPr>
              <p:cNvPr id="32" name="Straight Arrow Connector 31"/>
              <p:cNvCxnSpPr/>
              <p:nvPr/>
            </p:nvCxnSpPr>
            <p:spPr>
              <a:xfrm>
                <a:off x="2839565" y="2946895"/>
                <a:ext cx="0" cy="40229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1780604" y="2384105"/>
                <a:ext cx="1430776" cy="523220"/>
              </a:xfrm>
              <a:prstGeom prst="rect">
                <a:avLst/>
              </a:prstGeom>
            </p:spPr>
            <p:txBody>
              <a:bodyPr wrap="none">
                <a:spAutoFit/>
              </a:bodyPr>
              <a:lstStyle/>
              <a:p>
                <a:r>
                  <a:rPr lang="en-US" sz="2800" b="1" dirty="0" smtClean="0">
                    <a:solidFill>
                      <a:srgbClr val="0033CC"/>
                    </a:solidFill>
                  </a:rPr>
                  <a:t>CODE(P)</a:t>
                </a:r>
                <a:endParaRPr lang="en-US" sz="2800" dirty="0">
                  <a:solidFill>
                    <a:srgbClr val="0033CC"/>
                  </a:solidFill>
                </a:endParaRPr>
              </a:p>
            </p:txBody>
          </p:sp>
        </p:grpSp>
        <p:sp>
          <p:nvSpPr>
            <p:cNvPr id="13" name="Rectangle 12"/>
            <p:cNvSpPr/>
            <p:nvPr/>
          </p:nvSpPr>
          <p:spPr>
            <a:xfrm>
              <a:off x="1857496" y="3433865"/>
              <a:ext cx="2920919" cy="564204"/>
            </a:xfrm>
            <a:prstGeom prst="rect">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400" dirty="0" err="1" smtClean="0">
                  <a:latin typeface="Consolas" panose="020B0609020204030204" pitchFamily="49" charset="0"/>
                  <a:cs typeface="Consolas" panose="020B0609020204030204" pitchFamily="49" charset="0"/>
                </a:rPr>
                <a:t>Hardcoder</a:t>
              </a:r>
              <a:endParaRPr lang="en-US" sz="2400" dirty="0">
                <a:latin typeface="Consolas" panose="020B0609020204030204" pitchFamily="49" charset="0"/>
                <a:cs typeface="Consolas" panose="020B0609020204030204" pitchFamily="49" charset="0"/>
              </a:endParaRPr>
            </a:p>
          </p:txBody>
        </p:sp>
        <p:sp>
          <p:nvSpPr>
            <p:cNvPr id="28" name="Rectangle 27"/>
            <p:cNvSpPr/>
            <p:nvPr/>
          </p:nvSpPr>
          <p:spPr>
            <a:xfrm>
              <a:off x="3342566" y="4041589"/>
              <a:ext cx="1492140" cy="523220"/>
            </a:xfrm>
            <a:prstGeom prst="rect">
              <a:avLst/>
            </a:prstGeom>
          </p:spPr>
          <p:txBody>
            <a:bodyPr wrap="none">
              <a:spAutoFit/>
            </a:bodyPr>
            <a:lstStyle/>
            <a:p>
              <a:pPr lvl="0"/>
              <a:r>
                <a:rPr lang="en-US" sz="2800" b="1" dirty="0" smtClean="0"/>
                <a:t>CODE(Q)</a:t>
              </a:r>
              <a:endParaRPr lang="en-US" sz="2800" dirty="0"/>
            </a:p>
          </p:txBody>
        </p:sp>
        <p:sp>
          <p:nvSpPr>
            <p:cNvPr id="44" name="Rectangle 43"/>
            <p:cNvSpPr/>
            <p:nvPr/>
          </p:nvSpPr>
          <p:spPr>
            <a:xfrm>
              <a:off x="1697618" y="3319668"/>
              <a:ext cx="3289895" cy="2490281"/>
            </a:xfrm>
            <a:prstGeom prst="rect">
              <a:avLst/>
            </a:prstGeom>
            <a:ln>
              <a:solidFill>
                <a:srgbClr val="0033C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Rectangle 44"/>
            <p:cNvSpPr/>
            <p:nvPr/>
          </p:nvSpPr>
          <p:spPr>
            <a:xfrm>
              <a:off x="1633717" y="4336689"/>
              <a:ext cx="546945" cy="584775"/>
            </a:xfrm>
            <a:prstGeom prst="rect">
              <a:avLst/>
            </a:prstGeom>
          </p:spPr>
          <p:txBody>
            <a:bodyPr wrap="none">
              <a:spAutoFit/>
            </a:bodyPr>
            <a:lstStyle/>
            <a:p>
              <a:r>
                <a:rPr lang="en-US" sz="3200" b="1" dirty="0" smtClean="0">
                  <a:solidFill>
                    <a:srgbClr val="0033CC"/>
                  </a:solidFill>
                  <a:latin typeface="Franklin Gothic Medium"/>
                </a:rPr>
                <a:t>H’</a:t>
              </a:r>
              <a:endParaRPr lang="en-US" dirty="0"/>
            </a:p>
          </p:txBody>
        </p:sp>
      </p:grpSp>
      <p:sp>
        <p:nvSpPr>
          <p:cNvPr id="34" name="TextBox 33"/>
          <p:cNvSpPr txBox="1"/>
          <p:nvPr/>
        </p:nvSpPr>
        <p:spPr>
          <a:xfrm>
            <a:off x="3682228" y="2078059"/>
            <a:ext cx="5309915" cy="3625608"/>
          </a:xfrm>
          <a:prstGeom prst="rect">
            <a:avLst/>
          </a:prstGeom>
          <a:solidFill>
            <a:schemeClr val="bg1">
              <a:lumMod val="95000"/>
            </a:schemeClr>
          </a:solidFill>
        </p:spPr>
        <p:txBody>
          <a:bodyPr wrap="none" rtlCol="0">
            <a:spAutoFit/>
          </a:bodyPr>
          <a:lstStyle/>
          <a:p>
            <a:pPr lvl="0">
              <a:spcBef>
                <a:spcPct val="20000"/>
              </a:spcBef>
            </a:pPr>
            <a:r>
              <a:rPr lang="en-US" sz="2800" b="1" dirty="0" smtClean="0">
                <a:solidFill>
                  <a:srgbClr val="0033CC"/>
                </a:solidFill>
                <a:latin typeface="Franklin Gothic Medium"/>
              </a:rPr>
              <a:t>H</a:t>
            </a:r>
            <a:r>
              <a:rPr lang="en-US" sz="2800" b="1" i="1" dirty="0" smtClean="0">
                <a:solidFill>
                  <a:srgbClr val="0033CC"/>
                </a:solidFill>
                <a:latin typeface="Franklin Gothic Medium"/>
              </a:rPr>
              <a:t>’ </a:t>
            </a:r>
            <a:r>
              <a:rPr lang="en-US" sz="2800" i="1" dirty="0" smtClean="0">
                <a:latin typeface="Franklin Gothic Medium" panose="020B0603020102020204" pitchFamily="34" charset="0"/>
              </a:rPr>
              <a:t>outputs true on inputs</a:t>
            </a:r>
          </a:p>
          <a:p>
            <a:pPr lvl="0">
              <a:spcBef>
                <a:spcPct val="20000"/>
              </a:spcBef>
            </a:pPr>
            <a:r>
              <a:rPr lang="en-US" sz="2800" b="1" dirty="0">
                <a:solidFill>
                  <a:srgbClr val="FFC000"/>
                </a:solidFill>
                <a:latin typeface="Franklin Gothic Medium" panose="020B0603020102020204" pitchFamily="34" charset="0"/>
              </a:rPr>
              <a:t> </a:t>
            </a:r>
            <a:r>
              <a:rPr lang="en-US" sz="2800" b="1" dirty="0" smtClean="0">
                <a:solidFill>
                  <a:srgbClr val="FFC000"/>
                </a:solidFill>
                <a:latin typeface="Franklin Gothic Medium" panose="020B0603020102020204" pitchFamily="34" charset="0"/>
              </a:rPr>
              <a:t>    </a:t>
            </a:r>
            <a:r>
              <a:rPr lang="en-US" sz="2800" b="1" dirty="0" smtClean="0">
                <a:solidFill>
                  <a:srgbClr val="0033CC"/>
                </a:solidFill>
                <a:latin typeface="Franklin Gothic Medium" panose="020B0603020102020204" pitchFamily="34" charset="0"/>
              </a:rPr>
              <a:t>CODE(P)</a:t>
            </a:r>
            <a:r>
              <a:rPr lang="en-US" sz="2800" b="1" dirty="0" smtClean="0">
                <a:solidFill>
                  <a:srgbClr val="FFC000"/>
                </a:solidFill>
                <a:latin typeface="Franklin Gothic Medium" panose="020B0603020102020204" pitchFamily="34" charset="0"/>
              </a:rPr>
              <a:t> </a:t>
            </a:r>
            <a:r>
              <a:rPr lang="en-US" sz="2800" i="1" dirty="0" smtClean="0">
                <a:latin typeface="Franklin Gothic Medium" panose="020B0603020102020204" pitchFamily="34" charset="0"/>
              </a:rPr>
              <a:t>and</a:t>
            </a:r>
            <a:r>
              <a:rPr lang="en-US" sz="2800" dirty="0" smtClean="0">
                <a:latin typeface="Franklin Gothic Medium" panose="020B0603020102020204" pitchFamily="34" charset="0"/>
              </a:rPr>
              <a:t> </a:t>
            </a:r>
            <a:r>
              <a:rPr lang="en-US" sz="2800" b="1" dirty="0" smtClean="0">
                <a:solidFill>
                  <a:srgbClr val="0033CC"/>
                </a:solidFill>
                <a:latin typeface="Franklin Gothic Medium" panose="020B0603020102020204" pitchFamily="34" charset="0"/>
              </a:rPr>
              <a:t>x</a:t>
            </a:r>
          </a:p>
          <a:p>
            <a:pPr lvl="0">
              <a:spcBef>
                <a:spcPct val="20000"/>
              </a:spcBef>
            </a:pPr>
            <a:r>
              <a:rPr lang="en-US" sz="2800" i="1" dirty="0" err="1" smtClean="0">
                <a:latin typeface="Franklin Gothic Medium" panose="020B0603020102020204" pitchFamily="34" charset="0"/>
              </a:rPr>
              <a:t>iff</a:t>
            </a:r>
            <a:r>
              <a:rPr lang="en-US" sz="2800" dirty="0" smtClean="0">
                <a:latin typeface="Franklin Gothic Medium" panose="020B0603020102020204" pitchFamily="34" charset="0"/>
              </a:rPr>
              <a:t> </a:t>
            </a:r>
            <a:r>
              <a:rPr lang="en-US" sz="2800" b="1" dirty="0" smtClean="0">
                <a:solidFill>
                  <a:srgbClr val="FFC000"/>
                </a:solidFill>
                <a:latin typeface="Franklin Gothic Medium"/>
              </a:rPr>
              <a:t>A</a:t>
            </a:r>
            <a:r>
              <a:rPr lang="en-US" sz="2800" dirty="0" smtClean="0">
                <a:solidFill>
                  <a:prstClr val="black"/>
                </a:solidFill>
                <a:latin typeface="Franklin Gothic Medium"/>
              </a:rPr>
              <a:t> outputs true </a:t>
            </a:r>
          </a:p>
          <a:p>
            <a:pPr lvl="0">
              <a:spcBef>
                <a:spcPct val="20000"/>
              </a:spcBef>
            </a:pPr>
            <a:r>
              <a:rPr lang="en-US" sz="2800" dirty="0" smtClean="0">
                <a:solidFill>
                  <a:prstClr val="black"/>
                </a:solidFill>
                <a:latin typeface="Franklin Gothic Medium"/>
              </a:rPr>
              <a:t>	on input CODE(Q) </a:t>
            </a:r>
            <a:r>
              <a:rPr lang="en-US" sz="2000" dirty="0" smtClean="0">
                <a:solidFill>
                  <a:srgbClr val="FF0000"/>
                </a:solidFill>
                <a:latin typeface="Franklin Gothic Medium"/>
              </a:rPr>
              <a:t>by diagram</a:t>
            </a:r>
            <a:endParaRPr lang="en-US" sz="2800" dirty="0" smtClean="0">
              <a:solidFill>
                <a:srgbClr val="FF0000"/>
              </a:solidFill>
              <a:latin typeface="Franklin Gothic Medium"/>
            </a:endParaRPr>
          </a:p>
          <a:p>
            <a:pPr lvl="0">
              <a:spcBef>
                <a:spcPct val="20000"/>
              </a:spcBef>
            </a:pPr>
            <a:r>
              <a:rPr lang="en-US" sz="2800" dirty="0" err="1" smtClean="0">
                <a:solidFill>
                  <a:prstClr val="black"/>
                </a:solidFill>
                <a:latin typeface="Franklin Gothic Medium"/>
              </a:rPr>
              <a:t>iff</a:t>
            </a:r>
            <a:r>
              <a:rPr lang="en-US" sz="2800" dirty="0" smtClean="0">
                <a:solidFill>
                  <a:prstClr val="black"/>
                </a:solidFill>
                <a:latin typeface="Franklin Gothic Medium"/>
              </a:rPr>
              <a:t> </a:t>
            </a:r>
            <a:r>
              <a:rPr lang="en-US" sz="2800" dirty="0">
                <a:solidFill>
                  <a:prstClr val="black"/>
                </a:solidFill>
                <a:latin typeface="Franklin Gothic Medium"/>
              </a:rPr>
              <a:t>Q() </a:t>
            </a:r>
            <a:r>
              <a:rPr lang="en-US" sz="2800" dirty="0" smtClean="0">
                <a:solidFill>
                  <a:prstClr val="black"/>
                </a:solidFill>
                <a:latin typeface="Franklin Gothic Medium"/>
              </a:rPr>
              <a:t>reads no input</a:t>
            </a:r>
          </a:p>
          <a:p>
            <a:pPr lvl="0">
              <a:spcBef>
                <a:spcPct val="20000"/>
              </a:spcBef>
            </a:pPr>
            <a:r>
              <a:rPr lang="en-US" sz="2800" dirty="0" smtClean="0">
                <a:solidFill>
                  <a:prstClr val="black"/>
                </a:solidFill>
                <a:latin typeface="Franklin Gothic Medium"/>
              </a:rPr>
              <a:t>      and (always) halts </a:t>
            </a:r>
            <a:r>
              <a:rPr lang="en-US" sz="2000" dirty="0" smtClean="0">
                <a:solidFill>
                  <a:srgbClr val="FF0000"/>
                </a:solidFill>
                <a:latin typeface="Franklin Gothic Medium"/>
              </a:rPr>
              <a:t>by property of A</a:t>
            </a:r>
            <a:endParaRPr lang="en-US" sz="2400" dirty="0" smtClean="0">
              <a:solidFill>
                <a:srgbClr val="FF0000"/>
              </a:solidFill>
              <a:latin typeface="Franklin Gothic Medium"/>
            </a:endParaRPr>
          </a:p>
          <a:p>
            <a:pPr lvl="0">
              <a:spcBef>
                <a:spcPct val="20000"/>
              </a:spcBef>
            </a:pPr>
            <a:r>
              <a:rPr lang="en-US" sz="2800" i="1" dirty="0" err="1" smtClean="0">
                <a:solidFill>
                  <a:prstClr val="black"/>
                </a:solidFill>
                <a:latin typeface="Franklin Gothic Medium"/>
              </a:rPr>
              <a:t>iff</a:t>
            </a:r>
            <a:r>
              <a:rPr lang="en-US" sz="2800" dirty="0" smtClean="0">
                <a:solidFill>
                  <a:prstClr val="black"/>
                </a:solidFill>
                <a:latin typeface="Franklin Gothic Medium"/>
              </a:rPr>
              <a:t> P(x) </a:t>
            </a:r>
            <a:r>
              <a:rPr lang="en-US" sz="2800" i="1" dirty="0" smtClean="0">
                <a:solidFill>
                  <a:prstClr val="black"/>
                </a:solidFill>
                <a:latin typeface="Franklin Gothic Medium"/>
              </a:rPr>
              <a:t>halts </a:t>
            </a:r>
            <a:r>
              <a:rPr lang="en-US" sz="2000" dirty="0" smtClean="0">
                <a:solidFill>
                  <a:srgbClr val="FF0000"/>
                </a:solidFill>
                <a:latin typeface="Franklin Gothic Medium"/>
              </a:rPr>
              <a:t>by definition of </a:t>
            </a:r>
            <a:r>
              <a:rPr lang="en-US" sz="2000" dirty="0" err="1" smtClean="0">
                <a:solidFill>
                  <a:srgbClr val="FF0000"/>
                </a:solidFill>
                <a:latin typeface="Franklin Gothic Medium"/>
              </a:rPr>
              <a:t>Hardcoder</a:t>
            </a:r>
            <a:endParaRPr lang="en-US" sz="2800" dirty="0">
              <a:solidFill>
                <a:srgbClr val="FF0000"/>
              </a:solidFill>
              <a:latin typeface="Franklin Gothic Medium"/>
            </a:endParaRPr>
          </a:p>
        </p:txBody>
      </p:sp>
      <p:sp>
        <p:nvSpPr>
          <p:cNvPr id="3" name="TextBox 2"/>
          <p:cNvSpPr txBox="1"/>
          <p:nvPr/>
        </p:nvSpPr>
        <p:spPr>
          <a:xfrm>
            <a:off x="4265143" y="5825891"/>
            <a:ext cx="4727000" cy="830997"/>
          </a:xfrm>
          <a:prstGeom prst="rect">
            <a:avLst/>
          </a:prstGeom>
          <a:noFill/>
          <a:ln w="28575">
            <a:solidFill>
              <a:schemeClr val="tx1"/>
            </a:solidFill>
          </a:ln>
        </p:spPr>
        <p:txBody>
          <a:bodyPr wrap="none" rtlCol="0">
            <a:spAutoFit/>
          </a:bodyPr>
          <a:lstStyle/>
          <a:p>
            <a:r>
              <a:rPr lang="en-US" sz="2400" dirty="0" smtClean="0">
                <a:latin typeface="Franklin Gothic Medium"/>
                <a:cs typeface="Franklin Gothic Medium"/>
              </a:rPr>
              <a:t>If </a:t>
            </a:r>
            <a:r>
              <a:rPr lang="en-US" sz="2400" b="1" dirty="0" smtClean="0">
                <a:solidFill>
                  <a:srgbClr val="FFC000"/>
                </a:solidFill>
                <a:latin typeface="Franklin Gothic Medium"/>
                <a:cs typeface="Franklin Gothic Medium"/>
              </a:rPr>
              <a:t>A</a:t>
            </a:r>
            <a:r>
              <a:rPr lang="en-US" sz="2400" dirty="0" smtClean="0">
                <a:latin typeface="Franklin Gothic Medium"/>
                <a:cs typeface="Franklin Gothic Medium"/>
              </a:rPr>
              <a:t> existed then </a:t>
            </a:r>
            <a:r>
              <a:rPr lang="en-US" sz="2400" b="1" dirty="0" smtClean="0">
                <a:solidFill>
                  <a:srgbClr val="0033CC"/>
                </a:solidFill>
                <a:latin typeface="Franklin Gothic Medium"/>
                <a:cs typeface="Franklin Gothic Medium"/>
              </a:rPr>
              <a:t>H’</a:t>
            </a:r>
            <a:r>
              <a:rPr lang="en-US" sz="2400" dirty="0" smtClean="0">
                <a:latin typeface="Franklin Gothic Medium"/>
                <a:cs typeface="Franklin Gothic Medium"/>
              </a:rPr>
              <a:t> would solve the</a:t>
            </a:r>
          </a:p>
          <a:p>
            <a:r>
              <a:rPr lang="en-US" sz="2400" dirty="0" smtClean="0">
                <a:latin typeface="Franklin Gothic Medium"/>
                <a:cs typeface="Franklin Gothic Medium"/>
              </a:rPr>
              <a:t>Halting Problem:    Impossible</a:t>
            </a:r>
          </a:p>
        </p:txBody>
      </p:sp>
    </p:spTree>
    <p:extLst>
      <p:ext uri="{BB962C8B-B14F-4D97-AF65-F5344CB8AC3E}">
        <p14:creationId xmlns:p14="http://schemas.microsoft.com/office/powerpoint/2010/main" val="379297363"/>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normAutofit/>
          </a:bodyPr>
          <a:lstStyle/>
          <a:p>
            <a:pPr eaLnBrk="1" hangingPunct="1"/>
            <a:r>
              <a:rPr lang="en-US" sz="2800" dirty="0" smtClean="0"/>
              <a:t>Showing </a:t>
            </a:r>
            <a:r>
              <a:rPr lang="en-US" sz="2800" b="1" dirty="0" smtClean="0"/>
              <a:t>EQUIV</a:t>
            </a:r>
            <a:r>
              <a:rPr lang="en-US" sz="2800" dirty="0" smtClean="0"/>
              <a:t> is Undecidable </a:t>
            </a:r>
          </a:p>
        </p:txBody>
      </p:sp>
      <p:sp>
        <p:nvSpPr>
          <p:cNvPr id="25604" name="Rectangle 3"/>
          <p:cNvSpPr>
            <a:spLocks noGrp="1" noChangeArrowheads="1"/>
          </p:cNvSpPr>
          <p:nvPr>
            <p:ph type="body" idx="1"/>
          </p:nvPr>
        </p:nvSpPr>
        <p:spPr>
          <a:xfrm>
            <a:off x="457200" y="942058"/>
            <a:ext cx="8229600" cy="1051318"/>
          </a:xfrm>
        </p:spPr>
        <p:txBody>
          <a:bodyPr>
            <a:normAutofit fontScale="92500" lnSpcReduction="20000"/>
          </a:bodyPr>
          <a:lstStyle/>
          <a:p>
            <a:pPr marL="0" indent="0" eaLnBrk="1" hangingPunct="1">
              <a:buNone/>
            </a:pPr>
            <a:r>
              <a:rPr lang="en-US" sz="2600" dirty="0" smtClean="0"/>
              <a:t>Consider the set:</a:t>
            </a:r>
          </a:p>
          <a:p>
            <a:pPr marL="0" lvl="0" indent="0" algn="ctr">
              <a:buNone/>
            </a:pPr>
            <a:r>
              <a:rPr lang="en-US" sz="2500" b="1" dirty="0">
                <a:solidFill>
                  <a:srgbClr val="FF0000"/>
                </a:solidFill>
              </a:rPr>
              <a:t>EQUIV</a:t>
            </a:r>
            <a:r>
              <a:rPr lang="en-US" sz="2500" dirty="0">
                <a:solidFill>
                  <a:srgbClr val="C00000"/>
                </a:solidFill>
              </a:rPr>
              <a:t> </a:t>
            </a:r>
            <a:r>
              <a:rPr lang="en-US" sz="2500" dirty="0">
                <a:solidFill>
                  <a:prstClr val="black"/>
                </a:solidFill>
              </a:rPr>
              <a:t>= {(CODE(P), </a:t>
            </a:r>
            <a:r>
              <a:rPr lang="en-US" sz="2500" dirty="0" smtClean="0">
                <a:solidFill>
                  <a:prstClr val="black"/>
                </a:solidFill>
              </a:rPr>
              <a:t>CODE(R)): </a:t>
            </a:r>
            <a:r>
              <a:rPr lang="en-US" sz="2500" dirty="0">
                <a:solidFill>
                  <a:prstClr val="black"/>
                </a:solidFill>
              </a:rPr>
              <a:t>P, </a:t>
            </a:r>
            <a:r>
              <a:rPr lang="en-US" sz="2500" dirty="0" smtClean="0">
                <a:solidFill>
                  <a:prstClr val="black"/>
                </a:solidFill>
              </a:rPr>
              <a:t>R </a:t>
            </a:r>
            <a:r>
              <a:rPr lang="en-US" sz="2500" dirty="0">
                <a:solidFill>
                  <a:prstClr val="black"/>
                </a:solidFill>
              </a:rPr>
              <a:t>are programs, P(x) = </a:t>
            </a:r>
            <a:r>
              <a:rPr lang="en-US" sz="2500" dirty="0" smtClean="0">
                <a:solidFill>
                  <a:prstClr val="black"/>
                </a:solidFill>
              </a:rPr>
              <a:t>R(x</a:t>
            </a:r>
            <a:r>
              <a:rPr lang="en-US" sz="2500" dirty="0">
                <a:solidFill>
                  <a:prstClr val="black"/>
                </a:solidFill>
              </a:rPr>
              <a:t>) for 	 	  all inputs x}</a:t>
            </a:r>
          </a:p>
        </p:txBody>
      </p:sp>
      <p:cxnSp>
        <p:nvCxnSpPr>
          <p:cNvPr id="11" name="Straight Arrow Connector 10"/>
          <p:cNvCxnSpPr/>
          <p:nvPr/>
        </p:nvCxnSpPr>
        <p:spPr>
          <a:xfrm>
            <a:off x="3184102" y="2048047"/>
            <a:ext cx="0" cy="712794"/>
          </a:xfrm>
          <a:prstGeom prst="straightConnector1">
            <a:avLst/>
          </a:prstGeom>
          <a:ln w="28575">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64032" y="2760841"/>
            <a:ext cx="8489442" cy="2031325"/>
          </a:xfrm>
          <a:prstGeom prst="rect">
            <a:avLst/>
          </a:prstGeom>
          <a:noFill/>
          <a:ln w="28575">
            <a:solidFill>
              <a:schemeClr val="tx1"/>
            </a:solidFill>
          </a:ln>
        </p:spPr>
        <p:txBody>
          <a:bodyPr wrap="square" rtlCol="0">
            <a:spAutoFit/>
          </a:bodyPr>
          <a:lstStyle/>
          <a:p>
            <a:r>
              <a:rPr lang="en-US" dirty="0" smtClean="0">
                <a:solidFill>
                  <a:prstClr val="black"/>
                </a:solidFill>
                <a:latin typeface="Franklin Gothic Medium"/>
                <a:cs typeface="Franklin Gothic Medium"/>
              </a:rPr>
              <a:t>Step 1</a:t>
            </a:r>
            <a:r>
              <a:rPr lang="en-US" dirty="0">
                <a:solidFill>
                  <a:prstClr val="black"/>
                </a:solidFill>
                <a:latin typeface="Franklin Gothic Medium"/>
                <a:cs typeface="Franklin Gothic Medium"/>
              </a:rPr>
              <a:t>: Construct P:</a:t>
            </a:r>
          </a:p>
          <a:p>
            <a:pPr lvl="0"/>
            <a:r>
              <a:rPr lang="en-US" dirty="0">
                <a:solidFill>
                  <a:prstClr val="black"/>
                </a:solidFill>
                <a:latin typeface="Franklin Gothic Medium"/>
                <a:cs typeface="Franklin Gothic Medium"/>
              </a:rPr>
              <a:t>		</a:t>
            </a:r>
            <a:r>
              <a:rPr lang="en-US" dirty="0">
                <a:solidFill>
                  <a:prstClr val="black"/>
                </a:solidFill>
                <a:latin typeface="Consolas" panose="020B0609020204030204" pitchFamily="49" charset="0"/>
                <a:cs typeface="Consolas" panose="020B0609020204030204" pitchFamily="49" charset="0"/>
              </a:rPr>
              <a:t>public static </a:t>
            </a:r>
            <a:r>
              <a:rPr lang="en-US" dirty="0" err="1" smtClean="0">
                <a:solidFill>
                  <a:prstClr val="black"/>
                </a:solidFill>
                <a:latin typeface="Consolas" panose="020B0609020204030204" pitchFamily="49" charset="0"/>
                <a:cs typeface="Consolas" panose="020B0609020204030204" pitchFamily="49" charset="0"/>
              </a:rPr>
              <a:t>boolean</a:t>
            </a:r>
            <a:r>
              <a:rPr lang="en-US" dirty="0" smtClean="0">
                <a:solidFill>
                  <a:prstClr val="black"/>
                </a:solidFill>
                <a:latin typeface="Consolas" panose="020B0609020204030204" pitchFamily="49" charset="0"/>
                <a:cs typeface="Consolas" panose="020B0609020204030204" pitchFamily="49" charset="0"/>
              </a:rPr>
              <a:t> </a:t>
            </a:r>
            <a:r>
              <a:rPr lang="en-US" dirty="0">
                <a:solidFill>
                  <a:prstClr val="black"/>
                </a:solidFill>
                <a:latin typeface="Consolas" panose="020B0609020204030204" pitchFamily="49" charset="0"/>
                <a:cs typeface="Consolas" panose="020B0609020204030204" pitchFamily="49" charset="0"/>
              </a:rPr>
              <a:t>P() </a:t>
            </a:r>
            <a:r>
              <a:rPr lang="en-US" dirty="0" smtClean="0">
                <a:solidFill>
                  <a:prstClr val="black"/>
                </a:solidFill>
                <a:latin typeface="Consolas" panose="020B0609020204030204" pitchFamily="49" charset="0"/>
                <a:cs typeface="Consolas" panose="020B0609020204030204" pitchFamily="49" charset="0"/>
              </a:rPr>
              <a:t>{return </a:t>
            </a:r>
            <a:r>
              <a:rPr lang="en-US" dirty="0">
                <a:solidFill>
                  <a:prstClr val="black"/>
                </a:solidFill>
                <a:latin typeface="Consolas" panose="020B0609020204030204" pitchFamily="49" charset="0"/>
                <a:cs typeface="Consolas" panose="020B0609020204030204" pitchFamily="49" charset="0"/>
              </a:rPr>
              <a:t>true;}</a:t>
            </a:r>
          </a:p>
          <a:p>
            <a:pPr lvl="0"/>
            <a:r>
              <a:rPr lang="en-US" dirty="0">
                <a:solidFill>
                  <a:prstClr val="black"/>
                </a:solidFill>
                <a:latin typeface="Franklin Gothic Medium"/>
                <a:cs typeface="Franklin Gothic Medium"/>
              </a:rPr>
              <a:t>Step 2: Construct </a:t>
            </a:r>
            <a:r>
              <a:rPr lang="en-US" dirty="0" smtClean="0">
                <a:solidFill>
                  <a:prstClr val="black"/>
                </a:solidFill>
                <a:latin typeface="Franklin Gothic Medium"/>
                <a:cs typeface="Franklin Gothic Medium"/>
              </a:rPr>
              <a:t>R:</a:t>
            </a:r>
            <a:endParaRPr lang="en-US" dirty="0">
              <a:solidFill>
                <a:prstClr val="black"/>
              </a:solidFill>
              <a:latin typeface="Franklin Gothic Medium"/>
              <a:cs typeface="Franklin Gothic Medium"/>
            </a:endParaRPr>
          </a:p>
          <a:p>
            <a:pPr lvl="0"/>
            <a:r>
              <a:rPr lang="en-US" dirty="0">
                <a:solidFill>
                  <a:prstClr val="black"/>
                </a:solidFill>
                <a:latin typeface="Franklin Gothic Medium"/>
                <a:cs typeface="Franklin Gothic Medium"/>
              </a:rPr>
              <a:t>	Step </a:t>
            </a:r>
            <a:r>
              <a:rPr lang="en-US" dirty="0" smtClean="0">
                <a:solidFill>
                  <a:prstClr val="black"/>
                </a:solidFill>
                <a:latin typeface="Franklin Gothic Medium"/>
                <a:cs typeface="Franklin Gothic Medium"/>
              </a:rPr>
              <a:t>a: </a:t>
            </a:r>
            <a:r>
              <a:rPr lang="en-US" dirty="0">
                <a:solidFill>
                  <a:prstClr val="black"/>
                </a:solidFill>
                <a:latin typeface="Franklin Gothic Medium"/>
                <a:cs typeface="Franklin Gothic Medium"/>
              </a:rPr>
              <a:t>Replace return type of </a:t>
            </a:r>
            <a:r>
              <a:rPr lang="en-US" dirty="0" smtClean="0">
                <a:solidFill>
                  <a:prstClr val="black"/>
                </a:solidFill>
                <a:latin typeface="Franklin Gothic Medium"/>
                <a:cs typeface="Franklin Gothic Medium"/>
              </a:rPr>
              <a:t>Q </a:t>
            </a:r>
            <a:r>
              <a:rPr lang="en-US" dirty="0">
                <a:solidFill>
                  <a:prstClr val="black"/>
                </a:solidFill>
                <a:latin typeface="Franklin Gothic Medium"/>
                <a:cs typeface="Franklin Gothic Medium"/>
              </a:rPr>
              <a:t>with </a:t>
            </a:r>
            <a:r>
              <a:rPr lang="en-US" dirty="0" err="1">
                <a:solidFill>
                  <a:prstClr val="black"/>
                </a:solidFill>
                <a:latin typeface="Franklin Gothic Medium"/>
                <a:cs typeface="Franklin Gothic Medium"/>
              </a:rPr>
              <a:t>boolean</a:t>
            </a:r>
            <a:endParaRPr lang="en-US" dirty="0">
              <a:solidFill>
                <a:prstClr val="black"/>
              </a:solidFill>
              <a:latin typeface="Franklin Gothic Medium"/>
              <a:cs typeface="Franklin Gothic Medium"/>
            </a:endParaRPr>
          </a:p>
          <a:p>
            <a:pPr lvl="0"/>
            <a:r>
              <a:rPr lang="en-US" dirty="0">
                <a:solidFill>
                  <a:prstClr val="black"/>
                </a:solidFill>
                <a:latin typeface="Franklin Gothic Medium"/>
                <a:cs typeface="Franklin Gothic Medium"/>
              </a:rPr>
              <a:t>	Step </a:t>
            </a:r>
            <a:r>
              <a:rPr lang="en-US" dirty="0" smtClean="0">
                <a:solidFill>
                  <a:prstClr val="black"/>
                </a:solidFill>
                <a:latin typeface="Franklin Gothic Medium"/>
                <a:cs typeface="Franklin Gothic Medium"/>
              </a:rPr>
              <a:t>b: </a:t>
            </a:r>
            <a:r>
              <a:rPr lang="en-US" dirty="0">
                <a:solidFill>
                  <a:prstClr val="black"/>
                </a:solidFill>
                <a:latin typeface="Franklin Gothic Medium"/>
                <a:cs typeface="Franklin Gothic Medium"/>
              </a:rPr>
              <a:t>Replace all return values with </a:t>
            </a:r>
            <a:r>
              <a:rPr lang="en-US" dirty="0" smtClean="0">
                <a:solidFill>
                  <a:prstClr val="black"/>
                </a:solidFill>
                <a:latin typeface="Franklin Gothic Medium"/>
                <a:cs typeface="Franklin Gothic Medium"/>
              </a:rPr>
              <a:t>true</a:t>
            </a:r>
            <a:endParaRPr lang="en-US" dirty="0">
              <a:solidFill>
                <a:prstClr val="black"/>
              </a:solidFill>
              <a:latin typeface="Franklin Gothic Medium"/>
              <a:cs typeface="Franklin Gothic Medium"/>
            </a:endParaRPr>
          </a:p>
          <a:p>
            <a:pPr lvl="0"/>
            <a:r>
              <a:rPr lang="en-US" dirty="0">
                <a:solidFill>
                  <a:prstClr val="black"/>
                </a:solidFill>
                <a:latin typeface="Franklin Gothic Medium"/>
                <a:cs typeface="Franklin Gothic Medium"/>
              </a:rPr>
              <a:t>	Step </a:t>
            </a:r>
            <a:r>
              <a:rPr lang="en-US" dirty="0" smtClean="0">
                <a:solidFill>
                  <a:prstClr val="black"/>
                </a:solidFill>
                <a:latin typeface="Franklin Gothic Medium"/>
                <a:cs typeface="Franklin Gothic Medium"/>
              </a:rPr>
              <a:t>c: </a:t>
            </a:r>
            <a:r>
              <a:rPr lang="en-US" dirty="0">
                <a:solidFill>
                  <a:prstClr val="black"/>
                </a:solidFill>
                <a:latin typeface="Franklin Gothic Medium"/>
                <a:cs typeface="Franklin Gothic Medium"/>
              </a:rPr>
              <a:t>Add “return true;” to the end of the program</a:t>
            </a:r>
          </a:p>
          <a:p>
            <a:pPr lvl="0"/>
            <a:r>
              <a:rPr lang="en-US" b="1" dirty="0">
                <a:solidFill>
                  <a:prstClr val="black"/>
                </a:solidFill>
                <a:latin typeface="Franklin Gothic Medium"/>
                <a:cs typeface="Franklin Gothic Medium"/>
              </a:rPr>
              <a:t>	Call this program </a:t>
            </a:r>
            <a:r>
              <a:rPr lang="en-US" b="1" dirty="0" smtClean="0">
                <a:solidFill>
                  <a:prstClr val="black"/>
                </a:solidFill>
                <a:latin typeface="Franklin Gothic Medium"/>
                <a:cs typeface="Franklin Gothic Medium"/>
              </a:rPr>
              <a:t>R</a:t>
            </a:r>
            <a:endParaRPr lang="en-US" b="1" dirty="0">
              <a:solidFill>
                <a:prstClr val="black"/>
              </a:solidFill>
              <a:latin typeface="Franklin Gothic Medium"/>
              <a:cs typeface="Franklin Gothic Medium"/>
            </a:endParaRPr>
          </a:p>
        </p:txBody>
      </p:sp>
      <p:sp>
        <p:nvSpPr>
          <p:cNvPr id="20" name="Rectangle 19"/>
          <p:cNvSpPr/>
          <p:nvPr/>
        </p:nvSpPr>
        <p:spPr>
          <a:xfrm>
            <a:off x="4406983" y="5842067"/>
            <a:ext cx="3889291" cy="941146"/>
          </a:xfrm>
          <a:prstGeom prst="rect">
            <a:avLst/>
          </a:prstGeom>
          <a:effectLst/>
        </p:spPr>
        <p:style>
          <a:lnRef idx="2">
            <a:schemeClr val="accent1"/>
          </a:lnRef>
          <a:fillRef idx="0">
            <a:schemeClr val="accent1"/>
          </a:fillRef>
          <a:effectRef idx="1">
            <a:schemeClr val="accent1"/>
          </a:effectRef>
          <a:fontRef idx="minor">
            <a:schemeClr val="tx1"/>
          </a:fontRef>
        </p:style>
        <p:txBody>
          <a:bodyPr rtlCol="0" anchor="t"/>
          <a:lstStyle/>
          <a:p>
            <a:pPr algn="ctr"/>
            <a:r>
              <a:rPr lang="en-US" sz="2400" dirty="0" smtClean="0">
                <a:latin typeface="Franklin Gothic Medium" panose="020B0603020102020204" pitchFamily="34" charset="0"/>
              </a:rPr>
              <a:t>Answering with </a:t>
            </a:r>
            <a:r>
              <a:rPr lang="en-US" sz="2400" dirty="0" smtClean="0"/>
              <a:t>ANS</a:t>
            </a:r>
          </a:p>
          <a:p>
            <a:pPr algn="ctr"/>
            <a:r>
              <a:rPr lang="en-US" sz="2400" dirty="0">
                <a:latin typeface="Franklin Gothic Medium" panose="020B0603020102020204" pitchFamily="34" charset="0"/>
              </a:rPr>
              <a:t>w</a:t>
            </a:r>
            <a:r>
              <a:rPr lang="en-US" sz="2400" dirty="0" smtClean="0">
                <a:latin typeface="Franklin Gothic Medium" panose="020B0603020102020204" pitchFamily="34" charset="0"/>
              </a:rPr>
              <a:t>ould solve </a:t>
            </a:r>
            <a:r>
              <a:rPr lang="en-US" sz="2400" b="1" dirty="0" err="1" smtClean="0"/>
              <a:t>HaltsNoInput</a:t>
            </a:r>
            <a:r>
              <a:rPr lang="en-US" sz="2400" b="1" dirty="0" smtClean="0"/>
              <a:t>!</a:t>
            </a:r>
            <a:endParaRPr lang="en-US" sz="2400" dirty="0" smtClean="0"/>
          </a:p>
        </p:txBody>
      </p:sp>
      <p:grpSp>
        <p:nvGrpSpPr>
          <p:cNvPr id="8" name="Group 7"/>
          <p:cNvGrpSpPr/>
          <p:nvPr/>
        </p:nvGrpSpPr>
        <p:grpSpPr>
          <a:xfrm>
            <a:off x="1674014" y="5610225"/>
            <a:ext cx="2205190" cy="1122800"/>
            <a:chOff x="206542" y="5533849"/>
            <a:chExt cx="2220972" cy="1261529"/>
          </a:xfrm>
        </p:grpSpPr>
        <p:cxnSp>
          <p:nvCxnSpPr>
            <p:cNvPr id="6" name="Straight Arrow Connector 5"/>
            <p:cNvCxnSpPr/>
            <p:nvPr/>
          </p:nvCxnSpPr>
          <p:spPr>
            <a:xfrm>
              <a:off x="206542" y="5533849"/>
              <a:ext cx="250658" cy="532100"/>
            </a:xfrm>
            <a:prstGeom prst="straightConnector1">
              <a:avLst/>
            </a:prstGeom>
            <a:ln w="5080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2"/>
            <a:stretch>
              <a:fillRect/>
            </a:stretch>
          </p:blipFill>
          <p:spPr>
            <a:xfrm>
              <a:off x="222323" y="5584222"/>
              <a:ext cx="2205191" cy="738829"/>
            </a:xfrm>
            <a:prstGeom prst="rect">
              <a:avLst/>
            </a:prstGeom>
            <a:ln w="28575">
              <a:solidFill>
                <a:schemeClr val="tx1"/>
              </a:solidFill>
            </a:ln>
          </p:spPr>
        </p:pic>
        <p:sp>
          <p:nvSpPr>
            <p:cNvPr id="18" name="Folded Corner 17"/>
            <p:cNvSpPr/>
            <p:nvPr/>
          </p:nvSpPr>
          <p:spPr>
            <a:xfrm>
              <a:off x="378043" y="6357587"/>
              <a:ext cx="1939071" cy="437791"/>
            </a:xfrm>
            <a:prstGeom prst="foldedCorner">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t"/>
            <a:lstStyle/>
            <a:p>
              <a:r>
                <a:rPr lang="en-US" dirty="0" smtClean="0">
                  <a:latin typeface="Monaco"/>
                  <a:cs typeface="Monaco"/>
                </a:rPr>
                <a:t>&gt;&gt;&gt; ANS</a:t>
              </a:r>
              <a:endParaRPr lang="en-US" dirty="0">
                <a:latin typeface="Monaco"/>
                <a:cs typeface="Monaco"/>
              </a:endParaRPr>
            </a:p>
          </p:txBody>
        </p:sp>
        <p:sp>
          <p:nvSpPr>
            <p:cNvPr id="19" name="Isosceles Triangle 18"/>
            <p:cNvSpPr/>
            <p:nvPr/>
          </p:nvSpPr>
          <p:spPr>
            <a:xfrm>
              <a:off x="206542" y="5584222"/>
              <a:ext cx="2205190" cy="738829"/>
            </a:xfrm>
            <a:prstGeom prst="triangle">
              <a:avLst/>
            </a:prstGeom>
            <a:solidFill>
              <a:srgbClr val="FFFFFF">
                <a:alpha val="60000"/>
              </a:srgbClr>
            </a:solid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b="1" dirty="0" smtClean="0">
                  <a:solidFill>
                    <a:srgbClr val="FF0000"/>
                  </a:solidFill>
                </a:rPr>
                <a:t>EQUIV</a:t>
              </a:r>
            </a:p>
            <a:p>
              <a:pPr algn="ctr"/>
              <a:endParaRPr lang="en-US" b="1" dirty="0" smtClean="0"/>
            </a:p>
          </p:txBody>
        </p:sp>
      </p:grpSp>
      <p:sp>
        <p:nvSpPr>
          <p:cNvPr id="5" name="Rectangle 4"/>
          <p:cNvSpPr/>
          <p:nvPr/>
        </p:nvSpPr>
        <p:spPr>
          <a:xfrm>
            <a:off x="3186105" y="2149775"/>
            <a:ext cx="1354858" cy="477054"/>
          </a:xfrm>
          <a:prstGeom prst="rect">
            <a:avLst/>
          </a:prstGeom>
        </p:spPr>
        <p:txBody>
          <a:bodyPr wrap="none">
            <a:spAutoFit/>
          </a:bodyPr>
          <a:lstStyle/>
          <a:p>
            <a:r>
              <a:rPr lang="en-US" sz="2500" dirty="0" smtClean="0">
                <a:solidFill>
                  <a:prstClr val="black"/>
                </a:solidFill>
                <a:latin typeface="Franklin Gothic Medium"/>
              </a:rPr>
              <a:t>CODE(Q)</a:t>
            </a:r>
            <a:endParaRPr lang="en-US" dirty="0"/>
          </a:p>
        </p:txBody>
      </p:sp>
      <p:cxnSp>
        <p:nvCxnSpPr>
          <p:cNvPr id="22" name="Straight Arrow Connector 21"/>
          <p:cNvCxnSpPr/>
          <p:nvPr/>
        </p:nvCxnSpPr>
        <p:spPr>
          <a:xfrm>
            <a:off x="2806942" y="4792166"/>
            <a:ext cx="0" cy="839677"/>
          </a:xfrm>
          <a:prstGeom prst="straightConnector1">
            <a:avLst/>
          </a:prstGeom>
          <a:ln w="28575">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30220" y="4973477"/>
            <a:ext cx="2776722" cy="477054"/>
          </a:xfrm>
          <a:prstGeom prst="rect">
            <a:avLst/>
          </a:prstGeom>
        </p:spPr>
        <p:txBody>
          <a:bodyPr wrap="none">
            <a:spAutoFit/>
          </a:bodyPr>
          <a:lstStyle/>
          <a:p>
            <a:r>
              <a:rPr lang="en-US" sz="2500" dirty="0" smtClean="0">
                <a:solidFill>
                  <a:prstClr val="black"/>
                </a:solidFill>
                <a:latin typeface="Franklin Gothic Medium"/>
              </a:rPr>
              <a:t>(CODE(P),CODE(R))</a:t>
            </a:r>
            <a:endParaRPr lang="en-US" dirty="0"/>
          </a:p>
        </p:txBody>
      </p:sp>
      <p:sp>
        <p:nvSpPr>
          <p:cNvPr id="21" name="Rectangle 20"/>
          <p:cNvSpPr/>
          <p:nvPr/>
        </p:nvSpPr>
        <p:spPr>
          <a:xfrm>
            <a:off x="4728716" y="1993376"/>
            <a:ext cx="3670217" cy="544890"/>
          </a:xfrm>
          <a:prstGeom prst="rect">
            <a:avLst/>
          </a:prstGeom>
          <a:effectLst/>
        </p:spPr>
        <p:style>
          <a:lnRef idx="2">
            <a:schemeClr val="accent1"/>
          </a:lnRef>
          <a:fillRef idx="0">
            <a:schemeClr val="accent1"/>
          </a:fillRef>
          <a:effectRef idx="1">
            <a:schemeClr val="accent1"/>
          </a:effectRef>
          <a:fontRef idx="minor">
            <a:schemeClr val="tx1"/>
          </a:fontRef>
        </p:style>
        <p:txBody>
          <a:bodyPr rtlCol="0" anchor="t"/>
          <a:lstStyle/>
          <a:p>
            <a:pPr algn="ctr"/>
            <a:r>
              <a:rPr lang="en-US" sz="2600" b="1" dirty="0" smtClean="0"/>
              <a:t>Question: </a:t>
            </a:r>
            <a:r>
              <a:rPr lang="en-US" sz="2600" dirty="0" smtClean="0"/>
              <a:t>Does Q()</a:t>
            </a:r>
            <a:r>
              <a:rPr lang="en-US" sz="2600" dirty="0" smtClean="0">
                <a:latin typeface="+mj-lt"/>
                <a:cs typeface="Consolas" panose="020B0609020204030204" pitchFamily="49" charset="0"/>
              </a:rPr>
              <a:t> halt</a:t>
            </a:r>
            <a:r>
              <a:rPr lang="en-US" sz="2600" dirty="0" smtClean="0">
                <a:latin typeface="Consolas" panose="020B0609020204030204" pitchFamily="49" charset="0"/>
                <a:cs typeface="Consolas" panose="020B0609020204030204" pitchFamily="49" charset="0"/>
              </a:rPr>
              <a:t>?</a:t>
            </a:r>
            <a:endParaRPr lang="en-US" sz="2600" dirty="0" smtClean="0"/>
          </a:p>
        </p:txBody>
      </p:sp>
      <p:sp>
        <p:nvSpPr>
          <p:cNvPr id="25" name="Rectangle 24"/>
          <p:cNvSpPr/>
          <p:nvPr/>
        </p:nvSpPr>
        <p:spPr>
          <a:xfrm>
            <a:off x="3892157" y="4973477"/>
            <a:ext cx="4998096" cy="544890"/>
          </a:xfrm>
          <a:prstGeom prst="rect">
            <a:avLst/>
          </a:prstGeom>
          <a:effectLst/>
        </p:spPr>
        <p:style>
          <a:lnRef idx="2">
            <a:schemeClr val="accent1"/>
          </a:lnRef>
          <a:fillRef idx="0">
            <a:schemeClr val="accent1"/>
          </a:fillRef>
          <a:effectRef idx="1">
            <a:schemeClr val="accent1"/>
          </a:effectRef>
          <a:fontRef idx="minor">
            <a:schemeClr val="tx1"/>
          </a:fontRef>
        </p:style>
        <p:txBody>
          <a:bodyPr rtlCol="0" anchor="t"/>
          <a:lstStyle/>
          <a:p>
            <a:pPr algn="ctr"/>
            <a:r>
              <a:rPr lang="en-US" sz="2600" b="1" dirty="0" smtClean="0"/>
              <a:t>Question: </a:t>
            </a:r>
            <a:r>
              <a:rPr lang="en-US" sz="2600" dirty="0" smtClean="0"/>
              <a:t>Are P and R Equivalent</a:t>
            </a:r>
            <a:r>
              <a:rPr lang="en-US" sz="2600" dirty="0" smtClean="0">
                <a:latin typeface="Consolas" panose="020B0609020204030204" pitchFamily="49" charset="0"/>
                <a:cs typeface="Consolas" panose="020B0609020204030204" pitchFamily="49" charset="0"/>
              </a:rPr>
              <a:t>?</a:t>
            </a:r>
            <a:endParaRPr lang="en-US" sz="2600" dirty="0" smtClean="0"/>
          </a:p>
        </p:txBody>
      </p:sp>
      <p:sp>
        <p:nvSpPr>
          <p:cNvPr id="2" name="TextBox 1"/>
          <p:cNvSpPr txBox="1"/>
          <p:nvPr/>
        </p:nvSpPr>
        <p:spPr>
          <a:xfrm>
            <a:off x="3879204" y="4973477"/>
            <a:ext cx="184731" cy="461665"/>
          </a:xfrm>
          <a:prstGeom prst="rect">
            <a:avLst/>
          </a:prstGeom>
          <a:noFill/>
        </p:spPr>
        <p:txBody>
          <a:bodyPr wrap="none" rtlCol="0">
            <a:spAutoFit/>
          </a:bodyPr>
          <a:lstStyle/>
          <a:p>
            <a:endParaRPr lang="en-US" sz="2400" dirty="0" smtClean="0">
              <a:latin typeface="Franklin Gothic Medium"/>
              <a:cs typeface="Franklin Gothic Medium"/>
            </a:endParaRPr>
          </a:p>
        </p:txBody>
      </p:sp>
      <p:sp>
        <p:nvSpPr>
          <p:cNvPr id="3" name="TextBox 2"/>
          <p:cNvSpPr txBox="1"/>
          <p:nvPr/>
        </p:nvSpPr>
        <p:spPr>
          <a:xfrm>
            <a:off x="3972209" y="4973477"/>
            <a:ext cx="5145191" cy="1815882"/>
          </a:xfrm>
          <a:prstGeom prst="rect">
            <a:avLst/>
          </a:prstGeom>
          <a:solidFill>
            <a:schemeClr val="bg1">
              <a:lumMod val="95000"/>
            </a:schemeClr>
          </a:solidFill>
        </p:spPr>
        <p:txBody>
          <a:bodyPr wrap="none" rtlCol="0">
            <a:spAutoFit/>
          </a:bodyPr>
          <a:lstStyle/>
          <a:p>
            <a:r>
              <a:rPr lang="en-US" sz="2800" dirty="0" smtClean="0">
                <a:cs typeface="Franklin Gothic Medium"/>
              </a:rPr>
              <a:t>Combined program outputs </a:t>
            </a:r>
            <a:r>
              <a:rPr lang="en-US" sz="2800" b="1" dirty="0" smtClean="0">
                <a:latin typeface="Franklin Gothic Medium"/>
                <a:cs typeface="Franklin Gothic Medium"/>
              </a:rPr>
              <a:t>true</a:t>
            </a:r>
          </a:p>
          <a:p>
            <a:r>
              <a:rPr lang="en-US" sz="2800" dirty="0" err="1" smtClean="0">
                <a:cs typeface="Franklin Gothic Medium"/>
              </a:rPr>
              <a:t>iff</a:t>
            </a:r>
            <a:r>
              <a:rPr lang="en-US" sz="2800" dirty="0" smtClean="0">
                <a:cs typeface="Franklin Gothic Medium"/>
              </a:rPr>
              <a:t> </a:t>
            </a:r>
            <a:r>
              <a:rPr lang="en-US" sz="2800" b="1" dirty="0" smtClean="0">
                <a:cs typeface="Franklin Gothic Medium"/>
              </a:rPr>
              <a:t>P</a:t>
            </a:r>
            <a:r>
              <a:rPr lang="en-US" sz="2800" dirty="0" smtClean="0">
                <a:cs typeface="Franklin Gothic Medium"/>
              </a:rPr>
              <a:t> and </a:t>
            </a:r>
            <a:r>
              <a:rPr lang="en-US" sz="2800" b="1" dirty="0" smtClean="0">
                <a:cs typeface="Franklin Gothic Medium"/>
              </a:rPr>
              <a:t>R</a:t>
            </a:r>
            <a:r>
              <a:rPr lang="en-US" sz="2800" dirty="0" smtClean="0">
                <a:cs typeface="Franklin Gothic Medium"/>
              </a:rPr>
              <a:t> are equivalent </a:t>
            </a:r>
            <a:r>
              <a:rPr lang="en-US" sz="2000" dirty="0" smtClean="0">
                <a:solidFill>
                  <a:srgbClr val="FF0000"/>
                </a:solidFill>
                <a:latin typeface="Franklin Gothic Medium"/>
                <a:cs typeface="Franklin Gothic Medium"/>
              </a:rPr>
              <a:t>by diagram</a:t>
            </a:r>
            <a:endParaRPr lang="en-US" sz="2400" dirty="0" smtClean="0">
              <a:solidFill>
                <a:srgbClr val="FF0000"/>
              </a:solidFill>
              <a:latin typeface="Franklin Gothic Medium"/>
              <a:cs typeface="Franklin Gothic Medium"/>
            </a:endParaRPr>
          </a:p>
          <a:p>
            <a:r>
              <a:rPr lang="en-US" sz="2800" dirty="0" err="1" smtClean="0">
                <a:cs typeface="Franklin Gothic Medium"/>
              </a:rPr>
              <a:t>iff</a:t>
            </a:r>
            <a:r>
              <a:rPr lang="en-US" sz="2800" dirty="0" smtClean="0">
                <a:cs typeface="Franklin Gothic Medium"/>
              </a:rPr>
              <a:t> </a:t>
            </a:r>
            <a:r>
              <a:rPr lang="en-US" sz="2800" b="1" dirty="0" smtClean="0">
                <a:cs typeface="Franklin Gothic Medium"/>
              </a:rPr>
              <a:t>R</a:t>
            </a:r>
            <a:r>
              <a:rPr lang="en-US" sz="2800" dirty="0" smtClean="0">
                <a:cs typeface="Franklin Gothic Medium"/>
              </a:rPr>
              <a:t> always returns </a:t>
            </a:r>
            <a:r>
              <a:rPr lang="en-US" sz="2800" b="1" dirty="0" smtClean="0">
                <a:cs typeface="Franklin Gothic Medium"/>
              </a:rPr>
              <a:t>true</a:t>
            </a:r>
            <a:r>
              <a:rPr lang="en-US" sz="2800" dirty="0" smtClean="0">
                <a:cs typeface="Franklin Gothic Medium"/>
              </a:rPr>
              <a:t> </a:t>
            </a:r>
            <a:r>
              <a:rPr lang="en-US" sz="2000" dirty="0" smtClean="0">
                <a:solidFill>
                  <a:srgbClr val="FF0000"/>
                </a:solidFill>
                <a:latin typeface="Franklin Gothic Medium"/>
                <a:cs typeface="Franklin Gothic Medium"/>
              </a:rPr>
              <a:t>by </a:t>
            </a:r>
            <a:r>
              <a:rPr lang="en-US" sz="2000" dirty="0" err="1" smtClean="0">
                <a:solidFill>
                  <a:srgbClr val="FF0000"/>
                </a:solidFill>
                <a:latin typeface="Franklin Gothic Medium"/>
                <a:cs typeface="Franklin Gothic Medium"/>
              </a:rPr>
              <a:t>defn</a:t>
            </a:r>
            <a:r>
              <a:rPr lang="en-US" sz="2000" dirty="0" smtClean="0">
                <a:solidFill>
                  <a:srgbClr val="FF0000"/>
                </a:solidFill>
                <a:latin typeface="Franklin Gothic Medium"/>
                <a:cs typeface="Franklin Gothic Medium"/>
              </a:rPr>
              <a:t> of </a:t>
            </a:r>
            <a:r>
              <a:rPr lang="en-US" sz="2000" b="1" dirty="0" smtClean="0">
                <a:solidFill>
                  <a:srgbClr val="FF0000"/>
                </a:solidFill>
                <a:latin typeface="Franklin Gothic Medium"/>
                <a:cs typeface="Franklin Gothic Medium"/>
              </a:rPr>
              <a:t>P</a:t>
            </a:r>
          </a:p>
          <a:p>
            <a:r>
              <a:rPr lang="en-US" sz="2800" dirty="0" err="1" smtClean="0">
                <a:cs typeface="Franklin Gothic Medium"/>
              </a:rPr>
              <a:t>iff</a:t>
            </a:r>
            <a:r>
              <a:rPr lang="en-US" sz="2800" dirty="0" smtClean="0">
                <a:cs typeface="Franklin Gothic Medium"/>
              </a:rPr>
              <a:t> </a:t>
            </a:r>
            <a:r>
              <a:rPr lang="en-US" sz="2800" b="1" dirty="0" smtClean="0">
                <a:cs typeface="Franklin Gothic Medium"/>
              </a:rPr>
              <a:t>Q</a:t>
            </a:r>
            <a:r>
              <a:rPr lang="en-US" sz="2800" dirty="0" smtClean="0">
                <a:cs typeface="Franklin Gothic Medium"/>
              </a:rPr>
              <a:t> halts </a:t>
            </a:r>
            <a:r>
              <a:rPr lang="en-US" sz="2000" dirty="0" smtClean="0">
                <a:solidFill>
                  <a:srgbClr val="FF0000"/>
                </a:solidFill>
                <a:latin typeface="Franklin Gothic Medium"/>
                <a:cs typeface="Franklin Gothic Medium"/>
              </a:rPr>
              <a:t>by construction of </a:t>
            </a:r>
            <a:r>
              <a:rPr lang="en-US" sz="2000" b="1" dirty="0" smtClean="0">
                <a:solidFill>
                  <a:srgbClr val="FF0000"/>
                </a:solidFill>
                <a:latin typeface="Franklin Gothic Medium"/>
                <a:cs typeface="Franklin Gothic Medium"/>
              </a:rPr>
              <a:t>R</a:t>
            </a:r>
            <a:r>
              <a:rPr lang="en-US" sz="2000" dirty="0" smtClean="0">
                <a:solidFill>
                  <a:srgbClr val="FF0000"/>
                </a:solidFill>
                <a:latin typeface="Franklin Gothic Medium"/>
                <a:cs typeface="Franklin Gothic Medium"/>
              </a:rPr>
              <a:t> from </a:t>
            </a:r>
            <a:r>
              <a:rPr lang="en-US" sz="2000" b="1" dirty="0" smtClean="0">
                <a:solidFill>
                  <a:srgbClr val="FF0000"/>
                </a:solidFill>
                <a:latin typeface="Franklin Gothic Medium"/>
                <a:cs typeface="Franklin Gothic Medium"/>
              </a:rPr>
              <a:t>Q</a:t>
            </a:r>
          </a:p>
        </p:txBody>
      </p:sp>
    </p:spTree>
    <p:extLst>
      <p:ext uri="{BB962C8B-B14F-4D97-AF65-F5344CB8AC3E}">
        <p14:creationId xmlns:p14="http://schemas.microsoft.com/office/powerpoint/2010/main" val="72640780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Proving set S is </a:t>
            </a:r>
            <a:r>
              <a:rPr lang="en-US" dirty="0" smtClean="0"/>
              <a:t>undecidable</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Assume </a:t>
            </a:r>
            <a:r>
              <a:rPr lang="en-US" dirty="0"/>
              <a:t>that there is some (hypothetical) program </a:t>
            </a:r>
            <a:r>
              <a:rPr lang="en-US" dirty="0" smtClean="0"/>
              <a:t>that decides S</a:t>
            </a:r>
          </a:p>
          <a:p>
            <a:pPr marL="514350" indent="-514350">
              <a:buFont typeface="+mj-lt"/>
              <a:buAutoNum type="arabicPeriod"/>
            </a:pPr>
            <a:r>
              <a:rPr lang="en-US" dirty="0" smtClean="0"/>
              <a:t>Choose </a:t>
            </a:r>
            <a:r>
              <a:rPr lang="en-US" dirty="0"/>
              <a:t>some known undecidable set </a:t>
            </a:r>
            <a:r>
              <a:rPr lang="en-US" dirty="0" smtClean="0"/>
              <a:t>K</a:t>
            </a:r>
          </a:p>
          <a:p>
            <a:pPr marL="514350" indent="-514350">
              <a:buFont typeface="+mj-lt"/>
              <a:buAutoNum type="arabicPeriod"/>
            </a:pPr>
            <a:r>
              <a:rPr lang="en-US" dirty="0" smtClean="0"/>
              <a:t>Show </a:t>
            </a:r>
            <a:r>
              <a:rPr lang="en-US" dirty="0"/>
              <a:t>how to build </a:t>
            </a:r>
            <a:r>
              <a:rPr lang="en-US" dirty="0" smtClean="0"/>
              <a:t>a program to </a:t>
            </a:r>
            <a:r>
              <a:rPr lang="en-US" dirty="0"/>
              <a:t>decide K that </a:t>
            </a:r>
            <a:r>
              <a:rPr lang="en-US" dirty="0" smtClean="0"/>
              <a:t>uses the </a:t>
            </a:r>
            <a:r>
              <a:rPr lang="en-US" dirty="0"/>
              <a:t>program for S as a </a:t>
            </a:r>
            <a:r>
              <a:rPr lang="en-US" dirty="0" smtClean="0"/>
              <a:t>subroutine</a:t>
            </a:r>
          </a:p>
          <a:p>
            <a:pPr marL="914400" lvl="1" indent="-514350"/>
            <a:r>
              <a:rPr lang="en-US" dirty="0" smtClean="0"/>
              <a:t>Often </a:t>
            </a:r>
            <a:r>
              <a:rPr lang="en-US" dirty="0"/>
              <a:t>you only need one call to S and can return the </a:t>
            </a:r>
            <a:r>
              <a:rPr lang="en-US" dirty="0" smtClean="0"/>
              <a:t>same answer</a:t>
            </a:r>
          </a:p>
          <a:p>
            <a:pPr marL="514350" indent="-514350">
              <a:buFont typeface="+mj-lt"/>
              <a:buAutoNum type="arabicPeriod"/>
            </a:pPr>
            <a:r>
              <a:rPr lang="en-US" dirty="0" smtClean="0"/>
              <a:t>Prove </a:t>
            </a:r>
            <a:r>
              <a:rPr lang="en-US" dirty="0"/>
              <a:t>that your algorithm outputs true on its input </a:t>
            </a:r>
            <a:r>
              <a:rPr lang="en-US" dirty="0" smtClean="0"/>
              <a:t>if and </a:t>
            </a:r>
            <a:r>
              <a:rPr lang="en-US" dirty="0"/>
              <a:t>only if that input is in K, using the correctness </a:t>
            </a:r>
            <a:r>
              <a:rPr lang="en-US" dirty="0" smtClean="0"/>
              <a:t>of the </a:t>
            </a:r>
            <a:r>
              <a:rPr lang="en-US" dirty="0"/>
              <a:t>hypothetical program for </a:t>
            </a:r>
            <a:r>
              <a:rPr lang="en-US" dirty="0" smtClean="0"/>
              <a:t>S</a:t>
            </a:r>
          </a:p>
          <a:p>
            <a:pPr marL="914400" lvl="1" indent="-514350"/>
            <a:r>
              <a:rPr lang="en-US" dirty="0" smtClean="0"/>
              <a:t>If </a:t>
            </a:r>
            <a:r>
              <a:rPr lang="en-US" dirty="0"/>
              <a:t>you made one call and returned the same answer </a:t>
            </a:r>
            <a:r>
              <a:rPr lang="en-US" dirty="0" smtClean="0"/>
              <a:t>you just </a:t>
            </a:r>
            <a:r>
              <a:rPr lang="en-US" dirty="0"/>
              <a:t>need to show that the input to the program is in K </a:t>
            </a:r>
            <a:r>
              <a:rPr lang="en-US" dirty="0" err="1" smtClean="0"/>
              <a:t>iff</a:t>
            </a:r>
            <a:r>
              <a:rPr lang="en-US" dirty="0" smtClean="0"/>
              <a:t> the </a:t>
            </a:r>
            <a:r>
              <a:rPr lang="en-US" dirty="0"/>
              <a:t>value in the call to the subroutine is in S</a:t>
            </a:r>
            <a:r>
              <a:rPr lang="en-US" dirty="0" smtClean="0"/>
              <a:t>.</a:t>
            </a:r>
          </a:p>
          <a:p>
            <a:pPr marL="514350" indent="-514350">
              <a:buFont typeface="+mj-lt"/>
              <a:buAutoNum type="arabicPeriod"/>
            </a:pPr>
            <a:r>
              <a:rPr lang="en-US" dirty="0" smtClean="0"/>
              <a:t>“Since </a:t>
            </a:r>
            <a:r>
              <a:rPr lang="en-US" dirty="0"/>
              <a:t>K is undecidable, the program </a:t>
            </a:r>
            <a:r>
              <a:rPr lang="en-US" dirty="0" smtClean="0"/>
              <a:t>deciding S can’t exist.  Therefore S is undecidable.”</a:t>
            </a:r>
            <a:endParaRPr lang="en-US" dirty="0"/>
          </a:p>
        </p:txBody>
      </p:sp>
    </p:spTree>
    <p:extLst>
      <p:ext uri="{BB962C8B-B14F-4D97-AF65-F5344CB8AC3E}">
        <p14:creationId xmlns:p14="http://schemas.microsoft.com/office/powerpoint/2010/main" val="1731163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a:t>
            </a:r>
            <a:r>
              <a:rPr lang="en-US" dirty="0" smtClean="0"/>
              <a:t>Division By Zero is </a:t>
            </a:r>
            <a:r>
              <a:rPr lang="en-US" dirty="0"/>
              <a:t>undecidable</a:t>
            </a:r>
          </a:p>
        </p:txBody>
      </p:sp>
      <p:sp>
        <p:nvSpPr>
          <p:cNvPr id="3" name="Content Placeholder 2"/>
          <p:cNvSpPr>
            <a:spLocks noGrp="1"/>
          </p:cNvSpPr>
          <p:nvPr>
            <p:ph idx="1"/>
          </p:nvPr>
        </p:nvSpPr>
        <p:spPr>
          <a:xfrm>
            <a:off x="457199" y="1244160"/>
            <a:ext cx="8494889" cy="5140800"/>
          </a:xfrm>
        </p:spPr>
        <p:txBody>
          <a:bodyPr/>
          <a:lstStyle/>
          <a:p>
            <a:pPr marL="0" indent="0">
              <a:buNone/>
            </a:pPr>
            <a:r>
              <a:rPr lang="en-US" sz="2400" b="1" dirty="0" smtClean="0"/>
              <a:t>DivBy0</a:t>
            </a:r>
            <a:r>
              <a:rPr lang="en-US" sz="2400" dirty="0" smtClean="0"/>
              <a:t>={ </a:t>
            </a:r>
            <a:r>
              <a:rPr lang="en-US" sz="2400" dirty="0"/>
              <a:t>(CODE(</a:t>
            </a:r>
            <a:r>
              <a:rPr lang="en-US" sz="2400" b="1" dirty="0"/>
              <a:t>Q</a:t>
            </a:r>
            <a:r>
              <a:rPr lang="en-US" sz="2400" dirty="0"/>
              <a:t>),</a:t>
            </a:r>
            <a:r>
              <a:rPr lang="en-US" sz="2400" b="1" dirty="0"/>
              <a:t>x</a:t>
            </a:r>
            <a:r>
              <a:rPr lang="en-US" sz="2400" dirty="0"/>
              <a:t>): </a:t>
            </a:r>
            <a:r>
              <a:rPr lang="en-US" sz="2400" b="1" dirty="0"/>
              <a:t>Q</a:t>
            </a:r>
            <a:r>
              <a:rPr lang="en-US" sz="2400" dirty="0"/>
              <a:t> </a:t>
            </a:r>
            <a:r>
              <a:rPr lang="en-US" sz="2400" dirty="0" smtClean="0"/>
              <a:t>executes a divide by 0										</a:t>
            </a:r>
            <a:r>
              <a:rPr lang="en-US" sz="2400" dirty="0"/>
              <a:t> </a:t>
            </a:r>
            <a:r>
              <a:rPr lang="en-US" sz="2400" dirty="0" smtClean="0"/>
              <a:t>          when </a:t>
            </a:r>
            <a:r>
              <a:rPr lang="en-US" sz="2400" dirty="0"/>
              <a:t>run on input </a:t>
            </a:r>
            <a:r>
              <a:rPr lang="en-US" sz="2400" b="1" dirty="0"/>
              <a:t>x</a:t>
            </a:r>
            <a:r>
              <a:rPr lang="en-US" sz="2400" dirty="0"/>
              <a:t>}</a:t>
            </a:r>
          </a:p>
          <a:p>
            <a:pPr marL="0" indent="0">
              <a:buNone/>
            </a:pPr>
            <a:r>
              <a:rPr lang="en-US" sz="2400" dirty="0"/>
              <a:t>Use </a:t>
            </a:r>
            <a:r>
              <a:rPr lang="en-US" sz="2400" b="1" dirty="0"/>
              <a:t>Halts</a:t>
            </a:r>
            <a:r>
              <a:rPr lang="en-US" sz="2400" dirty="0"/>
              <a:t>={(CODE(</a:t>
            </a:r>
            <a:r>
              <a:rPr lang="en-US" sz="2400" b="1" dirty="0"/>
              <a:t>P</a:t>
            </a:r>
            <a:r>
              <a:rPr lang="en-US" sz="2400" dirty="0"/>
              <a:t>),</a:t>
            </a:r>
            <a:r>
              <a:rPr lang="en-US" sz="2400" b="1" dirty="0"/>
              <a:t>x</a:t>
            </a:r>
            <a:r>
              <a:rPr lang="en-US" sz="2400" dirty="0"/>
              <a:t>): </a:t>
            </a:r>
            <a:r>
              <a:rPr lang="en-US" sz="2400" b="1" dirty="0"/>
              <a:t>P</a:t>
            </a:r>
            <a:r>
              <a:rPr lang="en-US" sz="2400" dirty="0"/>
              <a:t> halts on input </a:t>
            </a:r>
            <a:r>
              <a:rPr lang="en-US" sz="2400" b="1" dirty="0"/>
              <a:t>x</a:t>
            </a:r>
            <a:r>
              <a:rPr lang="en-US" sz="2400" dirty="0" smtClean="0"/>
              <a:t>}</a:t>
            </a:r>
          </a:p>
          <a:p>
            <a:pPr marL="0" indent="0">
              <a:buNone/>
            </a:pPr>
            <a:r>
              <a:rPr lang="en-US" sz="1200" dirty="0"/>
              <a:t>	</a:t>
            </a:r>
          </a:p>
          <a:p>
            <a:pPr marL="0" indent="0">
              <a:buNone/>
            </a:pPr>
            <a:r>
              <a:rPr lang="en-US" sz="2400" dirty="0"/>
              <a:t>Let’s try this with one call using same </a:t>
            </a:r>
            <a:r>
              <a:rPr lang="en-US" sz="2400" dirty="0" smtClean="0"/>
              <a:t>answer</a:t>
            </a:r>
          </a:p>
          <a:p>
            <a:pPr marL="0" indent="0">
              <a:buNone/>
            </a:pPr>
            <a:r>
              <a:rPr lang="en-US" sz="2400" dirty="0"/>
              <a:t>	</a:t>
            </a:r>
            <a:r>
              <a:rPr lang="en-US" sz="2400" dirty="0" smtClean="0"/>
              <a:t>	</a:t>
            </a:r>
          </a:p>
          <a:p>
            <a:pPr marL="0" indent="0">
              <a:buNone/>
            </a:pPr>
            <a:r>
              <a:rPr lang="en-US" sz="2400" dirty="0"/>
              <a:t>	</a:t>
            </a:r>
            <a:r>
              <a:rPr lang="en-US" sz="2400" dirty="0" smtClean="0"/>
              <a:t>	               Want </a:t>
            </a:r>
            <a:r>
              <a:rPr lang="en-US" sz="2400" dirty="0"/>
              <a:t>to transform CODE(</a:t>
            </a:r>
            <a:r>
              <a:rPr lang="en-US" sz="2400" b="1" dirty="0"/>
              <a:t>P</a:t>
            </a:r>
            <a:r>
              <a:rPr lang="en-US" sz="2400" dirty="0"/>
              <a:t>) into CODE(</a:t>
            </a:r>
            <a:r>
              <a:rPr lang="en-US" sz="2400" b="1" dirty="0"/>
              <a:t>Q</a:t>
            </a:r>
            <a:r>
              <a:rPr lang="en-US" sz="2400" dirty="0"/>
              <a:t>) </a:t>
            </a:r>
            <a:r>
              <a:rPr lang="en-US" sz="2400" dirty="0" err="1" smtClean="0"/>
              <a:t>s.t.</a:t>
            </a:r>
            <a:r>
              <a:rPr lang="en-US" sz="2400" dirty="0"/>
              <a:t> </a:t>
            </a:r>
            <a:r>
              <a:rPr lang="en-US" sz="2400" dirty="0" smtClean="0"/>
              <a:t> 			   				   -  </a:t>
            </a:r>
            <a:r>
              <a:rPr lang="en-US" sz="2400" b="1" dirty="0" smtClean="0"/>
              <a:t>Q</a:t>
            </a:r>
            <a:r>
              <a:rPr lang="en-US" sz="2400" dirty="0" smtClean="0"/>
              <a:t> does a divide by 0 on input </a:t>
            </a:r>
            <a:r>
              <a:rPr lang="en-US" sz="2400" b="1" dirty="0" smtClean="0"/>
              <a:t>x</a:t>
            </a:r>
            <a:r>
              <a:rPr lang="en-US" sz="2400" dirty="0" smtClean="0"/>
              <a:t>					 					</a:t>
            </a:r>
            <a:r>
              <a:rPr lang="en-US" sz="2400" dirty="0" err="1" smtClean="0"/>
              <a:t>iff</a:t>
            </a:r>
            <a:r>
              <a:rPr lang="en-US" sz="2400" dirty="0" smtClean="0"/>
              <a:t> </a:t>
            </a:r>
            <a:r>
              <a:rPr lang="en-US" sz="2400" b="1" dirty="0" smtClean="0"/>
              <a:t>P</a:t>
            </a:r>
            <a:r>
              <a:rPr lang="en-US" sz="2400" dirty="0" smtClean="0"/>
              <a:t> halts on input </a:t>
            </a:r>
            <a:r>
              <a:rPr lang="en-US" sz="2400" b="1" dirty="0" smtClean="0"/>
              <a:t>x</a:t>
            </a:r>
            <a:endParaRPr lang="en-US" sz="2400" b="1" dirty="0"/>
          </a:p>
        </p:txBody>
      </p:sp>
      <p:grpSp>
        <p:nvGrpSpPr>
          <p:cNvPr id="19" name="Group 18"/>
          <p:cNvGrpSpPr/>
          <p:nvPr/>
        </p:nvGrpSpPr>
        <p:grpSpPr>
          <a:xfrm>
            <a:off x="317460" y="3661257"/>
            <a:ext cx="2089857" cy="2263531"/>
            <a:chOff x="258231" y="4337706"/>
            <a:chExt cx="2089857" cy="2263531"/>
          </a:xfrm>
        </p:grpSpPr>
        <p:grpSp>
          <p:nvGrpSpPr>
            <p:cNvPr id="4" name="Group 3"/>
            <p:cNvGrpSpPr/>
            <p:nvPr/>
          </p:nvGrpSpPr>
          <p:grpSpPr>
            <a:xfrm>
              <a:off x="330635" y="5715230"/>
              <a:ext cx="2017453" cy="886007"/>
              <a:chOff x="206542" y="5533849"/>
              <a:chExt cx="2220972" cy="1261529"/>
            </a:xfrm>
          </p:grpSpPr>
          <p:cxnSp>
            <p:nvCxnSpPr>
              <p:cNvPr id="5" name="Straight Arrow Connector 4"/>
              <p:cNvCxnSpPr/>
              <p:nvPr/>
            </p:nvCxnSpPr>
            <p:spPr>
              <a:xfrm>
                <a:off x="206542" y="5533849"/>
                <a:ext cx="250658" cy="532100"/>
              </a:xfrm>
              <a:prstGeom prst="straightConnector1">
                <a:avLst/>
              </a:prstGeom>
              <a:ln w="5080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stretch>
                <a:fillRect/>
              </a:stretch>
            </p:blipFill>
            <p:spPr>
              <a:xfrm>
                <a:off x="222323" y="5584222"/>
                <a:ext cx="2205191" cy="738829"/>
              </a:xfrm>
              <a:prstGeom prst="rect">
                <a:avLst/>
              </a:prstGeom>
              <a:ln w="28575">
                <a:solidFill>
                  <a:schemeClr val="tx1"/>
                </a:solidFill>
              </a:ln>
            </p:spPr>
          </p:pic>
          <p:sp>
            <p:nvSpPr>
              <p:cNvPr id="7" name="Folded Corner 6"/>
              <p:cNvSpPr/>
              <p:nvPr/>
            </p:nvSpPr>
            <p:spPr>
              <a:xfrm>
                <a:off x="378043" y="6357587"/>
                <a:ext cx="1939071" cy="437791"/>
              </a:xfrm>
              <a:prstGeom prst="foldedCorner">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t"/>
              <a:lstStyle/>
              <a:p>
                <a:r>
                  <a:rPr lang="en-US" dirty="0" smtClean="0">
                    <a:latin typeface="Monaco"/>
                    <a:cs typeface="Monaco"/>
                  </a:rPr>
                  <a:t>&gt;&gt;&gt; ANS</a:t>
                </a:r>
                <a:endParaRPr lang="en-US" dirty="0">
                  <a:latin typeface="Monaco"/>
                  <a:cs typeface="Monaco"/>
                </a:endParaRPr>
              </a:p>
            </p:txBody>
          </p:sp>
          <p:sp>
            <p:nvSpPr>
              <p:cNvPr id="8" name="Isosceles Triangle 7"/>
              <p:cNvSpPr/>
              <p:nvPr/>
            </p:nvSpPr>
            <p:spPr>
              <a:xfrm>
                <a:off x="206542" y="5584222"/>
                <a:ext cx="2205190" cy="738829"/>
              </a:xfrm>
              <a:prstGeom prst="triangle">
                <a:avLst/>
              </a:prstGeom>
              <a:solidFill>
                <a:srgbClr val="FFFFFF">
                  <a:alpha val="60000"/>
                </a:srgbClr>
              </a:solid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b="1" dirty="0" smtClean="0">
                    <a:solidFill>
                      <a:srgbClr val="FF0000"/>
                    </a:solidFill>
                  </a:rPr>
                  <a:t>DivBy0</a:t>
                </a:r>
              </a:p>
              <a:p>
                <a:pPr algn="ctr"/>
                <a:endParaRPr lang="en-US" b="1" dirty="0" smtClean="0"/>
              </a:p>
            </p:txBody>
          </p:sp>
        </p:grpSp>
        <p:cxnSp>
          <p:nvCxnSpPr>
            <p:cNvPr id="9" name="Straight Arrow Connector 8"/>
            <p:cNvCxnSpPr/>
            <p:nvPr/>
          </p:nvCxnSpPr>
          <p:spPr>
            <a:xfrm>
              <a:off x="1340543" y="5319945"/>
              <a:ext cx="0" cy="419839"/>
            </a:xfrm>
            <a:prstGeom prst="straightConnector1">
              <a:avLst/>
            </a:prstGeom>
            <a:ln w="28575">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30635" y="4833726"/>
              <a:ext cx="1522148" cy="461665"/>
            </a:xfrm>
            <a:prstGeom prst="rect">
              <a:avLst/>
            </a:prstGeom>
            <a:noFill/>
            <a:ln w="28575">
              <a:solidFill>
                <a:schemeClr val="tx1"/>
              </a:solidFill>
            </a:ln>
          </p:spPr>
          <p:txBody>
            <a:bodyPr wrap="none" rtlCol="0">
              <a:spAutoFit/>
            </a:bodyPr>
            <a:lstStyle/>
            <a:p>
              <a:r>
                <a:rPr lang="en-US" sz="2400" dirty="0" smtClean="0">
                  <a:latin typeface="Franklin Gothic Medium"/>
                  <a:cs typeface="Franklin Gothic Medium"/>
                </a:rPr>
                <a:t>Transform</a:t>
              </a:r>
            </a:p>
          </p:txBody>
        </p:sp>
        <p:cxnSp>
          <p:nvCxnSpPr>
            <p:cNvPr id="13" name="Straight Arrow Connector 12"/>
            <p:cNvCxnSpPr/>
            <p:nvPr/>
          </p:nvCxnSpPr>
          <p:spPr>
            <a:xfrm>
              <a:off x="2112675" y="4413887"/>
              <a:ext cx="0" cy="1325897"/>
            </a:xfrm>
            <a:prstGeom prst="straightConnector1">
              <a:avLst/>
            </a:prstGeom>
            <a:ln w="28575">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367112" y="4413887"/>
              <a:ext cx="0" cy="419839"/>
            </a:xfrm>
            <a:prstGeom prst="straightConnector1">
              <a:avLst/>
            </a:prstGeom>
            <a:ln w="28575">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1795550" y="4337706"/>
              <a:ext cx="287258" cy="369332"/>
            </a:xfrm>
            <a:prstGeom prst="rect">
              <a:avLst/>
            </a:prstGeom>
          </p:spPr>
          <p:txBody>
            <a:bodyPr wrap="none">
              <a:spAutoFit/>
            </a:bodyPr>
            <a:lstStyle/>
            <a:p>
              <a:r>
                <a:rPr lang="en-US" b="1" dirty="0">
                  <a:solidFill>
                    <a:prstClr val="black"/>
                  </a:solidFill>
                  <a:latin typeface="Franklin Gothic Medium"/>
                </a:rPr>
                <a:t>x</a:t>
              </a:r>
              <a:endParaRPr lang="en-US" sz="1400" dirty="0"/>
            </a:p>
          </p:txBody>
        </p:sp>
        <p:sp>
          <p:nvSpPr>
            <p:cNvPr id="17" name="Rectangle 16"/>
            <p:cNvSpPr/>
            <p:nvPr/>
          </p:nvSpPr>
          <p:spPr>
            <a:xfrm>
              <a:off x="275402" y="4342799"/>
              <a:ext cx="1071127" cy="369332"/>
            </a:xfrm>
            <a:prstGeom prst="rect">
              <a:avLst/>
            </a:prstGeom>
          </p:spPr>
          <p:txBody>
            <a:bodyPr wrap="none">
              <a:spAutoFit/>
            </a:bodyPr>
            <a:lstStyle/>
            <a:p>
              <a:r>
                <a:rPr lang="en-US" dirty="0">
                  <a:solidFill>
                    <a:prstClr val="black"/>
                  </a:solidFill>
                  <a:latin typeface="Franklin Gothic Medium"/>
                </a:rPr>
                <a:t>CODE(</a:t>
              </a:r>
              <a:r>
                <a:rPr lang="en-US" b="1" dirty="0">
                  <a:solidFill>
                    <a:prstClr val="black"/>
                  </a:solidFill>
                  <a:latin typeface="Franklin Gothic Medium"/>
                </a:rPr>
                <a:t>P</a:t>
              </a:r>
              <a:r>
                <a:rPr lang="en-US" dirty="0">
                  <a:solidFill>
                    <a:prstClr val="black"/>
                  </a:solidFill>
                  <a:latin typeface="Franklin Gothic Medium"/>
                </a:rPr>
                <a:t>) </a:t>
              </a:r>
              <a:endParaRPr lang="en-US" sz="1400" dirty="0"/>
            </a:p>
          </p:txBody>
        </p:sp>
        <p:sp>
          <p:nvSpPr>
            <p:cNvPr id="18" name="Rectangle 17"/>
            <p:cNvSpPr/>
            <p:nvPr/>
          </p:nvSpPr>
          <p:spPr>
            <a:xfrm>
              <a:off x="258231" y="5319945"/>
              <a:ext cx="1082348" cy="369332"/>
            </a:xfrm>
            <a:prstGeom prst="rect">
              <a:avLst/>
            </a:prstGeom>
          </p:spPr>
          <p:txBody>
            <a:bodyPr wrap="none">
              <a:spAutoFit/>
            </a:bodyPr>
            <a:lstStyle/>
            <a:p>
              <a:r>
                <a:rPr lang="en-US" dirty="0" smtClean="0">
                  <a:solidFill>
                    <a:prstClr val="black"/>
                  </a:solidFill>
                  <a:latin typeface="Franklin Gothic Medium"/>
                </a:rPr>
                <a:t>CODE(</a:t>
              </a:r>
              <a:r>
                <a:rPr lang="en-US" b="1" dirty="0" smtClean="0">
                  <a:solidFill>
                    <a:prstClr val="black"/>
                  </a:solidFill>
                  <a:latin typeface="Franklin Gothic Medium"/>
                </a:rPr>
                <a:t>Q</a:t>
              </a:r>
              <a:r>
                <a:rPr lang="en-US" dirty="0" smtClean="0">
                  <a:solidFill>
                    <a:prstClr val="black"/>
                  </a:solidFill>
                  <a:latin typeface="Franklin Gothic Medium"/>
                </a:rPr>
                <a:t>) </a:t>
              </a:r>
              <a:endParaRPr lang="en-US" sz="1400" dirty="0"/>
            </a:p>
          </p:txBody>
        </p:sp>
      </p:grpSp>
    </p:spTree>
    <p:extLst>
      <p:ext uri="{BB962C8B-B14F-4D97-AF65-F5344CB8AC3E}">
        <p14:creationId xmlns:p14="http://schemas.microsoft.com/office/powerpoint/2010/main" val="1168549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Checking </a:t>
            </a:r>
            <a:r>
              <a:rPr lang="en-US" dirty="0" smtClean="0">
                <a:solidFill>
                  <a:prstClr val="black"/>
                </a:solidFill>
              </a:rPr>
              <a:t>Division By Zero is </a:t>
            </a:r>
            <a:r>
              <a:rPr lang="en-US" dirty="0">
                <a:solidFill>
                  <a:prstClr val="black"/>
                </a:solidFill>
              </a:rPr>
              <a:t>undecidable</a:t>
            </a:r>
            <a:endParaRPr lang="en-US" dirty="0"/>
          </a:p>
        </p:txBody>
      </p:sp>
      <p:sp>
        <p:nvSpPr>
          <p:cNvPr id="3" name="Content Placeholder 2"/>
          <p:cNvSpPr>
            <a:spLocks noGrp="1"/>
          </p:cNvSpPr>
          <p:nvPr>
            <p:ph idx="1"/>
          </p:nvPr>
        </p:nvSpPr>
        <p:spPr/>
        <p:txBody>
          <a:bodyPr>
            <a:normAutofit lnSpcReduction="10000"/>
          </a:bodyPr>
          <a:lstStyle/>
          <a:p>
            <a:pPr marL="0" lvl="0" indent="0">
              <a:buNone/>
            </a:pPr>
            <a:r>
              <a:rPr lang="en-US" sz="2800" b="1" dirty="0" smtClean="0"/>
              <a:t>Want</a:t>
            </a:r>
            <a:r>
              <a:rPr lang="en-US" sz="2800" dirty="0" smtClean="0"/>
              <a:t>    </a:t>
            </a:r>
            <a:r>
              <a:rPr lang="en-US" b="1" dirty="0">
                <a:solidFill>
                  <a:prstClr val="black"/>
                </a:solidFill>
              </a:rPr>
              <a:t>Q</a:t>
            </a:r>
            <a:r>
              <a:rPr lang="en-US" dirty="0">
                <a:solidFill>
                  <a:prstClr val="black"/>
                </a:solidFill>
              </a:rPr>
              <a:t> does a divide by 0 on input </a:t>
            </a:r>
            <a:r>
              <a:rPr lang="en-US" b="1" dirty="0">
                <a:solidFill>
                  <a:prstClr val="black"/>
                </a:solidFill>
              </a:rPr>
              <a:t>x</a:t>
            </a:r>
            <a:r>
              <a:rPr lang="en-US" dirty="0">
                <a:solidFill>
                  <a:prstClr val="black"/>
                </a:solidFill>
              </a:rPr>
              <a:t>					 </a:t>
            </a:r>
            <a:r>
              <a:rPr lang="en-US" dirty="0" smtClean="0">
                <a:solidFill>
                  <a:prstClr val="black"/>
                </a:solidFill>
              </a:rPr>
              <a:t> </a:t>
            </a:r>
            <a:r>
              <a:rPr lang="en-US" dirty="0" err="1" smtClean="0">
                <a:solidFill>
                  <a:prstClr val="black"/>
                </a:solidFill>
              </a:rPr>
              <a:t>iff</a:t>
            </a:r>
            <a:r>
              <a:rPr lang="en-US" dirty="0" smtClean="0">
                <a:solidFill>
                  <a:prstClr val="black"/>
                </a:solidFill>
              </a:rPr>
              <a:t> </a:t>
            </a:r>
            <a:r>
              <a:rPr lang="en-US" b="1" dirty="0">
                <a:solidFill>
                  <a:prstClr val="black"/>
                </a:solidFill>
              </a:rPr>
              <a:t>P</a:t>
            </a:r>
            <a:r>
              <a:rPr lang="en-US" dirty="0">
                <a:solidFill>
                  <a:prstClr val="black"/>
                </a:solidFill>
              </a:rPr>
              <a:t> halts on input </a:t>
            </a:r>
            <a:r>
              <a:rPr lang="en-US" b="1" dirty="0">
                <a:solidFill>
                  <a:prstClr val="black"/>
                </a:solidFill>
              </a:rPr>
              <a:t>x</a:t>
            </a:r>
          </a:p>
          <a:p>
            <a:pPr marL="0" indent="0">
              <a:buNone/>
            </a:pPr>
            <a:endParaRPr lang="en-US" sz="2000" b="1" dirty="0"/>
          </a:p>
          <a:p>
            <a:pPr marL="0" indent="0">
              <a:buNone/>
            </a:pPr>
            <a:r>
              <a:rPr lang="en-US" b="1" dirty="0"/>
              <a:t>Ideas for transformation from P to Q</a:t>
            </a:r>
            <a:r>
              <a:rPr lang="en-US" dirty="0"/>
              <a:t>:</a:t>
            </a:r>
          </a:p>
          <a:p>
            <a:r>
              <a:rPr lang="en-US" sz="2800" dirty="0" smtClean="0"/>
              <a:t>Put </a:t>
            </a:r>
            <a:r>
              <a:rPr lang="en-US" sz="2800" dirty="0"/>
              <a:t>a </a:t>
            </a:r>
            <a:r>
              <a:rPr lang="en-US" sz="2800" dirty="0" smtClean="0"/>
              <a:t>divide by 0 </a:t>
            </a:r>
            <a:r>
              <a:rPr lang="en-US" sz="2800" dirty="0"/>
              <a:t>in place of each </a:t>
            </a:r>
            <a:r>
              <a:rPr lang="en-US" sz="2800" dirty="0" smtClean="0"/>
              <a:t>return statement </a:t>
            </a:r>
            <a:r>
              <a:rPr lang="en-US" sz="2800" dirty="0"/>
              <a:t>of </a:t>
            </a:r>
            <a:r>
              <a:rPr lang="en-US" sz="2800" b="1" dirty="0"/>
              <a:t>P</a:t>
            </a:r>
            <a:r>
              <a:rPr lang="en-US" sz="2800" dirty="0"/>
              <a:t> and at the end of </a:t>
            </a:r>
            <a:r>
              <a:rPr lang="en-US" sz="2800" b="1" dirty="0" smtClean="0"/>
              <a:t>P</a:t>
            </a:r>
          </a:p>
          <a:p>
            <a:pPr lvl="1"/>
            <a:r>
              <a:rPr lang="en-US" sz="2400" dirty="0" smtClean="0"/>
              <a:t>ensures </a:t>
            </a:r>
            <a:r>
              <a:rPr lang="en-US" sz="2400" dirty="0"/>
              <a:t>that if </a:t>
            </a:r>
            <a:r>
              <a:rPr lang="en-US" sz="2400" b="1" dirty="0"/>
              <a:t>P</a:t>
            </a:r>
            <a:r>
              <a:rPr lang="en-US" sz="2400" dirty="0"/>
              <a:t> halts there will be </a:t>
            </a:r>
            <a:r>
              <a:rPr lang="en-US" sz="2400" dirty="0" smtClean="0"/>
              <a:t>a divide by 0 in </a:t>
            </a:r>
            <a:r>
              <a:rPr lang="en-US" sz="2400" b="1" dirty="0" smtClean="0"/>
              <a:t>Q</a:t>
            </a:r>
          </a:p>
          <a:p>
            <a:r>
              <a:rPr lang="en-US" sz="2800" dirty="0" smtClean="0"/>
              <a:t>Add </a:t>
            </a:r>
            <a:r>
              <a:rPr lang="en-US" sz="2800" dirty="0"/>
              <a:t>a test before each </a:t>
            </a:r>
            <a:r>
              <a:rPr lang="en-US" sz="2800" dirty="0" smtClean="0"/>
              <a:t>original division in </a:t>
            </a:r>
            <a:r>
              <a:rPr lang="en-US" sz="2800" b="1" dirty="0" smtClean="0"/>
              <a:t>P</a:t>
            </a:r>
            <a:r>
              <a:rPr lang="en-US" sz="2800" dirty="0" smtClean="0"/>
              <a:t> </a:t>
            </a:r>
            <a:r>
              <a:rPr lang="en-US" sz="2800" dirty="0"/>
              <a:t>to make sure </a:t>
            </a:r>
            <a:r>
              <a:rPr lang="en-US" sz="2800" dirty="0" smtClean="0"/>
              <a:t>that the divisor is not 0. </a:t>
            </a:r>
            <a:r>
              <a:rPr lang="en-US" sz="2800" dirty="0"/>
              <a:t>If </a:t>
            </a:r>
            <a:r>
              <a:rPr lang="en-US" sz="2800" dirty="0" smtClean="0"/>
              <a:t>the divisor is 0 then don’t do the division, print “error” and halt.</a:t>
            </a:r>
          </a:p>
          <a:p>
            <a:pPr lvl="1"/>
            <a:r>
              <a:rPr lang="en-US" sz="2400" dirty="0" smtClean="0"/>
              <a:t>ensures </a:t>
            </a:r>
            <a:r>
              <a:rPr lang="en-US" sz="2400" dirty="0"/>
              <a:t>that the only </a:t>
            </a:r>
            <a:r>
              <a:rPr lang="en-US" sz="2400" dirty="0" smtClean="0"/>
              <a:t>divide by 0 in </a:t>
            </a:r>
            <a:r>
              <a:rPr lang="en-US" sz="2400" b="1" dirty="0"/>
              <a:t>Q</a:t>
            </a:r>
            <a:r>
              <a:rPr lang="en-US" sz="2400" dirty="0"/>
              <a:t> </a:t>
            </a:r>
            <a:r>
              <a:rPr lang="en-US" sz="2400" dirty="0" smtClean="0"/>
              <a:t>occurs when </a:t>
            </a:r>
            <a:r>
              <a:rPr lang="en-US" sz="2400" b="1" dirty="0"/>
              <a:t>P</a:t>
            </a:r>
            <a:r>
              <a:rPr lang="en-US" sz="2400" dirty="0"/>
              <a:t> halts</a:t>
            </a:r>
          </a:p>
        </p:txBody>
      </p:sp>
    </p:spTree>
    <p:extLst>
      <p:ext uri="{BB962C8B-B14F-4D97-AF65-F5344CB8AC3E}">
        <p14:creationId xmlns:p14="http://schemas.microsoft.com/office/powerpoint/2010/main" val="4212176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dirty="0"/>
              <a:t>Computers and algorithms: Programs and People</a:t>
            </a:r>
            <a:endParaRPr lang="en-US" dirty="0" smtClean="0"/>
          </a:p>
        </p:txBody>
      </p:sp>
      <p:sp>
        <p:nvSpPr>
          <p:cNvPr id="7171" name="Content Placeholder 2"/>
          <p:cNvSpPr>
            <a:spLocks noGrp="1"/>
          </p:cNvSpPr>
          <p:nvPr>
            <p:ph idx="1"/>
          </p:nvPr>
        </p:nvSpPr>
        <p:spPr/>
        <p:txBody>
          <a:bodyPr>
            <a:normAutofit lnSpcReduction="10000"/>
          </a:bodyPr>
          <a:lstStyle/>
          <a:p>
            <a:r>
              <a:rPr lang="en-US" dirty="0"/>
              <a:t>Does Java (or any programming </a:t>
            </a:r>
            <a:r>
              <a:rPr lang="en-US" dirty="0" smtClean="0"/>
              <a:t>language) cover </a:t>
            </a:r>
            <a:r>
              <a:rPr lang="en-US" dirty="0"/>
              <a:t>all possible computation? Every </a:t>
            </a:r>
            <a:r>
              <a:rPr lang="en-US" dirty="0" smtClean="0"/>
              <a:t>possible algorithm?</a:t>
            </a:r>
          </a:p>
          <a:p>
            <a:pPr lvl="2"/>
            <a:endParaRPr lang="en-US" dirty="0"/>
          </a:p>
          <a:p>
            <a:r>
              <a:rPr lang="en-US" dirty="0" smtClean="0"/>
              <a:t>There </a:t>
            </a:r>
            <a:r>
              <a:rPr lang="en-US" dirty="0"/>
              <a:t>was a time when computers were </a:t>
            </a:r>
            <a:r>
              <a:rPr lang="en-US" dirty="0" smtClean="0"/>
              <a:t>people who </a:t>
            </a:r>
            <a:r>
              <a:rPr lang="en-US" dirty="0"/>
              <a:t>did calculations on sheets paper to </a:t>
            </a:r>
            <a:r>
              <a:rPr lang="en-US" dirty="0" smtClean="0"/>
              <a:t>solve computational problems</a:t>
            </a:r>
          </a:p>
          <a:p>
            <a:pPr lvl="2"/>
            <a:endParaRPr lang="en-US" dirty="0"/>
          </a:p>
          <a:p>
            <a:r>
              <a:rPr lang="en-US" dirty="0" smtClean="0"/>
              <a:t>Computers </a:t>
            </a:r>
            <a:r>
              <a:rPr lang="en-US" dirty="0"/>
              <a:t>as we known them arose </a:t>
            </a:r>
            <a:r>
              <a:rPr lang="en-US" dirty="0" smtClean="0"/>
              <a:t>from trying </a:t>
            </a:r>
            <a:r>
              <a:rPr lang="en-US" dirty="0"/>
              <a:t>to understand everything </a:t>
            </a:r>
            <a:r>
              <a:rPr lang="en-US" dirty="0" smtClean="0"/>
              <a:t>these people </a:t>
            </a:r>
            <a:r>
              <a:rPr lang="en-US" dirty="0"/>
              <a:t>could do</a:t>
            </a:r>
            <a:endParaRPr lang="en-US" dirty="0" smtClean="0"/>
          </a:p>
        </p:txBody>
      </p:sp>
    </p:spTree>
    <p:extLst>
      <p:ext uri="{BB962C8B-B14F-4D97-AF65-F5344CB8AC3E}">
        <p14:creationId xmlns:p14="http://schemas.microsoft.com/office/powerpoint/2010/main" val="811398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dirty="0" smtClean="0"/>
              <a:t>Recall: A brief history of reasoning</a:t>
            </a:r>
          </a:p>
        </p:txBody>
      </p:sp>
      <p:sp>
        <p:nvSpPr>
          <p:cNvPr id="9220" name="Rectangle 3"/>
          <p:cNvSpPr>
            <a:spLocks noGrp="1" noChangeArrowheads="1"/>
          </p:cNvSpPr>
          <p:nvPr>
            <p:ph type="body" idx="1"/>
          </p:nvPr>
        </p:nvSpPr>
        <p:spPr/>
        <p:txBody>
          <a:bodyPr/>
          <a:lstStyle/>
          <a:p>
            <a:pPr eaLnBrk="1" hangingPunct="1">
              <a:lnSpc>
                <a:spcPct val="90000"/>
              </a:lnSpc>
            </a:pPr>
            <a:r>
              <a:rPr lang="en-US" sz="3600" dirty="0" smtClean="0"/>
              <a:t>1900</a:t>
            </a:r>
          </a:p>
          <a:p>
            <a:pPr lvl="1" eaLnBrk="1" hangingPunct="1">
              <a:lnSpc>
                <a:spcPct val="90000"/>
              </a:lnSpc>
            </a:pPr>
            <a:r>
              <a:rPr lang="en-US" sz="3200" dirty="0" smtClean="0"/>
              <a:t>Hilbert's famous speech outlines goal: mechanize all of mathematics               			</a:t>
            </a:r>
            <a:r>
              <a:rPr lang="en-US" sz="3200" dirty="0" smtClean="0">
                <a:solidFill>
                  <a:schemeClr val="tx2"/>
                </a:solidFill>
              </a:rPr>
              <a:t>23 problems</a:t>
            </a:r>
          </a:p>
          <a:p>
            <a:pPr eaLnBrk="1" hangingPunct="1">
              <a:lnSpc>
                <a:spcPct val="90000"/>
              </a:lnSpc>
            </a:pPr>
            <a:r>
              <a:rPr lang="en-US" sz="3600" dirty="0" smtClean="0"/>
              <a:t>1930’s</a:t>
            </a:r>
          </a:p>
          <a:p>
            <a:pPr lvl="1" eaLnBrk="1" hangingPunct="1">
              <a:lnSpc>
                <a:spcPct val="90000"/>
              </a:lnSpc>
            </a:pPr>
            <a:r>
              <a:rPr lang="en-US" sz="3200" dirty="0" smtClean="0"/>
              <a:t>Gödel, Turing show that Hilbert’s program is impossible.</a:t>
            </a:r>
          </a:p>
          <a:p>
            <a:pPr lvl="2" eaLnBrk="1" hangingPunct="1">
              <a:lnSpc>
                <a:spcPct val="90000"/>
              </a:lnSpc>
            </a:pPr>
            <a:r>
              <a:rPr lang="en-US" dirty="0" smtClean="0">
                <a:solidFill>
                  <a:srgbClr val="C00000"/>
                </a:solidFill>
              </a:rPr>
              <a:t>Gödel’s Incompleteness Theorem</a:t>
            </a:r>
          </a:p>
          <a:p>
            <a:pPr lvl="2" eaLnBrk="1" hangingPunct="1">
              <a:lnSpc>
                <a:spcPct val="90000"/>
              </a:lnSpc>
            </a:pPr>
            <a:r>
              <a:rPr lang="en-US" dirty="0" err="1" smtClean="0">
                <a:solidFill>
                  <a:srgbClr val="C00000"/>
                </a:solidFill>
              </a:rPr>
              <a:t>Undecidability</a:t>
            </a:r>
            <a:r>
              <a:rPr lang="en-US" dirty="0" smtClean="0">
                <a:solidFill>
                  <a:srgbClr val="C00000"/>
                </a:solidFill>
              </a:rPr>
              <a:t> of the Halting Problem </a:t>
            </a:r>
            <a:r>
              <a:rPr lang="en-US" sz="3200" dirty="0" smtClean="0">
                <a:solidFill>
                  <a:srgbClr val="C00000"/>
                </a:solidFill>
              </a:rPr>
              <a:t> </a:t>
            </a:r>
          </a:p>
          <a:p>
            <a:pPr eaLnBrk="1" hangingPunct="1">
              <a:lnSpc>
                <a:spcPct val="90000"/>
              </a:lnSpc>
            </a:pPr>
            <a:endParaRPr lang="en-US" sz="3600" dirty="0" smtClean="0"/>
          </a:p>
        </p:txBody>
      </p:sp>
      <p:sp>
        <p:nvSpPr>
          <p:cNvPr id="9221" name="Text Box 4"/>
          <p:cNvSpPr txBox="1">
            <a:spLocks noChangeArrowheads="1"/>
          </p:cNvSpPr>
          <p:nvPr/>
        </p:nvSpPr>
        <p:spPr bwMode="auto">
          <a:xfrm>
            <a:off x="801511" y="5973762"/>
            <a:ext cx="7248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2000" b="1" dirty="0">
                <a:ea typeface="Arial Unicode MS" pitchFamily="34" charset="-128"/>
                <a:cs typeface="Arial Unicode MS" pitchFamily="34" charset="-128"/>
              </a:rPr>
              <a:t>Both use ideas from Cantor’s proof about reals &amp; </a:t>
            </a:r>
            <a:r>
              <a:rPr lang="en-US" sz="2000" b="1" dirty="0" err="1">
                <a:ea typeface="Arial Unicode MS" pitchFamily="34" charset="-128"/>
                <a:cs typeface="Arial Unicode MS" pitchFamily="34" charset="-128"/>
              </a:rPr>
              <a:t>rationals</a:t>
            </a:r>
            <a:endParaRPr lang="en-US" sz="2000" b="1" dirty="0">
              <a:ea typeface="Arial Unicode MS" pitchFamily="34" charset="-128"/>
              <a:cs typeface="Arial Unicode MS" pitchFamily="34" charset="-128"/>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666666"/>
      </a:dk2>
      <a:lt2>
        <a:srgbClr val="EEECE1"/>
      </a:lt2>
      <a:accent1>
        <a:srgbClr val="FF9933"/>
      </a:accent1>
      <a:accent2>
        <a:srgbClr val="FF6600"/>
      </a:accent2>
      <a:accent3>
        <a:srgbClr val="FF9900"/>
      </a:accent3>
      <a:accent4>
        <a:srgbClr val="9999FF"/>
      </a:accent4>
      <a:accent5>
        <a:srgbClr val="6666CC"/>
      </a:accent5>
      <a:accent6>
        <a:srgbClr val="3333CC"/>
      </a:accent6>
      <a:hlink>
        <a:srgbClr val="666666"/>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400" dirty="0" smtClean="0">
            <a:latin typeface="Franklin Gothic Medium"/>
            <a:cs typeface="Franklin Gothic Medium"/>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12131</TotalTime>
  <Words>1760</Words>
  <Application>Microsoft Office PowerPoint</Application>
  <PresentationFormat>On-screen Show (4:3)</PresentationFormat>
  <Paragraphs>228</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 Unicode MS</vt:lpstr>
      <vt:lpstr>MS PGothic</vt:lpstr>
      <vt:lpstr>Arial</vt:lpstr>
      <vt:lpstr>Calibri</vt:lpstr>
      <vt:lpstr>Consolas</vt:lpstr>
      <vt:lpstr>Franklin Gothic Medium</vt:lpstr>
      <vt:lpstr>Monaco</vt:lpstr>
      <vt:lpstr>Symbol</vt:lpstr>
      <vt:lpstr>Wingdings</vt:lpstr>
      <vt:lpstr>Office Theme</vt:lpstr>
      <vt:lpstr>CSE 311: Foundations of Computing </vt:lpstr>
      <vt:lpstr>Proving that problem/set S is undecidable</vt:lpstr>
      <vt:lpstr>Showing there is no program solving HaltsNoInput</vt:lpstr>
      <vt:lpstr>Showing EQUIV is Undecidable </vt:lpstr>
      <vt:lpstr>Proving set S is undecidable </vt:lpstr>
      <vt:lpstr>Checking Division By Zero is undecidable</vt:lpstr>
      <vt:lpstr>Checking Division By Zero is undecidable</vt:lpstr>
      <vt:lpstr>Computers and algorithms: Programs and People</vt:lpstr>
      <vt:lpstr>Recall: A brief history of reasoning</vt:lpstr>
      <vt:lpstr>before Java…more from our brief history of reasoning</vt:lpstr>
      <vt:lpstr>turing machines</vt:lpstr>
      <vt:lpstr> components of Turing’s intuitive model of computation</vt:lpstr>
      <vt:lpstr>Some quotes from Turing’s original paper</vt:lpstr>
      <vt:lpstr>what is a Turing machine?</vt:lpstr>
      <vt:lpstr>what is a Turing machine?</vt:lpstr>
      <vt:lpstr>sample Turing machine</vt:lpstr>
      <vt:lpstr>what is a Turing machine?</vt:lpstr>
      <vt:lpstr>turing machine ≡ ideal Java/C program</vt:lpstr>
      <vt:lpstr>Turing’s big idea: machines as data</vt:lpstr>
      <vt:lpstr>Turing’s idea: a Universal Turing Machine</vt:lpstr>
      <vt:lpstr>General phenomenon: can’t tell a book by its cover</vt:lpstr>
      <vt:lpstr>Even harder problems</vt:lpstr>
      <vt:lpstr>Quick lessons</vt:lpstr>
    </vt:vector>
  </TitlesOfParts>
  <Company>Chinese University of Hong Kong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311 (Fall 13)</dc:title>
  <dc:creator>James;R. Lee</dc:creator>
  <cp:lastModifiedBy>Paul Beame</cp:lastModifiedBy>
  <cp:revision>517</cp:revision>
  <cp:lastPrinted>2014-12-03T20:46:37Z</cp:lastPrinted>
  <dcterms:created xsi:type="dcterms:W3CDTF">2013-01-07T07:20:47Z</dcterms:created>
  <dcterms:modified xsi:type="dcterms:W3CDTF">2014-12-03T20:48:39Z</dcterms:modified>
</cp:coreProperties>
</file>