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8" r:id="rId2"/>
    <p:sldId id="364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69" r:id="rId27"/>
    <p:sldId id="370" r:id="rId28"/>
    <p:sldId id="371" r:id="rId29"/>
    <p:sldId id="390" r:id="rId30"/>
    <p:sldId id="372" r:id="rId31"/>
    <p:sldId id="373" r:id="rId32"/>
    <p:sldId id="374" r:id="rId33"/>
    <p:sldId id="385" r:id="rId34"/>
    <p:sldId id="375" r:id="rId35"/>
    <p:sldId id="376" r:id="rId36"/>
    <p:sldId id="386" r:id="rId37"/>
    <p:sldId id="387" r:id="rId38"/>
    <p:sldId id="388" r:id="rId39"/>
    <p:sldId id="377" r:id="rId40"/>
    <p:sldId id="389" r:id="rId41"/>
  </p:sldIdLst>
  <p:sldSz cx="9144000" cy="6858000" type="screen4x3"/>
  <p:notesSz cx="9601200" cy="7315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FF"/>
    <a:srgbClr val="A3F5CE"/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535" autoAdjust="0"/>
    <p:restoredTop sz="90504" autoAdjust="0"/>
  </p:normalViewPr>
  <p:slideViewPr>
    <p:cSldViewPr snapToGrid="0" snapToObjects="1">
      <p:cViewPr>
        <p:scale>
          <a:sx n="84" d="100"/>
          <a:sy n="84" d="100"/>
        </p:scale>
        <p:origin x="-1566" y="-1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937" cy="3652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180" y="0"/>
            <a:ext cx="4160937" cy="3652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E7665-BAAC-42B1-B972-C861D7B9B2E6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715"/>
            <a:ext cx="4160937" cy="365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180" y="6948715"/>
            <a:ext cx="4160937" cy="365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FE06F-56D1-4639-A659-DFBB24ACC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68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63FB922-F127-5E47-9B2E-CA730A74DCAB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440242" y="6949945"/>
            <a:ext cx="4160958" cy="36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7" tIns="48328" rIns="96657" bIns="483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77943" indent="-299209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96835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75569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54304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C66A2485-779A-49A9-9E53-AFE77FD4B9B7}" type="slidenum">
              <a:rPr lang="en-US" sz="1300">
                <a:latin typeface="Comic Sans MS" pitchFamily="66" charset="0"/>
              </a:rPr>
              <a:pPr eaLnBrk="1" hangingPunct="1"/>
              <a:t>3</a:t>
            </a:fld>
            <a:endParaRPr lang="en-US" sz="1300">
              <a:latin typeface="Comic Sans MS" pitchFamily="66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440242" y="6949945"/>
            <a:ext cx="4160958" cy="36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7" tIns="48328" rIns="96657" bIns="483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77943" indent="-299209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96835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75569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54304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35F16B01-B18A-4347-8684-E66CDEDCEFC2}" type="slidenum">
              <a:rPr lang="en-US" sz="1300">
                <a:latin typeface="Comic Sans MS" pitchFamily="66" charset="0"/>
              </a:rPr>
              <a:pPr eaLnBrk="1" hangingPunct="1"/>
              <a:t>12</a:t>
            </a:fld>
            <a:endParaRPr lang="en-US" sz="1300">
              <a:latin typeface="Comic Sans MS" pitchFamily="66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440242" y="6949945"/>
            <a:ext cx="4160958" cy="36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7" tIns="48328" rIns="96657" bIns="483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77943" indent="-299209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96835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75569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54304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998BF99B-933D-45E7-BBD3-F0879EAF3F80}" type="slidenum">
              <a:rPr lang="en-US" sz="1300">
                <a:latin typeface="Comic Sans MS" pitchFamily="66" charset="0"/>
              </a:rPr>
              <a:pPr eaLnBrk="1" hangingPunct="1"/>
              <a:t>13</a:t>
            </a:fld>
            <a:endParaRPr lang="en-US" sz="1300">
              <a:latin typeface="Comic Sans MS" pitchFamily="66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440242" y="6949945"/>
            <a:ext cx="4160958" cy="36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7" tIns="48328" rIns="96657" bIns="483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77943" indent="-299209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96835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75569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54304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7B0D7ECE-3BAB-4566-A3F5-D57D2A15023E}" type="slidenum">
              <a:rPr lang="en-US" sz="1300">
                <a:latin typeface="Comic Sans MS" pitchFamily="66" charset="0"/>
              </a:rPr>
              <a:pPr eaLnBrk="1" hangingPunct="1"/>
              <a:t>14</a:t>
            </a:fld>
            <a:endParaRPr lang="en-US" sz="1300">
              <a:latin typeface="Comic Sans MS" pitchFamily="66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440242" y="6949945"/>
            <a:ext cx="4160958" cy="36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7" tIns="48328" rIns="96657" bIns="483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77943" indent="-299209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96835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75569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54304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8019F55A-C884-42F0-B8B4-714E657DF809}" type="slidenum">
              <a:rPr lang="en-US" sz="1300">
                <a:latin typeface="Comic Sans MS" pitchFamily="66" charset="0"/>
              </a:rPr>
              <a:pPr eaLnBrk="1" hangingPunct="1"/>
              <a:t>15</a:t>
            </a:fld>
            <a:endParaRPr lang="en-US" sz="1300">
              <a:latin typeface="Comic Sans MS" pitchFamily="66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440242" y="6949945"/>
            <a:ext cx="4160958" cy="36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7" tIns="48328" rIns="96657" bIns="483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77943" indent="-299209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96835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75569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54304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41EDCC24-DD71-4271-8632-DBA95C1FD816}" type="slidenum">
              <a:rPr lang="en-US" sz="1300">
                <a:latin typeface="Comic Sans MS" pitchFamily="66" charset="0"/>
              </a:rPr>
              <a:pPr eaLnBrk="1" hangingPunct="1"/>
              <a:t>16</a:t>
            </a:fld>
            <a:endParaRPr lang="en-US" sz="1300">
              <a:latin typeface="Comic Sans MS" pitchFamily="66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440242" y="6949945"/>
            <a:ext cx="4160958" cy="36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7" tIns="48328" rIns="96657" bIns="483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77943" indent="-299209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96835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75569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54304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754BAF50-EF92-4811-A83B-9B11A0ED7D31}" type="slidenum">
              <a:rPr lang="en-US" sz="1300">
                <a:latin typeface="Comic Sans MS" pitchFamily="66" charset="0"/>
              </a:rPr>
              <a:pPr eaLnBrk="1" hangingPunct="1"/>
              <a:t>17</a:t>
            </a:fld>
            <a:endParaRPr lang="en-US" sz="1300">
              <a:latin typeface="Comic Sans MS" pitchFamily="66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440242" y="6949945"/>
            <a:ext cx="4160958" cy="36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7" tIns="48328" rIns="96657" bIns="483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77943" indent="-299209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96835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75569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54304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966DBE36-ED05-47F1-909B-F48E4046B8EE}" type="slidenum">
              <a:rPr lang="en-US" sz="1300">
                <a:latin typeface="Comic Sans MS" pitchFamily="66" charset="0"/>
              </a:rPr>
              <a:pPr eaLnBrk="1" hangingPunct="1"/>
              <a:t>18</a:t>
            </a:fld>
            <a:endParaRPr lang="en-US" sz="1300">
              <a:latin typeface="Comic Sans MS" pitchFamily="66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440242" y="6949945"/>
            <a:ext cx="4160958" cy="36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7" tIns="48328" rIns="96657" bIns="483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77943" indent="-299209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96835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75569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54304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B7A4CF1E-3870-47D4-B2BC-06F7738E86A1}" type="slidenum">
              <a:rPr lang="en-US" sz="1300">
                <a:latin typeface="Comic Sans MS" pitchFamily="66" charset="0"/>
              </a:rPr>
              <a:pPr eaLnBrk="1" hangingPunct="1"/>
              <a:t>19</a:t>
            </a:fld>
            <a:endParaRPr lang="en-US" sz="1300">
              <a:latin typeface="Comic Sans MS" pitchFamily="66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440242" y="6949945"/>
            <a:ext cx="4160958" cy="36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7" tIns="48328" rIns="96657" bIns="483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77943" indent="-299209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96835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75569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54304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80D51841-E330-4325-9EF2-1838E4C0C045}" type="slidenum">
              <a:rPr lang="en-US" sz="1300">
                <a:latin typeface="Comic Sans MS" pitchFamily="66" charset="0"/>
              </a:rPr>
              <a:pPr eaLnBrk="1" hangingPunct="1"/>
              <a:t>20</a:t>
            </a:fld>
            <a:endParaRPr lang="en-US" sz="1300">
              <a:latin typeface="Comic Sans MS" pitchFamily="66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440242" y="6949945"/>
            <a:ext cx="4160958" cy="36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7" tIns="48328" rIns="96657" bIns="483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77943" indent="-299209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96835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75569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54304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1CE0A888-2634-4E18-9655-CA9F3CA9C3A5}" type="slidenum">
              <a:rPr lang="en-US" sz="1300">
                <a:latin typeface="Comic Sans MS" pitchFamily="66" charset="0"/>
              </a:rPr>
              <a:pPr eaLnBrk="1" hangingPunct="1"/>
              <a:t>21</a:t>
            </a:fld>
            <a:endParaRPr lang="en-US" sz="1300">
              <a:latin typeface="Comic Sans MS" pitchFamily="66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440242" y="6949945"/>
            <a:ext cx="4160958" cy="36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7" tIns="48328" rIns="96657" bIns="483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77943" indent="-299209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96835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75569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54304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8889648D-DCC0-4466-8A6C-49C04F86B4EC}" type="slidenum">
              <a:rPr lang="en-US" sz="1300">
                <a:latin typeface="Comic Sans MS" pitchFamily="66" charset="0"/>
              </a:rPr>
              <a:pPr eaLnBrk="1" hangingPunct="1"/>
              <a:t>4</a:t>
            </a:fld>
            <a:endParaRPr lang="en-US" sz="1300">
              <a:latin typeface="Comic Sans MS" pitchFamily="66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440242" y="6949945"/>
            <a:ext cx="4160958" cy="36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7" tIns="48328" rIns="96657" bIns="483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77943" indent="-299209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96835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75569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54304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8B68CA93-52EB-48C7-B2E3-8B8D620554C1}" type="slidenum">
              <a:rPr lang="en-US" sz="1300">
                <a:latin typeface="Comic Sans MS" pitchFamily="66" charset="0"/>
              </a:rPr>
              <a:pPr eaLnBrk="1" hangingPunct="1"/>
              <a:t>22</a:t>
            </a:fld>
            <a:endParaRPr lang="en-US" sz="1300">
              <a:latin typeface="Comic Sans MS" pitchFamily="66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440242" y="6949945"/>
            <a:ext cx="4160958" cy="36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7" tIns="48328" rIns="96657" bIns="483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77943" indent="-299209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96835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75569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54304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B8CFAC33-83B4-4971-8481-EF2894978865}" type="slidenum">
              <a:rPr lang="en-US" sz="1300">
                <a:latin typeface="Comic Sans MS" pitchFamily="66" charset="0"/>
              </a:rPr>
              <a:pPr eaLnBrk="1" hangingPunct="1"/>
              <a:t>23</a:t>
            </a:fld>
            <a:endParaRPr lang="en-US" sz="1300">
              <a:latin typeface="Comic Sans MS" pitchFamily="66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440242" y="6949945"/>
            <a:ext cx="4160958" cy="36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7" tIns="48328" rIns="96657" bIns="483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77943" indent="-299209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96835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75569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54304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3055E23B-0CD8-4EFB-B0CF-F40622BD371C}" type="slidenum">
              <a:rPr lang="en-US" sz="1300">
                <a:latin typeface="Comic Sans MS" pitchFamily="66" charset="0"/>
              </a:rPr>
              <a:pPr eaLnBrk="1" hangingPunct="1"/>
              <a:t>24</a:t>
            </a:fld>
            <a:endParaRPr lang="en-US" sz="1300">
              <a:latin typeface="Comic Sans MS" pitchFamily="66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440242" y="6949945"/>
            <a:ext cx="4160958" cy="36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7" tIns="48328" rIns="96657" bIns="483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77943" indent="-299209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96835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75569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54304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61DBD9BE-734A-44BF-B088-0F1D07CC460F}" type="slidenum">
              <a:rPr lang="en-US" sz="1300">
                <a:latin typeface="Comic Sans MS" pitchFamily="66" charset="0"/>
              </a:rPr>
              <a:pPr eaLnBrk="1" hangingPunct="1"/>
              <a:t>25</a:t>
            </a:fld>
            <a:endParaRPr lang="en-US" sz="1300">
              <a:latin typeface="Comic Sans MS" pitchFamily="66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440242" y="6949945"/>
            <a:ext cx="4160958" cy="36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7" tIns="48328" rIns="96657" bIns="483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77943" indent="-299209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96835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75569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54304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C049067F-D0CA-429D-83A4-CECE1F0554AB}" type="slidenum">
              <a:rPr lang="en-US" sz="1300">
                <a:latin typeface="Comic Sans MS" pitchFamily="66" charset="0"/>
              </a:rPr>
              <a:pPr eaLnBrk="1" hangingPunct="1"/>
              <a:t>5</a:t>
            </a:fld>
            <a:endParaRPr lang="en-US" sz="1300">
              <a:latin typeface="Comic Sans MS" pitchFamily="66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440242" y="6949945"/>
            <a:ext cx="4160958" cy="36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7" tIns="48328" rIns="96657" bIns="483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77943" indent="-299209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96835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75569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54304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B3A294A0-AB3D-42CE-8C93-553E379775EE}" type="slidenum">
              <a:rPr lang="en-US" sz="1300">
                <a:latin typeface="Comic Sans MS" pitchFamily="66" charset="0"/>
              </a:rPr>
              <a:pPr eaLnBrk="1" hangingPunct="1"/>
              <a:t>6</a:t>
            </a:fld>
            <a:endParaRPr lang="en-US" sz="1300">
              <a:latin typeface="Comic Sans MS" pitchFamily="66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440242" y="6949945"/>
            <a:ext cx="4160958" cy="36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7" tIns="48328" rIns="96657" bIns="483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77943" indent="-299209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96835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75569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54304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EB29D2AE-A02B-477A-969F-80B7C0239CF4}" type="slidenum">
              <a:rPr lang="en-US" sz="1300">
                <a:latin typeface="Comic Sans MS" pitchFamily="66" charset="0"/>
              </a:rPr>
              <a:pPr eaLnBrk="1" hangingPunct="1"/>
              <a:t>7</a:t>
            </a:fld>
            <a:endParaRPr lang="en-US" sz="1300">
              <a:latin typeface="Comic Sans MS" pitchFamily="66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440242" y="6949945"/>
            <a:ext cx="4160958" cy="36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7" tIns="48328" rIns="96657" bIns="483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77943" indent="-299209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96835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75569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54304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3E56F8F7-393E-4A36-A5B5-D1B7D204B7AE}" type="slidenum">
              <a:rPr lang="en-US" sz="1300">
                <a:latin typeface="Comic Sans MS" pitchFamily="66" charset="0"/>
              </a:rPr>
              <a:pPr eaLnBrk="1" hangingPunct="1"/>
              <a:t>8</a:t>
            </a:fld>
            <a:endParaRPr lang="en-US" sz="1300">
              <a:latin typeface="Comic Sans MS" pitchFamily="66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440242" y="6949945"/>
            <a:ext cx="4160958" cy="36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7" tIns="48328" rIns="96657" bIns="483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77943" indent="-299209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96835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75569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54304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1F62C39D-7D23-4D3B-88E1-DCAECB220445}" type="slidenum">
              <a:rPr lang="en-US" sz="1300">
                <a:latin typeface="Comic Sans MS" pitchFamily="66" charset="0"/>
              </a:rPr>
              <a:pPr eaLnBrk="1" hangingPunct="1"/>
              <a:t>9</a:t>
            </a:fld>
            <a:endParaRPr lang="en-US" sz="1300">
              <a:latin typeface="Comic Sans MS" pitchFamily="66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440242" y="6949945"/>
            <a:ext cx="4160958" cy="36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7" tIns="48328" rIns="96657" bIns="483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77943" indent="-299209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96835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75569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54304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CAC88E90-E77A-4B19-8F25-6655CB56EF7B}" type="slidenum">
              <a:rPr lang="en-US" sz="1300">
                <a:latin typeface="Comic Sans MS" pitchFamily="66" charset="0"/>
              </a:rPr>
              <a:pPr eaLnBrk="1" hangingPunct="1"/>
              <a:t>10</a:t>
            </a:fld>
            <a:endParaRPr lang="en-US" sz="1300">
              <a:latin typeface="Comic Sans MS" pitchFamily="66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440242" y="6949945"/>
            <a:ext cx="4160958" cy="36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7" tIns="48328" rIns="96657" bIns="483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77943" indent="-299209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96835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75569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54304" indent="-239367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33038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11772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590506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069240" indent="-2393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E05B7248-E034-4943-B6B9-BAA1A165715B}" type="slidenum">
              <a:rPr lang="en-US" sz="1300">
                <a:latin typeface="Comic Sans MS" pitchFamily="66" charset="0"/>
              </a:rPr>
              <a:pPr eaLnBrk="1" hangingPunct="1"/>
              <a:t>11</a:t>
            </a:fld>
            <a:endParaRPr lang="en-US" sz="1300">
              <a:latin typeface="Comic Sans MS" pitchFamily="66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64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Autumn 2011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311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78131-EBBE-419E-9CD4-28AD63001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29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513" y="146050"/>
            <a:ext cx="7488237" cy="9477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73100" y="1489075"/>
            <a:ext cx="3810000" cy="4800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35500" y="1489075"/>
            <a:ext cx="3810000" cy="2324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35500" y="3965575"/>
            <a:ext cx="3810000" cy="2324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Autumn 2011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CSE 311</a:t>
            </a: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8D1A790-645B-4BB2-A9C0-188F8B7DCC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1732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7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 311: Foundations of Computing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1149953"/>
            <a:ext cx="84723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Fall 2014</a:t>
            </a:r>
          </a:p>
          <a:p>
            <a:r>
              <a:rPr lang="en-US" sz="2600" dirty="0" smtClean="0">
                <a:solidFill>
                  <a:srgbClr val="C00000"/>
                </a:solidFill>
                <a:latin typeface="Franklin Gothic Medium"/>
                <a:cs typeface="Franklin Gothic Medium"/>
              </a:rPr>
              <a:t>Lecture 26: Pattern matching, Halting problem</a:t>
            </a:r>
          </a:p>
        </p:txBody>
      </p:sp>
      <p:pic>
        <p:nvPicPr>
          <p:cNvPr id="1026" name="Picture 2" descr="http://imgs.xkcd.com/comics/halting_proble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597" y="2686756"/>
            <a:ext cx="4145804" cy="2493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6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80963" y="547688"/>
            <a:ext cx="3043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x y x y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31788" y="211138"/>
            <a:ext cx="81486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 dirty="0" smtClean="0">
                <a:latin typeface="Helvetica" pitchFamily="34" charset="0"/>
              </a:rPr>
              <a:t>string </a:t>
            </a:r>
            <a:r>
              <a:rPr lang="en-US" sz="2800" b="1" dirty="0">
                <a:latin typeface="Helvetica" pitchFamily="34" charset="0"/>
              </a:rPr>
              <a:t>s</a:t>
            </a:r>
            <a:r>
              <a:rPr lang="en-US" sz="2800" dirty="0">
                <a:latin typeface="Helvetica" pitchFamily="34" charset="0"/>
              </a:rPr>
              <a:t> = x y x </a:t>
            </a:r>
            <a:r>
              <a:rPr lang="en-US" sz="2800" dirty="0" err="1">
                <a:latin typeface="Helvetica" pitchFamily="34" charset="0"/>
              </a:rPr>
              <a:t>x</a:t>
            </a:r>
            <a:r>
              <a:rPr lang="en-US" sz="2800" dirty="0">
                <a:latin typeface="Helvetica" pitchFamily="34" charset="0"/>
              </a:rPr>
              <a:t> y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>
                <a:solidFill>
                  <a:srgbClr val="009900"/>
                </a:solidFill>
                <a:latin typeface="Helvetica" pitchFamily="34" charset="0"/>
              </a:rPr>
              <a:t>x y x y </a:t>
            </a:r>
            <a:r>
              <a:rPr lang="en-US" sz="2800" dirty="0" err="1">
                <a:solidFill>
                  <a:srgbClr val="009900"/>
                </a:solidFill>
                <a:latin typeface="Helvetica" pitchFamily="34" charset="0"/>
              </a:rPr>
              <a:t>y</a:t>
            </a:r>
            <a:r>
              <a:rPr lang="en-US" sz="2800" dirty="0">
                <a:solidFill>
                  <a:srgbClr val="009900"/>
                </a:solidFill>
                <a:latin typeface="Helvetica" pitchFamily="34" charset="0"/>
              </a:rPr>
              <a:t> x y x y x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 y x y x </a:t>
            </a:r>
            <a:r>
              <a:rPr lang="en-US" sz="2800" dirty="0" err="1">
                <a:latin typeface="Helvetica" pitchFamily="34" charset="0"/>
              </a:rPr>
              <a:t>x</a:t>
            </a:r>
            <a:endParaRPr lang="en-US" sz="2800" dirty="0">
              <a:latin typeface="Helvetica" pitchFamily="34" charset="0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2192338" y="912813"/>
            <a:ext cx="381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x</a:t>
            </a:r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2462213" y="1277938"/>
            <a:ext cx="6429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</a:t>
            </a:r>
          </a:p>
        </p:txBody>
      </p:sp>
      <p:sp>
        <p:nvSpPr>
          <p:cNvPr id="17415" name="Rectangle 6"/>
          <p:cNvSpPr>
            <a:spLocks noChangeArrowheads="1"/>
          </p:cNvSpPr>
          <p:nvPr/>
        </p:nvSpPr>
        <p:spPr bwMode="auto">
          <a:xfrm>
            <a:off x="2741613" y="1643063"/>
            <a:ext cx="14795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 x y y</a:t>
            </a:r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3016250" y="2008188"/>
            <a:ext cx="363538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</a:t>
            </a:r>
          </a:p>
        </p:txBody>
      </p:sp>
      <p:sp>
        <p:nvSpPr>
          <p:cNvPr id="17417" name="Rectangle 8"/>
          <p:cNvSpPr>
            <a:spLocks noChangeArrowheads="1"/>
          </p:cNvSpPr>
          <p:nvPr/>
        </p:nvSpPr>
        <p:spPr bwMode="auto">
          <a:xfrm>
            <a:off x="3289300" y="2374900"/>
            <a:ext cx="315277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x y x y y x y x y x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  <a:cs typeface="Helvetica" pitchFamily="34" charset="0"/>
              </a:rPr>
              <a:t> </a:t>
            </a:r>
            <a:r>
              <a:rPr lang="en-US" sz="280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  <a:t>x</a:t>
            </a:r>
            <a:endParaRPr lang="en-US" sz="2800">
              <a:solidFill>
                <a:schemeClr val="accent2"/>
              </a:solidFill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80963" y="547688"/>
            <a:ext cx="3043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x y x y</a:t>
            </a: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331788" y="211138"/>
            <a:ext cx="81486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 dirty="0" smtClean="0">
                <a:latin typeface="Helvetica" pitchFamily="34" charset="0"/>
              </a:rPr>
              <a:t>string </a:t>
            </a:r>
            <a:r>
              <a:rPr lang="en-US" sz="2800" b="1" dirty="0">
                <a:latin typeface="Helvetica" pitchFamily="34" charset="0"/>
              </a:rPr>
              <a:t>s</a:t>
            </a:r>
            <a:r>
              <a:rPr lang="en-US" sz="2800" dirty="0">
                <a:latin typeface="Helvetica" pitchFamily="34" charset="0"/>
              </a:rPr>
              <a:t> =</a:t>
            </a:r>
            <a:r>
              <a:rPr lang="en-US" sz="2800" dirty="0">
                <a:solidFill>
                  <a:srgbClr val="3366FF"/>
                </a:solidFill>
                <a:latin typeface="Helvetica" pitchFamily="34" charset="0"/>
              </a:rPr>
              <a:t> </a:t>
            </a:r>
            <a:r>
              <a:rPr lang="en-US" sz="2800" dirty="0">
                <a:latin typeface="Helvetica" pitchFamily="34" charset="0"/>
              </a:rPr>
              <a:t>x y x </a:t>
            </a:r>
            <a:r>
              <a:rPr lang="en-US" sz="2800" dirty="0" err="1">
                <a:latin typeface="Helvetica" pitchFamily="34" charset="0"/>
              </a:rPr>
              <a:t>x</a:t>
            </a:r>
            <a:r>
              <a:rPr lang="en-US" sz="2800" dirty="0">
                <a:latin typeface="Helvetica" pitchFamily="34" charset="0"/>
              </a:rPr>
              <a:t> y x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y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>
                <a:latin typeface="Helvetica" pitchFamily="34" charset="0"/>
              </a:rPr>
              <a:t>x y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 y x y x y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 y x y x </a:t>
            </a:r>
            <a:r>
              <a:rPr lang="en-US" sz="2800" dirty="0" err="1">
                <a:latin typeface="Helvetica" pitchFamily="34" charset="0"/>
              </a:rPr>
              <a:t>x</a:t>
            </a:r>
            <a:endParaRPr lang="en-US" sz="2800" dirty="0">
              <a:latin typeface="Helvetica" pitchFamily="34" charset="0"/>
            </a:endParaRP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2192338" y="912813"/>
            <a:ext cx="381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x</a:t>
            </a:r>
          </a:p>
        </p:txBody>
      </p:sp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2462213" y="1277938"/>
            <a:ext cx="6429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</a:t>
            </a:r>
          </a:p>
        </p:txBody>
      </p:sp>
      <p:sp>
        <p:nvSpPr>
          <p:cNvPr id="18439" name="Rectangle 6"/>
          <p:cNvSpPr>
            <a:spLocks noChangeArrowheads="1"/>
          </p:cNvSpPr>
          <p:nvPr/>
        </p:nvSpPr>
        <p:spPr bwMode="auto">
          <a:xfrm>
            <a:off x="2741613" y="1643063"/>
            <a:ext cx="14795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 x y y</a:t>
            </a:r>
          </a:p>
        </p:txBody>
      </p:sp>
      <p:sp>
        <p:nvSpPr>
          <p:cNvPr id="18440" name="Rectangle 7"/>
          <p:cNvSpPr>
            <a:spLocks noChangeArrowheads="1"/>
          </p:cNvSpPr>
          <p:nvPr/>
        </p:nvSpPr>
        <p:spPr bwMode="auto">
          <a:xfrm>
            <a:off x="3016250" y="2008188"/>
            <a:ext cx="363538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</a:t>
            </a:r>
          </a:p>
        </p:txBody>
      </p:sp>
      <p:sp>
        <p:nvSpPr>
          <p:cNvPr id="18441" name="Rectangle 8"/>
          <p:cNvSpPr>
            <a:spLocks noChangeArrowheads="1"/>
          </p:cNvSpPr>
          <p:nvPr/>
        </p:nvSpPr>
        <p:spPr bwMode="auto">
          <a:xfrm>
            <a:off x="3289300" y="2374900"/>
            <a:ext cx="315277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 x y y x y x y x x</a:t>
            </a:r>
          </a:p>
        </p:txBody>
      </p:sp>
      <p:sp>
        <p:nvSpPr>
          <p:cNvPr id="18442" name="Rectangle 9"/>
          <p:cNvSpPr>
            <a:spLocks noChangeArrowheads="1"/>
          </p:cNvSpPr>
          <p:nvPr/>
        </p:nvSpPr>
        <p:spPr bwMode="auto">
          <a:xfrm>
            <a:off x="3563938" y="2740025"/>
            <a:ext cx="315277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  <a:t>x</a:t>
            </a:r>
            <a:r>
              <a:rPr lang="en-US" sz="2800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 </a:t>
            </a:r>
            <a:r>
              <a:rPr lang="en-US" sz="2800">
                <a:latin typeface="Helvetica" pitchFamily="34" charset="0"/>
                <a:cs typeface="Helvetica" pitchFamily="34" charset="0"/>
              </a:rPr>
              <a:t>y x y y x y x y x 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80963" y="547688"/>
            <a:ext cx="3043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x y x y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31788" y="211138"/>
            <a:ext cx="81486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 dirty="0" smtClean="0">
                <a:latin typeface="Helvetica" pitchFamily="34" charset="0"/>
              </a:rPr>
              <a:t>string </a:t>
            </a:r>
            <a:r>
              <a:rPr lang="en-US" sz="2800" b="1" dirty="0">
                <a:latin typeface="Helvetica" pitchFamily="34" charset="0"/>
              </a:rPr>
              <a:t>s</a:t>
            </a:r>
            <a:r>
              <a:rPr lang="en-US" sz="2800" dirty="0">
                <a:latin typeface="Helvetica" pitchFamily="34" charset="0"/>
              </a:rPr>
              <a:t> = x y x </a:t>
            </a:r>
            <a:r>
              <a:rPr lang="en-US" sz="2800" dirty="0" err="1">
                <a:latin typeface="Helvetica" pitchFamily="34" charset="0"/>
              </a:rPr>
              <a:t>x</a:t>
            </a:r>
            <a:r>
              <a:rPr lang="en-US" sz="2800" dirty="0">
                <a:latin typeface="Helvetica" pitchFamily="34" charset="0"/>
              </a:rPr>
              <a:t> y x y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>
                <a:solidFill>
                  <a:srgbClr val="009900"/>
                </a:solidFill>
                <a:latin typeface="Helvetica" pitchFamily="34" charset="0"/>
              </a:rPr>
              <a:t>x y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Helvetica" pitchFamily="34" charset="0"/>
              </a:rPr>
              <a:t>y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>
                <a:latin typeface="Helvetica" pitchFamily="34" charset="0"/>
              </a:rPr>
              <a:t>x y x y x y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 y x y x </a:t>
            </a:r>
            <a:r>
              <a:rPr lang="en-US" sz="2800" dirty="0" err="1">
                <a:latin typeface="Helvetica" pitchFamily="34" charset="0"/>
              </a:rPr>
              <a:t>x</a:t>
            </a:r>
            <a:endParaRPr lang="en-US" sz="2800" dirty="0">
              <a:latin typeface="Helvetica" pitchFamily="34" charset="0"/>
            </a:endParaRP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2192338" y="912813"/>
            <a:ext cx="381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x</a:t>
            </a:r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2462213" y="1277938"/>
            <a:ext cx="6429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</a:t>
            </a:r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2741613" y="1643063"/>
            <a:ext cx="14795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 x y y</a:t>
            </a:r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3016250" y="2008188"/>
            <a:ext cx="363538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</a:t>
            </a:r>
          </a:p>
        </p:txBody>
      </p:sp>
      <p:sp>
        <p:nvSpPr>
          <p:cNvPr id="19465" name="Rectangle 8"/>
          <p:cNvSpPr>
            <a:spLocks noChangeArrowheads="1"/>
          </p:cNvSpPr>
          <p:nvPr/>
        </p:nvSpPr>
        <p:spPr bwMode="auto">
          <a:xfrm>
            <a:off x="3289300" y="2374900"/>
            <a:ext cx="315277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 x y y x y x y x x</a:t>
            </a:r>
          </a:p>
        </p:txBody>
      </p:sp>
      <p:sp>
        <p:nvSpPr>
          <p:cNvPr id="19466" name="Rectangle 9"/>
          <p:cNvSpPr>
            <a:spLocks noChangeArrowheads="1"/>
          </p:cNvSpPr>
          <p:nvPr/>
        </p:nvSpPr>
        <p:spPr bwMode="auto">
          <a:xfrm>
            <a:off x="3563938" y="2740025"/>
            <a:ext cx="363537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</a:t>
            </a:r>
          </a:p>
        </p:txBody>
      </p:sp>
      <p:sp>
        <p:nvSpPr>
          <p:cNvPr id="19467" name="Rectangle 10"/>
          <p:cNvSpPr>
            <a:spLocks noChangeArrowheads="1"/>
          </p:cNvSpPr>
          <p:nvPr/>
        </p:nvSpPr>
        <p:spPr bwMode="auto">
          <a:xfrm>
            <a:off x="3838575" y="3105150"/>
            <a:ext cx="315277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x y </a:t>
            </a:r>
            <a:r>
              <a:rPr lang="en-US" sz="280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  <a:t>x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  <a:cs typeface="Helvetica" pitchFamily="34" charset="0"/>
              </a:rPr>
              <a:t> </a:t>
            </a:r>
            <a:r>
              <a:rPr lang="en-US" sz="2800">
                <a:latin typeface="Helvetica" pitchFamily="34" charset="0"/>
                <a:cs typeface="Helvetica" pitchFamily="34" charset="0"/>
              </a:rPr>
              <a:t>y y x y x y x 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80963" y="547688"/>
            <a:ext cx="3043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x y x y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331788" y="211138"/>
            <a:ext cx="81486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 dirty="0">
                <a:latin typeface="Helvetica" pitchFamily="34" charset="0"/>
              </a:rPr>
              <a:t>s</a:t>
            </a:r>
            <a:r>
              <a:rPr lang="en-US" sz="2800" dirty="0" smtClean="0">
                <a:latin typeface="Helvetica" pitchFamily="34" charset="0"/>
              </a:rPr>
              <a:t>tring </a:t>
            </a:r>
            <a:r>
              <a:rPr lang="en-US" sz="2800" b="1" dirty="0">
                <a:latin typeface="Helvetica" pitchFamily="34" charset="0"/>
              </a:rPr>
              <a:t>s</a:t>
            </a:r>
            <a:r>
              <a:rPr lang="en-US" sz="2800" dirty="0">
                <a:latin typeface="Helvetica" pitchFamily="34" charset="0"/>
              </a:rPr>
              <a:t> = x y x </a:t>
            </a:r>
            <a:r>
              <a:rPr lang="en-US" sz="2800" dirty="0" err="1">
                <a:latin typeface="Helvetica" pitchFamily="34" charset="0"/>
              </a:rPr>
              <a:t>x</a:t>
            </a:r>
            <a:r>
              <a:rPr lang="en-US" sz="2800" dirty="0">
                <a:latin typeface="Helvetica" pitchFamily="34" charset="0"/>
              </a:rPr>
              <a:t> y x y x</a:t>
            </a:r>
            <a:r>
              <a:rPr lang="en-US" sz="2800" dirty="0">
                <a:solidFill>
                  <a:srgbClr val="009900"/>
                </a:solidFill>
                <a:latin typeface="Helvetica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y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 y x y x y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 y x y x </a:t>
            </a:r>
            <a:r>
              <a:rPr lang="en-US" sz="2800" dirty="0" err="1">
                <a:latin typeface="Helvetica" pitchFamily="34" charset="0"/>
              </a:rPr>
              <a:t>x</a:t>
            </a:r>
            <a:endParaRPr lang="en-US" sz="2800" dirty="0">
              <a:latin typeface="Helvetica" pitchFamily="34" charset="0"/>
            </a:endParaRP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2192338" y="912813"/>
            <a:ext cx="381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x</a:t>
            </a:r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2462213" y="1277938"/>
            <a:ext cx="6429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</a:t>
            </a:r>
          </a:p>
        </p:txBody>
      </p:sp>
      <p:sp>
        <p:nvSpPr>
          <p:cNvPr id="20487" name="Rectangle 6"/>
          <p:cNvSpPr>
            <a:spLocks noChangeArrowheads="1"/>
          </p:cNvSpPr>
          <p:nvPr/>
        </p:nvSpPr>
        <p:spPr bwMode="auto">
          <a:xfrm>
            <a:off x="2741613" y="1643063"/>
            <a:ext cx="14795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 x y y</a:t>
            </a:r>
          </a:p>
        </p:txBody>
      </p:sp>
      <p:sp>
        <p:nvSpPr>
          <p:cNvPr id="20488" name="Rectangle 7"/>
          <p:cNvSpPr>
            <a:spLocks noChangeArrowheads="1"/>
          </p:cNvSpPr>
          <p:nvPr/>
        </p:nvSpPr>
        <p:spPr bwMode="auto">
          <a:xfrm>
            <a:off x="3016250" y="2008188"/>
            <a:ext cx="363538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</a:t>
            </a:r>
          </a:p>
        </p:txBody>
      </p:sp>
      <p:sp>
        <p:nvSpPr>
          <p:cNvPr id="20489" name="Rectangle 8"/>
          <p:cNvSpPr>
            <a:spLocks noChangeArrowheads="1"/>
          </p:cNvSpPr>
          <p:nvPr/>
        </p:nvSpPr>
        <p:spPr bwMode="auto">
          <a:xfrm>
            <a:off x="3289300" y="2374900"/>
            <a:ext cx="315277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 x y y x y x y x x</a:t>
            </a:r>
          </a:p>
        </p:txBody>
      </p:sp>
      <p:sp>
        <p:nvSpPr>
          <p:cNvPr id="20490" name="Rectangle 9"/>
          <p:cNvSpPr>
            <a:spLocks noChangeArrowheads="1"/>
          </p:cNvSpPr>
          <p:nvPr/>
        </p:nvSpPr>
        <p:spPr bwMode="auto">
          <a:xfrm>
            <a:off x="3563938" y="2740025"/>
            <a:ext cx="363537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</a:t>
            </a:r>
          </a:p>
        </p:txBody>
      </p:sp>
      <p:sp>
        <p:nvSpPr>
          <p:cNvPr id="20491" name="Rectangle 10"/>
          <p:cNvSpPr>
            <a:spLocks noChangeArrowheads="1"/>
          </p:cNvSpPr>
          <p:nvPr/>
        </p:nvSpPr>
        <p:spPr bwMode="auto">
          <a:xfrm>
            <a:off x="3838575" y="3105150"/>
            <a:ext cx="922338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 x</a:t>
            </a:r>
          </a:p>
        </p:txBody>
      </p:sp>
      <p:sp>
        <p:nvSpPr>
          <p:cNvPr id="20492" name="Rectangle 11"/>
          <p:cNvSpPr>
            <a:spLocks noChangeArrowheads="1"/>
          </p:cNvSpPr>
          <p:nvPr/>
        </p:nvSpPr>
        <p:spPr bwMode="auto">
          <a:xfrm>
            <a:off x="4113213" y="3471863"/>
            <a:ext cx="3152775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  <a:t>x</a:t>
            </a:r>
            <a:r>
              <a:rPr lang="en-US" sz="2800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 </a:t>
            </a:r>
            <a:r>
              <a:rPr lang="en-US" sz="2800">
                <a:latin typeface="Helvetica" pitchFamily="34" charset="0"/>
                <a:cs typeface="Helvetica" pitchFamily="34" charset="0"/>
              </a:rPr>
              <a:t>y x y y x y x y x 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80963" y="547688"/>
            <a:ext cx="3043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x y x y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331788" y="211138"/>
            <a:ext cx="81486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 dirty="0" smtClean="0">
                <a:latin typeface="Helvetica" pitchFamily="34" charset="0"/>
              </a:rPr>
              <a:t>string </a:t>
            </a:r>
            <a:r>
              <a:rPr lang="en-US" sz="2800" b="1" dirty="0">
                <a:latin typeface="Helvetica" pitchFamily="34" charset="0"/>
              </a:rPr>
              <a:t>s</a:t>
            </a:r>
            <a:r>
              <a:rPr lang="en-US" sz="2800" dirty="0">
                <a:latin typeface="Helvetica" pitchFamily="34" charset="0"/>
              </a:rPr>
              <a:t> = x y x </a:t>
            </a:r>
            <a:r>
              <a:rPr lang="en-US" sz="2800" dirty="0" err="1">
                <a:latin typeface="Helvetica" pitchFamily="34" charset="0"/>
              </a:rPr>
              <a:t>x</a:t>
            </a:r>
            <a:r>
              <a:rPr lang="en-US" sz="2800" dirty="0">
                <a:latin typeface="Helvetica" pitchFamily="34" charset="0"/>
              </a:rPr>
              <a:t> y x y x y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Helvetica" pitchFamily="34" charset="0"/>
              </a:rPr>
              <a:t>y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>
                <a:latin typeface="Helvetica" pitchFamily="34" charset="0"/>
              </a:rPr>
              <a:t>x y x y x y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 y x y x </a:t>
            </a:r>
            <a:r>
              <a:rPr lang="en-US" sz="2800" dirty="0" err="1">
                <a:latin typeface="Helvetica" pitchFamily="34" charset="0"/>
              </a:rPr>
              <a:t>x</a:t>
            </a:r>
            <a:endParaRPr lang="en-US" sz="2800" dirty="0">
              <a:latin typeface="Helvetica" pitchFamily="34" charset="0"/>
            </a:endParaRP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2192338" y="912813"/>
            <a:ext cx="381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x</a:t>
            </a:r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2462213" y="1277938"/>
            <a:ext cx="6429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</a:t>
            </a:r>
          </a:p>
        </p:txBody>
      </p:sp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2741613" y="1643063"/>
            <a:ext cx="14795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 x y y</a:t>
            </a:r>
          </a:p>
        </p:txBody>
      </p:sp>
      <p:sp>
        <p:nvSpPr>
          <p:cNvPr id="21512" name="Rectangle 7"/>
          <p:cNvSpPr>
            <a:spLocks noChangeArrowheads="1"/>
          </p:cNvSpPr>
          <p:nvPr/>
        </p:nvSpPr>
        <p:spPr bwMode="auto">
          <a:xfrm>
            <a:off x="3016250" y="2008188"/>
            <a:ext cx="363538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</a:t>
            </a:r>
          </a:p>
        </p:txBody>
      </p:sp>
      <p:sp>
        <p:nvSpPr>
          <p:cNvPr id="21513" name="Rectangle 8"/>
          <p:cNvSpPr>
            <a:spLocks noChangeArrowheads="1"/>
          </p:cNvSpPr>
          <p:nvPr/>
        </p:nvSpPr>
        <p:spPr bwMode="auto">
          <a:xfrm>
            <a:off x="3289300" y="2374900"/>
            <a:ext cx="315277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 x y y x y x y x x</a:t>
            </a:r>
          </a:p>
        </p:txBody>
      </p:sp>
      <p:sp>
        <p:nvSpPr>
          <p:cNvPr id="21514" name="Rectangle 9"/>
          <p:cNvSpPr>
            <a:spLocks noChangeArrowheads="1"/>
          </p:cNvSpPr>
          <p:nvPr/>
        </p:nvSpPr>
        <p:spPr bwMode="auto">
          <a:xfrm>
            <a:off x="3563938" y="2740025"/>
            <a:ext cx="363537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</a:t>
            </a:r>
          </a:p>
        </p:txBody>
      </p:sp>
      <p:sp>
        <p:nvSpPr>
          <p:cNvPr id="21515" name="Rectangle 10"/>
          <p:cNvSpPr>
            <a:spLocks noChangeArrowheads="1"/>
          </p:cNvSpPr>
          <p:nvPr/>
        </p:nvSpPr>
        <p:spPr bwMode="auto">
          <a:xfrm>
            <a:off x="3838575" y="3105150"/>
            <a:ext cx="922338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 x</a:t>
            </a:r>
          </a:p>
        </p:txBody>
      </p:sp>
      <p:sp>
        <p:nvSpPr>
          <p:cNvPr id="21516" name="Rectangle 11"/>
          <p:cNvSpPr>
            <a:spLocks noChangeArrowheads="1"/>
          </p:cNvSpPr>
          <p:nvPr/>
        </p:nvSpPr>
        <p:spPr bwMode="auto">
          <a:xfrm>
            <a:off x="4113213" y="3471863"/>
            <a:ext cx="3635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</a:t>
            </a:r>
          </a:p>
        </p:txBody>
      </p:sp>
      <p:sp>
        <p:nvSpPr>
          <p:cNvPr id="21517" name="Rectangle 12"/>
          <p:cNvSpPr>
            <a:spLocks noChangeArrowheads="1"/>
          </p:cNvSpPr>
          <p:nvPr/>
        </p:nvSpPr>
        <p:spPr bwMode="auto">
          <a:xfrm>
            <a:off x="4386263" y="3836988"/>
            <a:ext cx="3152775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  <a:t>x</a:t>
            </a:r>
            <a:r>
              <a:rPr lang="en-US" sz="2800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 </a:t>
            </a:r>
            <a:r>
              <a:rPr lang="en-US" sz="2800">
                <a:latin typeface="Helvetica" pitchFamily="34" charset="0"/>
                <a:cs typeface="Helvetica" pitchFamily="34" charset="0"/>
              </a:rPr>
              <a:t>y x y y x y x y x 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80963" y="547688"/>
            <a:ext cx="3043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x y x y</a:t>
            </a: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331788" y="211138"/>
            <a:ext cx="81486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 dirty="0" smtClean="0">
                <a:latin typeface="Helvetica" pitchFamily="34" charset="0"/>
              </a:rPr>
              <a:t>string </a:t>
            </a:r>
            <a:r>
              <a:rPr lang="en-US" sz="2800" b="1" dirty="0">
                <a:latin typeface="Helvetica" pitchFamily="34" charset="0"/>
              </a:rPr>
              <a:t>s</a:t>
            </a:r>
            <a:r>
              <a:rPr lang="en-US" sz="2800" dirty="0">
                <a:latin typeface="Helvetica" pitchFamily="34" charset="0"/>
              </a:rPr>
              <a:t> = x y x </a:t>
            </a:r>
            <a:r>
              <a:rPr lang="en-US" sz="2800" dirty="0" err="1">
                <a:latin typeface="Helvetica" pitchFamily="34" charset="0"/>
              </a:rPr>
              <a:t>x</a:t>
            </a:r>
            <a:r>
              <a:rPr lang="en-US" sz="2800" dirty="0">
                <a:latin typeface="Helvetica" pitchFamily="34" charset="0"/>
              </a:rPr>
              <a:t> y x y x y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solidFill>
                  <a:srgbClr val="3366FF"/>
                </a:solidFill>
                <a:latin typeface="Helvetica" pitchFamily="34" charset="0"/>
              </a:rPr>
              <a:t> </a:t>
            </a:r>
            <a:r>
              <a:rPr lang="en-US" sz="2800" dirty="0">
                <a:solidFill>
                  <a:srgbClr val="009900"/>
                </a:solidFill>
                <a:latin typeface="Helvetica" pitchFamily="34" charset="0"/>
              </a:rPr>
              <a:t>x y x y</a:t>
            </a:r>
            <a:r>
              <a:rPr lang="en-US" sz="2800" dirty="0">
                <a:solidFill>
                  <a:srgbClr val="3366FF"/>
                </a:solidFill>
                <a:latin typeface="Helvetica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x</a:t>
            </a:r>
            <a:r>
              <a:rPr lang="en-US" sz="2800" dirty="0">
                <a:solidFill>
                  <a:srgbClr val="3366FF"/>
                </a:solidFill>
                <a:latin typeface="Helvetica" pitchFamily="34" charset="0"/>
              </a:rPr>
              <a:t> </a:t>
            </a:r>
            <a:r>
              <a:rPr lang="en-US" sz="2800" dirty="0">
                <a:latin typeface="Helvetica" pitchFamily="34" charset="0"/>
              </a:rPr>
              <a:t>y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 y x y x </a:t>
            </a:r>
            <a:r>
              <a:rPr lang="en-US" sz="2800" dirty="0" err="1">
                <a:latin typeface="Helvetica" pitchFamily="34" charset="0"/>
              </a:rPr>
              <a:t>x</a:t>
            </a:r>
            <a:endParaRPr lang="en-US" sz="2800" dirty="0">
              <a:latin typeface="Helvetica" pitchFamily="34" charset="0"/>
            </a:endParaRP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2192338" y="912813"/>
            <a:ext cx="381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x</a:t>
            </a:r>
          </a:p>
        </p:txBody>
      </p:sp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2462213" y="1277938"/>
            <a:ext cx="6429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</a:t>
            </a:r>
          </a:p>
        </p:txBody>
      </p:sp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2741613" y="1643063"/>
            <a:ext cx="14795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 x y y</a:t>
            </a:r>
          </a:p>
        </p:txBody>
      </p:sp>
      <p:sp>
        <p:nvSpPr>
          <p:cNvPr id="22536" name="Rectangle 7"/>
          <p:cNvSpPr>
            <a:spLocks noChangeArrowheads="1"/>
          </p:cNvSpPr>
          <p:nvPr/>
        </p:nvSpPr>
        <p:spPr bwMode="auto">
          <a:xfrm>
            <a:off x="3016250" y="2008188"/>
            <a:ext cx="363538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</a:t>
            </a:r>
          </a:p>
        </p:txBody>
      </p:sp>
      <p:sp>
        <p:nvSpPr>
          <p:cNvPr id="22537" name="Rectangle 8"/>
          <p:cNvSpPr>
            <a:spLocks noChangeArrowheads="1"/>
          </p:cNvSpPr>
          <p:nvPr/>
        </p:nvSpPr>
        <p:spPr bwMode="auto">
          <a:xfrm>
            <a:off x="3289300" y="2374900"/>
            <a:ext cx="315277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 x y y x y x y x x</a:t>
            </a:r>
          </a:p>
        </p:txBody>
      </p:sp>
      <p:sp>
        <p:nvSpPr>
          <p:cNvPr id="22538" name="Rectangle 9"/>
          <p:cNvSpPr>
            <a:spLocks noChangeArrowheads="1"/>
          </p:cNvSpPr>
          <p:nvPr/>
        </p:nvSpPr>
        <p:spPr bwMode="auto">
          <a:xfrm>
            <a:off x="3563938" y="2740025"/>
            <a:ext cx="363537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</a:t>
            </a:r>
          </a:p>
        </p:txBody>
      </p:sp>
      <p:sp>
        <p:nvSpPr>
          <p:cNvPr id="22539" name="Rectangle 10"/>
          <p:cNvSpPr>
            <a:spLocks noChangeArrowheads="1"/>
          </p:cNvSpPr>
          <p:nvPr/>
        </p:nvSpPr>
        <p:spPr bwMode="auto">
          <a:xfrm>
            <a:off x="3838575" y="3105150"/>
            <a:ext cx="922338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 x</a:t>
            </a:r>
          </a:p>
        </p:txBody>
      </p:sp>
      <p:sp>
        <p:nvSpPr>
          <p:cNvPr id="22540" name="Rectangle 11"/>
          <p:cNvSpPr>
            <a:spLocks noChangeArrowheads="1"/>
          </p:cNvSpPr>
          <p:nvPr/>
        </p:nvSpPr>
        <p:spPr bwMode="auto">
          <a:xfrm>
            <a:off x="4113213" y="3471863"/>
            <a:ext cx="3635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</a:t>
            </a:r>
          </a:p>
        </p:txBody>
      </p:sp>
      <p:sp>
        <p:nvSpPr>
          <p:cNvPr id="22541" name="Rectangle 12"/>
          <p:cNvSpPr>
            <a:spLocks noChangeArrowheads="1"/>
          </p:cNvSpPr>
          <p:nvPr/>
        </p:nvSpPr>
        <p:spPr bwMode="auto">
          <a:xfrm>
            <a:off x="4386263" y="3836988"/>
            <a:ext cx="3635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</a:t>
            </a:r>
          </a:p>
        </p:txBody>
      </p:sp>
      <p:sp>
        <p:nvSpPr>
          <p:cNvPr id="22542" name="Rectangle 13"/>
          <p:cNvSpPr>
            <a:spLocks noChangeArrowheads="1"/>
          </p:cNvSpPr>
          <p:nvPr/>
        </p:nvSpPr>
        <p:spPr bwMode="auto">
          <a:xfrm>
            <a:off x="4660900" y="4202113"/>
            <a:ext cx="3152775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x y x y</a:t>
            </a:r>
            <a:r>
              <a:rPr lang="en-US" sz="2800">
                <a:solidFill>
                  <a:schemeClr val="folHlink"/>
                </a:solidFill>
                <a:latin typeface="Helvetica" pitchFamily="34" charset="0"/>
                <a:cs typeface="Helvetica" pitchFamily="34" charset="0"/>
              </a:rPr>
              <a:t> </a:t>
            </a:r>
            <a:r>
              <a:rPr lang="en-US" sz="280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  <a:t>y</a:t>
            </a:r>
            <a:r>
              <a:rPr lang="en-US" sz="2800">
                <a:solidFill>
                  <a:schemeClr val="folHlink"/>
                </a:solidFill>
                <a:latin typeface="Helvetica" pitchFamily="34" charset="0"/>
                <a:cs typeface="Helvetica" pitchFamily="34" charset="0"/>
              </a:rPr>
              <a:t> </a:t>
            </a:r>
            <a:r>
              <a:rPr lang="en-US" sz="2800">
                <a:latin typeface="Helvetica" pitchFamily="34" charset="0"/>
                <a:cs typeface="Helvetica" pitchFamily="34" charset="0"/>
              </a:rPr>
              <a:t>x y x y x 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80963" y="547688"/>
            <a:ext cx="3043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x y x y</a:t>
            </a: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331788" y="211138"/>
            <a:ext cx="81486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 dirty="0" smtClean="0">
                <a:latin typeface="Helvetica" pitchFamily="34" charset="0"/>
              </a:rPr>
              <a:t>string </a:t>
            </a:r>
            <a:r>
              <a:rPr lang="en-US" sz="2800" b="1" dirty="0">
                <a:latin typeface="Helvetica" pitchFamily="34" charset="0"/>
              </a:rPr>
              <a:t>s</a:t>
            </a:r>
            <a:r>
              <a:rPr lang="en-US" sz="2800" dirty="0">
                <a:latin typeface="Helvetica" pitchFamily="34" charset="0"/>
              </a:rPr>
              <a:t> = x y x </a:t>
            </a:r>
            <a:r>
              <a:rPr lang="en-US" sz="2800" dirty="0" err="1">
                <a:latin typeface="Helvetica" pitchFamily="34" charset="0"/>
              </a:rPr>
              <a:t>x</a:t>
            </a:r>
            <a:r>
              <a:rPr lang="en-US" sz="2800" dirty="0">
                <a:latin typeface="Helvetica" pitchFamily="34" charset="0"/>
              </a:rPr>
              <a:t> y x y x y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y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>
                <a:latin typeface="Helvetica" pitchFamily="34" charset="0"/>
              </a:rPr>
              <a:t>x y x y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 y x y x </a:t>
            </a:r>
            <a:r>
              <a:rPr lang="en-US" sz="2800" dirty="0" err="1">
                <a:latin typeface="Helvetica" pitchFamily="34" charset="0"/>
              </a:rPr>
              <a:t>x</a:t>
            </a:r>
            <a:endParaRPr lang="en-US" sz="2800" dirty="0">
              <a:latin typeface="Helvetica" pitchFamily="34" charset="0"/>
            </a:endParaRP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2192338" y="912813"/>
            <a:ext cx="381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x</a:t>
            </a:r>
          </a:p>
        </p:txBody>
      </p:sp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2462213" y="1277938"/>
            <a:ext cx="6429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</a:t>
            </a:r>
          </a:p>
        </p:txBody>
      </p:sp>
      <p:sp>
        <p:nvSpPr>
          <p:cNvPr id="23559" name="Rectangle 6"/>
          <p:cNvSpPr>
            <a:spLocks noChangeArrowheads="1"/>
          </p:cNvSpPr>
          <p:nvPr/>
        </p:nvSpPr>
        <p:spPr bwMode="auto">
          <a:xfrm>
            <a:off x="2741613" y="1643063"/>
            <a:ext cx="14795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 x y y</a:t>
            </a:r>
          </a:p>
        </p:txBody>
      </p:sp>
      <p:sp>
        <p:nvSpPr>
          <p:cNvPr id="23560" name="Rectangle 7"/>
          <p:cNvSpPr>
            <a:spLocks noChangeArrowheads="1"/>
          </p:cNvSpPr>
          <p:nvPr/>
        </p:nvSpPr>
        <p:spPr bwMode="auto">
          <a:xfrm>
            <a:off x="3016250" y="2008188"/>
            <a:ext cx="363538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</a:t>
            </a:r>
          </a:p>
        </p:txBody>
      </p:sp>
      <p:sp>
        <p:nvSpPr>
          <p:cNvPr id="23561" name="Rectangle 8"/>
          <p:cNvSpPr>
            <a:spLocks noChangeArrowheads="1"/>
          </p:cNvSpPr>
          <p:nvPr/>
        </p:nvSpPr>
        <p:spPr bwMode="auto">
          <a:xfrm>
            <a:off x="3289300" y="2374900"/>
            <a:ext cx="315277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 x y y x y x y x x</a:t>
            </a:r>
          </a:p>
        </p:txBody>
      </p:sp>
      <p:sp>
        <p:nvSpPr>
          <p:cNvPr id="23562" name="Rectangle 9"/>
          <p:cNvSpPr>
            <a:spLocks noChangeArrowheads="1"/>
          </p:cNvSpPr>
          <p:nvPr/>
        </p:nvSpPr>
        <p:spPr bwMode="auto">
          <a:xfrm>
            <a:off x="3563938" y="2740025"/>
            <a:ext cx="363537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</a:t>
            </a:r>
          </a:p>
        </p:txBody>
      </p:sp>
      <p:sp>
        <p:nvSpPr>
          <p:cNvPr id="23563" name="Rectangle 10"/>
          <p:cNvSpPr>
            <a:spLocks noChangeArrowheads="1"/>
          </p:cNvSpPr>
          <p:nvPr/>
        </p:nvSpPr>
        <p:spPr bwMode="auto">
          <a:xfrm>
            <a:off x="3838575" y="3105150"/>
            <a:ext cx="922338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 x</a:t>
            </a:r>
          </a:p>
        </p:txBody>
      </p:sp>
      <p:sp>
        <p:nvSpPr>
          <p:cNvPr id="23564" name="Rectangle 11"/>
          <p:cNvSpPr>
            <a:spLocks noChangeArrowheads="1"/>
          </p:cNvSpPr>
          <p:nvPr/>
        </p:nvSpPr>
        <p:spPr bwMode="auto">
          <a:xfrm>
            <a:off x="4113213" y="3471863"/>
            <a:ext cx="3635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</a:t>
            </a:r>
          </a:p>
        </p:txBody>
      </p:sp>
      <p:sp>
        <p:nvSpPr>
          <p:cNvPr id="23565" name="Rectangle 12"/>
          <p:cNvSpPr>
            <a:spLocks noChangeArrowheads="1"/>
          </p:cNvSpPr>
          <p:nvPr/>
        </p:nvSpPr>
        <p:spPr bwMode="auto">
          <a:xfrm>
            <a:off x="4386263" y="3836988"/>
            <a:ext cx="3635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</a:t>
            </a:r>
          </a:p>
        </p:txBody>
      </p:sp>
      <p:sp>
        <p:nvSpPr>
          <p:cNvPr id="23566" name="Rectangle 13"/>
          <p:cNvSpPr>
            <a:spLocks noChangeArrowheads="1"/>
          </p:cNvSpPr>
          <p:nvPr/>
        </p:nvSpPr>
        <p:spPr bwMode="auto">
          <a:xfrm>
            <a:off x="4660900" y="4202113"/>
            <a:ext cx="14795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 x y y</a:t>
            </a:r>
          </a:p>
        </p:txBody>
      </p:sp>
      <p:sp>
        <p:nvSpPr>
          <p:cNvPr id="23567" name="Rectangle 14"/>
          <p:cNvSpPr>
            <a:spLocks noChangeArrowheads="1"/>
          </p:cNvSpPr>
          <p:nvPr/>
        </p:nvSpPr>
        <p:spPr bwMode="auto">
          <a:xfrm>
            <a:off x="4935538" y="4568825"/>
            <a:ext cx="315277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  <a:t>x</a:t>
            </a:r>
            <a:r>
              <a:rPr lang="en-US" sz="2800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 </a:t>
            </a:r>
            <a:r>
              <a:rPr lang="en-US" sz="2800">
                <a:latin typeface="Helvetica" pitchFamily="34" charset="0"/>
                <a:cs typeface="Helvetica" pitchFamily="34" charset="0"/>
              </a:rPr>
              <a:t>y x y y x y x y x 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80963" y="547688"/>
            <a:ext cx="3043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x y x y</a:t>
            </a: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331788" y="211138"/>
            <a:ext cx="81486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 dirty="0" smtClean="0">
                <a:latin typeface="Helvetica" pitchFamily="34" charset="0"/>
              </a:rPr>
              <a:t>string </a:t>
            </a:r>
            <a:r>
              <a:rPr lang="en-US" sz="2800" b="1" dirty="0">
                <a:latin typeface="Helvetica" pitchFamily="34" charset="0"/>
              </a:rPr>
              <a:t>s</a:t>
            </a:r>
            <a:r>
              <a:rPr lang="en-US" sz="2800" dirty="0">
                <a:latin typeface="Helvetica" pitchFamily="34" charset="0"/>
              </a:rPr>
              <a:t> = x y x </a:t>
            </a:r>
            <a:r>
              <a:rPr lang="en-US" sz="2800" dirty="0" err="1">
                <a:latin typeface="Helvetica" pitchFamily="34" charset="0"/>
              </a:rPr>
              <a:t>x</a:t>
            </a:r>
            <a:r>
              <a:rPr lang="en-US" sz="2800" dirty="0">
                <a:latin typeface="Helvetica" pitchFamily="34" charset="0"/>
              </a:rPr>
              <a:t> y x y x y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 y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>
                <a:solidFill>
                  <a:srgbClr val="009900"/>
                </a:solidFill>
                <a:latin typeface="Helvetica" pitchFamily="34" charset="0"/>
              </a:rPr>
              <a:t>x y x y </a:t>
            </a:r>
            <a:r>
              <a:rPr lang="en-US" sz="2800" dirty="0" err="1">
                <a:solidFill>
                  <a:srgbClr val="009900"/>
                </a:solidFill>
                <a:latin typeface="Helvetica" pitchFamily="34" charset="0"/>
              </a:rPr>
              <a:t>y</a:t>
            </a:r>
            <a:r>
              <a:rPr lang="en-US" sz="2800" dirty="0">
                <a:solidFill>
                  <a:srgbClr val="009900"/>
                </a:solidFill>
                <a:latin typeface="Helvetica" pitchFamily="34" charset="0"/>
              </a:rPr>
              <a:t> x y x y x </a:t>
            </a:r>
            <a:r>
              <a:rPr lang="en-US" sz="2800" dirty="0" err="1">
                <a:solidFill>
                  <a:srgbClr val="009900"/>
                </a:solidFill>
                <a:latin typeface="Helvetica" pitchFamily="34" charset="0"/>
              </a:rPr>
              <a:t>x</a:t>
            </a:r>
            <a:endParaRPr lang="en-US" sz="2800" dirty="0">
              <a:latin typeface="Helvetica" pitchFamily="34" charset="0"/>
            </a:endParaRPr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2192338" y="914400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x</a:t>
            </a:r>
          </a:p>
        </p:txBody>
      </p:sp>
      <p:sp>
        <p:nvSpPr>
          <p:cNvPr id="24582" name="Rectangle 5"/>
          <p:cNvSpPr>
            <a:spLocks noChangeArrowheads="1"/>
          </p:cNvSpPr>
          <p:nvPr/>
        </p:nvSpPr>
        <p:spPr bwMode="auto">
          <a:xfrm>
            <a:off x="2462213" y="1277938"/>
            <a:ext cx="6429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</a:t>
            </a:r>
          </a:p>
        </p:txBody>
      </p:sp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2741613" y="1643063"/>
            <a:ext cx="14795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 x y y</a:t>
            </a:r>
          </a:p>
        </p:txBody>
      </p:sp>
      <p:sp>
        <p:nvSpPr>
          <p:cNvPr id="24584" name="Rectangle 7"/>
          <p:cNvSpPr>
            <a:spLocks noChangeArrowheads="1"/>
          </p:cNvSpPr>
          <p:nvPr/>
        </p:nvSpPr>
        <p:spPr bwMode="auto">
          <a:xfrm>
            <a:off x="3016250" y="2008188"/>
            <a:ext cx="363538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</a:t>
            </a:r>
          </a:p>
        </p:txBody>
      </p:sp>
      <p:sp>
        <p:nvSpPr>
          <p:cNvPr id="24585" name="Rectangle 8"/>
          <p:cNvSpPr>
            <a:spLocks noChangeArrowheads="1"/>
          </p:cNvSpPr>
          <p:nvPr/>
        </p:nvSpPr>
        <p:spPr bwMode="auto">
          <a:xfrm>
            <a:off x="3289300" y="2374900"/>
            <a:ext cx="315277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 x y y x y x y x x</a:t>
            </a:r>
          </a:p>
        </p:txBody>
      </p:sp>
      <p:sp>
        <p:nvSpPr>
          <p:cNvPr id="24586" name="Rectangle 9"/>
          <p:cNvSpPr>
            <a:spLocks noChangeArrowheads="1"/>
          </p:cNvSpPr>
          <p:nvPr/>
        </p:nvSpPr>
        <p:spPr bwMode="auto">
          <a:xfrm>
            <a:off x="3563938" y="2740025"/>
            <a:ext cx="363537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</a:t>
            </a:r>
          </a:p>
        </p:txBody>
      </p:sp>
      <p:sp>
        <p:nvSpPr>
          <p:cNvPr id="24587" name="Rectangle 10"/>
          <p:cNvSpPr>
            <a:spLocks noChangeArrowheads="1"/>
          </p:cNvSpPr>
          <p:nvPr/>
        </p:nvSpPr>
        <p:spPr bwMode="auto">
          <a:xfrm>
            <a:off x="3838575" y="3105150"/>
            <a:ext cx="922338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 x</a:t>
            </a:r>
          </a:p>
        </p:txBody>
      </p:sp>
      <p:sp>
        <p:nvSpPr>
          <p:cNvPr id="24588" name="Rectangle 11"/>
          <p:cNvSpPr>
            <a:spLocks noChangeArrowheads="1"/>
          </p:cNvSpPr>
          <p:nvPr/>
        </p:nvSpPr>
        <p:spPr bwMode="auto">
          <a:xfrm>
            <a:off x="4113213" y="3471863"/>
            <a:ext cx="3635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</a:t>
            </a:r>
          </a:p>
        </p:txBody>
      </p:sp>
      <p:sp>
        <p:nvSpPr>
          <p:cNvPr id="24589" name="Rectangle 12"/>
          <p:cNvSpPr>
            <a:spLocks noChangeArrowheads="1"/>
          </p:cNvSpPr>
          <p:nvPr/>
        </p:nvSpPr>
        <p:spPr bwMode="auto">
          <a:xfrm>
            <a:off x="4386263" y="3836988"/>
            <a:ext cx="3635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</a:t>
            </a:r>
          </a:p>
        </p:txBody>
      </p:sp>
      <p:sp>
        <p:nvSpPr>
          <p:cNvPr id="24590" name="Rectangle 13"/>
          <p:cNvSpPr>
            <a:spLocks noChangeArrowheads="1"/>
          </p:cNvSpPr>
          <p:nvPr/>
        </p:nvSpPr>
        <p:spPr bwMode="auto">
          <a:xfrm>
            <a:off x="4660900" y="4202113"/>
            <a:ext cx="14795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 x y y</a:t>
            </a:r>
          </a:p>
        </p:txBody>
      </p:sp>
      <p:sp>
        <p:nvSpPr>
          <p:cNvPr id="24591" name="Rectangle 14"/>
          <p:cNvSpPr>
            <a:spLocks noChangeArrowheads="1"/>
          </p:cNvSpPr>
          <p:nvPr/>
        </p:nvSpPr>
        <p:spPr bwMode="auto">
          <a:xfrm>
            <a:off x="4935538" y="4568825"/>
            <a:ext cx="363537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</a:t>
            </a:r>
          </a:p>
        </p:txBody>
      </p:sp>
      <p:sp>
        <p:nvSpPr>
          <p:cNvPr id="24592" name="Rectangle 15"/>
          <p:cNvSpPr>
            <a:spLocks noChangeArrowheads="1"/>
          </p:cNvSpPr>
          <p:nvPr/>
        </p:nvSpPr>
        <p:spPr bwMode="auto">
          <a:xfrm>
            <a:off x="5210175" y="4933950"/>
            <a:ext cx="315277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x y x y y x y x y x x</a:t>
            </a:r>
            <a:endParaRPr lang="en-US" sz="2800">
              <a:solidFill>
                <a:schemeClr val="accent2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4593" name="Line 16"/>
          <p:cNvSpPr>
            <a:spLocks noChangeShapeType="1"/>
          </p:cNvSpPr>
          <p:nvPr/>
        </p:nvSpPr>
        <p:spPr bwMode="auto">
          <a:xfrm>
            <a:off x="3378200" y="547688"/>
            <a:ext cx="0" cy="21939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94" name="Line 17"/>
          <p:cNvSpPr>
            <a:spLocks noChangeShapeType="1"/>
          </p:cNvSpPr>
          <p:nvPr/>
        </p:nvSpPr>
        <p:spPr bwMode="auto">
          <a:xfrm>
            <a:off x="3378200" y="547688"/>
            <a:ext cx="0" cy="21939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595" name="Text Box 18"/>
          <p:cNvSpPr txBox="1">
            <a:spLocks noChangeArrowheads="1"/>
          </p:cNvSpPr>
          <p:nvPr/>
        </p:nvSpPr>
        <p:spPr bwMode="auto">
          <a:xfrm>
            <a:off x="573088" y="2952750"/>
            <a:ext cx="2487612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>
                <a:latin typeface="Helvetica" pitchFamily="34" charset="0"/>
              </a:rPr>
              <a:t>Worst-case time </a:t>
            </a:r>
          </a:p>
          <a:p>
            <a:pPr eaLnBrk="1" hangingPunct="1"/>
            <a:r>
              <a:rPr lang="en-US" sz="2400">
                <a:latin typeface="Helvetica" pitchFamily="34" charset="0"/>
              </a:rPr>
              <a:t>O(</a:t>
            </a:r>
            <a:r>
              <a:rPr lang="en-US" sz="2400" b="1">
                <a:latin typeface="Helvetica" pitchFamily="34" charset="0"/>
              </a:rPr>
              <a:t>mn</a:t>
            </a:r>
            <a:r>
              <a:rPr lang="en-US" sz="2400">
                <a:latin typeface="Helvetica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80963" y="547688"/>
            <a:ext cx="3043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latin typeface="Helvetica" pitchFamily="34" charset="0"/>
              </a:rPr>
              <a:t>x y x</a:t>
            </a:r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 </a:t>
            </a:r>
            <a:r>
              <a:rPr lang="en-US" sz="2800">
                <a:solidFill>
                  <a:srgbClr val="7030A0"/>
                </a:solidFill>
                <a:latin typeface="Helvetica" pitchFamily="34" charset="0"/>
              </a:rPr>
              <a:t>y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331788" y="211138"/>
            <a:ext cx="8278812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dirty="0" smtClean="0"/>
              <a:t>string </a:t>
            </a:r>
            <a:r>
              <a:rPr lang="en-US" b="1" dirty="0" smtClean="0"/>
              <a:t>s</a:t>
            </a:r>
            <a:r>
              <a:rPr lang="en-US" dirty="0" smtClean="0"/>
              <a:t> = x y x </a:t>
            </a:r>
            <a:r>
              <a:rPr lang="en-US" dirty="0" err="1" smtClean="0"/>
              <a:t>x</a:t>
            </a:r>
            <a:r>
              <a:rPr lang="en-US" dirty="0" smtClean="0"/>
              <a:t> y x y x y </a:t>
            </a:r>
            <a:r>
              <a:rPr lang="en-US" dirty="0" err="1" smtClean="0"/>
              <a:t>y</a:t>
            </a:r>
            <a:r>
              <a:rPr lang="en-US" dirty="0" smtClean="0"/>
              <a:t> x y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9900"/>
                </a:solidFill>
              </a:rPr>
              <a:t>x y x y </a:t>
            </a:r>
            <a:r>
              <a:rPr lang="en-US" dirty="0" err="1" smtClean="0">
                <a:solidFill>
                  <a:srgbClr val="009900"/>
                </a:solidFill>
              </a:rPr>
              <a:t>y</a:t>
            </a:r>
            <a:r>
              <a:rPr lang="en-US" dirty="0" smtClean="0">
                <a:solidFill>
                  <a:srgbClr val="009900"/>
                </a:solidFill>
              </a:rPr>
              <a:t> x y x y x </a:t>
            </a:r>
            <a:r>
              <a:rPr lang="en-US" dirty="0" err="1" smtClean="0">
                <a:solidFill>
                  <a:srgbClr val="009900"/>
                </a:solidFill>
              </a:rPr>
              <a:t>x</a:t>
            </a:r>
            <a:endParaRPr lang="en-US" dirty="0" smtClean="0"/>
          </a:p>
        </p:txBody>
      </p:sp>
      <p:sp>
        <p:nvSpPr>
          <p:cNvPr id="25616" name="Rectangle 15"/>
          <p:cNvSpPr>
            <a:spLocks noChangeArrowheads="1"/>
          </p:cNvSpPr>
          <p:nvPr/>
        </p:nvSpPr>
        <p:spPr bwMode="auto">
          <a:xfrm>
            <a:off x="5210175" y="4933950"/>
            <a:ext cx="31242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2800">
                <a:solidFill>
                  <a:srgbClr val="0000FF"/>
                </a:solidFill>
                <a:latin typeface="Helvetica" pitchFamily="34" charset="0"/>
                <a:cs typeface="Helvetica" pitchFamily="34" charset="0"/>
              </a:rPr>
              <a:t>x y x </a:t>
            </a:r>
            <a:r>
              <a:rPr lang="en-US" sz="2800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y y x y x y x x</a:t>
            </a:r>
            <a:endParaRPr lang="en-US" sz="2800">
              <a:solidFill>
                <a:schemeClr val="accent2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5619" name="Text Box 18"/>
          <p:cNvSpPr txBox="1">
            <a:spLocks noChangeArrowheads="1"/>
          </p:cNvSpPr>
          <p:nvPr/>
        </p:nvSpPr>
        <p:spPr bwMode="auto">
          <a:xfrm>
            <a:off x="5029200" y="1066800"/>
            <a:ext cx="2878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srgbClr val="FF0000"/>
                </a:solidFill>
                <a:latin typeface="Helvetica" pitchFamily="34" charset="0"/>
              </a:rPr>
              <a:t>Lots of wasted work</a:t>
            </a:r>
            <a:endParaRPr lang="en-US" sz="2800">
              <a:latin typeface="Helvetica" pitchFamily="34" charset="0"/>
            </a:endParaRPr>
          </a:p>
        </p:txBody>
      </p:sp>
      <p:sp>
        <p:nvSpPr>
          <p:cNvPr id="25621" name="Line 20"/>
          <p:cNvSpPr>
            <a:spLocks noChangeShapeType="1"/>
          </p:cNvSpPr>
          <p:nvPr/>
        </p:nvSpPr>
        <p:spPr bwMode="auto">
          <a:xfrm flipV="1">
            <a:off x="80963" y="2009775"/>
            <a:ext cx="528637" cy="12509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838200"/>
            <a:ext cx="4810125" cy="4408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better pattern matching via finite automata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smtClean="0"/>
              <a:t>Build a DFA for the pattern (preprocessing)  of size O(</a:t>
            </a:r>
            <a:r>
              <a:rPr lang="en-US" sz="2800" b="1" dirty="0" smtClean="0"/>
              <a:t>m</a:t>
            </a:r>
            <a:r>
              <a:rPr lang="en-US" sz="2800" dirty="0" smtClean="0"/>
              <a:t>)</a:t>
            </a:r>
          </a:p>
          <a:p>
            <a:pPr lvl="1" eaLnBrk="1" hangingPunct="1">
              <a:defRPr/>
            </a:pPr>
            <a:r>
              <a:rPr lang="en-US" sz="2400" dirty="0" smtClean="0"/>
              <a:t>Keep track of the ‘longest match currently active’</a:t>
            </a:r>
          </a:p>
          <a:p>
            <a:pPr lvl="1" eaLnBrk="1" hangingPunct="1">
              <a:defRPr/>
            </a:pPr>
            <a:r>
              <a:rPr lang="en-US" sz="2400" dirty="0" smtClean="0"/>
              <a:t>The DFA will have only </a:t>
            </a:r>
            <a:r>
              <a:rPr lang="en-US" sz="2400" b="1" dirty="0" smtClean="0"/>
              <a:t>m</a:t>
            </a:r>
            <a:r>
              <a:rPr lang="en-US" sz="2400" dirty="0" smtClean="0"/>
              <a:t>+1 states  </a:t>
            </a:r>
          </a:p>
          <a:p>
            <a:pPr lvl="1"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800" dirty="0" smtClean="0"/>
              <a:t>Run the DFA on the string  </a:t>
            </a:r>
            <a:r>
              <a:rPr lang="en-US" sz="2800" b="1" dirty="0" smtClean="0"/>
              <a:t>n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/>
              <a:t>steps</a:t>
            </a:r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Obvious construction method for DFA will be O(</a:t>
            </a:r>
            <a:r>
              <a:rPr lang="en-US" sz="2800" b="1" dirty="0" smtClean="0"/>
              <a:t>m</a:t>
            </a:r>
            <a:r>
              <a:rPr lang="en-US" sz="2800" b="1" baseline="30000" dirty="0" smtClean="0"/>
              <a:t>2</a:t>
            </a:r>
            <a:r>
              <a:rPr lang="en-US" sz="2800" dirty="0" smtClean="0"/>
              <a:t>) but can be done in O(</a:t>
            </a:r>
            <a:r>
              <a:rPr lang="en-US" sz="2800" b="1" dirty="0" smtClean="0"/>
              <a:t>m</a:t>
            </a:r>
            <a:r>
              <a:rPr lang="en-US" sz="2800" dirty="0" smtClean="0"/>
              <a:t>) time.</a:t>
            </a:r>
          </a:p>
          <a:p>
            <a:pPr eaLnBrk="1" hangingPunct="1">
              <a:defRPr/>
            </a:pPr>
            <a:r>
              <a:rPr lang="en-US" sz="2800" dirty="0" smtClean="0"/>
              <a:t>Total O(</a:t>
            </a:r>
            <a:r>
              <a:rPr lang="en-US" sz="2800" b="1" dirty="0" err="1" smtClean="0"/>
              <a:t>m+n</a:t>
            </a:r>
            <a:r>
              <a:rPr lang="en-US" sz="2800" dirty="0" smtClean="0"/>
              <a:t>)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1289"/>
            <a:ext cx="8458200" cy="4848578"/>
          </a:xfrm>
        </p:spPr>
        <p:txBody>
          <a:bodyPr/>
          <a:lstStyle/>
          <a:p>
            <a:r>
              <a:rPr lang="en-US" dirty="0" smtClean="0"/>
              <a:t>DFAs ≡ Regular Expressions</a:t>
            </a:r>
          </a:p>
          <a:p>
            <a:pPr lvl="1"/>
            <a:r>
              <a:rPr lang="en-US" dirty="0" smtClean="0"/>
              <a:t>No need to know details of </a:t>
            </a:r>
            <a:r>
              <a:rPr lang="en-US" dirty="0" err="1" smtClean="0"/>
              <a:t>NFAs→RegExpressions</a:t>
            </a:r>
            <a:endParaRPr lang="en-US" dirty="0" smtClean="0"/>
          </a:p>
          <a:p>
            <a:pPr lvl="4"/>
            <a:endParaRPr lang="en-US" dirty="0"/>
          </a:p>
          <a:p>
            <a:r>
              <a:rPr lang="en-US" dirty="0" smtClean="0"/>
              <a:t>Method for proving no DFAs for languages</a:t>
            </a:r>
          </a:p>
          <a:p>
            <a:pPr lvl="1"/>
            <a:r>
              <a:rPr lang="en-US" dirty="0" smtClean="0"/>
              <a:t>e.g. 	{0</a:t>
            </a:r>
            <a:r>
              <a:rPr lang="en-US" baseline="30000" dirty="0" smtClean="0"/>
              <a:t>n</a:t>
            </a:r>
            <a:r>
              <a:rPr lang="en-US" dirty="0" smtClean="0"/>
              <a:t>1</a:t>
            </a:r>
            <a:r>
              <a:rPr lang="en-US" baseline="30000" dirty="0" smtClean="0"/>
              <a:t>n</a:t>
            </a:r>
            <a:r>
              <a:rPr lang="en-US" dirty="0" smtClean="0"/>
              <a:t> : n ≥ 0},</a:t>
            </a:r>
          </a:p>
          <a:p>
            <a:pPr lvl="2"/>
            <a:r>
              <a:rPr lang="en-US" sz="2800" dirty="0"/>
              <a:t>	</a:t>
            </a:r>
            <a:r>
              <a:rPr lang="en-US" sz="2800" dirty="0" smtClean="0"/>
              <a:t>	{Binary palindromes}</a:t>
            </a:r>
          </a:p>
          <a:p>
            <a:pPr lvl="2"/>
            <a:r>
              <a:rPr lang="en-US" sz="2800" dirty="0"/>
              <a:t>	</a:t>
            </a:r>
            <a:r>
              <a:rPr lang="en-US" sz="2800" dirty="0" smtClean="0"/>
              <a:t>	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590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409" y="3382963"/>
            <a:ext cx="83343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building a DFA for the pattern</a:t>
            </a: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914400" y="1522413"/>
            <a:ext cx="4822825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 dirty="0" smtClean="0">
                <a:latin typeface="Helvetica" pitchFamily="34" charset="0"/>
                <a:cs typeface="Helvetica" pitchFamily="34" charset="0"/>
              </a:rPr>
              <a:t>pattern</a:t>
            </a:r>
            <a:r>
              <a:rPr lang="en-US" sz="2800" dirty="0" smtClean="0">
                <a:solidFill>
                  <a:schemeClr val="hlink"/>
                </a:solidFill>
                <a:latin typeface="Helvetica" pitchFamily="34" charset="0"/>
                <a:cs typeface="Helvetica" pitchFamily="34" charset="0"/>
              </a:rPr>
              <a:t> </a:t>
            </a:r>
            <a:r>
              <a:rPr lang="en-US" sz="2800" b="1" dirty="0">
                <a:latin typeface="Helvetica" pitchFamily="34" charset="0"/>
                <a:cs typeface="Helvetica" pitchFamily="34" charset="0"/>
              </a:rPr>
              <a:t>p</a:t>
            </a:r>
            <a:r>
              <a:rPr lang="en-US" sz="2800" dirty="0">
                <a:latin typeface="Helvetica" pitchFamily="34" charset="0"/>
                <a:cs typeface="Helvetica" pitchFamily="34" charset="0"/>
              </a:rPr>
              <a:t>=</a:t>
            </a:r>
            <a:r>
              <a:rPr lang="en-US" sz="2800" dirty="0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x y x y </a:t>
            </a:r>
            <a:r>
              <a:rPr lang="en-US" sz="2800" dirty="0" err="1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y</a:t>
            </a:r>
            <a:r>
              <a:rPr lang="en-US" sz="2800" dirty="0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 x y x y x </a:t>
            </a:r>
            <a:r>
              <a:rPr lang="en-US" sz="2800" dirty="0" err="1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x</a:t>
            </a:r>
            <a:endParaRPr lang="en-US" sz="2800" dirty="0">
              <a:solidFill>
                <a:schemeClr val="hlink"/>
              </a:solidFill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24178" y="3654425"/>
            <a:ext cx="428978" cy="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>
            <a:spLocks/>
          </p:cNvSpPr>
          <p:nvPr/>
        </p:nvSpPr>
        <p:spPr>
          <a:xfrm>
            <a:off x="8379807" y="3635544"/>
            <a:ext cx="274320" cy="27432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baseline="-25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7" y="2871606"/>
            <a:ext cx="8334375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preprocessing the pattern</a:t>
            </a: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914400" y="1522413"/>
            <a:ext cx="4822825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 dirty="0" smtClean="0">
                <a:latin typeface="Helvetica" pitchFamily="34" charset="0"/>
                <a:cs typeface="Helvetica" pitchFamily="34" charset="0"/>
              </a:rPr>
              <a:t>pattern</a:t>
            </a:r>
            <a:r>
              <a:rPr lang="en-US" sz="2800" dirty="0" smtClean="0">
                <a:solidFill>
                  <a:schemeClr val="hlink"/>
                </a:solidFill>
                <a:latin typeface="Helvetica" pitchFamily="34" charset="0"/>
                <a:cs typeface="Helvetica" pitchFamily="34" charset="0"/>
              </a:rPr>
              <a:t> </a:t>
            </a:r>
            <a:r>
              <a:rPr lang="en-US" sz="2800" b="1" dirty="0">
                <a:latin typeface="Helvetica" pitchFamily="34" charset="0"/>
                <a:cs typeface="Helvetica" pitchFamily="34" charset="0"/>
              </a:rPr>
              <a:t>p</a:t>
            </a:r>
            <a:r>
              <a:rPr lang="en-US" sz="2800" dirty="0">
                <a:latin typeface="Helvetica" pitchFamily="34" charset="0"/>
                <a:cs typeface="Helvetica" pitchFamily="34" charset="0"/>
              </a:rPr>
              <a:t>=</a:t>
            </a:r>
            <a:r>
              <a:rPr lang="en-US" sz="2800" dirty="0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x y x y </a:t>
            </a:r>
            <a:r>
              <a:rPr lang="en-US" sz="2800" dirty="0" err="1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y</a:t>
            </a:r>
            <a:r>
              <a:rPr lang="en-US" sz="2800" dirty="0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 x y x y x </a:t>
            </a:r>
            <a:r>
              <a:rPr lang="en-US" sz="2800" dirty="0" err="1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x</a:t>
            </a:r>
            <a:endParaRPr lang="en-US" sz="2800" dirty="0">
              <a:solidFill>
                <a:schemeClr val="hlink"/>
              </a:solidFill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24178" y="3654425"/>
            <a:ext cx="428978" cy="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>
            <a:spLocks/>
          </p:cNvSpPr>
          <p:nvPr/>
        </p:nvSpPr>
        <p:spPr>
          <a:xfrm>
            <a:off x="8379807" y="3635544"/>
            <a:ext cx="274320" cy="27432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baseline="-25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preprocessing the pattern</a:t>
            </a:r>
          </a:p>
        </p:txBody>
      </p:sp>
      <p:sp>
        <p:nvSpPr>
          <p:cNvPr id="29700" name="Rectangle 3"/>
          <p:cNvSpPr>
            <a:spLocks noChangeArrowheads="1"/>
          </p:cNvSpPr>
          <p:nvPr/>
        </p:nvSpPr>
        <p:spPr bwMode="auto">
          <a:xfrm>
            <a:off x="914400" y="1522413"/>
            <a:ext cx="4822825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 dirty="0" smtClean="0">
                <a:latin typeface="Helvetica" pitchFamily="34" charset="0"/>
                <a:cs typeface="Helvetica" pitchFamily="34" charset="0"/>
              </a:rPr>
              <a:t>pattern</a:t>
            </a:r>
            <a:r>
              <a:rPr lang="en-US" sz="2800" dirty="0" smtClean="0">
                <a:solidFill>
                  <a:schemeClr val="hlink"/>
                </a:solidFill>
                <a:latin typeface="Helvetica" pitchFamily="34" charset="0"/>
                <a:cs typeface="Helvetica" pitchFamily="34" charset="0"/>
              </a:rPr>
              <a:t> </a:t>
            </a:r>
            <a:r>
              <a:rPr lang="en-US" sz="2800" b="1" dirty="0">
                <a:latin typeface="Helvetica" pitchFamily="34" charset="0"/>
                <a:cs typeface="Helvetica" pitchFamily="34" charset="0"/>
              </a:rPr>
              <a:t>p</a:t>
            </a:r>
            <a:r>
              <a:rPr lang="en-US" sz="2800" dirty="0">
                <a:latin typeface="Helvetica" pitchFamily="34" charset="0"/>
                <a:cs typeface="Helvetica" pitchFamily="34" charset="0"/>
              </a:rPr>
              <a:t>=</a:t>
            </a:r>
            <a:r>
              <a:rPr lang="en-US" sz="2800" dirty="0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x y x y </a:t>
            </a:r>
            <a:r>
              <a:rPr lang="en-US" sz="2800" dirty="0" err="1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y</a:t>
            </a:r>
            <a:r>
              <a:rPr lang="en-US" sz="2800" dirty="0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 x y x y x </a:t>
            </a:r>
            <a:r>
              <a:rPr lang="en-US" sz="2800" dirty="0" err="1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x</a:t>
            </a:r>
            <a:endParaRPr lang="en-US" sz="2800" dirty="0">
              <a:solidFill>
                <a:schemeClr val="hlink"/>
              </a:solidFill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8" y="2704306"/>
            <a:ext cx="8334375" cy="194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124178" y="3654425"/>
            <a:ext cx="428978" cy="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>
            <a:spLocks/>
          </p:cNvSpPr>
          <p:nvPr/>
        </p:nvSpPr>
        <p:spPr>
          <a:xfrm>
            <a:off x="8379807" y="3635544"/>
            <a:ext cx="274320" cy="27432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baseline="-25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preprocessing the pattern</a:t>
            </a:r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914400" y="1522413"/>
            <a:ext cx="4822825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 dirty="0" smtClean="0">
                <a:latin typeface="Helvetica" pitchFamily="34" charset="0"/>
                <a:cs typeface="Helvetica" pitchFamily="34" charset="0"/>
              </a:rPr>
              <a:t>pattern</a:t>
            </a:r>
            <a:r>
              <a:rPr lang="en-US" sz="2800" dirty="0" smtClean="0">
                <a:solidFill>
                  <a:schemeClr val="hlink"/>
                </a:solidFill>
                <a:latin typeface="Helvetica" pitchFamily="34" charset="0"/>
                <a:cs typeface="Helvetica" pitchFamily="34" charset="0"/>
              </a:rPr>
              <a:t> </a:t>
            </a:r>
            <a:r>
              <a:rPr lang="en-US" sz="2800" b="1" dirty="0">
                <a:latin typeface="Helvetica" pitchFamily="34" charset="0"/>
                <a:cs typeface="Helvetica" pitchFamily="34" charset="0"/>
              </a:rPr>
              <a:t>p</a:t>
            </a:r>
            <a:r>
              <a:rPr lang="en-US" sz="2800" dirty="0">
                <a:latin typeface="Helvetica" pitchFamily="34" charset="0"/>
                <a:cs typeface="Helvetica" pitchFamily="34" charset="0"/>
              </a:rPr>
              <a:t>=</a:t>
            </a:r>
            <a:r>
              <a:rPr lang="en-US" sz="2800" dirty="0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x y x y </a:t>
            </a:r>
            <a:r>
              <a:rPr lang="en-US" sz="2800" dirty="0" err="1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y</a:t>
            </a:r>
            <a:r>
              <a:rPr lang="en-US" sz="2800" dirty="0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 x y x y x </a:t>
            </a:r>
            <a:r>
              <a:rPr lang="en-US" sz="2800" dirty="0" err="1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x</a:t>
            </a:r>
            <a:endParaRPr lang="en-US" sz="2800" dirty="0">
              <a:solidFill>
                <a:schemeClr val="hlink"/>
              </a:solidFill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3" y="2430208"/>
            <a:ext cx="8382000" cy="346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124178" y="3654425"/>
            <a:ext cx="428978" cy="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>
            <a:spLocks/>
          </p:cNvSpPr>
          <p:nvPr/>
        </p:nvSpPr>
        <p:spPr>
          <a:xfrm>
            <a:off x="8379807" y="3635544"/>
            <a:ext cx="274320" cy="27432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baseline="-25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52" y="2243138"/>
            <a:ext cx="8382000" cy="362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preprocessing the pattern</a:t>
            </a:r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914400" y="1522413"/>
            <a:ext cx="4822825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 dirty="0" smtClean="0">
                <a:latin typeface="Helvetica" pitchFamily="34" charset="0"/>
                <a:cs typeface="Helvetica" pitchFamily="34" charset="0"/>
              </a:rPr>
              <a:t>pattern</a:t>
            </a:r>
            <a:r>
              <a:rPr lang="en-US" sz="2800" dirty="0" smtClean="0">
                <a:solidFill>
                  <a:schemeClr val="hlink"/>
                </a:solidFill>
                <a:latin typeface="Helvetica" pitchFamily="34" charset="0"/>
                <a:cs typeface="Helvetica" pitchFamily="34" charset="0"/>
              </a:rPr>
              <a:t> </a:t>
            </a:r>
            <a:r>
              <a:rPr lang="en-US" sz="2800" b="1" dirty="0">
                <a:latin typeface="Helvetica" pitchFamily="34" charset="0"/>
                <a:cs typeface="Helvetica" pitchFamily="34" charset="0"/>
              </a:rPr>
              <a:t>p</a:t>
            </a:r>
            <a:r>
              <a:rPr lang="en-US" sz="2800" dirty="0">
                <a:latin typeface="Helvetica" pitchFamily="34" charset="0"/>
                <a:cs typeface="Helvetica" pitchFamily="34" charset="0"/>
              </a:rPr>
              <a:t>=</a:t>
            </a:r>
            <a:r>
              <a:rPr lang="en-US" sz="2800" dirty="0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x y x y </a:t>
            </a:r>
            <a:r>
              <a:rPr lang="en-US" sz="2800" dirty="0" err="1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y</a:t>
            </a:r>
            <a:r>
              <a:rPr lang="en-US" sz="2800" dirty="0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 x y x y x </a:t>
            </a:r>
            <a:r>
              <a:rPr lang="en-US" sz="2800" dirty="0" err="1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x</a:t>
            </a:r>
            <a:endParaRPr lang="en-US" sz="2800" dirty="0">
              <a:solidFill>
                <a:schemeClr val="hlink"/>
              </a:solidFill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24178" y="3654425"/>
            <a:ext cx="428978" cy="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>
            <a:spLocks/>
          </p:cNvSpPr>
          <p:nvPr/>
        </p:nvSpPr>
        <p:spPr>
          <a:xfrm>
            <a:off x="8379807" y="3635544"/>
            <a:ext cx="274320" cy="27432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baseline="-25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generalizing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Can search for arbitrary combinations of patterns</a:t>
            </a:r>
          </a:p>
          <a:p>
            <a:pPr lvl="1" eaLnBrk="1" hangingPunct="1"/>
            <a:r>
              <a:rPr lang="en-US" sz="2400" dirty="0" smtClean="0"/>
              <a:t>Not just a single pattern</a:t>
            </a:r>
          </a:p>
          <a:p>
            <a:pPr lvl="1" eaLnBrk="1" hangingPunct="1"/>
            <a:r>
              <a:rPr lang="en-US" sz="2400" dirty="0" smtClean="0"/>
              <a:t>Build NFA for pattern then convert to DFA ‘on the fly’.</a:t>
            </a:r>
          </a:p>
          <a:p>
            <a:pPr lvl="2" eaLnBrk="1" hangingPunct="1"/>
            <a:r>
              <a:rPr lang="en-US" dirty="0" smtClean="0"/>
              <a:t>Compare DFA constructed above with subset construction for the obvious NFA.</a:t>
            </a:r>
          </a:p>
          <a:p>
            <a:pPr lvl="2" eaLnBrk="1" hangingPunct="1"/>
            <a:endParaRPr lang="en-US" dirty="0"/>
          </a:p>
          <a:p>
            <a:pPr marL="6858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Languages and Machines!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70834" y="991673"/>
            <a:ext cx="8755681" cy="5866327"/>
          </a:xfrm>
          <a:prstGeom prst="ellipse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88923" y="1611798"/>
            <a:ext cx="7305218" cy="5170494"/>
          </a:xfrm>
          <a:prstGeom prst="ellipse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751527" y="2587453"/>
            <a:ext cx="5660283" cy="4083803"/>
          </a:xfrm>
          <a:prstGeom prst="ellipse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04355" y="1039739"/>
            <a:ext cx="2088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Franklin Gothic Medium"/>
                <a:cs typeface="Franklin Gothic Medium"/>
              </a:rPr>
              <a:t>All</a:t>
            </a:r>
          </a:p>
        </p:txBody>
      </p:sp>
      <p:sp>
        <p:nvSpPr>
          <p:cNvPr id="10" name="Oval 9"/>
          <p:cNvSpPr/>
          <p:nvPr/>
        </p:nvSpPr>
        <p:spPr>
          <a:xfrm>
            <a:off x="2536699" y="3341195"/>
            <a:ext cx="4009663" cy="3227030"/>
          </a:xfrm>
          <a:prstGeom prst="ellipse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783302" y="2645419"/>
            <a:ext cx="333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Franklin Gothic Medium"/>
                <a:cs typeface="Franklin Gothic Medium"/>
              </a:rPr>
              <a:t>Context-Free</a:t>
            </a:r>
          </a:p>
        </p:txBody>
      </p:sp>
      <p:sp>
        <p:nvSpPr>
          <p:cNvPr id="12" name="Oval 11"/>
          <p:cNvSpPr/>
          <p:nvPr/>
        </p:nvSpPr>
        <p:spPr>
          <a:xfrm>
            <a:off x="3101578" y="4629354"/>
            <a:ext cx="2960179" cy="1865003"/>
          </a:xfrm>
          <a:prstGeom prst="ellipse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876158" y="3341195"/>
            <a:ext cx="333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Franklin Gothic Medium"/>
                <a:cs typeface="Franklin Gothic Medium"/>
              </a:rPr>
              <a:t>Regular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16295" y="4648041"/>
            <a:ext cx="333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Franklin Gothic Medium"/>
                <a:cs typeface="Franklin Gothic Medium"/>
              </a:rPr>
              <a:t>Finite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36214" y="3851698"/>
            <a:ext cx="1410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Franklin Gothic Medium"/>
                <a:cs typeface="Franklin Gothic Medium"/>
              </a:rPr>
              <a:t>0*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54197" y="3541250"/>
            <a:ext cx="14103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  <a:latin typeface="Franklin Gothic Medium"/>
                <a:cs typeface="Franklin Gothic Medium"/>
              </a:rPr>
              <a:t>DFA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Franklin Gothic Medium"/>
                <a:cs typeface="Franklin Gothic Medium"/>
              </a:rPr>
              <a:t>NFA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Franklin Gothic Medium"/>
                <a:cs typeface="Franklin Gothic Medium"/>
              </a:rPr>
              <a:t>Regex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26953" y="3087949"/>
            <a:ext cx="258255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latin typeface="Franklin Gothic Medium"/>
                <a:cs typeface="Franklin Gothic Medium"/>
              </a:rPr>
              <a:t>Binary Palindromes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93697" y="1122937"/>
            <a:ext cx="170445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Franklin Gothic Medium"/>
                <a:cs typeface="Franklin Gothic Medium"/>
              </a:rPr>
              <a:t>Are there things Java can’t do?</a:t>
            </a:r>
            <a:endParaRPr lang="en-US" sz="2400" dirty="0" smtClean="0">
              <a:latin typeface="Franklin Gothic Medium"/>
              <a:cs typeface="Franklin Gothic Medium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009512" y="1291050"/>
            <a:ext cx="0" cy="846796"/>
          </a:xfrm>
          <a:prstGeom prst="straightConnector1">
            <a:avLst/>
          </a:prstGeom>
          <a:ln w="47625">
            <a:solidFill>
              <a:srgbClr val="C00000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476349" y="5555724"/>
            <a:ext cx="2130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{001, 10, 12</a:t>
            </a:r>
            <a:r>
              <a:rPr lang="en-US" sz="24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}</a:t>
            </a:r>
            <a:endParaRPr lang="en-US" sz="24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70755" y="1605249"/>
            <a:ext cx="2088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Franklin Gothic Medium"/>
                <a:cs typeface="Franklin Gothic Medium"/>
              </a:rPr>
              <a:t>Java</a:t>
            </a:r>
          </a:p>
        </p:txBody>
      </p:sp>
    </p:spTree>
    <p:extLst>
      <p:ext uri="{BB962C8B-B14F-4D97-AF65-F5344CB8AC3E}">
        <p14:creationId xmlns:p14="http://schemas.microsoft.com/office/powerpoint/2010/main" val="56895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 Assignment Too Simple for 142.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b="1" dirty="0" smtClean="0"/>
              <a:t>Students should write a Java program that…</a:t>
            </a:r>
          </a:p>
          <a:p>
            <a:pPr lvl="1">
              <a:defRPr/>
            </a:pPr>
            <a:r>
              <a:rPr lang="en-US" dirty="0" smtClean="0"/>
              <a:t>Prints “Hello” to the console</a:t>
            </a:r>
          </a:p>
          <a:p>
            <a:pPr lvl="1">
              <a:defRPr/>
            </a:pPr>
            <a:r>
              <a:rPr lang="en-US" dirty="0"/>
              <a:t>E</a:t>
            </a:r>
            <a:r>
              <a:rPr lang="en-US" dirty="0" smtClean="0"/>
              <a:t>ventually exits</a:t>
            </a:r>
          </a:p>
          <a:p>
            <a:pPr marL="57150" indent="0">
              <a:buNone/>
              <a:defRPr/>
            </a:pPr>
            <a:endParaRPr lang="en-US" b="1" dirty="0"/>
          </a:p>
          <a:p>
            <a:pPr marL="57150" indent="0">
              <a:buNone/>
              <a:defRPr/>
            </a:pPr>
            <a:r>
              <a:rPr lang="en-US" b="1" dirty="0" err="1" smtClean="0"/>
              <a:t>GradeIt</a:t>
            </a:r>
            <a:r>
              <a:rPr lang="en-US" b="1" dirty="0" smtClean="0"/>
              <a:t>, </a:t>
            </a:r>
            <a:r>
              <a:rPr lang="en-US" b="1" dirty="0" err="1" smtClean="0"/>
              <a:t>PracticeIt</a:t>
            </a:r>
            <a:r>
              <a:rPr lang="en-US" b="1" dirty="0" smtClean="0"/>
              <a:t>, etc. need to grade the students. </a:t>
            </a:r>
            <a:r>
              <a:rPr lang="en-US" dirty="0" smtClean="0"/>
              <a:t> </a:t>
            </a:r>
          </a:p>
          <a:p>
            <a:pPr marL="57150" indent="0">
              <a:buNone/>
              <a:defRPr/>
            </a:pPr>
            <a:endParaRPr lang="en-US" dirty="0">
              <a:solidFill>
                <a:srgbClr val="C00000"/>
              </a:solidFill>
            </a:endParaRPr>
          </a:p>
          <a:p>
            <a:pPr marL="57150" indent="0" algn="ctr">
              <a:buNone/>
              <a:defRPr/>
            </a:pPr>
            <a:r>
              <a:rPr lang="en-US" dirty="0" smtClean="0">
                <a:solidFill>
                  <a:srgbClr val="C00000"/>
                </a:solidFill>
              </a:rPr>
              <a:t>How do we write that grading program?</a:t>
            </a:r>
          </a:p>
        </p:txBody>
      </p:sp>
    </p:spTree>
    <p:extLst>
      <p:ext uri="{BB962C8B-B14F-4D97-AF65-F5344CB8AC3E}">
        <p14:creationId xmlns:p14="http://schemas.microsoft.com/office/powerpoint/2010/main" val="300657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Follow Up Question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b="1" dirty="0" smtClean="0"/>
              <a:t>What does this program do?</a:t>
            </a:r>
          </a:p>
          <a:p>
            <a:pPr marL="0" indent="0" eaLnBrk="1" hangingPunct="1">
              <a:buNone/>
              <a:defRPr/>
            </a:pPr>
            <a:endParaRPr lang="en-US" b="1" dirty="0">
              <a:solidFill>
                <a:srgbClr val="C00000"/>
              </a:solidFill>
            </a:endParaRPr>
          </a:p>
          <a:p>
            <a:pPr marL="0" lvl="0" indent="0">
              <a:buNone/>
              <a:defRPr/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_(__,___,____){___/__&lt;=1?_(__,___+1,___ _):!(___%__)?_(__,___+1,0):___%__==___ / __&amp;&amp;!____?(</a:t>
            </a:r>
            <a:r>
              <a:rPr lang="en-US" altLang="en-US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printf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("%d\t",___/__),_(__,_ __+1,0)):___%__&gt;1&amp;&amp;___%__&lt;___/__?_( __,1+ ___,____+!(___/__%(___%__))):___&lt;__*__ ?_(__,___+1,____):0;}main(){_(100,0,0);} </a:t>
            </a:r>
            <a:endParaRPr lang="en-US" altLang="en-US" sz="6000" dirty="0">
              <a:latin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endParaRPr lang="en-US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42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Follow Up Question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08098"/>
            <a:ext cx="8229600" cy="51408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  <a:defRPr/>
            </a:pPr>
            <a:r>
              <a:rPr lang="en-US" sz="2000" dirty="0" smtClean="0">
                <a:latin typeface="Consolas"/>
                <a:cs typeface="Consolas"/>
              </a:rPr>
              <a:t>public static void </a:t>
            </a:r>
            <a:r>
              <a:rPr lang="en-US" sz="2000" dirty="0" err="1" smtClean="0">
                <a:latin typeface="Consolas"/>
                <a:cs typeface="Consolas"/>
              </a:rPr>
              <a:t>collatz</a:t>
            </a:r>
            <a:r>
              <a:rPr lang="en-US" sz="2000" dirty="0" smtClean="0">
                <a:latin typeface="Consolas"/>
                <a:cs typeface="Consolas"/>
              </a:rPr>
              <a:t>(n) {</a:t>
            </a:r>
          </a:p>
          <a:p>
            <a:pPr marL="0" indent="0" eaLnBrk="1" hangingPunct="1">
              <a:buNone/>
              <a:defRPr/>
            </a:pPr>
            <a:r>
              <a:rPr lang="en-US" sz="2000" dirty="0">
                <a:latin typeface="Consolas"/>
                <a:cs typeface="Consolas"/>
              </a:rPr>
              <a:t>	</a:t>
            </a:r>
            <a:r>
              <a:rPr lang="en-US" sz="2000" dirty="0" smtClean="0">
                <a:latin typeface="Consolas"/>
                <a:cs typeface="Consolas"/>
              </a:rPr>
              <a:t>if (n == 1) {</a:t>
            </a:r>
          </a:p>
          <a:p>
            <a:pPr marL="0" indent="0" eaLnBrk="1" hangingPunct="1">
              <a:buNone/>
              <a:defRPr/>
            </a:pPr>
            <a:r>
              <a:rPr lang="en-US" sz="2000" dirty="0">
                <a:latin typeface="Consolas"/>
                <a:cs typeface="Consolas"/>
              </a:rPr>
              <a:t>	</a:t>
            </a:r>
            <a:r>
              <a:rPr lang="en-US" sz="2000" dirty="0" smtClean="0">
                <a:latin typeface="Consolas"/>
                <a:cs typeface="Consolas"/>
              </a:rPr>
              <a:t>	return 1;</a:t>
            </a:r>
          </a:p>
          <a:p>
            <a:pPr marL="0" indent="0" eaLnBrk="1" hangingPunct="1">
              <a:buNone/>
              <a:defRPr/>
            </a:pPr>
            <a:r>
              <a:rPr lang="en-US" sz="2000" dirty="0">
                <a:latin typeface="Consolas"/>
                <a:cs typeface="Consolas"/>
              </a:rPr>
              <a:t>	</a:t>
            </a:r>
            <a:r>
              <a:rPr lang="en-US" sz="2000" dirty="0" smtClean="0">
                <a:latin typeface="Consolas"/>
                <a:cs typeface="Consolas"/>
              </a:rPr>
              <a:t>}</a:t>
            </a:r>
          </a:p>
          <a:p>
            <a:pPr marL="0" indent="0" eaLnBrk="1" hangingPunct="1">
              <a:buNone/>
              <a:defRPr/>
            </a:pPr>
            <a:r>
              <a:rPr lang="en-US" sz="2000" dirty="0" smtClean="0">
                <a:latin typeface="Consolas"/>
                <a:cs typeface="Consolas"/>
              </a:rPr>
              <a:t>	if (n % 2 == 0) {</a:t>
            </a:r>
          </a:p>
          <a:p>
            <a:pPr marL="0" indent="0" eaLnBrk="1" hangingPunct="1">
              <a:buNone/>
              <a:defRPr/>
            </a:pPr>
            <a:r>
              <a:rPr lang="en-US" sz="2000" dirty="0">
                <a:latin typeface="Consolas"/>
                <a:cs typeface="Consolas"/>
              </a:rPr>
              <a:t>	</a:t>
            </a:r>
            <a:r>
              <a:rPr lang="en-US" sz="2000" dirty="0" smtClean="0">
                <a:latin typeface="Consolas"/>
                <a:cs typeface="Consolas"/>
              </a:rPr>
              <a:t>	return </a:t>
            </a:r>
            <a:r>
              <a:rPr lang="en-US" sz="2000" dirty="0" err="1" smtClean="0">
                <a:latin typeface="Consolas"/>
                <a:cs typeface="Consolas"/>
              </a:rPr>
              <a:t>collatz</a:t>
            </a:r>
            <a:r>
              <a:rPr lang="en-US" sz="2000" dirty="0" smtClean="0">
                <a:latin typeface="Consolas"/>
                <a:cs typeface="Consolas"/>
              </a:rPr>
              <a:t>(n/2)</a:t>
            </a:r>
          </a:p>
          <a:p>
            <a:pPr marL="0" indent="0" eaLnBrk="1" hangingPunct="1">
              <a:buNone/>
              <a:defRPr/>
            </a:pPr>
            <a:r>
              <a:rPr lang="en-US" sz="2000" dirty="0">
                <a:latin typeface="Consolas"/>
                <a:cs typeface="Consolas"/>
              </a:rPr>
              <a:t>	</a:t>
            </a:r>
            <a:r>
              <a:rPr lang="en-US" sz="2000" dirty="0" smtClean="0">
                <a:latin typeface="Consolas"/>
                <a:cs typeface="Consolas"/>
              </a:rPr>
              <a:t>}</a:t>
            </a:r>
          </a:p>
          <a:p>
            <a:pPr marL="0" indent="0" eaLnBrk="1" hangingPunct="1">
              <a:buNone/>
              <a:defRPr/>
            </a:pPr>
            <a:r>
              <a:rPr lang="en-US" sz="2000" dirty="0">
                <a:latin typeface="Consolas"/>
                <a:cs typeface="Consolas"/>
              </a:rPr>
              <a:t>	</a:t>
            </a:r>
            <a:r>
              <a:rPr lang="en-US" sz="2000" dirty="0" smtClean="0">
                <a:latin typeface="Consolas"/>
                <a:cs typeface="Consolas"/>
              </a:rPr>
              <a:t>else {</a:t>
            </a:r>
          </a:p>
          <a:p>
            <a:pPr marL="0" indent="0" eaLnBrk="1" hangingPunct="1">
              <a:buNone/>
              <a:defRPr/>
            </a:pPr>
            <a:r>
              <a:rPr lang="en-US" sz="2000" dirty="0" smtClean="0">
                <a:latin typeface="Consolas"/>
                <a:cs typeface="Consolas"/>
              </a:rPr>
              <a:t>		return </a:t>
            </a:r>
            <a:r>
              <a:rPr lang="en-US" sz="2000" dirty="0" err="1" smtClean="0">
                <a:latin typeface="Consolas"/>
                <a:cs typeface="Consolas"/>
              </a:rPr>
              <a:t>collatz</a:t>
            </a:r>
            <a:r>
              <a:rPr lang="en-US" sz="2000" dirty="0" smtClean="0">
                <a:latin typeface="Consolas"/>
                <a:cs typeface="Consolas"/>
              </a:rPr>
              <a:t>(3n + 1)		</a:t>
            </a:r>
            <a:r>
              <a:rPr lang="en-US" sz="2000" dirty="0">
                <a:latin typeface="Consolas"/>
                <a:cs typeface="Consolas"/>
              </a:rPr>
              <a:t>	</a:t>
            </a:r>
            <a:endParaRPr lang="en-US" sz="2000" dirty="0" smtClean="0">
              <a:latin typeface="Consolas"/>
              <a:cs typeface="Consolas"/>
            </a:endParaRPr>
          </a:p>
          <a:p>
            <a:pPr marL="0" indent="0" eaLnBrk="1" hangingPunct="1">
              <a:buNone/>
              <a:defRPr/>
            </a:pPr>
            <a:r>
              <a:rPr lang="en-US" sz="2000" dirty="0" smtClean="0">
                <a:latin typeface="Consolas"/>
                <a:cs typeface="Consolas"/>
              </a:rPr>
              <a:t>	}</a:t>
            </a:r>
          </a:p>
          <a:p>
            <a:pPr marL="0" indent="0" eaLnBrk="1" hangingPunct="1">
              <a:buNone/>
              <a:defRPr/>
            </a:pPr>
            <a:r>
              <a:rPr lang="en-US" sz="2000" dirty="0" smtClean="0">
                <a:latin typeface="Consolas"/>
                <a:cs typeface="Consolas"/>
              </a:rPr>
              <a:t>}</a:t>
            </a:r>
            <a:endParaRPr lang="en-US" sz="2400" dirty="0">
              <a:latin typeface="Consolas"/>
              <a:cs typeface="Consolas"/>
            </a:endParaRPr>
          </a:p>
          <a:p>
            <a:pPr marL="0" indent="0">
              <a:buNone/>
              <a:defRPr/>
            </a:pPr>
            <a:r>
              <a:rPr lang="en-US" sz="2400" b="1" dirty="0"/>
              <a:t>What does this program do</a:t>
            </a:r>
            <a:r>
              <a:rPr lang="en-US" sz="2400" b="1" dirty="0" smtClean="0"/>
              <a:t>?</a:t>
            </a:r>
          </a:p>
          <a:p>
            <a:pPr marL="0" indent="0">
              <a:buNone/>
              <a:defRPr/>
            </a:pPr>
            <a:r>
              <a:rPr lang="en-US" sz="2400" b="1" dirty="0">
                <a:latin typeface="Consolas"/>
                <a:cs typeface="Consolas"/>
              </a:rPr>
              <a:t>	</a:t>
            </a:r>
            <a:r>
              <a:rPr lang="en-US" sz="2400" b="1" dirty="0" smtClean="0">
                <a:latin typeface="Consolas"/>
                <a:cs typeface="Consolas"/>
              </a:rPr>
              <a:t>…on n=5?</a:t>
            </a:r>
            <a:endParaRPr lang="en-US" sz="2400" dirty="0" smtClean="0">
              <a:latin typeface="Consolas"/>
              <a:cs typeface="Consolas"/>
            </a:endParaRPr>
          </a:p>
          <a:p>
            <a:pPr marL="0" indent="0">
              <a:buNone/>
              <a:defRPr/>
            </a:pPr>
            <a:r>
              <a:rPr lang="en-US" sz="2400" b="1" dirty="0">
                <a:latin typeface="Consolas"/>
                <a:cs typeface="Consolas"/>
              </a:rPr>
              <a:t>	</a:t>
            </a:r>
            <a:r>
              <a:rPr lang="en-US" sz="2400" b="1" dirty="0" smtClean="0">
                <a:latin typeface="Consolas"/>
                <a:cs typeface="Consolas"/>
              </a:rPr>
              <a:t>…on n=10000000000000000001?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7340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pattern matching</a:t>
            </a:r>
          </a:p>
        </p:txBody>
      </p:sp>
      <p:sp>
        <p:nvSpPr>
          <p:cNvPr id="92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1183037"/>
            <a:ext cx="7772400" cy="4452937"/>
          </a:xfrm>
        </p:spPr>
        <p:txBody>
          <a:bodyPr/>
          <a:lstStyle/>
          <a:p>
            <a:pPr eaLnBrk="1" hangingPunct="1"/>
            <a:r>
              <a:rPr lang="en-US" sz="2800" dirty="0" smtClean="0"/>
              <a:t>Given </a:t>
            </a:r>
          </a:p>
          <a:p>
            <a:pPr lvl="1" eaLnBrk="1" hangingPunct="1"/>
            <a:r>
              <a:rPr lang="en-US" sz="2400" dirty="0" smtClean="0"/>
              <a:t>a string, </a:t>
            </a:r>
            <a:r>
              <a:rPr lang="en-US" sz="2400" b="1" dirty="0" smtClean="0"/>
              <a:t>s</a:t>
            </a:r>
            <a:r>
              <a:rPr lang="en-US" sz="2400" dirty="0" smtClean="0"/>
              <a:t>, of </a:t>
            </a:r>
            <a:r>
              <a:rPr lang="en-US" sz="2400" b="1" dirty="0" smtClean="0"/>
              <a:t>n</a:t>
            </a:r>
            <a:r>
              <a:rPr lang="en-US" sz="2400" dirty="0" smtClean="0"/>
              <a:t> characters</a:t>
            </a:r>
          </a:p>
          <a:p>
            <a:pPr lvl="1" eaLnBrk="1" hangingPunct="1"/>
            <a:r>
              <a:rPr lang="en-US" sz="2400" dirty="0" smtClean="0"/>
              <a:t>a pattern, </a:t>
            </a:r>
            <a:r>
              <a:rPr lang="en-US" sz="2400" b="1" dirty="0" smtClean="0"/>
              <a:t>p</a:t>
            </a:r>
            <a:r>
              <a:rPr lang="en-US" sz="2400" dirty="0" smtClean="0"/>
              <a:t>, of </a:t>
            </a:r>
            <a:r>
              <a:rPr lang="en-US" sz="2400" b="1" dirty="0" smtClean="0"/>
              <a:t>m</a:t>
            </a:r>
            <a:r>
              <a:rPr lang="en-US" sz="2400" dirty="0" smtClean="0"/>
              <a:t> characters</a:t>
            </a:r>
          </a:p>
          <a:p>
            <a:pPr lvl="1" eaLnBrk="1" hangingPunct="1"/>
            <a:r>
              <a:rPr lang="en-US" sz="2400" dirty="0" smtClean="0"/>
              <a:t>usually </a:t>
            </a:r>
            <a:r>
              <a:rPr lang="en-US" sz="2400" b="1" dirty="0" smtClean="0"/>
              <a:t>m</a:t>
            </a:r>
            <a:r>
              <a:rPr lang="en-US" sz="2400" dirty="0" smtClean="0"/>
              <a:t>&lt;&lt;</a:t>
            </a:r>
            <a:r>
              <a:rPr lang="en-US" sz="2400" b="1" dirty="0" smtClean="0"/>
              <a:t>n</a:t>
            </a:r>
          </a:p>
          <a:p>
            <a:pPr eaLnBrk="1" hangingPunct="1"/>
            <a:r>
              <a:rPr lang="en-US" sz="2800" dirty="0" smtClean="0"/>
              <a:t>Find</a:t>
            </a:r>
          </a:p>
          <a:p>
            <a:pPr lvl="1" eaLnBrk="1" hangingPunct="1"/>
            <a:r>
              <a:rPr lang="en-US" sz="2400" dirty="0" smtClean="0"/>
              <a:t>all occurrences of the pattern </a:t>
            </a:r>
            <a:r>
              <a:rPr lang="en-US" sz="2400" b="1" dirty="0" smtClean="0"/>
              <a:t>p</a:t>
            </a:r>
            <a:r>
              <a:rPr lang="en-US" sz="2400" dirty="0" smtClean="0"/>
              <a:t> in the string </a:t>
            </a:r>
            <a:r>
              <a:rPr lang="en-US" sz="2400" b="1" dirty="0" smtClean="0"/>
              <a:t>s</a:t>
            </a:r>
          </a:p>
          <a:p>
            <a:pPr lvl="4" eaLnBrk="1" hangingPunct="1"/>
            <a:endParaRPr lang="en-US" sz="1800" dirty="0" smtClean="0"/>
          </a:p>
          <a:p>
            <a:pPr eaLnBrk="1" hangingPunct="1"/>
            <a:r>
              <a:rPr lang="en-US" sz="2400" dirty="0" smtClean="0"/>
              <a:t>Obvious algorithm: </a:t>
            </a:r>
          </a:p>
          <a:p>
            <a:pPr lvl="1" eaLnBrk="1" hangingPunct="1"/>
            <a:r>
              <a:rPr lang="en-US" sz="2400" dirty="0" smtClean="0"/>
              <a:t>try to see if </a:t>
            </a:r>
            <a:r>
              <a:rPr lang="en-US" sz="2400" b="1" dirty="0" smtClean="0"/>
              <a:t>p</a:t>
            </a:r>
            <a:r>
              <a:rPr lang="en-US" sz="2400" dirty="0" smtClean="0"/>
              <a:t> matches at each of the positions in </a:t>
            </a:r>
            <a:r>
              <a:rPr lang="en-US" sz="2400" b="1" dirty="0" smtClean="0"/>
              <a:t>s</a:t>
            </a:r>
            <a:endParaRPr lang="en-US" sz="2400" dirty="0" smtClean="0"/>
          </a:p>
          <a:p>
            <a:pPr lvl="2" eaLnBrk="1" hangingPunct="1"/>
            <a:r>
              <a:rPr lang="en-US" dirty="0" smtClean="0"/>
              <a:t>stop at a failed match and try the next 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Sneak Peak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>
                <a:solidFill>
                  <a:srgbClr val="C00000"/>
                </a:solidFill>
              </a:rPr>
              <a:t>It turns out the simple </a:t>
            </a:r>
            <a:r>
              <a:rPr lang="en-US" dirty="0" err="1" smtClean="0">
                <a:solidFill>
                  <a:srgbClr val="C00000"/>
                </a:solidFill>
              </a:rPr>
              <a:t>autograder</a:t>
            </a:r>
            <a:r>
              <a:rPr lang="en-US" dirty="0" smtClean="0">
                <a:solidFill>
                  <a:srgbClr val="C00000"/>
                </a:solidFill>
              </a:rPr>
              <a:t> is impossible to write…</a:t>
            </a:r>
          </a:p>
          <a:p>
            <a:pPr marL="0" indent="0" eaLnBrk="1" hangingPunct="1">
              <a:buNone/>
              <a:defRPr/>
            </a:pPr>
            <a:endParaRPr lang="en-US" dirty="0">
              <a:solidFill>
                <a:srgbClr val="C0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dirty="0" smtClean="0">
                <a:solidFill>
                  <a:srgbClr val="C00000"/>
                </a:solidFill>
              </a:rPr>
              <a:t>And we’ll prove it!</a:t>
            </a:r>
          </a:p>
        </p:txBody>
      </p:sp>
    </p:spTree>
    <p:extLst>
      <p:ext uri="{BB962C8B-B14F-4D97-AF65-F5344CB8AC3E}">
        <p14:creationId xmlns:p14="http://schemas.microsoft.com/office/powerpoint/2010/main" val="149177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Some Notation and Starting Ideas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We’re going to be talking about </a:t>
            </a:r>
            <a:r>
              <a:rPr lang="en-US" i="1" dirty="0" smtClean="0"/>
              <a:t>Java code</a:t>
            </a:r>
            <a:r>
              <a:rPr lang="en-US" dirty="0" smtClean="0"/>
              <a:t> a lot. </a:t>
            </a:r>
          </a:p>
          <a:p>
            <a:pPr marL="0" indent="0" eaLnBrk="1" hangingPunct="1">
              <a:buNone/>
              <a:defRPr/>
            </a:pPr>
            <a:endParaRPr lang="en-US" sz="1000" dirty="0"/>
          </a:p>
          <a:p>
            <a:pPr marL="0" indent="0" algn="ctr">
              <a:buNone/>
              <a:defRPr/>
            </a:pPr>
            <a:r>
              <a:rPr lang="en-US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600" dirty="0" smtClean="0"/>
              <a:t>P</a:t>
            </a:r>
            <a:r>
              <a:rPr lang="en-US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600" dirty="0" smtClean="0">
                <a:latin typeface="+mn-lt"/>
                <a:cs typeface="Consolas" panose="020B0609020204030204" pitchFamily="49" charset="0"/>
              </a:rPr>
              <a:t> will mean “the code of the program P”</a:t>
            </a:r>
          </a:p>
          <a:p>
            <a:pPr marL="0" indent="0">
              <a:buNone/>
              <a:defRPr/>
            </a:pPr>
            <a:endParaRPr lang="en-US" sz="1000" dirty="0" smtClean="0">
              <a:latin typeface="+mn-lt"/>
              <a:cs typeface="Consolas" panose="020B0609020204030204" pitchFamily="49" charset="0"/>
            </a:endParaRPr>
          </a:p>
          <a:p>
            <a:pPr marL="0" indent="0">
              <a:buNone/>
              <a:defRPr/>
            </a:pPr>
            <a:r>
              <a:rPr lang="en-US" sz="2600" dirty="0" smtClean="0">
                <a:latin typeface="+mn-lt"/>
                <a:cs typeface="Consolas" panose="020B0609020204030204" pitchFamily="49" charset="0"/>
              </a:rPr>
              <a:t>So, consider the following function:</a:t>
            </a:r>
            <a:endParaRPr lang="en-US" sz="2600" dirty="0">
              <a:latin typeface="+mn-lt"/>
              <a:cs typeface="Consolas" panose="020B0609020204030204" pitchFamily="49" charset="0"/>
            </a:endParaRPr>
          </a:p>
          <a:p>
            <a:pPr marL="0" indent="0">
              <a:buNone/>
              <a:defRPr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public String P(String x) {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return new String(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Arrays.sort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x.toCharArray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</a:p>
          <a:p>
            <a:pPr marL="0" indent="0">
              <a:buNone/>
              <a:defRPr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}</a:t>
            </a:r>
          </a:p>
          <a:p>
            <a:pPr marL="0" indent="0">
              <a:buNone/>
              <a:defRPr/>
            </a:pP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  <a:defRPr/>
            </a:pPr>
            <a:r>
              <a:rPr lang="en-US" sz="2600" dirty="0" smtClean="0">
                <a:latin typeface="+mj-lt"/>
                <a:cs typeface="Consolas" panose="020B0609020204030204" pitchFamily="49" charset="0"/>
              </a:rPr>
              <a:t>What is </a:t>
            </a:r>
            <a:r>
              <a:rPr lang="en-US" sz="2600" dirty="0" smtClean="0"/>
              <a:t>P</a:t>
            </a:r>
            <a:r>
              <a:rPr lang="en-US" sz="2600" dirty="0" smtClean="0">
                <a:latin typeface="+mj-lt"/>
                <a:cs typeface="Consolas" panose="020B0609020204030204" pitchFamily="49" charset="0"/>
              </a:rPr>
              <a:t>(</a:t>
            </a:r>
            <a:r>
              <a:rPr lang="en-US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CODE</a:t>
            </a:r>
            <a:r>
              <a:rPr lang="en-US" sz="2600" dirty="0" smtClean="0">
                <a:latin typeface="+mj-lt"/>
                <a:cs typeface="Consolas" panose="020B0609020204030204" pitchFamily="49" charset="0"/>
              </a:rPr>
              <a:t>(</a:t>
            </a:r>
            <a:r>
              <a:rPr lang="en-US" sz="2600" dirty="0" smtClean="0"/>
              <a:t>P</a:t>
            </a:r>
            <a:r>
              <a:rPr lang="en-US" sz="2600" dirty="0" smtClean="0">
                <a:latin typeface="+mj-lt"/>
                <a:cs typeface="Consolas" panose="020B0609020204030204" pitchFamily="49" charset="0"/>
              </a:rPr>
              <a:t>))?</a:t>
            </a:r>
            <a:endParaRPr lang="en-US" altLang="en-US" sz="2600" dirty="0">
              <a:solidFill>
                <a:srgbClr val="000000"/>
              </a:solidFill>
              <a:latin typeface="+mj-lt"/>
              <a:cs typeface="Consolas" panose="020B0609020204030204" pitchFamily="49" charset="0"/>
            </a:endParaRPr>
          </a:p>
          <a:p>
            <a:pPr marL="0" indent="0">
              <a:buNone/>
              <a:defRPr/>
            </a:pPr>
            <a:r>
              <a:rPr lang="en-US" altLang="en-US" sz="2600" dirty="0" smtClean="0">
                <a:solidFill>
                  <a:srgbClr val="000000"/>
                </a:solidFill>
                <a:latin typeface="+mj-lt"/>
                <a:cs typeface="Consolas" panose="020B0609020204030204" pitchFamily="49" charset="0"/>
              </a:rPr>
              <a:t>  </a:t>
            </a:r>
            <a:r>
              <a:rPr lang="en-US" altLang="en-US" sz="2600" b="1" dirty="0" smtClean="0">
                <a:solidFill>
                  <a:srgbClr val="000000"/>
                </a:solidFill>
                <a:latin typeface="Franklin Gothic Book" panose="020B0503020102020204" pitchFamily="34" charset="0"/>
                <a:cs typeface="Consolas" panose="020B0609020204030204" pitchFamily="49" charset="0"/>
              </a:rPr>
              <a:t>“</a:t>
            </a: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((()))..;</a:t>
            </a:r>
            <a:r>
              <a:rPr lang="en-US" altLang="en-US" sz="2000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AACPSSaaabceeggghiiiilnnnnnooprrrrrrrrrrrsssttttttuuwxxyy</a:t>
            </a: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{}</a:t>
            </a:r>
            <a:r>
              <a:rPr lang="en-US" altLang="en-US" sz="2600" dirty="0" smtClean="0">
                <a:solidFill>
                  <a:srgbClr val="000000"/>
                </a:solidFill>
                <a:cs typeface="Consolas" panose="020B0609020204030204" pitchFamily="49" charset="0"/>
              </a:rPr>
              <a:t>”</a:t>
            </a:r>
            <a:r>
              <a:rPr lang="en-US" altLang="en-US" sz="1600" dirty="0" smtClean="0"/>
              <a:t> </a:t>
            </a:r>
            <a:endParaRPr lang="en-US" altLang="en-US" sz="4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85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Halting Problem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b="1" dirty="0" smtClean="0"/>
              <a:t>Given:  - </a:t>
            </a:r>
            <a:r>
              <a:rPr lang="en-US" dirty="0" smtClean="0">
                <a:latin typeface="+mn-lt"/>
              </a:rPr>
              <a:t>CODE(</a:t>
            </a:r>
            <a:r>
              <a:rPr lang="en-US" b="1" dirty="0" smtClean="0">
                <a:latin typeface="+mn-lt"/>
              </a:rPr>
              <a:t>P</a:t>
            </a:r>
            <a:r>
              <a:rPr lang="en-US" dirty="0" smtClean="0">
                <a:latin typeface="+mn-lt"/>
              </a:rPr>
              <a:t>) for any program </a:t>
            </a:r>
            <a:r>
              <a:rPr lang="en-US" b="1" dirty="0">
                <a:latin typeface="+mn-lt"/>
              </a:rPr>
              <a:t>P</a:t>
            </a:r>
            <a:r>
              <a:rPr lang="en-US" dirty="0" smtClean="0">
                <a:latin typeface="+mn-lt"/>
              </a:rPr>
              <a:t> </a:t>
            </a:r>
          </a:p>
          <a:p>
            <a:pPr marL="0" indent="0">
              <a:buNone/>
              <a:defRPr/>
            </a:pPr>
            <a:r>
              <a:rPr lang="en-US" dirty="0">
                <a:latin typeface="+mn-lt"/>
              </a:rPr>
              <a:t>	</a:t>
            </a:r>
            <a:r>
              <a:rPr lang="en-US" dirty="0" smtClean="0">
                <a:latin typeface="+mn-lt"/>
              </a:rPr>
              <a:t>	    </a:t>
            </a:r>
            <a:r>
              <a:rPr lang="en-US" dirty="0" smtClean="0">
                <a:latin typeface="Franklin Gothic Medium" panose="020B0603020102020204" pitchFamily="34" charset="0"/>
              </a:rPr>
              <a:t>-</a:t>
            </a:r>
            <a:r>
              <a:rPr lang="en-US" dirty="0" smtClean="0">
                <a:latin typeface="+mn-lt"/>
              </a:rPr>
              <a:t> input </a:t>
            </a:r>
            <a:r>
              <a:rPr lang="en-US" b="1" dirty="0" smtClean="0">
                <a:latin typeface="+mn-lt"/>
              </a:rPr>
              <a:t>x</a:t>
            </a:r>
          </a:p>
          <a:p>
            <a:pPr marL="0" indent="0">
              <a:buNone/>
              <a:defRPr/>
            </a:pPr>
            <a:r>
              <a:rPr lang="en-US" dirty="0" smtClean="0">
                <a:latin typeface="+mn-lt"/>
              </a:rPr>
              <a:t> </a:t>
            </a:r>
            <a:r>
              <a:rPr lang="en-US" b="1" dirty="0" smtClean="0"/>
              <a:t>Output:   </a:t>
            </a:r>
            <a:r>
              <a:rPr lang="en-US" b="1" dirty="0" smtClean="0">
                <a:latin typeface="+mn-lt"/>
              </a:rPr>
              <a:t>true </a:t>
            </a:r>
            <a:r>
              <a:rPr lang="en-US" dirty="0" smtClean="0">
                <a:latin typeface="+mn-lt"/>
              </a:rPr>
              <a:t>if </a:t>
            </a:r>
            <a:r>
              <a:rPr lang="en-US" b="1" dirty="0" smtClean="0">
                <a:latin typeface="+mn-lt"/>
              </a:rPr>
              <a:t>P</a:t>
            </a:r>
            <a:r>
              <a:rPr lang="en-US" dirty="0" smtClean="0">
                <a:latin typeface="+mn-lt"/>
              </a:rPr>
              <a:t> halts on input </a:t>
            </a:r>
            <a:r>
              <a:rPr lang="en-US" b="1" dirty="0" smtClean="0">
                <a:latin typeface="+mn-lt"/>
              </a:rPr>
              <a:t>x</a:t>
            </a:r>
            <a:endParaRPr lang="en-US" dirty="0" smtClean="0">
              <a:latin typeface="+mn-lt"/>
            </a:endParaRPr>
          </a:p>
          <a:p>
            <a:pPr marL="0" indent="0">
              <a:buNone/>
              <a:defRPr/>
            </a:pPr>
            <a:r>
              <a:rPr lang="en-US" dirty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                 </a:t>
            </a:r>
            <a:r>
              <a:rPr lang="en-US" b="1" dirty="0" smtClean="0">
                <a:latin typeface="+mn-lt"/>
              </a:rPr>
              <a:t>false</a:t>
            </a:r>
            <a:r>
              <a:rPr lang="en-US" dirty="0" smtClean="0">
                <a:latin typeface="+mn-lt"/>
              </a:rPr>
              <a:t> if </a:t>
            </a:r>
            <a:r>
              <a:rPr lang="en-US" b="1" dirty="0" smtClean="0">
                <a:latin typeface="+mn-lt"/>
              </a:rPr>
              <a:t>P</a:t>
            </a:r>
            <a:r>
              <a:rPr lang="en-US" dirty="0" smtClean="0">
                <a:latin typeface="+mn-lt"/>
              </a:rPr>
              <a:t> does not halt on input </a:t>
            </a:r>
            <a:r>
              <a:rPr lang="en-US" b="1" dirty="0" smtClean="0">
                <a:latin typeface="+mn-lt"/>
              </a:rPr>
              <a:t>x</a:t>
            </a:r>
            <a:endParaRPr lang="en-US" b="1" dirty="0">
              <a:latin typeface="+mn-lt"/>
            </a:endParaRPr>
          </a:p>
          <a:p>
            <a:pPr marL="0" indent="0">
              <a:buNone/>
              <a:defRPr/>
            </a:pPr>
            <a:endParaRPr lang="en-US" b="1" dirty="0">
              <a:solidFill>
                <a:srgbClr val="0033CC"/>
              </a:solidFill>
            </a:endParaRPr>
          </a:p>
          <a:p>
            <a:pPr marL="0" indent="0">
              <a:buNone/>
              <a:defRPr/>
            </a:pPr>
            <a:endParaRPr lang="en-US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2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Halting Problem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b="1" dirty="0" smtClean="0"/>
              <a:t>Given:  - </a:t>
            </a:r>
            <a:r>
              <a:rPr lang="en-US" dirty="0" smtClean="0">
                <a:latin typeface="+mn-lt"/>
              </a:rPr>
              <a:t>CODE(</a:t>
            </a:r>
            <a:r>
              <a:rPr lang="en-US" b="1" dirty="0" smtClean="0">
                <a:latin typeface="+mn-lt"/>
              </a:rPr>
              <a:t>P</a:t>
            </a:r>
            <a:r>
              <a:rPr lang="en-US" dirty="0" smtClean="0">
                <a:latin typeface="+mn-lt"/>
              </a:rPr>
              <a:t>) for any program </a:t>
            </a:r>
            <a:r>
              <a:rPr lang="en-US" b="1" dirty="0">
                <a:latin typeface="+mn-lt"/>
              </a:rPr>
              <a:t>P</a:t>
            </a:r>
            <a:r>
              <a:rPr lang="en-US" dirty="0" smtClean="0">
                <a:latin typeface="+mn-lt"/>
              </a:rPr>
              <a:t> </a:t>
            </a:r>
          </a:p>
          <a:p>
            <a:pPr marL="0" indent="0">
              <a:buNone/>
              <a:defRPr/>
            </a:pPr>
            <a:r>
              <a:rPr lang="en-US" dirty="0">
                <a:latin typeface="+mn-lt"/>
              </a:rPr>
              <a:t>	</a:t>
            </a:r>
            <a:r>
              <a:rPr lang="en-US" dirty="0" smtClean="0">
                <a:latin typeface="+mn-lt"/>
              </a:rPr>
              <a:t>	    </a:t>
            </a:r>
            <a:r>
              <a:rPr lang="en-US" dirty="0" smtClean="0">
                <a:latin typeface="Franklin Gothic Medium" panose="020B0603020102020204" pitchFamily="34" charset="0"/>
              </a:rPr>
              <a:t>-</a:t>
            </a:r>
            <a:r>
              <a:rPr lang="en-US" dirty="0" smtClean="0">
                <a:latin typeface="+mn-lt"/>
              </a:rPr>
              <a:t> input </a:t>
            </a:r>
            <a:r>
              <a:rPr lang="en-US" b="1" dirty="0" smtClean="0">
                <a:latin typeface="+mn-lt"/>
              </a:rPr>
              <a:t>x</a:t>
            </a:r>
          </a:p>
          <a:p>
            <a:pPr marL="0" indent="0">
              <a:buNone/>
              <a:defRPr/>
            </a:pPr>
            <a:r>
              <a:rPr lang="en-US" dirty="0" smtClean="0">
                <a:latin typeface="+mn-lt"/>
              </a:rPr>
              <a:t> </a:t>
            </a:r>
            <a:r>
              <a:rPr lang="en-US" b="1" dirty="0" smtClean="0"/>
              <a:t>Output:   </a:t>
            </a:r>
            <a:r>
              <a:rPr lang="en-US" b="1" dirty="0" smtClean="0">
                <a:latin typeface="+mn-lt"/>
              </a:rPr>
              <a:t>true </a:t>
            </a:r>
            <a:r>
              <a:rPr lang="en-US" dirty="0" smtClean="0">
                <a:latin typeface="+mn-lt"/>
              </a:rPr>
              <a:t>if </a:t>
            </a:r>
            <a:r>
              <a:rPr lang="en-US" b="1" dirty="0" smtClean="0">
                <a:latin typeface="+mn-lt"/>
              </a:rPr>
              <a:t>P</a:t>
            </a:r>
            <a:r>
              <a:rPr lang="en-US" dirty="0" smtClean="0">
                <a:latin typeface="+mn-lt"/>
              </a:rPr>
              <a:t> halts on input </a:t>
            </a:r>
            <a:r>
              <a:rPr lang="en-US" b="1" dirty="0" smtClean="0">
                <a:latin typeface="+mn-lt"/>
              </a:rPr>
              <a:t>x</a:t>
            </a:r>
            <a:endParaRPr lang="en-US" dirty="0" smtClean="0">
              <a:latin typeface="+mn-lt"/>
            </a:endParaRPr>
          </a:p>
          <a:p>
            <a:pPr marL="0" indent="0">
              <a:buNone/>
              <a:defRPr/>
            </a:pPr>
            <a:r>
              <a:rPr lang="en-US" dirty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                 </a:t>
            </a:r>
            <a:r>
              <a:rPr lang="en-US" b="1" dirty="0" smtClean="0">
                <a:latin typeface="+mn-lt"/>
              </a:rPr>
              <a:t>false</a:t>
            </a:r>
            <a:r>
              <a:rPr lang="en-US" dirty="0" smtClean="0">
                <a:latin typeface="+mn-lt"/>
              </a:rPr>
              <a:t> if </a:t>
            </a:r>
            <a:r>
              <a:rPr lang="en-US" b="1" dirty="0" smtClean="0">
                <a:latin typeface="+mn-lt"/>
              </a:rPr>
              <a:t>P</a:t>
            </a:r>
            <a:r>
              <a:rPr lang="en-US" dirty="0" smtClean="0">
                <a:latin typeface="+mn-lt"/>
              </a:rPr>
              <a:t> does not halt on input </a:t>
            </a:r>
            <a:r>
              <a:rPr lang="en-US" b="1" dirty="0" smtClean="0">
                <a:latin typeface="+mn-lt"/>
              </a:rPr>
              <a:t>x</a:t>
            </a:r>
            <a:endParaRPr lang="en-US" b="1" dirty="0">
              <a:latin typeface="+mn-lt"/>
            </a:endParaRPr>
          </a:p>
          <a:p>
            <a:pPr marL="0" indent="0">
              <a:buNone/>
              <a:defRPr/>
            </a:pPr>
            <a:endParaRPr lang="en-US" b="1" dirty="0">
              <a:solidFill>
                <a:srgbClr val="0033CC"/>
              </a:solidFill>
            </a:endParaRPr>
          </a:p>
          <a:p>
            <a:pPr marL="0" indent="0">
              <a:buNone/>
              <a:defRPr/>
            </a:pPr>
            <a:endParaRPr lang="en-US" b="1" dirty="0">
              <a:solidFill>
                <a:srgbClr val="0033CC"/>
              </a:solidFill>
            </a:endParaRPr>
          </a:p>
          <a:p>
            <a:pPr marL="0" indent="0"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It turns out that it isn’t possible to write a program that solves the Halting Problem.</a:t>
            </a:r>
          </a:p>
        </p:txBody>
      </p:sp>
    </p:spTree>
    <p:extLst>
      <p:ext uri="{BB962C8B-B14F-4D97-AF65-F5344CB8AC3E}">
        <p14:creationId xmlns:p14="http://schemas.microsoft.com/office/powerpoint/2010/main" val="318493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91560"/>
            <a:ext cx="8229600" cy="892175"/>
          </a:xfrm>
        </p:spPr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roof by contradiction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smtClean="0"/>
              <a:t>Suppose that </a:t>
            </a:r>
            <a:r>
              <a:rPr lang="en-US" sz="2800" b="1" dirty="0" smtClean="0">
                <a:solidFill>
                  <a:srgbClr val="0033CC"/>
                </a:solidFill>
              </a:rPr>
              <a:t>H</a:t>
            </a:r>
            <a:r>
              <a:rPr lang="en-US" sz="2800" dirty="0" smtClean="0"/>
              <a:t> is a Java program that solves the Halting problem.   Then we can write this program:</a:t>
            </a:r>
          </a:p>
          <a:p>
            <a:pPr marL="457200" lvl="1" indent="0" eaLnBrk="1" hangingPunct="1">
              <a:buFont typeface="Arial" charset="0"/>
              <a:buNone/>
              <a:defRPr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public static void </a:t>
            </a:r>
            <a:r>
              <a:rPr lang="en-US" sz="2000" b="1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</a:t>
            </a:r>
            <a:r>
              <a:rPr lang="en-US" sz="20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0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1" indent="0" eaLnBrk="1" hangingPunct="1">
              <a:buFont typeface="Arial" charset="0"/>
              <a:buNone/>
              <a:defRPr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if (</a:t>
            </a:r>
            <a:r>
              <a:rPr lang="en-US" sz="2000" b="1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  <a:r>
              <a:rPr lang="en-US" sz="2000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1" dirty="0" err="1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000" dirty="0" err="1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2000" b="1" dirty="0" err="1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000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== true) {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1" indent="0" eaLnBrk="1" hangingPunct="1">
              <a:buFont typeface="Arial" charset="0"/>
              <a:buNone/>
              <a:defRPr/>
            </a:pPr>
            <a:r>
              <a:rPr 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		while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(true);   /* don’t halt */</a:t>
            </a:r>
          </a:p>
          <a:p>
            <a:pPr lvl="3" eaLnBrk="1" hangingPunct="1">
              <a:defRPr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lvl="3" eaLnBrk="1" hangingPunct="1">
              <a:defRPr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 {</a:t>
            </a:r>
          </a:p>
          <a:p>
            <a:pPr lvl="3" eaLnBrk="1" hangingPunct="1">
              <a:defRPr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return;		   /*    halt    */</a:t>
            </a:r>
          </a:p>
          <a:p>
            <a:pPr lvl="3" eaLnBrk="1" hangingPunct="1">
              <a:defRPr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lvl="2">
              <a:defRPr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lvl="2">
              <a:defRPr/>
            </a:pPr>
            <a:endParaRPr 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sz="2800" dirty="0" smtClean="0"/>
              <a:t>Does 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sz="2800" dirty="0" smtClean="0">
                <a:latin typeface="+mj-lt"/>
                <a:cs typeface="Consolas" panose="020B0609020204030204" pitchFamily="49" charset="0"/>
              </a:rPr>
              <a:t> halt?</a:t>
            </a:r>
            <a:endParaRPr lang="en-US" dirty="0" smtClean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65639" y="2184041"/>
            <a:ext cx="5550315" cy="2890235"/>
          </a:xfrm>
          <a:prstGeom prst="rect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08052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0999" y="2388405"/>
            <a:ext cx="8525933" cy="4351061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  <a:r>
              <a:rPr lang="en-US" sz="2800" dirty="0" smtClean="0"/>
              <a:t> solves the halting problem implies that                              	</a:t>
            </a:r>
            <a:r>
              <a:rPr lang="en-US" sz="2800" dirty="0" smtClean="0">
                <a:solidFill>
                  <a:srgbClr val="0033CC"/>
                </a:solidFill>
              </a:rPr>
              <a:t>H(</a:t>
            </a:r>
            <a:r>
              <a:rPr lang="en-US" sz="2800" dirty="0" smtClean="0"/>
              <a:t>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/>
              <a:t>),x</a:t>
            </a:r>
            <a:r>
              <a:rPr lang="en-US" sz="2800" dirty="0" smtClean="0">
                <a:solidFill>
                  <a:srgbClr val="0033CC"/>
                </a:solidFill>
              </a:rPr>
              <a:t>)</a:t>
            </a:r>
            <a:r>
              <a:rPr lang="en-US" sz="2800" dirty="0" smtClean="0"/>
              <a:t> is </a:t>
            </a:r>
            <a:r>
              <a:rPr lang="en-US" sz="2800" b="1" dirty="0" smtClean="0"/>
              <a:t>true</a:t>
            </a:r>
            <a:r>
              <a:rPr lang="en-US" sz="2800" dirty="0" smtClean="0"/>
              <a:t> </a:t>
            </a:r>
            <a:r>
              <a:rPr lang="en-US" sz="2800" dirty="0" err="1" smtClean="0"/>
              <a:t>iff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/>
              <a:t>(x) halts,  </a:t>
            </a:r>
            <a:r>
              <a:rPr lang="en-US" sz="2800" dirty="0" smtClean="0">
                <a:solidFill>
                  <a:srgbClr val="0033CC"/>
                </a:solidFill>
              </a:rPr>
              <a:t>H(</a:t>
            </a:r>
            <a:r>
              <a:rPr lang="en-US" sz="2800" dirty="0" smtClean="0">
                <a:solidFill>
                  <a:prstClr val="black"/>
                </a:solidFill>
              </a:rPr>
              <a:t>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>
                <a:solidFill>
                  <a:prstClr val="black"/>
                </a:solidFill>
              </a:rPr>
              <a:t>),x</a:t>
            </a:r>
            <a:r>
              <a:rPr lang="en-US" sz="2800" dirty="0">
                <a:solidFill>
                  <a:srgbClr val="0033CC"/>
                </a:solidFill>
              </a:rPr>
              <a:t>)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is </a:t>
            </a:r>
            <a:r>
              <a:rPr lang="en-US" sz="2800" b="1" dirty="0" smtClean="0">
                <a:solidFill>
                  <a:prstClr val="black"/>
                </a:solidFill>
              </a:rPr>
              <a:t>false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iff</a:t>
            </a:r>
            <a:r>
              <a:rPr lang="en-US" sz="2800" dirty="0" smtClean="0">
                <a:solidFill>
                  <a:prstClr val="black"/>
                </a:solidFill>
              </a:rPr>
              <a:t> not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prstClr val="black"/>
                </a:solidFill>
              </a:rPr>
              <a:t> </a:t>
            </a:r>
            <a:endParaRPr lang="en-US" sz="1400" dirty="0" smtClean="0"/>
          </a:p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Suppose</a:t>
            </a:r>
            <a:r>
              <a:rPr lang="en-US" sz="2800" b="1" dirty="0" smtClean="0">
                <a:solidFill>
                  <a:schemeClr val="bg1"/>
                </a:solidFill>
              </a:rPr>
              <a:t> D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(CODE(</a:t>
            </a:r>
            <a:r>
              <a:rPr lang="en-US" sz="2800" b="1" dirty="0" smtClean="0">
                <a:solidFill>
                  <a:schemeClr val="bg1"/>
                </a:solidFill>
              </a:rPr>
              <a:t>D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sz="2800" dirty="0">
                <a:solidFill>
                  <a:schemeClr val="bg1"/>
                </a:solidFill>
                <a:cs typeface="Consolas" panose="020B0609020204030204" pitchFamily="49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cs typeface="Consolas" panose="020B0609020204030204" pitchFamily="49" charset="0"/>
              </a:rPr>
              <a:t>halts</a:t>
            </a:r>
            <a:r>
              <a:rPr lang="en-US" sz="2800" dirty="0" smtClean="0">
                <a:solidFill>
                  <a:schemeClr val="bg1"/>
                </a:solidFill>
                <a:cs typeface="Consolas" panose="020B0609020204030204" pitchFamily="49" charset="0"/>
              </a:rPr>
              <a:t>.</a:t>
            </a:r>
            <a:endParaRPr lang="en-US" sz="2800" dirty="0">
              <a:solidFill>
                <a:schemeClr val="bg1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Then, we must be in the </a:t>
            </a:r>
            <a:r>
              <a:rPr lang="en-US" sz="2800" b="1" dirty="0" smtClean="0">
                <a:solidFill>
                  <a:schemeClr val="bg1"/>
                </a:solidFill>
              </a:rPr>
              <a:t>second</a:t>
            </a:r>
            <a:r>
              <a:rPr lang="en-US" sz="2800" dirty="0" smtClean="0">
                <a:solidFill>
                  <a:schemeClr val="bg1"/>
                </a:solidFill>
              </a:rPr>
              <a:t> case of the if.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So, H(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 smtClean="0">
                <a:solidFill>
                  <a:schemeClr val="bg1"/>
                </a:solidFill>
              </a:rPr>
              <a:t>D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800" dirty="0" smtClean="0">
                <a:solidFill>
                  <a:schemeClr val="bg1"/>
                </a:solidFill>
                <a:latin typeface="+mj-lt"/>
                <a:cs typeface="Consolas" panose="020B0609020204030204" pitchFamily="49" charset="0"/>
              </a:rPr>
              <a:t>, 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 smtClean="0">
                <a:solidFill>
                  <a:schemeClr val="bg1"/>
                </a:solidFill>
              </a:rPr>
              <a:t>D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800" dirty="0" smtClean="0">
                <a:solidFill>
                  <a:schemeClr val="bg1"/>
                </a:solidFill>
                <a:cs typeface="Consolas" panose="020B0609020204030204" pitchFamily="49" charset="0"/>
              </a:rPr>
              <a:t> is </a:t>
            </a:r>
            <a:r>
              <a:rPr lang="en-US" sz="2800" b="1" dirty="0" smtClean="0">
                <a:solidFill>
                  <a:schemeClr val="bg1"/>
                </a:solidFill>
                <a:cs typeface="Consolas" panose="020B0609020204030204" pitchFamily="49" charset="0"/>
              </a:rPr>
              <a:t>false </a:t>
            </a:r>
            <a:endParaRPr lang="en-US" sz="2800" dirty="0" smtClean="0">
              <a:solidFill>
                <a:schemeClr val="bg1"/>
              </a:solidFill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  <a:cs typeface="Consolas" panose="020B0609020204030204" pitchFamily="49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cs typeface="Consolas" panose="020B0609020204030204" pitchFamily="49" charset="0"/>
              </a:rPr>
              <a:t>Which means </a:t>
            </a:r>
            <a:r>
              <a:rPr lang="en-US" sz="2800" b="1" dirty="0" smtClean="0">
                <a:solidFill>
                  <a:schemeClr val="bg1"/>
                </a:solidFill>
              </a:rPr>
              <a:t>D</a:t>
            </a:r>
            <a:r>
              <a:rPr lang="en-US" sz="2800" dirty="0" smtClean="0">
                <a:solidFill>
                  <a:schemeClr val="bg1"/>
                </a:solidFill>
              </a:rPr>
              <a:t>(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 smtClean="0">
                <a:solidFill>
                  <a:schemeClr val="bg1"/>
                </a:solidFill>
              </a:rPr>
              <a:t>D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sz="2800" dirty="0">
                <a:solidFill>
                  <a:schemeClr val="bg1"/>
                </a:solidFill>
                <a:cs typeface="Consolas" panose="020B0609020204030204" pitchFamily="49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cs typeface="Consolas" panose="020B0609020204030204" pitchFamily="49" charset="0"/>
              </a:rPr>
              <a:t>doesn’t halt</a:t>
            </a:r>
          </a:p>
          <a:p>
            <a:pPr marL="0" indent="0">
              <a:buNone/>
            </a:pPr>
            <a:endParaRPr lang="en-US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Suppose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D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(CODE(</a:t>
            </a:r>
            <a:r>
              <a:rPr lang="en-US" sz="2800" b="1" dirty="0">
                <a:solidFill>
                  <a:schemeClr val="bg1"/>
                </a:solidFill>
              </a:rPr>
              <a:t>D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sz="2800" dirty="0">
                <a:solidFill>
                  <a:schemeClr val="bg1"/>
                </a:solidFill>
                <a:cs typeface="Consolas" panose="020B0609020204030204" pitchFamily="49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cs typeface="Consolas" panose="020B0609020204030204" pitchFamily="49" charset="0"/>
              </a:rPr>
              <a:t>doesn’t halt</a:t>
            </a:r>
            <a:r>
              <a:rPr lang="en-US" sz="2800" dirty="0" smtClean="0">
                <a:solidFill>
                  <a:schemeClr val="bg1"/>
                </a:solidFill>
                <a:cs typeface="Consolas" panose="020B0609020204030204" pitchFamily="49" charset="0"/>
              </a:rPr>
              <a:t>.</a:t>
            </a:r>
            <a:endParaRPr 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	</a:t>
            </a:r>
            <a:r>
              <a:rPr lang="en-US" sz="2800" dirty="0">
                <a:solidFill>
                  <a:schemeClr val="bg1"/>
                </a:solidFill>
              </a:rPr>
              <a:t>Then, we must be in the </a:t>
            </a:r>
            <a:r>
              <a:rPr lang="en-US" sz="2800" b="1" dirty="0" smtClean="0">
                <a:solidFill>
                  <a:schemeClr val="bg1"/>
                </a:solidFill>
              </a:rPr>
              <a:t>first </a:t>
            </a:r>
            <a:r>
              <a:rPr lang="en-US" sz="2800" dirty="0" smtClean="0">
                <a:solidFill>
                  <a:schemeClr val="bg1"/>
                </a:solidFill>
              </a:rPr>
              <a:t>case </a:t>
            </a:r>
            <a:r>
              <a:rPr lang="en-US" sz="2800" dirty="0">
                <a:solidFill>
                  <a:schemeClr val="bg1"/>
                </a:solidFill>
              </a:rPr>
              <a:t>of the if.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	</a:t>
            </a:r>
            <a:r>
              <a:rPr lang="en-US" sz="2800" dirty="0">
                <a:solidFill>
                  <a:schemeClr val="bg1"/>
                </a:solidFill>
              </a:rPr>
              <a:t>So, H(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>
                <a:solidFill>
                  <a:schemeClr val="bg1"/>
                </a:solidFill>
              </a:rPr>
              <a:t>D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800" dirty="0">
                <a:solidFill>
                  <a:schemeClr val="bg1"/>
                </a:solidFill>
                <a:cs typeface="Consolas" panose="020B0609020204030204" pitchFamily="49" charset="0"/>
              </a:rPr>
              <a:t>, 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>
                <a:solidFill>
                  <a:schemeClr val="bg1"/>
                </a:solidFill>
              </a:rPr>
              <a:t>D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sz="2800" dirty="0">
                <a:solidFill>
                  <a:schemeClr val="bg1"/>
                </a:solidFill>
                <a:cs typeface="Consolas" panose="020B0609020204030204" pitchFamily="49" charset="0"/>
              </a:rPr>
              <a:t> is </a:t>
            </a:r>
            <a:r>
              <a:rPr lang="en-US" sz="2800" b="1" dirty="0" smtClean="0">
                <a:solidFill>
                  <a:schemeClr val="bg1"/>
                </a:solidFill>
                <a:cs typeface="Consolas" panose="020B0609020204030204" pitchFamily="49" charset="0"/>
              </a:rPr>
              <a:t>true</a:t>
            </a:r>
            <a:r>
              <a:rPr lang="en-US" sz="2800" dirty="0" smtClean="0">
                <a:solidFill>
                  <a:schemeClr val="bg1"/>
                </a:solidFill>
                <a:cs typeface="Consolas" panose="020B0609020204030204" pitchFamily="49" charset="0"/>
              </a:rPr>
              <a:t>.</a:t>
            </a:r>
            <a:endParaRPr lang="en-US" sz="2800" dirty="0">
              <a:solidFill>
                <a:schemeClr val="bg1"/>
              </a:solidFill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bg1"/>
                </a:solidFill>
                <a:cs typeface="Consolas" panose="020B0609020204030204" pitchFamily="49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cs typeface="Consolas" panose="020B0609020204030204" pitchFamily="49" charset="0"/>
              </a:rPr>
              <a:t>Which means </a:t>
            </a:r>
            <a:r>
              <a:rPr lang="en-US" sz="2800" b="1" dirty="0" smtClean="0">
                <a:solidFill>
                  <a:schemeClr val="bg1"/>
                </a:solidFill>
              </a:rPr>
              <a:t>D</a:t>
            </a:r>
            <a:r>
              <a:rPr lang="en-US" sz="2800" dirty="0" smtClean="0">
                <a:solidFill>
                  <a:schemeClr val="bg1"/>
                </a:solidFill>
              </a:rPr>
              <a:t>(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 smtClean="0">
                <a:solidFill>
                  <a:schemeClr val="bg1"/>
                </a:solidFill>
              </a:rPr>
              <a:t>D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sz="2800" dirty="0" smtClean="0">
                <a:solidFill>
                  <a:schemeClr val="bg1"/>
                </a:solidFill>
                <a:cs typeface="Consolas" panose="020B0609020204030204" pitchFamily="49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cs typeface="Consolas" panose="020B0609020204030204" pitchFamily="49" charset="0"/>
              </a:rPr>
              <a:t>halts</a:t>
            </a:r>
            <a:r>
              <a:rPr lang="en-US" sz="2800" dirty="0" smtClean="0">
                <a:solidFill>
                  <a:schemeClr val="bg1"/>
                </a:solidFill>
                <a:cs typeface="Consolas" panose="020B0609020204030204" pitchFamily="49" charset="0"/>
              </a:rPr>
              <a:t>. 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lang="en-US" sz="2800" dirty="0" smtClean="0"/>
          </a:p>
        </p:txBody>
      </p:sp>
      <p:sp>
        <p:nvSpPr>
          <p:cNvPr id="13322" name="Content Placeholder 2"/>
          <p:cNvSpPr txBox="1">
            <a:spLocks/>
          </p:cNvSpPr>
          <p:nvPr/>
        </p:nvSpPr>
        <p:spPr bwMode="auto">
          <a:xfrm>
            <a:off x="4512370" y="80241"/>
            <a:ext cx="4473586" cy="2308164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70C0"/>
            </a:solidFill>
            <a:miter lim="800000"/>
            <a:headEnd/>
            <a:tailEnd/>
          </a:ln>
          <a:extLst/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marL="0" indent="0"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public static void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lvl="1"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b="1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  <a:r>
              <a:rPr lang="en-US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 err="1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b="1" dirty="0" err="1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== true) {</a:t>
            </a:r>
          </a:p>
          <a:p>
            <a:pPr lvl="1">
              <a:defRPr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while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(true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/* don’t halt */</a:t>
            </a:r>
          </a:p>
          <a:p>
            <a:pPr lvl="1">
              <a:defRPr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lvl="1">
              <a:defRPr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else {</a:t>
            </a:r>
          </a:p>
          <a:p>
            <a:pPr lvl="1">
              <a:defRPr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		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/*    halt    */</a:t>
            </a:r>
          </a:p>
          <a:p>
            <a:pPr lvl="1"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57150" indent="0">
              <a:buFont typeface="Arial" charset="0"/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0" y="626471"/>
            <a:ext cx="3836307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Does 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sz="2800" dirty="0">
                <a:cs typeface="Consolas" panose="020B0609020204030204" pitchFamily="49" charset="0"/>
              </a:rPr>
              <a:t> halt?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17306" y="315383"/>
            <a:ext cx="5620295" cy="337608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4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0999" y="2388405"/>
            <a:ext cx="8525933" cy="4351061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  <a:r>
              <a:rPr lang="en-US" sz="2800" dirty="0" smtClean="0"/>
              <a:t> solves the halting problem implies that                              	</a:t>
            </a:r>
            <a:r>
              <a:rPr lang="en-US" sz="2800" dirty="0" smtClean="0">
                <a:solidFill>
                  <a:srgbClr val="0033CC"/>
                </a:solidFill>
              </a:rPr>
              <a:t>H(</a:t>
            </a:r>
            <a:r>
              <a:rPr lang="en-US" sz="2800" dirty="0" smtClean="0"/>
              <a:t>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/>
              <a:t>),x</a:t>
            </a:r>
            <a:r>
              <a:rPr lang="en-US" sz="2800" dirty="0" smtClean="0">
                <a:solidFill>
                  <a:srgbClr val="0033CC"/>
                </a:solidFill>
              </a:rPr>
              <a:t>)</a:t>
            </a:r>
            <a:r>
              <a:rPr lang="en-US" sz="2800" dirty="0" smtClean="0"/>
              <a:t> is </a:t>
            </a:r>
            <a:r>
              <a:rPr lang="en-US" sz="2800" b="1" dirty="0" smtClean="0"/>
              <a:t>true</a:t>
            </a:r>
            <a:r>
              <a:rPr lang="en-US" sz="2800" dirty="0" smtClean="0"/>
              <a:t> </a:t>
            </a:r>
            <a:r>
              <a:rPr lang="en-US" sz="2800" dirty="0" err="1" smtClean="0"/>
              <a:t>iff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/>
              <a:t>(x) halts,  </a:t>
            </a:r>
            <a:r>
              <a:rPr lang="en-US" sz="2800" dirty="0" smtClean="0">
                <a:solidFill>
                  <a:srgbClr val="0033CC"/>
                </a:solidFill>
              </a:rPr>
              <a:t>H(</a:t>
            </a:r>
            <a:r>
              <a:rPr lang="en-US" sz="2800" dirty="0" smtClean="0">
                <a:solidFill>
                  <a:prstClr val="black"/>
                </a:solidFill>
              </a:rPr>
              <a:t>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>
                <a:solidFill>
                  <a:prstClr val="black"/>
                </a:solidFill>
              </a:rPr>
              <a:t>),x</a:t>
            </a:r>
            <a:r>
              <a:rPr lang="en-US" sz="2800" dirty="0">
                <a:solidFill>
                  <a:srgbClr val="0033CC"/>
                </a:solidFill>
              </a:rPr>
              <a:t>)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is </a:t>
            </a:r>
            <a:r>
              <a:rPr lang="en-US" sz="2800" b="1" dirty="0" smtClean="0">
                <a:solidFill>
                  <a:prstClr val="black"/>
                </a:solidFill>
              </a:rPr>
              <a:t>false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iff</a:t>
            </a:r>
            <a:r>
              <a:rPr lang="en-US" sz="2800" dirty="0" smtClean="0">
                <a:solidFill>
                  <a:prstClr val="black"/>
                </a:solidFill>
              </a:rPr>
              <a:t> not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prstClr val="black"/>
                </a:solidFill>
              </a:rPr>
              <a:t> </a:t>
            </a:r>
            <a:endParaRPr lang="en-US" sz="1400" dirty="0" smtClean="0"/>
          </a:p>
          <a:p>
            <a:pPr marL="0" indent="0">
              <a:buNone/>
            </a:pPr>
            <a:r>
              <a:rPr lang="en-US" sz="2800" dirty="0" smtClean="0"/>
              <a:t>Suppose</a:t>
            </a:r>
            <a:r>
              <a:rPr lang="en-US" sz="2800" b="1" dirty="0" smtClean="0">
                <a:solidFill>
                  <a:srgbClr val="C00000"/>
                </a:solidFill>
              </a:rPr>
              <a:t> D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sz="2800" dirty="0">
                <a:cs typeface="Consolas" panose="020B0609020204030204" pitchFamily="49" charset="0"/>
              </a:rPr>
              <a:t> </a:t>
            </a:r>
            <a:r>
              <a:rPr lang="en-US" sz="2800" b="1" dirty="0" smtClean="0">
                <a:cs typeface="Consolas" panose="020B0609020204030204" pitchFamily="49" charset="0"/>
              </a:rPr>
              <a:t>halts</a:t>
            </a:r>
            <a:r>
              <a:rPr lang="en-US" sz="2800" dirty="0" smtClean="0">
                <a:cs typeface="Consolas" panose="020B0609020204030204" pitchFamily="49" charset="0"/>
              </a:rPr>
              <a:t>.</a:t>
            </a:r>
            <a:endParaRPr lang="en-US" sz="2800" dirty="0"/>
          </a:p>
          <a:p>
            <a:pPr marL="0" indent="0" eaLnBrk="1" hangingPunct="1">
              <a:buFont typeface="Arial" charset="0"/>
              <a:buNone/>
            </a:pPr>
            <a:r>
              <a:rPr lang="en-US" sz="2800" b="1" dirty="0" smtClean="0"/>
              <a:t>	</a:t>
            </a:r>
            <a:r>
              <a:rPr lang="en-US" sz="2800" dirty="0" smtClean="0"/>
              <a:t>Then, we must be in the </a:t>
            </a:r>
            <a:r>
              <a:rPr lang="en-US" sz="2800" b="1" dirty="0" smtClean="0"/>
              <a:t>second</a:t>
            </a:r>
            <a:r>
              <a:rPr lang="en-US" sz="2800" dirty="0" smtClean="0"/>
              <a:t> case of the if.</a:t>
            </a:r>
          </a:p>
          <a:p>
            <a:pPr marL="0" indent="0">
              <a:buNone/>
            </a:pPr>
            <a:r>
              <a:rPr lang="en-US" sz="2800" b="1" dirty="0" smtClean="0"/>
              <a:t>	</a:t>
            </a:r>
            <a:r>
              <a:rPr lang="en-US" sz="2800" dirty="0" smtClean="0"/>
              <a:t>So, </a:t>
            </a:r>
            <a:r>
              <a:rPr lang="en-US" sz="2800" dirty="0" smtClean="0">
                <a:solidFill>
                  <a:srgbClr val="0000FF"/>
                </a:solidFill>
              </a:rPr>
              <a:t>H</a:t>
            </a:r>
            <a:r>
              <a:rPr lang="en-US" sz="2800" dirty="0" smtClean="0">
                <a:solidFill>
                  <a:srgbClr val="0033CC"/>
                </a:solidFill>
              </a:rPr>
              <a:t>(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800" dirty="0" smtClean="0">
                <a:latin typeface="+mj-lt"/>
                <a:cs typeface="Consolas" panose="020B0609020204030204" pitchFamily="49" charset="0"/>
              </a:rPr>
              <a:t>, 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800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800" dirty="0" smtClean="0">
                <a:cs typeface="Consolas" panose="020B0609020204030204" pitchFamily="49" charset="0"/>
              </a:rPr>
              <a:t> is </a:t>
            </a:r>
            <a:r>
              <a:rPr lang="en-US" sz="2800" b="1" dirty="0" smtClean="0">
                <a:cs typeface="Consolas" panose="020B0609020204030204" pitchFamily="49" charset="0"/>
              </a:rPr>
              <a:t>false </a:t>
            </a:r>
            <a:endParaRPr lang="en-US" sz="2800" dirty="0" smtClean="0"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800" b="1" dirty="0">
                <a:cs typeface="Consolas" panose="020B0609020204030204" pitchFamily="49" charset="0"/>
              </a:rPr>
              <a:t>	</a:t>
            </a:r>
            <a:r>
              <a:rPr lang="en-US" sz="2800" dirty="0" smtClean="0">
                <a:cs typeface="Consolas" panose="020B0609020204030204" pitchFamily="49" charset="0"/>
              </a:rPr>
              <a:t>Which means 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/>
              <a:t>(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sz="2800" dirty="0">
                <a:cs typeface="Consolas" panose="020B0609020204030204" pitchFamily="49" charset="0"/>
              </a:rPr>
              <a:t> </a:t>
            </a:r>
            <a:r>
              <a:rPr lang="en-US" sz="2800" b="1" dirty="0" smtClean="0">
                <a:cs typeface="Consolas" panose="020B0609020204030204" pitchFamily="49" charset="0"/>
              </a:rPr>
              <a:t>doesn’t halt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Suppose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D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(CODE(</a:t>
            </a:r>
            <a:r>
              <a:rPr lang="en-US" sz="2800" b="1" dirty="0">
                <a:solidFill>
                  <a:schemeClr val="bg1"/>
                </a:solidFill>
              </a:rPr>
              <a:t>D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sz="2800" dirty="0">
                <a:solidFill>
                  <a:schemeClr val="bg1"/>
                </a:solidFill>
                <a:cs typeface="Consolas" panose="020B0609020204030204" pitchFamily="49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cs typeface="Consolas" panose="020B0609020204030204" pitchFamily="49" charset="0"/>
              </a:rPr>
              <a:t>doesn’t halt</a:t>
            </a:r>
            <a:r>
              <a:rPr lang="en-US" sz="2800" dirty="0" smtClean="0">
                <a:solidFill>
                  <a:schemeClr val="bg1"/>
                </a:solidFill>
                <a:cs typeface="Consolas" panose="020B0609020204030204" pitchFamily="49" charset="0"/>
              </a:rPr>
              <a:t>.</a:t>
            </a:r>
            <a:endParaRPr 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	</a:t>
            </a:r>
            <a:r>
              <a:rPr lang="en-US" sz="2800" dirty="0">
                <a:solidFill>
                  <a:schemeClr val="bg1"/>
                </a:solidFill>
              </a:rPr>
              <a:t>Then, we must be in the </a:t>
            </a:r>
            <a:r>
              <a:rPr lang="en-US" sz="2800" b="1" dirty="0" smtClean="0">
                <a:solidFill>
                  <a:schemeClr val="bg1"/>
                </a:solidFill>
              </a:rPr>
              <a:t>first </a:t>
            </a:r>
            <a:r>
              <a:rPr lang="en-US" sz="2800" dirty="0" smtClean="0">
                <a:solidFill>
                  <a:schemeClr val="bg1"/>
                </a:solidFill>
              </a:rPr>
              <a:t>case </a:t>
            </a:r>
            <a:r>
              <a:rPr lang="en-US" sz="2800" dirty="0">
                <a:solidFill>
                  <a:schemeClr val="bg1"/>
                </a:solidFill>
              </a:rPr>
              <a:t>of the if.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	</a:t>
            </a:r>
            <a:r>
              <a:rPr lang="en-US" sz="2800" dirty="0">
                <a:solidFill>
                  <a:schemeClr val="bg1"/>
                </a:solidFill>
              </a:rPr>
              <a:t>So, H(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>
                <a:solidFill>
                  <a:schemeClr val="bg1"/>
                </a:solidFill>
              </a:rPr>
              <a:t>D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800" dirty="0">
                <a:solidFill>
                  <a:schemeClr val="bg1"/>
                </a:solidFill>
                <a:cs typeface="Consolas" panose="020B0609020204030204" pitchFamily="49" charset="0"/>
              </a:rPr>
              <a:t>, 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>
                <a:solidFill>
                  <a:schemeClr val="bg1"/>
                </a:solidFill>
              </a:rPr>
              <a:t>D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sz="2800" dirty="0">
                <a:solidFill>
                  <a:schemeClr val="bg1"/>
                </a:solidFill>
                <a:cs typeface="Consolas" panose="020B0609020204030204" pitchFamily="49" charset="0"/>
              </a:rPr>
              <a:t> is </a:t>
            </a:r>
            <a:r>
              <a:rPr lang="en-US" sz="2800" b="1" dirty="0" smtClean="0">
                <a:solidFill>
                  <a:schemeClr val="bg1"/>
                </a:solidFill>
                <a:cs typeface="Consolas" panose="020B0609020204030204" pitchFamily="49" charset="0"/>
              </a:rPr>
              <a:t>true</a:t>
            </a:r>
            <a:r>
              <a:rPr lang="en-US" sz="2800" dirty="0" smtClean="0">
                <a:solidFill>
                  <a:schemeClr val="bg1"/>
                </a:solidFill>
                <a:cs typeface="Consolas" panose="020B0609020204030204" pitchFamily="49" charset="0"/>
              </a:rPr>
              <a:t>.</a:t>
            </a:r>
            <a:endParaRPr lang="en-US" sz="2800" dirty="0">
              <a:solidFill>
                <a:schemeClr val="bg1"/>
              </a:solidFill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bg1"/>
                </a:solidFill>
                <a:cs typeface="Consolas" panose="020B0609020204030204" pitchFamily="49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cs typeface="Consolas" panose="020B0609020204030204" pitchFamily="49" charset="0"/>
              </a:rPr>
              <a:t>Which means </a:t>
            </a:r>
            <a:r>
              <a:rPr lang="en-US" sz="2800" b="1" dirty="0" smtClean="0">
                <a:solidFill>
                  <a:schemeClr val="bg1"/>
                </a:solidFill>
              </a:rPr>
              <a:t>D</a:t>
            </a:r>
            <a:r>
              <a:rPr lang="en-US" sz="2800" dirty="0" smtClean="0">
                <a:solidFill>
                  <a:schemeClr val="bg1"/>
                </a:solidFill>
              </a:rPr>
              <a:t>(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 smtClean="0">
                <a:solidFill>
                  <a:schemeClr val="bg1"/>
                </a:solidFill>
              </a:rPr>
              <a:t>D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sz="2800" dirty="0" smtClean="0">
                <a:solidFill>
                  <a:schemeClr val="bg1"/>
                </a:solidFill>
                <a:cs typeface="Consolas" panose="020B0609020204030204" pitchFamily="49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cs typeface="Consolas" panose="020B0609020204030204" pitchFamily="49" charset="0"/>
              </a:rPr>
              <a:t>halts</a:t>
            </a:r>
            <a:r>
              <a:rPr lang="en-US" sz="2800" dirty="0" smtClean="0">
                <a:solidFill>
                  <a:schemeClr val="bg1"/>
                </a:solidFill>
                <a:cs typeface="Consolas" panose="020B0609020204030204" pitchFamily="49" charset="0"/>
              </a:rPr>
              <a:t>. 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lang="en-US" sz="2800" dirty="0" smtClean="0"/>
          </a:p>
        </p:txBody>
      </p:sp>
      <p:sp>
        <p:nvSpPr>
          <p:cNvPr id="13322" name="Content Placeholder 2"/>
          <p:cNvSpPr txBox="1">
            <a:spLocks/>
          </p:cNvSpPr>
          <p:nvPr/>
        </p:nvSpPr>
        <p:spPr bwMode="auto">
          <a:xfrm>
            <a:off x="4512370" y="80241"/>
            <a:ext cx="4473586" cy="2308164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70C0"/>
            </a:solidFill>
            <a:miter lim="800000"/>
            <a:headEnd/>
            <a:tailEnd/>
          </a:ln>
          <a:extLst/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marL="0" indent="0"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public static void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lvl="1"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b="1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  <a:r>
              <a:rPr lang="en-US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 err="1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b="1" dirty="0" err="1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== true) {</a:t>
            </a:r>
          </a:p>
          <a:p>
            <a:pPr lvl="1">
              <a:defRPr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while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(true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/* don’t halt */</a:t>
            </a:r>
          </a:p>
          <a:p>
            <a:pPr lvl="1">
              <a:defRPr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lvl="1">
              <a:defRPr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else {</a:t>
            </a:r>
          </a:p>
          <a:p>
            <a:pPr lvl="1">
              <a:defRPr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		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/*    halt    */</a:t>
            </a:r>
          </a:p>
          <a:p>
            <a:pPr lvl="1"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57150" indent="0">
              <a:buFont typeface="Arial" charset="0"/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0" y="626471"/>
            <a:ext cx="3836307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Does 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sz="2800" dirty="0">
                <a:cs typeface="Consolas" panose="020B0609020204030204" pitchFamily="49" charset="0"/>
              </a:rPr>
              <a:t> halt?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17306" y="315383"/>
            <a:ext cx="5620295" cy="337608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89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0999" y="2388405"/>
            <a:ext cx="8525933" cy="4351061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  <a:r>
              <a:rPr lang="en-US" sz="2800" dirty="0" smtClean="0"/>
              <a:t> solves the halting problem implies that                              	</a:t>
            </a:r>
            <a:r>
              <a:rPr lang="en-US" sz="2800" dirty="0" smtClean="0">
                <a:solidFill>
                  <a:srgbClr val="0033CC"/>
                </a:solidFill>
              </a:rPr>
              <a:t>H(</a:t>
            </a:r>
            <a:r>
              <a:rPr lang="en-US" sz="2800" dirty="0" smtClean="0"/>
              <a:t>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/>
              <a:t>),x</a:t>
            </a:r>
            <a:r>
              <a:rPr lang="en-US" sz="2800" dirty="0" smtClean="0">
                <a:solidFill>
                  <a:srgbClr val="0033CC"/>
                </a:solidFill>
              </a:rPr>
              <a:t>)</a:t>
            </a:r>
            <a:r>
              <a:rPr lang="en-US" sz="2800" dirty="0" smtClean="0"/>
              <a:t> is </a:t>
            </a:r>
            <a:r>
              <a:rPr lang="en-US" sz="2800" b="1" dirty="0" smtClean="0"/>
              <a:t>true</a:t>
            </a:r>
            <a:r>
              <a:rPr lang="en-US" sz="2800" dirty="0" smtClean="0"/>
              <a:t> </a:t>
            </a:r>
            <a:r>
              <a:rPr lang="en-US" sz="2800" dirty="0" err="1" smtClean="0"/>
              <a:t>iff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/>
              <a:t>(x) halts,  </a:t>
            </a:r>
            <a:r>
              <a:rPr lang="en-US" sz="2800" dirty="0" smtClean="0">
                <a:solidFill>
                  <a:srgbClr val="0033CC"/>
                </a:solidFill>
              </a:rPr>
              <a:t>H(</a:t>
            </a:r>
            <a:r>
              <a:rPr lang="en-US" sz="2800" dirty="0" smtClean="0">
                <a:solidFill>
                  <a:prstClr val="black"/>
                </a:solidFill>
              </a:rPr>
              <a:t>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>
                <a:solidFill>
                  <a:prstClr val="black"/>
                </a:solidFill>
              </a:rPr>
              <a:t>),x</a:t>
            </a:r>
            <a:r>
              <a:rPr lang="en-US" sz="2800" dirty="0">
                <a:solidFill>
                  <a:srgbClr val="0033CC"/>
                </a:solidFill>
              </a:rPr>
              <a:t>)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is </a:t>
            </a:r>
            <a:r>
              <a:rPr lang="en-US" sz="2800" b="1" dirty="0" smtClean="0">
                <a:solidFill>
                  <a:prstClr val="black"/>
                </a:solidFill>
              </a:rPr>
              <a:t>false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iff</a:t>
            </a:r>
            <a:r>
              <a:rPr lang="en-US" sz="2800" dirty="0" smtClean="0">
                <a:solidFill>
                  <a:prstClr val="black"/>
                </a:solidFill>
              </a:rPr>
              <a:t> not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prstClr val="black"/>
                </a:solidFill>
              </a:rPr>
              <a:t> </a:t>
            </a:r>
            <a:endParaRPr lang="en-US" sz="1400" dirty="0" smtClean="0"/>
          </a:p>
          <a:p>
            <a:pPr marL="0" indent="0">
              <a:buNone/>
            </a:pPr>
            <a:r>
              <a:rPr lang="en-US" sz="2800" dirty="0" smtClean="0"/>
              <a:t>Suppose</a:t>
            </a:r>
            <a:r>
              <a:rPr lang="en-US" sz="2800" b="1" dirty="0" smtClean="0">
                <a:solidFill>
                  <a:srgbClr val="C00000"/>
                </a:solidFill>
              </a:rPr>
              <a:t> D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sz="2800" dirty="0">
                <a:cs typeface="Consolas" panose="020B0609020204030204" pitchFamily="49" charset="0"/>
              </a:rPr>
              <a:t> </a:t>
            </a:r>
            <a:r>
              <a:rPr lang="en-US" sz="2800" b="1" dirty="0" smtClean="0">
                <a:cs typeface="Consolas" panose="020B0609020204030204" pitchFamily="49" charset="0"/>
              </a:rPr>
              <a:t>halts</a:t>
            </a:r>
            <a:r>
              <a:rPr lang="en-US" sz="2800" dirty="0" smtClean="0">
                <a:cs typeface="Consolas" panose="020B0609020204030204" pitchFamily="49" charset="0"/>
              </a:rPr>
              <a:t>.</a:t>
            </a:r>
            <a:endParaRPr lang="en-US" sz="2800" dirty="0"/>
          </a:p>
          <a:p>
            <a:pPr marL="0" indent="0" eaLnBrk="1" hangingPunct="1">
              <a:buFont typeface="Arial" charset="0"/>
              <a:buNone/>
            </a:pPr>
            <a:r>
              <a:rPr lang="en-US" sz="2800" b="1" dirty="0" smtClean="0"/>
              <a:t>	</a:t>
            </a:r>
            <a:r>
              <a:rPr lang="en-US" sz="2800" dirty="0" smtClean="0"/>
              <a:t>Then, we must be in the </a:t>
            </a:r>
            <a:r>
              <a:rPr lang="en-US" sz="2800" b="1" dirty="0" smtClean="0"/>
              <a:t>second</a:t>
            </a:r>
            <a:r>
              <a:rPr lang="en-US" sz="2800" dirty="0" smtClean="0"/>
              <a:t> case of the if.</a:t>
            </a:r>
          </a:p>
          <a:p>
            <a:pPr marL="0" indent="0">
              <a:buNone/>
            </a:pPr>
            <a:r>
              <a:rPr lang="en-US" sz="2800" b="1" dirty="0" smtClean="0"/>
              <a:t>	</a:t>
            </a:r>
            <a:r>
              <a:rPr lang="en-US" sz="2800" dirty="0" smtClean="0"/>
              <a:t>So, </a:t>
            </a:r>
            <a:r>
              <a:rPr lang="en-US" sz="2800" dirty="0" smtClean="0">
                <a:solidFill>
                  <a:srgbClr val="0000FF"/>
                </a:solidFill>
              </a:rPr>
              <a:t>H</a:t>
            </a:r>
            <a:r>
              <a:rPr lang="en-US" sz="2800" dirty="0" smtClean="0">
                <a:solidFill>
                  <a:srgbClr val="0033CC"/>
                </a:solidFill>
              </a:rPr>
              <a:t>(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800" dirty="0" smtClean="0">
                <a:latin typeface="+mj-lt"/>
                <a:cs typeface="Consolas" panose="020B0609020204030204" pitchFamily="49" charset="0"/>
              </a:rPr>
              <a:t>, 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800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800" dirty="0" smtClean="0">
                <a:cs typeface="Consolas" panose="020B0609020204030204" pitchFamily="49" charset="0"/>
              </a:rPr>
              <a:t> is </a:t>
            </a:r>
            <a:r>
              <a:rPr lang="en-US" sz="2800" b="1" dirty="0" smtClean="0">
                <a:cs typeface="Consolas" panose="020B0609020204030204" pitchFamily="49" charset="0"/>
              </a:rPr>
              <a:t>false </a:t>
            </a:r>
            <a:endParaRPr lang="en-US" sz="2800" dirty="0" smtClean="0"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800" b="1" dirty="0">
                <a:cs typeface="Consolas" panose="020B0609020204030204" pitchFamily="49" charset="0"/>
              </a:rPr>
              <a:t>	</a:t>
            </a:r>
            <a:r>
              <a:rPr lang="en-US" sz="2800" dirty="0" smtClean="0">
                <a:cs typeface="Consolas" panose="020B0609020204030204" pitchFamily="49" charset="0"/>
              </a:rPr>
              <a:t>Which means 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/>
              <a:t>(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sz="2800" dirty="0">
                <a:cs typeface="Consolas" panose="020B0609020204030204" pitchFamily="49" charset="0"/>
              </a:rPr>
              <a:t> </a:t>
            </a:r>
            <a:r>
              <a:rPr lang="en-US" sz="2800" b="1" dirty="0" smtClean="0">
                <a:cs typeface="Consolas" panose="020B0609020204030204" pitchFamily="49" charset="0"/>
              </a:rPr>
              <a:t>doesn’t halt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800" dirty="0" smtClean="0"/>
              <a:t>Suppose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>
                <a:solidFill>
                  <a:srgbClr val="C00000"/>
                </a:solidFill>
              </a:rPr>
              <a:t>D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(CODE(</a:t>
            </a:r>
            <a:r>
              <a:rPr lang="en-US" sz="2800" b="1" dirty="0">
                <a:solidFill>
                  <a:srgbClr val="C00000"/>
                </a:solidFill>
              </a:rPr>
              <a:t>D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sz="2800" dirty="0">
                <a:cs typeface="Consolas" panose="020B0609020204030204" pitchFamily="49" charset="0"/>
              </a:rPr>
              <a:t> </a:t>
            </a:r>
            <a:r>
              <a:rPr lang="en-US" sz="2800" b="1" dirty="0" smtClean="0">
                <a:cs typeface="Consolas" panose="020B0609020204030204" pitchFamily="49" charset="0"/>
              </a:rPr>
              <a:t>doesn’t halt</a:t>
            </a:r>
            <a:r>
              <a:rPr lang="en-US" sz="2800" dirty="0" smtClean="0">
                <a:cs typeface="Consolas" panose="020B0609020204030204" pitchFamily="49" charset="0"/>
              </a:rPr>
              <a:t>.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	</a:t>
            </a:r>
            <a:r>
              <a:rPr lang="en-US" sz="2800" dirty="0"/>
              <a:t>Then, we must be in the </a:t>
            </a:r>
            <a:r>
              <a:rPr lang="en-US" sz="2800" b="1" dirty="0" smtClean="0"/>
              <a:t>first </a:t>
            </a:r>
            <a:r>
              <a:rPr lang="en-US" sz="2800" dirty="0" smtClean="0"/>
              <a:t>case </a:t>
            </a:r>
            <a:r>
              <a:rPr lang="en-US" sz="2800" dirty="0"/>
              <a:t>of the if.</a:t>
            </a:r>
          </a:p>
          <a:p>
            <a:pPr marL="0" indent="0">
              <a:buNone/>
            </a:pPr>
            <a:r>
              <a:rPr lang="en-US" sz="2800" b="1" dirty="0"/>
              <a:t>	</a:t>
            </a:r>
            <a:r>
              <a:rPr lang="en-US" sz="2800" dirty="0"/>
              <a:t>So, </a:t>
            </a:r>
            <a:r>
              <a:rPr lang="en-US" sz="2800" dirty="0">
                <a:solidFill>
                  <a:srgbClr val="0033CC"/>
                </a:solidFill>
              </a:rPr>
              <a:t>H(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>
                <a:solidFill>
                  <a:srgbClr val="C00000"/>
                </a:solidFill>
              </a:rPr>
              <a:t>D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800" dirty="0">
                <a:cs typeface="Consolas" panose="020B0609020204030204" pitchFamily="49" charset="0"/>
              </a:rPr>
              <a:t>, 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>
                <a:solidFill>
                  <a:srgbClr val="C00000"/>
                </a:solidFill>
              </a:rPr>
              <a:t>D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800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800" dirty="0">
                <a:cs typeface="Consolas" panose="020B0609020204030204" pitchFamily="49" charset="0"/>
              </a:rPr>
              <a:t> is </a:t>
            </a:r>
            <a:r>
              <a:rPr lang="en-US" sz="2800" b="1" dirty="0" smtClean="0">
                <a:cs typeface="Consolas" panose="020B0609020204030204" pitchFamily="49" charset="0"/>
              </a:rPr>
              <a:t>true</a:t>
            </a:r>
            <a:r>
              <a:rPr lang="en-US" sz="2800" dirty="0" smtClean="0">
                <a:cs typeface="Consolas" panose="020B0609020204030204" pitchFamily="49" charset="0"/>
              </a:rPr>
              <a:t>.</a:t>
            </a:r>
            <a:endParaRPr lang="en-US" sz="2800" dirty="0"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800" b="1" dirty="0" smtClean="0">
                <a:cs typeface="Consolas" panose="020B0609020204030204" pitchFamily="49" charset="0"/>
              </a:rPr>
              <a:t>	</a:t>
            </a:r>
            <a:r>
              <a:rPr lang="en-US" sz="2800" dirty="0" smtClean="0">
                <a:cs typeface="Consolas" panose="020B0609020204030204" pitchFamily="49" charset="0"/>
              </a:rPr>
              <a:t>Which means 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/>
              <a:t>(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sz="2800" dirty="0" smtClean="0">
                <a:cs typeface="Consolas" panose="020B0609020204030204" pitchFamily="49" charset="0"/>
              </a:rPr>
              <a:t> </a:t>
            </a:r>
            <a:r>
              <a:rPr lang="en-US" sz="2800" b="1" dirty="0" smtClean="0">
                <a:cs typeface="Consolas" panose="020B0609020204030204" pitchFamily="49" charset="0"/>
              </a:rPr>
              <a:t>halts</a:t>
            </a:r>
            <a:r>
              <a:rPr lang="en-US" sz="2800" dirty="0" smtClean="0">
                <a:cs typeface="Consolas" panose="020B0609020204030204" pitchFamily="49" charset="0"/>
              </a:rPr>
              <a:t>. </a:t>
            </a:r>
            <a:endParaRPr lang="en-US" sz="2800" b="1" dirty="0" smtClean="0"/>
          </a:p>
          <a:p>
            <a:pPr marL="0" indent="0" eaLnBrk="1" hangingPunct="1">
              <a:buFont typeface="Arial" charset="0"/>
              <a:buNone/>
            </a:pPr>
            <a:endParaRPr lang="en-US" sz="2800" dirty="0" smtClean="0"/>
          </a:p>
        </p:txBody>
      </p:sp>
      <p:sp>
        <p:nvSpPr>
          <p:cNvPr id="13322" name="Content Placeholder 2"/>
          <p:cNvSpPr txBox="1">
            <a:spLocks/>
          </p:cNvSpPr>
          <p:nvPr/>
        </p:nvSpPr>
        <p:spPr bwMode="auto">
          <a:xfrm>
            <a:off x="4512370" y="80241"/>
            <a:ext cx="4473586" cy="2308164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70C0"/>
            </a:solidFill>
            <a:miter lim="800000"/>
            <a:headEnd/>
            <a:tailEnd/>
          </a:ln>
          <a:extLst/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marL="0" indent="0"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public static void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lvl="1"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b="1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  <a:r>
              <a:rPr lang="en-US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 err="1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b="1" dirty="0" err="1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== true) {</a:t>
            </a:r>
          </a:p>
          <a:p>
            <a:pPr lvl="1">
              <a:defRPr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while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(true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/* don’t halt */</a:t>
            </a:r>
          </a:p>
          <a:p>
            <a:pPr lvl="1">
              <a:defRPr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lvl="1">
              <a:defRPr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else {</a:t>
            </a:r>
          </a:p>
          <a:p>
            <a:pPr lvl="1">
              <a:defRPr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		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/*    halt    */</a:t>
            </a:r>
          </a:p>
          <a:p>
            <a:pPr lvl="1"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57150" indent="0">
              <a:buFont typeface="Arial" charset="0"/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0" y="626471"/>
            <a:ext cx="3836307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Does 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sz="2800" dirty="0">
                <a:cs typeface="Consolas" panose="020B0609020204030204" pitchFamily="49" charset="0"/>
              </a:rPr>
              <a:t> halt?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17306" y="315383"/>
            <a:ext cx="5620295" cy="337608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8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0999" y="2388405"/>
            <a:ext cx="8525933" cy="4351061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  <a:r>
              <a:rPr lang="en-US" sz="2800" dirty="0" smtClean="0"/>
              <a:t> solves the halting problem implies that                              	</a:t>
            </a:r>
            <a:r>
              <a:rPr lang="en-US" sz="2800" dirty="0" smtClean="0">
                <a:solidFill>
                  <a:srgbClr val="0033CC"/>
                </a:solidFill>
              </a:rPr>
              <a:t>H(</a:t>
            </a:r>
            <a:r>
              <a:rPr lang="en-US" sz="2800" dirty="0" smtClean="0"/>
              <a:t>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/>
              <a:t>),x</a:t>
            </a:r>
            <a:r>
              <a:rPr lang="en-US" sz="2800" dirty="0" smtClean="0">
                <a:solidFill>
                  <a:srgbClr val="0033CC"/>
                </a:solidFill>
              </a:rPr>
              <a:t>)</a:t>
            </a:r>
            <a:r>
              <a:rPr lang="en-US" sz="2800" dirty="0" smtClean="0"/>
              <a:t> is </a:t>
            </a:r>
            <a:r>
              <a:rPr lang="en-US" sz="2800" b="1" dirty="0" smtClean="0"/>
              <a:t>true</a:t>
            </a:r>
            <a:r>
              <a:rPr lang="en-US" sz="2800" dirty="0" smtClean="0"/>
              <a:t> </a:t>
            </a:r>
            <a:r>
              <a:rPr lang="en-US" sz="2800" dirty="0" err="1" smtClean="0"/>
              <a:t>iff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/>
              <a:t>(x) halts,  </a:t>
            </a:r>
            <a:r>
              <a:rPr lang="en-US" sz="2800" dirty="0" smtClean="0">
                <a:solidFill>
                  <a:srgbClr val="0033CC"/>
                </a:solidFill>
              </a:rPr>
              <a:t>H(</a:t>
            </a:r>
            <a:r>
              <a:rPr lang="en-US" sz="2800" dirty="0" smtClean="0">
                <a:solidFill>
                  <a:prstClr val="black"/>
                </a:solidFill>
              </a:rPr>
              <a:t>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>
                <a:solidFill>
                  <a:prstClr val="black"/>
                </a:solidFill>
              </a:rPr>
              <a:t>),x</a:t>
            </a:r>
            <a:r>
              <a:rPr lang="en-US" sz="2800" dirty="0">
                <a:solidFill>
                  <a:srgbClr val="0033CC"/>
                </a:solidFill>
              </a:rPr>
              <a:t>)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is </a:t>
            </a:r>
            <a:r>
              <a:rPr lang="en-US" sz="2800" b="1" dirty="0" smtClean="0">
                <a:solidFill>
                  <a:prstClr val="black"/>
                </a:solidFill>
              </a:rPr>
              <a:t>false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iff</a:t>
            </a:r>
            <a:r>
              <a:rPr lang="en-US" sz="2800" dirty="0" smtClean="0">
                <a:solidFill>
                  <a:prstClr val="black"/>
                </a:solidFill>
              </a:rPr>
              <a:t> not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prstClr val="black"/>
                </a:solidFill>
              </a:rPr>
              <a:t> </a:t>
            </a:r>
            <a:endParaRPr lang="en-US" sz="1400" dirty="0" smtClean="0"/>
          </a:p>
          <a:p>
            <a:pPr marL="0" indent="0">
              <a:buNone/>
            </a:pPr>
            <a:r>
              <a:rPr lang="en-US" sz="2800" dirty="0" smtClean="0"/>
              <a:t>Suppose</a:t>
            </a:r>
            <a:r>
              <a:rPr lang="en-US" sz="2800" b="1" dirty="0" smtClean="0">
                <a:solidFill>
                  <a:srgbClr val="C00000"/>
                </a:solidFill>
              </a:rPr>
              <a:t> D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sz="2800" dirty="0">
                <a:cs typeface="Consolas" panose="020B0609020204030204" pitchFamily="49" charset="0"/>
              </a:rPr>
              <a:t> </a:t>
            </a:r>
            <a:r>
              <a:rPr lang="en-US" sz="2800" b="1" dirty="0" smtClean="0">
                <a:cs typeface="Consolas" panose="020B0609020204030204" pitchFamily="49" charset="0"/>
              </a:rPr>
              <a:t>halts</a:t>
            </a:r>
            <a:r>
              <a:rPr lang="en-US" sz="2800" dirty="0" smtClean="0">
                <a:cs typeface="Consolas" panose="020B0609020204030204" pitchFamily="49" charset="0"/>
              </a:rPr>
              <a:t>.</a:t>
            </a:r>
            <a:endParaRPr lang="en-US" sz="2800" dirty="0"/>
          </a:p>
          <a:p>
            <a:pPr marL="0" indent="0" eaLnBrk="1" hangingPunct="1">
              <a:buFont typeface="Arial" charset="0"/>
              <a:buNone/>
            </a:pPr>
            <a:r>
              <a:rPr lang="en-US" sz="2800" b="1" dirty="0" smtClean="0"/>
              <a:t>	</a:t>
            </a:r>
            <a:r>
              <a:rPr lang="en-US" sz="2800" dirty="0" smtClean="0"/>
              <a:t>Then, we must be in the </a:t>
            </a:r>
            <a:r>
              <a:rPr lang="en-US" sz="2800" b="1" dirty="0" smtClean="0"/>
              <a:t>second</a:t>
            </a:r>
            <a:r>
              <a:rPr lang="en-US" sz="2800" dirty="0" smtClean="0"/>
              <a:t> case of the if.</a:t>
            </a:r>
          </a:p>
          <a:p>
            <a:pPr marL="0" indent="0">
              <a:buNone/>
            </a:pPr>
            <a:r>
              <a:rPr lang="en-US" sz="2800" b="1" dirty="0" smtClean="0"/>
              <a:t>	</a:t>
            </a:r>
            <a:r>
              <a:rPr lang="en-US" sz="2800" dirty="0" smtClean="0"/>
              <a:t>So, </a:t>
            </a:r>
            <a:r>
              <a:rPr lang="en-US" sz="2800" dirty="0" smtClean="0">
                <a:solidFill>
                  <a:srgbClr val="0000FF"/>
                </a:solidFill>
              </a:rPr>
              <a:t>H</a:t>
            </a:r>
            <a:r>
              <a:rPr lang="en-US" sz="2800" dirty="0" smtClean="0">
                <a:solidFill>
                  <a:srgbClr val="0033CC"/>
                </a:solidFill>
              </a:rPr>
              <a:t>(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800" dirty="0" smtClean="0">
                <a:latin typeface="+mj-lt"/>
                <a:cs typeface="Consolas" panose="020B0609020204030204" pitchFamily="49" charset="0"/>
              </a:rPr>
              <a:t>, 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800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800" dirty="0" smtClean="0">
                <a:cs typeface="Consolas" panose="020B0609020204030204" pitchFamily="49" charset="0"/>
              </a:rPr>
              <a:t> is </a:t>
            </a:r>
            <a:r>
              <a:rPr lang="en-US" sz="2800" b="1" dirty="0" smtClean="0">
                <a:cs typeface="Consolas" panose="020B0609020204030204" pitchFamily="49" charset="0"/>
              </a:rPr>
              <a:t>false </a:t>
            </a:r>
            <a:endParaRPr lang="en-US" sz="2800" dirty="0" smtClean="0"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800" b="1" dirty="0">
                <a:cs typeface="Consolas" panose="020B0609020204030204" pitchFamily="49" charset="0"/>
              </a:rPr>
              <a:t>	</a:t>
            </a:r>
            <a:r>
              <a:rPr lang="en-US" sz="2800" dirty="0" smtClean="0">
                <a:cs typeface="Consolas" panose="020B0609020204030204" pitchFamily="49" charset="0"/>
              </a:rPr>
              <a:t>Which means 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/>
              <a:t>(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sz="2800" dirty="0">
                <a:cs typeface="Consolas" panose="020B0609020204030204" pitchFamily="49" charset="0"/>
              </a:rPr>
              <a:t> </a:t>
            </a:r>
            <a:r>
              <a:rPr lang="en-US" sz="2800" b="1" dirty="0" smtClean="0">
                <a:cs typeface="Consolas" panose="020B0609020204030204" pitchFamily="49" charset="0"/>
              </a:rPr>
              <a:t>doesn’t halt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800" dirty="0" smtClean="0"/>
              <a:t>Suppose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>
                <a:solidFill>
                  <a:srgbClr val="C00000"/>
                </a:solidFill>
              </a:rPr>
              <a:t>D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(CODE(</a:t>
            </a:r>
            <a:r>
              <a:rPr lang="en-US" sz="2800" b="1" dirty="0">
                <a:solidFill>
                  <a:srgbClr val="C00000"/>
                </a:solidFill>
              </a:rPr>
              <a:t>D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sz="2800" dirty="0">
                <a:cs typeface="Consolas" panose="020B0609020204030204" pitchFamily="49" charset="0"/>
              </a:rPr>
              <a:t> </a:t>
            </a:r>
            <a:r>
              <a:rPr lang="en-US" sz="2800" b="1" dirty="0" smtClean="0">
                <a:cs typeface="Consolas" panose="020B0609020204030204" pitchFamily="49" charset="0"/>
              </a:rPr>
              <a:t>doesn’t halt</a:t>
            </a:r>
            <a:r>
              <a:rPr lang="en-US" sz="2800" dirty="0" smtClean="0">
                <a:cs typeface="Consolas" panose="020B0609020204030204" pitchFamily="49" charset="0"/>
              </a:rPr>
              <a:t>.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	</a:t>
            </a:r>
            <a:r>
              <a:rPr lang="en-US" sz="2800" dirty="0"/>
              <a:t>Then, we must be in the </a:t>
            </a:r>
            <a:r>
              <a:rPr lang="en-US" sz="2800" b="1" dirty="0" smtClean="0"/>
              <a:t>first </a:t>
            </a:r>
            <a:r>
              <a:rPr lang="en-US" sz="2800" dirty="0" smtClean="0"/>
              <a:t>case </a:t>
            </a:r>
            <a:r>
              <a:rPr lang="en-US" sz="2800" dirty="0"/>
              <a:t>of the if.</a:t>
            </a:r>
          </a:p>
          <a:p>
            <a:pPr marL="0" indent="0">
              <a:buNone/>
            </a:pPr>
            <a:r>
              <a:rPr lang="en-US" sz="2800" b="1" dirty="0"/>
              <a:t>	</a:t>
            </a:r>
            <a:r>
              <a:rPr lang="en-US" sz="2800" dirty="0"/>
              <a:t>So, </a:t>
            </a:r>
            <a:r>
              <a:rPr lang="en-US" sz="2800" dirty="0">
                <a:solidFill>
                  <a:srgbClr val="0033CC"/>
                </a:solidFill>
              </a:rPr>
              <a:t>H(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>
                <a:solidFill>
                  <a:srgbClr val="C00000"/>
                </a:solidFill>
              </a:rPr>
              <a:t>D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800" dirty="0">
                <a:cs typeface="Consolas" panose="020B0609020204030204" pitchFamily="49" charset="0"/>
              </a:rPr>
              <a:t>, 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>
                <a:solidFill>
                  <a:srgbClr val="C00000"/>
                </a:solidFill>
              </a:rPr>
              <a:t>D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800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800" dirty="0">
                <a:cs typeface="Consolas" panose="020B0609020204030204" pitchFamily="49" charset="0"/>
              </a:rPr>
              <a:t> is </a:t>
            </a:r>
            <a:r>
              <a:rPr lang="en-US" sz="2800" b="1" dirty="0" smtClean="0">
                <a:cs typeface="Consolas" panose="020B0609020204030204" pitchFamily="49" charset="0"/>
              </a:rPr>
              <a:t>true</a:t>
            </a:r>
            <a:r>
              <a:rPr lang="en-US" sz="2800" dirty="0" smtClean="0">
                <a:cs typeface="Consolas" panose="020B0609020204030204" pitchFamily="49" charset="0"/>
              </a:rPr>
              <a:t>.</a:t>
            </a:r>
            <a:endParaRPr lang="en-US" sz="2800" dirty="0"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800" b="1" dirty="0" smtClean="0">
                <a:cs typeface="Consolas" panose="020B0609020204030204" pitchFamily="49" charset="0"/>
              </a:rPr>
              <a:t>	</a:t>
            </a:r>
            <a:r>
              <a:rPr lang="en-US" sz="2800" dirty="0" smtClean="0">
                <a:cs typeface="Consolas" panose="020B0609020204030204" pitchFamily="49" charset="0"/>
              </a:rPr>
              <a:t>Which means 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/>
              <a:t>(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sz="2800" dirty="0" smtClean="0">
                <a:cs typeface="Consolas" panose="020B0609020204030204" pitchFamily="49" charset="0"/>
              </a:rPr>
              <a:t> </a:t>
            </a:r>
            <a:r>
              <a:rPr lang="en-US" sz="2800" b="1" dirty="0" smtClean="0">
                <a:cs typeface="Consolas" panose="020B0609020204030204" pitchFamily="49" charset="0"/>
              </a:rPr>
              <a:t>halts</a:t>
            </a:r>
            <a:r>
              <a:rPr lang="en-US" sz="2800" dirty="0" smtClean="0">
                <a:cs typeface="Consolas" panose="020B0609020204030204" pitchFamily="49" charset="0"/>
              </a:rPr>
              <a:t>. </a:t>
            </a:r>
            <a:endParaRPr lang="en-US" sz="2800" b="1" dirty="0" smtClean="0"/>
          </a:p>
          <a:p>
            <a:pPr marL="0" indent="0" eaLnBrk="1" hangingPunct="1">
              <a:buFont typeface="Arial" charset="0"/>
              <a:buNone/>
            </a:pPr>
            <a:endParaRPr lang="en-US" sz="2800" dirty="0" smtClean="0"/>
          </a:p>
        </p:txBody>
      </p:sp>
      <p:sp>
        <p:nvSpPr>
          <p:cNvPr id="13322" name="Content Placeholder 2"/>
          <p:cNvSpPr txBox="1">
            <a:spLocks/>
          </p:cNvSpPr>
          <p:nvPr/>
        </p:nvSpPr>
        <p:spPr bwMode="auto">
          <a:xfrm>
            <a:off x="4512370" y="80241"/>
            <a:ext cx="4473586" cy="2308164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70C0"/>
            </a:solidFill>
            <a:miter lim="800000"/>
            <a:headEnd/>
            <a:tailEnd/>
          </a:ln>
          <a:extLst/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marL="0" indent="0"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public static void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lvl="1"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b="1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  <a:r>
              <a:rPr lang="en-US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 err="1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b="1" dirty="0" err="1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== true) {</a:t>
            </a:r>
          </a:p>
          <a:p>
            <a:pPr lvl="1">
              <a:defRPr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while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(true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/* don’t halt */</a:t>
            </a:r>
          </a:p>
          <a:p>
            <a:pPr lvl="1">
              <a:defRPr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lvl="1">
              <a:defRPr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else {</a:t>
            </a:r>
          </a:p>
          <a:p>
            <a:pPr lvl="1">
              <a:defRPr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		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/*    halt    */</a:t>
            </a:r>
          </a:p>
          <a:p>
            <a:pPr lvl="1"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57150" indent="0">
              <a:buFont typeface="Arial" charset="0"/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0" y="626471"/>
            <a:ext cx="3836307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Does 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(CODE(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sz="2800" dirty="0">
                <a:cs typeface="Consolas" panose="020B0609020204030204" pitchFamily="49" charset="0"/>
              </a:rPr>
              <a:t> halt?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17306" y="315383"/>
            <a:ext cx="5620295" cy="337608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" name="Explosion 1 1"/>
          <p:cNvSpPr/>
          <p:nvPr/>
        </p:nvSpPr>
        <p:spPr>
          <a:xfrm>
            <a:off x="6118578" y="5644444"/>
            <a:ext cx="2867377" cy="914400"/>
          </a:xfrm>
          <a:prstGeom prst="irregularSeal1">
            <a:avLst/>
          </a:prstGeom>
          <a:ln>
            <a:solidFill>
              <a:srgbClr val="C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Contradiction!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47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</a:t>
            </a:r>
            <a:r>
              <a:rPr lang="en-US" dirty="0" smtClean="0"/>
              <a:t>hat’s it!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 proved that there is no computer program that can solve the Halting Problem.</a:t>
            </a:r>
          </a:p>
          <a:p>
            <a:pPr lvl="1"/>
            <a:r>
              <a:rPr lang="en-US" dirty="0" smtClean="0"/>
              <a:t>There was nothing special about Java</a:t>
            </a:r>
          </a:p>
          <a:p>
            <a:pPr eaLnBrk="1" hangingPunct="1">
              <a:lnSpc>
                <a:spcPct val="70000"/>
              </a:lnSpc>
            </a:pPr>
            <a:endParaRPr lang="en-US" dirty="0" smtClean="0"/>
          </a:p>
          <a:p>
            <a:pPr eaLnBrk="1" hangingPunct="1"/>
            <a:r>
              <a:rPr lang="en-US" dirty="0" smtClean="0"/>
              <a:t>This tells us that there is no compiler that can check our programs and guarantee to find any infinite loops they might have.</a:t>
            </a:r>
          </a:p>
        </p:txBody>
      </p:sp>
    </p:spTree>
    <p:extLst>
      <p:ext uri="{BB962C8B-B14F-4D97-AF65-F5344CB8AC3E}">
        <p14:creationId xmlns:p14="http://schemas.microsoft.com/office/powerpoint/2010/main" val="684268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80963" y="850900"/>
            <a:ext cx="5253037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 dirty="0" smtClean="0">
                <a:latin typeface="Helvetica" pitchFamily="34" charset="0"/>
              </a:rPr>
              <a:t>pattern </a:t>
            </a:r>
            <a:r>
              <a:rPr lang="en-US" sz="2800" b="1" dirty="0">
                <a:latin typeface="Helvetica" pitchFamily="34" charset="0"/>
              </a:rPr>
              <a:t>p</a:t>
            </a:r>
            <a:r>
              <a:rPr lang="en-US" sz="2800" dirty="0">
                <a:latin typeface="Helvetica" pitchFamily="34" charset="0"/>
              </a:rPr>
              <a:t> = x y x y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 y x y x </a:t>
            </a:r>
            <a:r>
              <a:rPr lang="en-US" sz="2800" dirty="0" err="1">
                <a:latin typeface="Helvetica" pitchFamily="34" charset="0"/>
              </a:rPr>
              <a:t>x</a:t>
            </a:r>
            <a:endParaRPr lang="en-US" sz="2800" dirty="0">
              <a:latin typeface="Helvetica" pitchFamily="34" charset="0"/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331788" y="211138"/>
            <a:ext cx="81486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 dirty="0" smtClean="0">
                <a:latin typeface="Helvetica" pitchFamily="34" charset="0"/>
              </a:rPr>
              <a:t>string </a:t>
            </a:r>
            <a:r>
              <a:rPr lang="en-US" sz="2800" b="1" dirty="0">
                <a:latin typeface="Helvetica" pitchFamily="34" charset="0"/>
              </a:rPr>
              <a:t>s</a:t>
            </a:r>
            <a:r>
              <a:rPr lang="en-US" sz="2800" dirty="0">
                <a:latin typeface="Helvetica" pitchFamily="34" charset="0"/>
              </a:rPr>
              <a:t> = x y x </a:t>
            </a:r>
            <a:r>
              <a:rPr lang="en-US" sz="2800" dirty="0" err="1">
                <a:latin typeface="Helvetica" pitchFamily="34" charset="0"/>
              </a:rPr>
              <a:t>x</a:t>
            </a:r>
            <a:r>
              <a:rPr lang="en-US" sz="2800" dirty="0">
                <a:latin typeface="Helvetica" pitchFamily="34" charset="0"/>
              </a:rPr>
              <a:t> y x y x y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 y x y x y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 y x y x </a:t>
            </a:r>
            <a:r>
              <a:rPr lang="en-US" sz="2800" dirty="0" err="1">
                <a:latin typeface="Helvetica" pitchFamily="34" charset="0"/>
              </a:rPr>
              <a:t>x</a:t>
            </a:r>
            <a:endParaRPr lang="en-US" sz="2800" dirty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showed:  If some “hypothetical” subroutine H existed that solved the Halting Problem then it would let us build a program D that cannot possibly exist </a:t>
            </a:r>
          </a:p>
          <a:p>
            <a:pPr lvl="1"/>
            <a:r>
              <a:rPr lang="en-US" dirty="0" smtClean="0"/>
              <a:t>We will use the same idea to show that programs solving other problems are impossible, but we now will be able to use that H cannot exist</a:t>
            </a:r>
          </a:p>
          <a:p>
            <a:pPr lvl="1"/>
            <a:endParaRPr lang="en-US" sz="2200" dirty="0" smtClean="0"/>
          </a:p>
          <a:p>
            <a:r>
              <a:rPr lang="en-US" dirty="0" smtClean="0"/>
              <a:t>A key piece of the proof was considering what a program does when given its own code as input</a:t>
            </a:r>
          </a:p>
          <a:p>
            <a:pPr lvl="1"/>
            <a:r>
              <a:rPr lang="en-US" dirty="0" smtClean="0"/>
              <a:t>This was inspired by a method to compare the sizes of infinite sets call </a:t>
            </a:r>
            <a:r>
              <a:rPr lang="en-US" i="1" dirty="0" err="1" smtClean="0"/>
              <a:t>diagonalization</a:t>
            </a:r>
            <a:r>
              <a:rPr lang="en-US" dirty="0"/>
              <a:t> </a:t>
            </a:r>
            <a:r>
              <a:rPr lang="en-US" dirty="0" smtClean="0"/>
              <a:t>that we will study next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96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80963" y="547688"/>
            <a:ext cx="49736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9900"/>
                </a:solidFill>
                <a:latin typeface="Helvetica" pitchFamily="34" charset="0"/>
              </a:rPr>
              <a:t>x y x</a:t>
            </a:r>
            <a:r>
              <a:rPr lang="en-US" sz="2800">
                <a:latin typeface="Helvetica" pitchFamily="34" charset="0"/>
              </a:rPr>
              <a:t> </a:t>
            </a:r>
            <a:r>
              <a:rPr lang="en-US" sz="2800">
                <a:solidFill>
                  <a:srgbClr val="FF0000"/>
                </a:solidFill>
                <a:latin typeface="Helvetica" pitchFamily="34" charset="0"/>
              </a:rPr>
              <a:t>y</a:t>
            </a:r>
            <a:r>
              <a:rPr lang="en-US" sz="2800">
                <a:latin typeface="Helvetica" pitchFamily="34" charset="0"/>
              </a:rPr>
              <a:t> y x y x y x x</a:t>
            </a: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331788" y="211138"/>
            <a:ext cx="81486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 dirty="0" smtClean="0">
                <a:latin typeface="Helvetica" pitchFamily="34" charset="0"/>
              </a:rPr>
              <a:t>string </a:t>
            </a:r>
            <a:r>
              <a:rPr lang="en-US" sz="2800" b="1" dirty="0">
                <a:latin typeface="Helvetica" pitchFamily="34" charset="0"/>
              </a:rPr>
              <a:t>s</a:t>
            </a:r>
            <a:r>
              <a:rPr lang="en-US" sz="2800" dirty="0">
                <a:latin typeface="Helvetica" pitchFamily="34" charset="0"/>
              </a:rPr>
              <a:t> = </a:t>
            </a:r>
            <a:r>
              <a:rPr lang="en-US" sz="2800" dirty="0">
                <a:solidFill>
                  <a:srgbClr val="009900"/>
                </a:solidFill>
                <a:latin typeface="Helvetica" pitchFamily="34" charset="0"/>
              </a:rPr>
              <a:t>x y x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Helvetica" pitchFamily="34" charset="0"/>
              </a:rPr>
              <a:t>x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>
                <a:latin typeface="Helvetica" pitchFamily="34" charset="0"/>
              </a:rPr>
              <a:t>y x y x y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 y x y x y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 y x y x </a:t>
            </a:r>
            <a:r>
              <a:rPr lang="en-US" sz="2800" dirty="0" err="1">
                <a:latin typeface="Helvetica" pitchFamily="34" charset="0"/>
              </a:rPr>
              <a:t>x</a:t>
            </a:r>
            <a:endParaRPr lang="en-US" sz="2800" dirty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80963" y="547688"/>
            <a:ext cx="3043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x y x y</a:t>
            </a: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331788" y="211138"/>
            <a:ext cx="81486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 dirty="0" smtClean="0">
                <a:latin typeface="Helvetica" pitchFamily="34" charset="0"/>
              </a:rPr>
              <a:t>string </a:t>
            </a:r>
            <a:r>
              <a:rPr lang="en-US" sz="2800" b="1" dirty="0">
                <a:latin typeface="Helvetica" pitchFamily="34" charset="0"/>
              </a:rPr>
              <a:t>s</a:t>
            </a:r>
            <a:r>
              <a:rPr lang="en-US" sz="2800" dirty="0">
                <a:latin typeface="Helvetica" pitchFamily="34" charset="0"/>
              </a:rPr>
              <a:t> =</a:t>
            </a:r>
            <a:r>
              <a:rPr lang="en-US" sz="2800" dirty="0">
                <a:solidFill>
                  <a:srgbClr val="3366FF"/>
                </a:solidFill>
                <a:latin typeface="Helvetica" pitchFamily="34" charset="0"/>
              </a:rPr>
              <a:t> </a:t>
            </a:r>
            <a:r>
              <a:rPr lang="en-US" sz="2800" dirty="0">
                <a:latin typeface="Helvetica" pitchFamily="34" charset="0"/>
              </a:rPr>
              <a:t>x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y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>
                <a:latin typeface="Helvetica" pitchFamily="34" charset="0"/>
              </a:rPr>
              <a:t>x </a:t>
            </a:r>
            <a:r>
              <a:rPr lang="en-US" sz="2800" dirty="0" err="1">
                <a:latin typeface="Helvetica" pitchFamily="34" charset="0"/>
              </a:rPr>
              <a:t>x</a:t>
            </a:r>
            <a:r>
              <a:rPr lang="en-US" sz="2800" dirty="0">
                <a:latin typeface="Helvetica" pitchFamily="34" charset="0"/>
              </a:rPr>
              <a:t> y x y x y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 y x y x y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 y x y x </a:t>
            </a:r>
            <a:r>
              <a:rPr lang="en-US" sz="2800" dirty="0" err="1">
                <a:latin typeface="Helvetica" pitchFamily="34" charset="0"/>
              </a:rPr>
              <a:t>x</a:t>
            </a:r>
            <a:endParaRPr lang="en-US" sz="2800" dirty="0">
              <a:latin typeface="Helvetica" pitchFamily="34" charset="0"/>
            </a:endParaRP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2209800" y="914400"/>
            <a:ext cx="31527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280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  <a:t>x</a:t>
            </a:r>
            <a:r>
              <a:rPr lang="en-US" sz="2800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 </a:t>
            </a:r>
            <a:r>
              <a:rPr lang="en-US" sz="2800">
                <a:latin typeface="Helvetica" pitchFamily="34" charset="0"/>
                <a:cs typeface="Helvetica" pitchFamily="34" charset="0"/>
              </a:rPr>
              <a:t>y x y y x y x y x 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80963" y="547688"/>
            <a:ext cx="3043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x y x y</a:t>
            </a: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331788" y="211138"/>
            <a:ext cx="81486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 dirty="0" smtClean="0">
                <a:latin typeface="Helvetica" pitchFamily="34" charset="0"/>
              </a:rPr>
              <a:t>string </a:t>
            </a:r>
            <a:r>
              <a:rPr lang="en-US" sz="2800" b="1" dirty="0">
                <a:latin typeface="Helvetica" pitchFamily="34" charset="0"/>
              </a:rPr>
              <a:t>s</a:t>
            </a:r>
            <a:r>
              <a:rPr lang="en-US" sz="2800" dirty="0">
                <a:latin typeface="Helvetica" pitchFamily="34" charset="0"/>
              </a:rPr>
              <a:t> = x y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>
                <a:solidFill>
                  <a:srgbClr val="009900"/>
                </a:solidFill>
                <a:latin typeface="Helvetica" pitchFamily="34" charset="0"/>
              </a:rPr>
              <a:t>x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Helvetica" pitchFamily="34" charset="0"/>
              </a:rPr>
              <a:t>x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>
                <a:latin typeface="Helvetica" pitchFamily="34" charset="0"/>
              </a:rPr>
              <a:t>y x y x y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 y x y x y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 y x y x </a:t>
            </a:r>
            <a:r>
              <a:rPr lang="en-US" sz="2800" dirty="0" err="1">
                <a:latin typeface="Helvetica" pitchFamily="34" charset="0"/>
              </a:rPr>
              <a:t>x</a:t>
            </a:r>
            <a:endParaRPr lang="en-US" sz="2800" dirty="0">
              <a:latin typeface="Helvetica" pitchFamily="34" charset="0"/>
            </a:endParaRP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2192338" y="912813"/>
            <a:ext cx="381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x</a:t>
            </a: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2438400" y="1277938"/>
            <a:ext cx="3152775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2800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x </a:t>
            </a:r>
            <a:r>
              <a:rPr lang="en-US" sz="280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  <a:t>y</a:t>
            </a:r>
            <a:r>
              <a:rPr lang="en-US" sz="2800">
                <a:latin typeface="Helvetica" pitchFamily="34" charset="0"/>
                <a:cs typeface="Helvetica" pitchFamily="34" charset="0"/>
              </a:rPr>
              <a:t> x y y x y x y x 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80963" y="547688"/>
            <a:ext cx="3043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x y x y</a:t>
            </a: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331788" y="211138"/>
            <a:ext cx="81486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 dirty="0" smtClean="0">
                <a:latin typeface="Helvetica" pitchFamily="34" charset="0"/>
              </a:rPr>
              <a:t>string </a:t>
            </a:r>
            <a:r>
              <a:rPr lang="en-US" sz="2800" b="1" dirty="0">
                <a:latin typeface="Helvetica" pitchFamily="34" charset="0"/>
              </a:rPr>
              <a:t>s</a:t>
            </a:r>
            <a:r>
              <a:rPr lang="en-US" sz="2800" dirty="0">
                <a:latin typeface="Helvetica" pitchFamily="34" charset="0"/>
              </a:rPr>
              <a:t> = x y x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 err="1">
                <a:solidFill>
                  <a:srgbClr val="009900"/>
                </a:solidFill>
                <a:latin typeface="Helvetica" pitchFamily="34" charset="0"/>
              </a:rPr>
              <a:t>x</a:t>
            </a:r>
            <a:r>
              <a:rPr lang="en-US" sz="2800" dirty="0">
                <a:solidFill>
                  <a:srgbClr val="009900"/>
                </a:solidFill>
                <a:latin typeface="Helvetica" pitchFamily="34" charset="0"/>
              </a:rPr>
              <a:t> y x y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x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>
                <a:latin typeface="Helvetica" pitchFamily="34" charset="0"/>
              </a:rPr>
              <a:t>y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 y x y x y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 y x y x </a:t>
            </a:r>
            <a:r>
              <a:rPr lang="en-US" sz="2800" dirty="0" err="1">
                <a:latin typeface="Helvetica" pitchFamily="34" charset="0"/>
              </a:rPr>
              <a:t>x</a:t>
            </a:r>
            <a:endParaRPr lang="en-US" sz="2800" dirty="0">
              <a:latin typeface="Helvetica" pitchFamily="34" charset="0"/>
            </a:endParaRP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2192338" y="912813"/>
            <a:ext cx="381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x</a:t>
            </a: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2462213" y="1277938"/>
            <a:ext cx="6429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</a:t>
            </a:r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2713038" y="1643063"/>
            <a:ext cx="3152775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2800">
                <a:solidFill>
                  <a:srgbClr val="009900"/>
                </a:solidFill>
                <a:latin typeface="Helvetica" pitchFamily="34" charset="0"/>
                <a:cs typeface="Helvetica" pitchFamily="34" charset="0"/>
              </a:rPr>
              <a:t>x y x y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  <a:cs typeface="Helvetica" pitchFamily="34" charset="0"/>
              </a:rPr>
              <a:t> </a:t>
            </a:r>
            <a:r>
              <a:rPr lang="en-US" sz="280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  <a:t>y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  <a:cs typeface="Helvetica" pitchFamily="34" charset="0"/>
              </a:rPr>
              <a:t> </a:t>
            </a:r>
            <a:r>
              <a:rPr lang="en-US" sz="2800">
                <a:latin typeface="Helvetica" pitchFamily="34" charset="0"/>
                <a:cs typeface="Helvetica" pitchFamily="34" charset="0"/>
              </a:rPr>
              <a:t>x y x y x 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80963" y="547688"/>
            <a:ext cx="3043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x y x y</a:t>
            </a: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331788" y="211138"/>
            <a:ext cx="81486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 dirty="0" smtClean="0">
                <a:latin typeface="Helvetica" pitchFamily="34" charset="0"/>
              </a:rPr>
              <a:t>string </a:t>
            </a:r>
            <a:r>
              <a:rPr lang="en-US" sz="2800" b="1" dirty="0">
                <a:latin typeface="Helvetica" pitchFamily="34" charset="0"/>
              </a:rPr>
              <a:t>s</a:t>
            </a:r>
            <a:r>
              <a:rPr lang="en-US" sz="2800" dirty="0">
                <a:latin typeface="Helvetica" pitchFamily="34" charset="0"/>
              </a:rPr>
              <a:t> = x y x </a:t>
            </a:r>
            <a:r>
              <a:rPr lang="en-US" sz="2800" dirty="0" err="1">
                <a:latin typeface="Helvetica" pitchFamily="34" charset="0"/>
              </a:rPr>
              <a:t>x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y</a:t>
            </a:r>
            <a:r>
              <a:rPr lang="en-US" sz="2800" dirty="0">
                <a:solidFill>
                  <a:srgbClr val="0033CC"/>
                </a:solidFill>
                <a:latin typeface="Helvetica" pitchFamily="34" charset="0"/>
              </a:rPr>
              <a:t> </a:t>
            </a:r>
            <a:r>
              <a:rPr lang="en-US" sz="2800" dirty="0">
                <a:latin typeface="Helvetica" pitchFamily="34" charset="0"/>
              </a:rPr>
              <a:t>x y x y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 y x y x y </a:t>
            </a:r>
            <a:r>
              <a:rPr lang="en-US" sz="2800" dirty="0" err="1">
                <a:latin typeface="Helvetica" pitchFamily="34" charset="0"/>
              </a:rPr>
              <a:t>y</a:t>
            </a:r>
            <a:r>
              <a:rPr lang="en-US" sz="2800" dirty="0">
                <a:latin typeface="Helvetica" pitchFamily="34" charset="0"/>
              </a:rPr>
              <a:t> x y x y x </a:t>
            </a:r>
            <a:r>
              <a:rPr lang="en-US" sz="2800" dirty="0" err="1">
                <a:latin typeface="Helvetica" pitchFamily="34" charset="0"/>
              </a:rPr>
              <a:t>x</a:t>
            </a:r>
            <a:endParaRPr lang="en-US" sz="2800" dirty="0">
              <a:latin typeface="Helvetica" pitchFamily="34" charset="0"/>
            </a:endParaRP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2192338" y="912813"/>
            <a:ext cx="381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2800">
                <a:solidFill>
                  <a:srgbClr val="00B0F0"/>
                </a:solidFill>
                <a:latin typeface="Helvetica" pitchFamily="34" charset="0"/>
              </a:rPr>
              <a:t>x</a:t>
            </a:r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2462213" y="1277938"/>
            <a:ext cx="6429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</a:t>
            </a: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2741613" y="1643063"/>
            <a:ext cx="14795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B0F0"/>
                </a:solidFill>
                <a:latin typeface="Helvetica" pitchFamily="34" charset="0"/>
                <a:cs typeface="Helvetica" pitchFamily="34" charset="0"/>
              </a:rPr>
              <a:t>x y x y y</a:t>
            </a:r>
          </a:p>
        </p:txBody>
      </p:sp>
      <p:sp>
        <p:nvSpPr>
          <p:cNvPr id="16392" name="Rectangle 7"/>
          <p:cNvSpPr>
            <a:spLocks noChangeArrowheads="1"/>
          </p:cNvSpPr>
          <p:nvPr/>
        </p:nvSpPr>
        <p:spPr bwMode="auto">
          <a:xfrm>
            <a:off x="3016250" y="2008188"/>
            <a:ext cx="3152775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  <a:t>x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  <a:cs typeface="Helvetica" pitchFamily="34" charset="0"/>
              </a:rPr>
              <a:t> </a:t>
            </a:r>
            <a:r>
              <a:rPr lang="en-US" sz="2800">
                <a:latin typeface="Helvetica" pitchFamily="34" charset="0"/>
                <a:cs typeface="Helvetica" pitchFamily="34" charset="0"/>
              </a:rPr>
              <a:t>y x y y x y x y x 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FF9933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12358</TotalTime>
  <Words>1607</Words>
  <Application>Microsoft Office PowerPoint</Application>
  <PresentationFormat>On-screen Show (4:3)</PresentationFormat>
  <Paragraphs>354</Paragraphs>
  <Slides>40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CSE 311: Foundations of Computing</vt:lpstr>
      <vt:lpstr>highlights</vt:lpstr>
      <vt:lpstr>pattern matching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better pattern matching via finite automata</vt:lpstr>
      <vt:lpstr>building a DFA for the pattern</vt:lpstr>
      <vt:lpstr>preprocessing the pattern</vt:lpstr>
      <vt:lpstr>preprocessing the pattern</vt:lpstr>
      <vt:lpstr>preprocessing the pattern</vt:lpstr>
      <vt:lpstr>preprocessing the pattern</vt:lpstr>
      <vt:lpstr>generalizing</vt:lpstr>
      <vt:lpstr>Languages and Machines!</vt:lpstr>
      <vt:lpstr>An Assignment Too Simple for 142.</vt:lpstr>
      <vt:lpstr>Follow Up Question</vt:lpstr>
      <vt:lpstr>Follow Up Question</vt:lpstr>
      <vt:lpstr>Sneak Peak</vt:lpstr>
      <vt:lpstr>Some Notation and Starting Ideas</vt:lpstr>
      <vt:lpstr>The Halting Problem</vt:lpstr>
      <vt:lpstr>The Halting Problem</vt:lpstr>
      <vt:lpstr>Proof by contradiction</vt:lpstr>
      <vt:lpstr>PowerPoint Presentation</vt:lpstr>
      <vt:lpstr>PowerPoint Presentation</vt:lpstr>
      <vt:lpstr>PowerPoint Presentation</vt:lpstr>
      <vt:lpstr>PowerPoint Presentation</vt:lpstr>
      <vt:lpstr>That’s it!</vt:lpstr>
      <vt:lpstr>What’s next?</vt:lpstr>
    </vt:vector>
  </TitlesOfParts>
  <Company>Chinese University of Hong Kong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311 (Fall 13)</dc:title>
  <dc:creator>James;R. Lee</dc:creator>
  <cp:lastModifiedBy>Paul Beame</cp:lastModifiedBy>
  <cp:revision>508</cp:revision>
  <cp:lastPrinted>2014-11-24T01:48:13Z</cp:lastPrinted>
  <dcterms:created xsi:type="dcterms:W3CDTF">2013-01-07T07:20:47Z</dcterms:created>
  <dcterms:modified xsi:type="dcterms:W3CDTF">2014-11-24T20:45:17Z</dcterms:modified>
</cp:coreProperties>
</file>