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359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</p:sldIdLst>
  <p:sldSz cx="9144000" cy="6858000" type="screen4x3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F5CE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3" autoAdjust="0"/>
  </p:normalViewPr>
  <p:slideViewPr>
    <p:cSldViewPr snapToGrid="0" snapToObjects="1">
      <p:cViewPr>
        <p:scale>
          <a:sx n="84" d="100"/>
          <a:sy n="84" d="100"/>
        </p:scale>
        <p:origin x="-2394" y="-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E7665-BAAC-42B1-B972-C861D7B9B2E6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E06F-56D1-4639-A659-DFBB24ACC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6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image" Target="../media/image16.png"/><Relationship Id="rId2" Type="http://schemas.openxmlformats.org/officeDocument/2006/relationships/tags" Target="../tags/tag28.xml"/><Relationship Id="rId16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5" Type="http://schemas.openxmlformats.org/officeDocument/2006/relationships/tags" Target="../tags/tag31.xml"/><Relationship Id="rId15" Type="http://schemas.openxmlformats.org/officeDocument/2006/relationships/slideLayout" Target="../slideLayouts/slideLayout3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6.jpeg"/><Relationship Id="rId5" Type="http://schemas.openxmlformats.org/officeDocument/2006/relationships/image" Target="../media/image20.png"/><Relationship Id="rId4" Type="http://schemas.openxmlformats.org/officeDocument/2006/relationships/tags" Target="../tags/tag4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22.png"/><Relationship Id="rId4" Type="http://schemas.openxmlformats.org/officeDocument/2006/relationships/tags" Target="../tags/tag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tags" Target="../tags/tag46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6" Type="http://schemas.openxmlformats.org/officeDocument/2006/relationships/tags" Target="../tags/tag60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10" Type="http://schemas.openxmlformats.org/officeDocument/2006/relationships/tags" Target="../tags/tag54.xml"/><Relationship Id="rId19" Type="http://schemas.openxmlformats.org/officeDocument/2006/relationships/image" Target="../media/image23.png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10" Type="http://schemas.openxmlformats.org/officeDocument/2006/relationships/tags" Target="../tags/tag70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5.xml"/><Relationship Id="rId7" Type="http://schemas.openxmlformats.org/officeDocument/2006/relationships/image" Target="../media/image30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7.png"/><Relationship Id="rId5" Type="http://schemas.openxmlformats.org/officeDocument/2006/relationships/tags" Target="../tags/tag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8.png"/><Relationship Id="rId4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image" Target="../media/image11.png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3.xml"/><Relationship Id="rId12" Type="http://schemas.openxmlformats.org/officeDocument/2006/relationships/tags" Target="../tags/tag18.xml"/><Relationship Id="rId17" Type="http://schemas.openxmlformats.org/officeDocument/2006/relationships/image" Target="../media/image13.png"/><Relationship Id="rId2" Type="http://schemas.openxmlformats.org/officeDocument/2006/relationships/tags" Target="../tags/tag16.xml"/><Relationship Id="rId16" Type="http://schemas.openxmlformats.org/officeDocument/2006/relationships/tags" Target="../tags/tag20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image" Target="../media/image10.png"/><Relationship Id="rId5" Type="http://schemas.openxmlformats.org/officeDocument/2006/relationships/tags" Target="../tags/tag19.xml"/><Relationship Id="rId15" Type="http://schemas.openxmlformats.org/officeDocument/2006/relationships/image" Target="../media/image12.png"/><Relationship Id="rId10" Type="http://schemas.openxmlformats.org/officeDocument/2006/relationships/tags" Target="../tags/tag17.xml"/><Relationship Id="rId4" Type="http://schemas.openxmlformats.org/officeDocument/2006/relationships/tags" Target="../tags/tag18.xml"/><Relationship Id="rId9" Type="http://schemas.openxmlformats.org/officeDocument/2006/relationships/image" Target="../media/image9.png"/><Relationship Id="rId14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311: Foundations of Computing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995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Fall 2013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Franklin Gothic Medium"/>
                <a:cs typeface="Franklin Gothic Medium"/>
              </a:rPr>
              <a:t>Lecture 9:  Set theory and functions</a:t>
            </a:r>
          </a:p>
        </p:txBody>
      </p:sp>
      <p:pic>
        <p:nvPicPr>
          <p:cNvPr id="3" name="Picture 2" descr="Set The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241" y="2528535"/>
            <a:ext cx="2835980" cy="393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Franklin Gothic Medium" pitchFamily="34" charset="0"/>
              </a:rPr>
              <a:t>De </a:t>
            </a:r>
            <a:r>
              <a:rPr lang="en-US" dirty="0" smtClean="0">
                <a:latin typeface="Franklin Gothic Medium" pitchFamily="34" charset="0"/>
              </a:rPr>
              <a:t>Morgan’s </a:t>
            </a:r>
            <a:r>
              <a:rPr lang="en-US" dirty="0">
                <a:latin typeface="Franklin Gothic Medium" pitchFamily="34" charset="0"/>
              </a:rPr>
              <a:t>Laws</a:t>
            </a:r>
          </a:p>
        </p:txBody>
      </p:sp>
      <p:sp>
        <p:nvSpPr>
          <p:cNvPr id="12301" name="TextBox 1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589889" y="5393267"/>
            <a:ext cx="2293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Arial" charset="0"/>
              </a:rPr>
              <a:t>Proof technique:</a:t>
            </a:r>
          </a:p>
          <a:p>
            <a:pPr eaLnBrk="1" hangingPunct="1"/>
            <a:r>
              <a:rPr lang="en-US">
                <a:cs typeface="Arial" charset="0"/>
              </a:rPr>
              <a:t>To show C = D show</a:t>
            </a:r>
          </a:p>
          <a:p>
            <a:pPr eaLnBrk="1" hangingPunct="1"/>
            <a:r>
              <a:rPr lang="en-US" i="1">
                <a:cs typeface="Arial" charset="0"/>
              </a:rPr>
              <a:t>x</a:t>
            </a:r>
            <a:r>
              <a:rPr lang="en-US">
                <a:cs typeface="Arial" charset="0"/>
              </a:rPr>
              <a:t>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C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</a:t>
            </a:r>
            <a:r>
              <a:rPr lang="en-US">
                <a:cs typeface="Arial" charset="0"/>
              </a:rPr>
              <a:t> </a:t>
            </a:r>
            <a:r>
              <a:rPr lang="en-US" i="1">
                <a:cs typeface="Arial" charset="0"/>
              </a:rPr>
              <a:t>x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D and</a:t>
            </a:r>
          </a:p>
          <a:p>
            <a:pPr eaLnBrk="1" hangingPunct="1"/>
            <a:r>
              <a:rPr lang="en-US" i="1">
                <a:cs typeface="Arial" charset="0"/>
              </a:rPr>
              <a:t>x</a:t>
            </a:r>
            <a:r>
              <a:rPr lang="en-US">
                <a:cs typeface="Arial" charset="0"/>
              </a:rPr>
              <a:t>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D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</a:t>
            </a:r>
            <a:r>
              <a:rPr lang="en-US">
                <a:cs typeface="Arial" charset="0"/>
              </a:rPr>
              <a:t> </a:t>
            </a:r>
            <a:r>
              <a:rPr lang="en-US" i="1">
                <a:cs typeface="Arial" charset="0"/>
              </a:rPr>
              <a:t>x</a:t>
            </a:r>
            <a:r>
              <a:rPr lang="en-US">
                <a:cs typeface="Arial" charset="0"/>
              </a:rPr>
              <a:t>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C</a:t>
            </a:r>
          </a:p>
        </p:txBody>
      </p:sp>
      <p:sp>
        <p:nvSpPr>
          <p:cNvPr id="12302" name="TextBox 16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5562600"/>
            <a:ext cx="4079875" cy="646113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Arial" charset="0"/>
              </a:rPr>
              <a:t>Prove A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</a:t>
            </a:r>
            <a:r>
              <a:rPr lang="en-US">
                <a:cs typeface="Arial" charset="0"/>
              </a:rPr>
              <a:t> B = A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</a:t>
            </a:r>
            <a:r>
              <a:rPr lang="en-US">
                <a:cs typeface="Arial" charset="0"/>
              </a:rPr>
              <a:t> B</a:t>
            </a:r>
          </a:p>
          <a:p>
            <a:pPr eaLnBrk="1" hangingPunct="1"/>
            <a:r>
              <a:rPr lang="en-US">
                <a:cs typeface="Arial" charset="0"/>
              </a:rPr>
              <a:t>Begin with x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A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</a:t>
            </a:r>
            <a:r>
              <a:rPr lang="en-US">
                <a:cs typeface="Arial" charset="0"/>
              </a:rPr>
              <a:t> B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</a:t>
            </a:r>
            <a:r>
              <a:rPr lang="en-US">
                <a:cs typeface="Arial" charset="0"/>
              </a:rPr>
              <a:t> x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A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</a:t>
            </a:r>
            <a:r>
              <a:rPr lang="en-US">
                <a:cs typeface="Arial" charset="0"/>
              </a:rPr>
              <a:t> x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</a:t>
            </a:r>
            <a:r>
              <a:rPr lang="en-US">
                <a:cs typeface="Arial" charset="0"/>
              </a:rPr>
              <a:t> B</a:t>
            </a:r>
          </a:p>
        </p:txBody>
      </p:sp>
      <p:cxnSp>
        <p:nvCxnSpPr>
          <p:cNvPr id="19" name="Straight Connector 18" hidden="1"/>
          <p:cNvCxnSpPr/>
          <p:nvPr>
            <p:custDataLst>
              <p:tags r:id="rId4"/>
            </p:custDataLst>
          </p:nvPr>
        </p:nvCxnSpPr>
        <p:spPr>
          <a:xfrm>
            <a:off x="1143000" y="5638800"/>
            <a:ext cx="609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hidden="1"/>
          <p:cNvCxnSpPr/>
          <p:nvPr>
            <p:custDataLst>
              <p:tags r:id="rId5"/>
            </p:custDataLst>
          </p:nvPr>
        </p:nvCxnSpPr>
        <p:spPr>
          <a:xfrm>
            <a:off x="1981200" y="5638800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 hidden="1"/>
          <p:cNvCxnSpPr/>
          <p:nvPr>
            <p:custDataLst>
              <p:tags r:id="rId6"/>
            </p:custDataLst>
          </p:nvPr>
        </p:nvCxnSpPr>
        <p:spPr>
          <a:xfrm>
            <a:off x="2438400" y="5638800"/>
            <a:ext cx="22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6053" y="1331783"/>
                <a:ext cx="2832122" cy="585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∪</m:t>
                          </m:r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3200" dirty="0" smtClean="0">
                  <a:solidFill>
                    <a:srgbClr val="C00000"/>
                  </a:solidFill>
                  <a:latin typeface="Franklin Gothic Medium"/>
                  <a:cs typeface="Franklin Gothic Medium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3" y="1331783"/>
                <a:ext cx="2832122" cy="58593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6053" y="3764844"/>
                <a:ext cx="2832122" cy="585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∩</m:t>
                          </m:r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∪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3200" dirty="0" smtClean="0">
                  <a:solidFill>
                    <a:srgbClr val="C00000"/>
                  </a:solidFill>
                  <a:latin typeface="Franklin Gothic Medium"/>
                  <a:cs typeface="Franklin Gothic Medium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53" y="3764844"/>
                <a:ext cx="2832122" cy="58593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0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distributive laws</a:t>
            </a:r>
            <a:endParaRPr lang="en-US" dirty="0">
              <a:latin typeface="Franklin Gothic Medium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093611" y="1512710"/>
                <a:ext cx="6844246" cy="12003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∩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∪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𝐶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∩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∩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sz="3600" b="0" dirty="0" smtClean="0">
                  <a:ea typeface="ＭＳ Ｐゴシック" pitchFamily="-111" charset="-128"/>
                  <a:cs typeface="+mn-cs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∩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𝐶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∪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</m:e>
                      </m:d>
                      <m:r>
                        <a:rPr lang="en-US" sz="36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∩</m:t>
                      </m:r>
                      <m:d>
                        <m:dPr>
                          <m:ctrl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  <m:r>
                            <m:rPr>
                              <m:lit/>
                            </m:rP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 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∪</m:t>
                          </m:r>
                          <m:r>
                            <a:rPr lang="en-US" sz="36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sz="36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6"/>
                </p:custDataLst>
              </p:nvPr>
            </p:nvSpPr>
            <p:spPr>
              <a:xfrm>
                <a:off x="1093611" y="1512710"/>
                <a:ext cx="6844246" cy="120032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309515" y="33273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2223915" y="33273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>
            <p:custDataLst>
              <p:tags r:id="rId5"/>
            </p:custDataLst>
          </p:nvPr>
        </p:nvSpPr>
        <p:spPr>
          <a:xfrm>
            <a:off x="1766715" y="42417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19" name="Text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76315" y="5460999"/>
            <a:ext cx="481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C</a:t>
            </a:r>
          </a:p>
        </p:txBody>
      </p:sp>
      <p:sp>
        <p:nvSpPr>
          <p:cNvPr id="13320" name="Text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85715" y="3632199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A</a:t>
            </a:r>
          </a:p>
        </p:txBody>
      </p:sp>
      <p:sp>
        <p:nvSpPr>
          <p:cNvPr id="13321" name="Text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519315" y="3632199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B</a:t>
            </a:r>
          </a:p>
        </p:txBody>
      </p:sp>
      <p:sp>
        <p:nvSpPr>
          <p:cNvPr id="10" name="Oval 9"/>
          <p:cNvSpPr/>
          <p:nvPr>
            <p:custDataLst>
              <p:tags r:id="rId9"/>
            </p:custDataLst>
          </p:nvPr>
        </p:nvSpPr>
        <p:spPr>
          <a:xfrm>
            <a:off x="4755445" y="33019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>
            <p:custDataLst>
              <p:tags r:id="rId10"/>
            </p:custDataLst>
          </p:nvPr>
        </p:nvSpPr>
        <p:spPr>
          <a:xfrm>
            <a:off x="5669845" y="33019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>
            <p:custDataLst>
              <p:tags r:id="rId11"/>
            </p:custDataLst>
          </p:nvPr>
        </p:nvSpPr>
        <p:spPr>
          <a:xfrm>
            <a:off x="5212645" y="4216399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5" name="TextBox 7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822245" y="5435599"/>
            <a:ext cx="481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C</a:t>
            </a:r>
          </a:p>
        </p:txBody>
      </p:sp>
      <p:sp>
        <p:nvSpPr>
          <p:cNvPr id="13326" name="TextBox 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31645" y="3606799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A</a:t>
            </a:r>
          </a:p>
        </p:txBody>
      </p:sp>
      <p:sp>
        <p:nvSpPr>
          <p:cNvPr id="13327" name="TextBox 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65245" y="3606799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2518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representing sets using bits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Suppose universe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sz="2800" dirty="0" smtClean="0"/>
                  <a:t>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{1,2,…,</m:t>
                    </m:r>
                    <m:r>
                      <a:rPr lang="en-US" sz="2800" b="0" i="1" smtClean="0">
                        <a:latin typeface="Cambria Math"/>
                      </a:rPr>
                      <m:t>𝑛</m:t>
                    </m:r>
                    <m:r>
                      <a:rPr lang="en-US" sz="2800" b="0" i="1" smtClean="0">
                        <a:latin typeface="Cambria Math"/>
                      </a:rPr>
                      <m:t>}</m:t>
                    </m:r>
                  </m:oMath>
                </a14:m>
                <a:endParaRPr lang="en-US" sz="2800" b="0" dirty="0" smtClean="0"/>
              </a:p>
              <a:p>
                <a:r>
                  <a:rPr lang="en-US" sz="2800" dirty="0" smtClean="0"/>
                  <a:t>Can represent set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𝐵</m:t>
                    </m:r>
                    <m:r>
                      <a:rPr lang="en-US" sz="2800" b="0" i="1" smtClean="0">
                        <a:latin typeface="Cambria Math"/>
                      </a:rPr>
                      <m:t>⊆</m:t>
                    </m:r>
                    <m:r>
                      <a:rPr lang="en-US" sz="2800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sz="2800" dirty="0" smtClean="0"/>
                  <a:t> as a vector of bits: </a:t>
                </a:r>
              </a:p>
              <a:p>
                <a:pPr>
                  <a:buFont typeface="Arial" charset="0"/>
                  <a:buNone/>
                </a:pPr>
                <a:r>
                  <a:rPr lang="en-US" sz="2800" dirty="0" smtClean="0">
                    <a:solidFill>
                      <a:srgbClr val="C00000"/>
                    </a:solidFill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/>
                  <a:t>where</a:t>
                </a:r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/>
                  <a:t>when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𝐵</m:t>
                    </m:r>
                  </m:oMath>
                </a14:m>
                <a:endParaRPr lang="en-US" sz="2800" dirty="0" smtClean="0">
                  <a:solidFill>
                    <a:srgbClr val="C00000"/>
                  </a:solidFill>
                  <a:ea typeface="Cambria Math" pitchFamily="18" charset="0"/>
                  <a:cs typeface="Cambria Math" pitchFamily="18" charset="0"/>
                  <a:sym typeface="Symbol" pitchFamily="18" charset="2"/>
                </a:endParaRPr>
              </a:p>
              <a:p>
                <a:pPr>
                  <a:buFont typeface="Arial" charset="0"/>
                  <a:buNone/>
                </a:pPr>
                <a:r>
                  <a:rPr lang="en-US" sz="2800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			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 pitchFamily="18" charset="0"/>
                            <a:cs typeface="Cambria Math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 pitchFamily="18" charset="0"/>
                            <a:cs typeface="Cambria Math" pitchFamily="18" charset="0"/>
                            <a:sym typeface="Symbol" pitchFamily="18" charset="2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 pitchFamily="18" charset="0"/>
                            <a:cs typeface="Cambria Math" pitchFamily="18" charset="0"/>
                            <a:sym typeface="Symbol" pitchFamily="18" charset="2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=0 </m:t>
                    </m:r>
                  </m:oMath>
                </a14:m>
                <a:r>
                  <a:rPr lang="en-US" sz="2800" dirty="0" smtClean="0"/>
                  <a:t>when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𝐵</m:t>
                    </m:r>
                  </m:oMath>
                </a14:m>
                <a:endParaRPr lang="en-US" sz="2800" baseline="-25000" dirty="0" smtClean="0">
                  <a:solidFill>
                    <a:srgbClr val="C00000"/>
                  </a:solidFill>
                  <a:sym typeface="Symbol" pitchFamily="18" charset="2"/>
                </a:endParaRPr>
              </a:p>
              <a:p>
                <a:pPr lvl="1"/>
                <a:r>
                  <a:rPr lang="en-US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Called the </a:t>
                </a:r>
                <a:r>
                  <a:rPr lang="en-US" i="1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characteristic vector</a:t>
                </a:r>
                <a:r>
                  <a:rPr lang="en-US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 of set B</a:t>
                </a:r>
              </a:p>
              <a:p>
                <a:pPr lvl="4"/>
                <a:endParaRPr lang="en-US" sz="2800" dirty="0" smtClean="0">
                  <a:ea typeface="Cambria Math" pitchFamily="18" charset="0"/>
                  <a:cs typeface="Cambria Math" pitchFamily="18" charset="0"/>
                  <a:sym typeface="Symbol" pitchFamily="18" charset="2"/>
                </a:endParaRPr>
              </a:p>
              <a:p>
                <a:r>
                  <a:rPr lang="en-US" sz="2800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Given characteristic vectors for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𝐴</m:t>
                    </m:r>
                  </m:oMath>
                </a14:m>
                <a:r>
                  <a:rPr lang="en-US" sz="2800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𝐵</m:t>
                    </m:r>
                  </m:oMath>
                </a14:m>
                <a:endParaRPr lang="en-US" sz="2800" dirty="0" smtClean="0">
                  <a:ea typeface="Cambria Math" pitchFamily="18" charset="0"/>
                  <a:cs typeface="Cambria Math" pitchFamily="18" charset="0"/>
                  <a:sym typeface="Symbol" pitchFamily="18" charset="2"/>
                </a:endParaRPr>
              </a:p>
              <a:p>
                <a:pPr lvl="1"/>
                <a:r>
                  <a:rPr lang="en-US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What is characteristic vector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𝐵</m:t>
                    </m:r>
                  </m:oMath>
                </a14:m>
                <a:r>
                  <a:rPr lang="en-US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?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 pitchFamily="18" charset="0"/>
                        <a:cs typeface="Cambria Math" pitchFamily="18" charset="0"/>
                        <a:sym typeface="Symbol" pitchFamily="18" charset="2"/>
                      </a:rPr>
                      <m:t>𝐵</m:t>
                    </m:r>
                  </m:oMath>
                </a14:m>
                <a:r>
                  <a:rPr lang="en-US" dirty="0" smtClean="0">
                    <a:ea typeface="Cambria Math" pitchFamily="18" charset="0"/>
                    <a:cs typeface="Cambria Math" pitchFamily="18" charset="0"/>
                    <a:sym typeface="Symbol" pitchFamily="18" charset="2"/>
                  </a:rPr>
                  <a:t>?</a:t>
                </a:r>
              </a:p>
            </p:txBody>
          </p:sp>
        </mc:Choice>
        <mc:Fallback xmlns="">
          <p:sp>
            <p:nvSpPr>
              <p:cNvPr id="1433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4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bitwise operations on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777" y="1411113"/>
            <a:ext cx="8573911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     	01101101                Java: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x|y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b="1" u="sng" dirty="0" smtClean="0">
                <a:sym typeface="Symbol"/>
              </a:rPr>
              <a:t></a:t>
            </a:r>
            <a:r>
              <a:rPr lang="en-US" u="sng" dirty="0">
                <a:sym typeface="Symbol"/>
              </a:rPr>
              <a:t>	</a:t>
            </a:r>
            <a:r>
              <a:rPr lang="en-US" u="sng" dirty="0" smtClean="0"/>
              <a:t>00110111</a:t>
            </a:r>
            <a:r>
              <a:rPr lang="en-US" dirty="0" smtClean="0"/>
              <a:t>           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/>
              <a:t> 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        	</a:t>
            </a:r>
            <a:r>
              <a:rPr lang="en-US" dirty="0" smtClean="0">
                <a:solidFill>
                  <a:srgbClr val="C00000"/>
                </a:solidFill>
              </a:rPr>
              <a:t>01111111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endParaRPr lang="en-US" sz="1400" dirty="0"/>
          </a:p>
          <a:p>
            <a:pPr marL="0" indent="0">
              <a:buNone/>
              <a:defRPr/>
            </a:pPr>
            <a:r>
              <a:rPr lang="en-US" dirty="0" smtClean="0"/>
              <a:t>      	00101010                Java: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x&amp;y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  </a:t>
            </a:r>
            <a:r>
              <a:rPr lang="en-US" b="1" u="sng" dirty="0" smtClean="0">
                <a:sym typeface="Symbol"/>
              </a:rPr>
              <a:t></a:t>
            </a:r>
            <a:r>
              <a:rPr lang="en-US" u="sng" dirty="0" smtClean="0"/>
              <a:t> 	00001111</a:t>
            </a:r>
            <a:r>
              <a:rPr lang="en-US" dirty="0" smtClean="0"/>
              <a:t>  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        	</a:t>
            </a:r>
            <a:r>
              <a:rPr lang="en-US" dirty="0" smtClean="0">
                <a:solidFill>
                  <a:srgbClr val="C00000"/>
                </a:solidFill>
              </a:rPr>
              <a:t>00001010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600" dirty="0"/>
              <a:t>	</a:t>
            </a:r>
            <a:r>
              <a:rPr lang="en-US" sz="1600" dirty="0" smtClean="0"/>
              <a:t>  </a:t>
            </a:r>
            <a:r>
              <a:rPr lang="en-US" dirty="0" smtClean="0"/>
              <a:t> 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dirty="0" smtClean="0"/>
              <a:t>		01101101                Java: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x^y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dirty="0" smtClean="0"/>
              <a:t>    </a:t>
            </a:r>
            <a:r>
              <a:rPr lang="en-US" b="1" u="sng" dirty="0" smtClean="0">
                <a:latin typeface="Symbol"/>
                <a:sym typeface="Symbol"/>
              </a:rPr>
              <a:t>	</a:t>
            </a:r>
            <a:r>
              <a:rPr lang="en-US" u="sng" dirty="0" smtClean="0"/>
              <a:t>00110111</a:t>
            </a:r>
            <a:r>
              <a:rPr lang="en-US" dirty="0" smtClean="0"/>
              <a:t>           </a:t>
            </a:r>
            <a:r>
              <a:rPr lang="en-US" dirty="0" smtClean="0">
                <a:sym typeface="Symbol"/>
              </a:rPr>
              <a:t>          </a:t>
            </a:r>
            <a:r>
              <a:rPr lang="en-US" dirty="0" smtClean="0"/>
              <a:t> 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         	</a:t>
            </a:r>
            <a:r>
              <a:rPr lang="en-US" dirty="0" smtClean="0">
                <a:solidFill>
                  <a:srgbClr val="C00000"/>
                </a:solidFill>
              </a:rPr>
              <a:t>01011010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8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identity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x and y are bits:  (x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Cambria Math" pitchFamily="18" charset="0"/>
                <a:sym typeface="Symbol" pitchFamily="18" charset="2"/>
              </a:rPr>
              <a:t> </a:t>
            </a:r>
            <a:r>
              <a:rPr lang="en-US" dirty="0" smtClean="0">
                <a:ea typeface="Cambria Math" pitchFamily="18" charset="0"/>
                <a:cs typeface="Cambria Math" pitchFamily="18" charset="0"/>
                <a:sym typeface="Symbol" pitchFamily="18" charset="2"/>
              </a:rPr>
              <a:t>y)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Cambria Math" pitchFamily="18" charset="0"/>
                <a:sym typeface="Symbol" pitchFamily="18" charset="2"/>
              </a:rPr>
              <a:t>  </a:t>
            </a:r>
            <a:r>
              <a:rPr lang="en-US" dirty="0" smtClean="0">
                <a:ea typeface="Cambria Math" pitchFamily="18" charset="0"/>
                <a:cs typeface="Cambria Math" pitchFamily="18" charset="0"/>
                <a:sym typeface="Symbol" pitchFamily="18" charset="2"/>
              </a:rPr>
              <a:t>y = ?</a:t>
            </a:r>
          </a:p>
          <a:p>
            <a:endParaRPr lang="en-US" dirty="0" smtClean="0">
              <a:ea typeface="Cambria Math" pitchFamily="18" charset="0"/>
              <a:cs typeface="Cambria Math" pitchFamily="18" charset="0"/>
              <a:sym typeface="Symbol" pitchFamily="18" charset="2"/>
            </a:endParaRPr>
          </a:p>
          <a:p>
            <a:r>
              <a:rPr lang="en-US" dirty="0" smtClean="0">
                <a:ea typeface="Cambria Math" pitchFamily="18" charset="0"/>
                <a:cs typeface="Cambria Math" pitchFamily="18" charset="0"/>
                <a:sym typeface="Symbol" pitchFamily="18" charset="2"/>
              </a:rPr>
              <a:t>What if x and y are bit-vectors?</a:t>
            </a:r>
          </a:p>
        </p:txBody>
      </p:sp>
    </p:spTree>
    <p:extLst>
      <p:ext uri="{BB962C8B-B14F-4D97-AF65-F5344CB8AC3E}">
        <p14:creationId xmlns:p14="http://schemas.microsoft.com/office/powerpoint/2010/main" val="2679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key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b="1" dirty="0" smtClean="0"/>
              <a:t>Alice</a:t>
            </a:r>
            <a:r>
              <a:rPr lang="en-US" sz="2800" dirty="0" smtClean="0"/>
              <a:t> wants to communicate message secretly to </a:t>
            </a:r>
            <a:r>
              <a:rPr lang="en-US" sz="2800" b="1" dirty="0" smtClean="0"/>
              <a:t>Bob</a:t>
            </a:r>
            <a:r>
              <a:rPr lang="en-US" sz="2800" dirty="0" smtClean="0"/>
              <a:t> so that eavesdropper </a:t>
            </a:r>
            <a:r>
              <a:rPr lang="en-US" sz="2800" b="1" dirty="0" smtClean="0"/>
              <a:t>Eve</a:t>
            </a:r>
            <a:r>
              <a:rPr lang="en-US" sz="2800" dirty="0" smtClean="0"/>
              <a:t> who hears their conversation cannot tell what </a:t>
            </a:r>
            <a:r>
              <a:rPr lang="en-US" sz="2800" b="1" dirty="0" smtClean="0"/>
              <a:t>Alice</a:t>
            </a:r>
            <a:r>
              <a:rPr lang="en-US" sz="2800" dirty="0" smtClean="0"/>
              <a:t>’s message is.</a:t>
            </a:r>
          </a:p>
          <a:p>
            <a:pPr>
              <a:defRPr/>
            </a:pPr>
            <a:r>
              <a:rPr lang="en-US" sz="2800" b="1" dirty="0" smtClean="0"/>
              <a:t>Alice</a:t>
            </a:r>
            <a:r>
              <a:rPr lang="en-US" sz="2800" dirty="0" smtClean="0"/>
              <a:t> and </a:t>
            </a:r>
            <a:r>
              <a:rPr lang="en-US" sz="2800" b="1" dirty="0" smtClean="0"/>
              <a:t>Bob</a:t>
            </a:r>
            <a:r>
              <a:rPr lang="en-US" sz="2800" dirty="0" smtClean="0"/>
              <a:t> can get together and privately share a secret key </a:t>
            </a:r>
            <a:r>
              <a:rPr lang="en-US" sz="2800" dirty="0" smtClean="0">
                <a:solidFill>
                  <a:srgbClr val="C00000"/>
                </a:solidFill>
              </a:rPr>
              <a:t>K</a:t>
            </a:r>
            <a:r>
              <a:rPr lang="en-US" sz="2800" dirty="0" smtClean="0"/>
              <a:t> ahead of time.</a:t>
            </a:r>
            <a:endParaRPr lang="en-US" sz="2800" dirty="0"/>
          </a:p>
        </p:txBody>
      </p:sp>
      <p:pic>
        <p:nvPicPr>
          <p:cNvPr id="1026" name="Picture 2" descr="http://www.powayusd.com/pusdtbes/cs/e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556" y="3825933"/>
            <a:ext cx="6530622" cy="262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9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ranum.com/security/computer_security/papers/otp-faq/ot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5797">
            <a:off x="6654419" y="4265875"/>
            <a:ext cx="1869060" cy="2671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00755" y="1205085"/>
            <a:ext cx="8382000" cy="4525963"/>
          </a:xfrm>
        </p:spPr>
        <p:txBody>
          <a:bodyPr/>
          <a:lstStyle/>
          <a:p>
            <a:r>
              <a:rPr lang="en-US" sz="2800" dirty="0" smtClean="0">
                <a:solidFill>
                  <a:srgbClr val="C00000"/>
                </a:solidFill>
              </a:rPr>
              <a:t>Alice and Bob privately share random n-bit vector K </a:t>
            </a:r>
          </a:p>
          <a:p>
            <a:pPr lvl="1"/>
            <a:r>
              <a:rPr lang="en-US" sz="2400" dirty="0" smtClean="0"/>
              <a:t>Eve does not know K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Later, Alice has n-bit message m to send to Bob</a:t>
            </a:r>
          </a:p>
          <a:p>
            <a:pPr lvl="1"/>
            <a:r>
              <a:rPr lang="en-US" sz="2400" dirty="0" smtClean="0"/>
              <a:t>Alice computes  C = m </a:t>
            </a:r>
            <a:r>
              <a:rPr lang="en-US" sz="2400" dirty="0" smtClean="0">
                <a:sym typeface="Symbol" pitchFamily="18" charset="2"/>
              </a:rPr>
              <a:t> K</a:t>
            </a:r>
          </a:p>
          <a:p>
            <a:pPr lvl="1"/>
            <a:r>
              <a:rPr lang="en-US" sz="2400" dirty="0" smtClean="0">
                <a:sym typeface="Symbol" pitchFamily="18" charset="2"/>
              </a:rPr>
              <a:t>Alice sends C to Bob</a:t>
            </a:r>
          </a:p>
          <a:p>
            <a:pPr lvl="1"/>
            <a:r>
              <a:rPr lang="en-US" sz="2400" dirty="0" smtClean="0">
                <a:sym typeface="Symbol" pitchFamily="18" charset="2"/>
              </a:rPr>
              <a:t>Bob computes m = C  K which is (m  K)  K</a:t>
            </a:r>
          </a:p>
          <a:p>
            <a:r>
              <a:rPr lang="en-US" sz="2800" dirty="0" smtClean="0">
                <a:solidFill>
                  <a:srgbClr val="C00000"/>
                </a:solidFill>
                <a:sym typeface="Symbol" pitchFamily="18" charset="2"/>
              </a:rPr>
              <a:t>Eve cannot figure out m from C unless she can guess K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unix</a:t>
            </a:r>
            <a:r>
              <a:rPr lang="en-US" dirty="0" smtClean="0"/>
              <a:t>/</a:t>
            </a:r>
            <a:r>
              <a:rPr lang="en-US" dirty="0" err="1" smtClean="0"/>
              <a:t>linux</a:t>
            </a:r>
            <a:r>
              <a:rPr lang="en-US" dirty="0" smtClean="0"/>
              <a:t> file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90" y="1232871"/>
            <a:ext cx="8229600" cy="5140800"/>
          </a:xfrm>
        </p:spPr>
        <p:txBody>
          <a:bodyPr/>
          <a:lstStyle/>
          <a:p>
            <a:pPr>
              <a:defRPr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–l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drwxr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-x ... Documents/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-r--r-- ... file1</a:t>
            </a:r>
          </a:p>
          <a:p>
            <a:pPr marL="457200" lvl="1" indent="0">
              <a:buFont typeface="Arial" charset="0"/>
              <a:buNone/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 smtClean="0">
                <a:cs typeface="Courier New" pitchFamily="49" charset="0"/>
              </a:rPr>
              <a:t>Permissions maintained as bit vectors</a:t>
            </a:r>
          </a:p>
          <a:p>
            <a:pPr lvl="1">
              <a:defRPr/>
            </a:pPr>
            <a:r>
              <a:rPr lang="en-US" sz="2600" dirty="0" smtClean="0">
                <a:cs typeface="Courier New" pitchFamily="49" charset="0"/>
              </a:rPr>
              <a:t>Letter means bit is 1 </a:t>
            </a:r>
            <a:endParaRPr lang="en-US" sz="2600" dirty="0">
              <a:cs typeface="Courier New" pitchFamily="49" charset="0"/>
            </a:endParaRPr>
          </a:p>
          <a:p>
            <a:pPr lvl="1">
              <a:defRPr/>
            </a:pPr>
            <a:r>
              <a:rPr lang="en-US" sz="2600" dirty="0" smtClean="0">
                <a:cs typeface="Courier New" pitchFamily="49" charset="0"/>
              </a:rPr>
              <a:t>“--” means bit is 0.</a:t>
            </a:r>
            <a:endParaRPr lang="en-US" sz="26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 smtClean="0"/>
              <a:t>russell’s</a:t>
            </a:r>
            <a:r>
              <a:rPr lang="en-US" dirty="0" smtClean="0"/>
              <a:t> paradox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2201331" y="1487310"/>
                <a:ext cx="4516814" cy="83099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𝑆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={ 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𝑥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 :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𝑥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∉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𝑥</m:t>
                      </m:r>
                      <m:r>
                        <a:rPr lang="en-US" sz="4800" b="0" i="1" smtClean="0">
                          <a:latin typeface="Cambria Math"/>
                          <a:ea typeface="ＭＳ Ｐゴシック" pitchFamily="-111" charset="-128"/>
                        </a:rPr>
                        <m:t> }</m:t>
                      </m:r>
                    </m:oMath>
                  </m:oMathPara>
                </a14:m>
                <a:endParaRPr lang="en-US" sz="4800" dirty="0">
                  <a:ea typeface="ＭＳ Ｐゴシック" pitchFamily="-111" charset="-128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2201331" y="1487310"/>
                <a:ext cx="4516814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goodokbad.com/assets/images/books/logicomix_0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427" y="3623732"/>
            <a:ext cx="6643511" cy="28801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9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f</a:t>
            </a:r>
            <a:r>
              <a:rPr lang="en-US" dirty="0" smtClean="0">
                <a:cs typeface="Arial" charset="0"/>
              </a:rPr>
              <a:t>unctions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468488" y="1168398"/>
                <a:ext cx="8833555" cy="4690535"/>
              </a:xfrm>
            </p:spPr>
            <p:txBody>
              <a:bodyPr/>
              <a:lstStyle/>
              <a:p>
                <a:r>
                  <a:rPr lang="en-US" sz="2800" dirty="0" smtClean="0">
                    <a:cs typeface="Arial" charset="0"/>
                  </a:rPr>
                  <a:t>A </a:t>
                </a:r>
                <a:r>
                  <a:rPr lang="en-US" sz="2800" i="1" dirty="0" smtClean="0">
                    <a:cs typeface="Arial" charset="0"/>
                  </a:rPr>
                  <a:t>function</a:t>
                </a:r>
                <a:r>
                  <a:rPr lang="en-US" sz="2800" dirty="0" smtClean="0">
                    <a:cs typeface="Arial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𝑨</m:t>
                    </m:r>
                  </m:oMath>
                </a14:m>
                <a:r>
                  <a:rPr lang="en-US" sz="2800" i="1" dirty="0" smtClean="0">
                    <a:cs typeface="Arial" charset="0"/>
                  </a:rPr>
                  <a:t> </a:t>
                </a:r>
                <a:r>
                  <a:rPr lang="en-US" sz="2800" dirty="0" smtClean="0">
                    <a:cs typeface="Arial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𝑩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cs typeface="Arial" charset="0"/>
                  </a:rPr>
                  <a:t> 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 smtClean="0">
                    <a:cs typeface="Arial" charset="0"/>
                  </a:rPr>
                  <a:t>an assignment of exactly one element of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𝑩</m:t>
                    </m:r>
                  </m:oMath>
                </a14:m>
                <a:endParaRPr lang="en-US" b="1" dirty="0" smtClean="0">
                  <a:solidFill>
                    <a:srgbClr val="C00000"/>
                  </a:solidFill>
                  <a:cs typeface="Arial" charset="0"/>
                </a:endParaRPr>
              </a:p>
              <a:p>
                <a:pPr marL="457200" lvl="1" indent="0">
                  <a:buNone/>
                </a:pPr>
                <a:r>
                  <a:rPr lang="en-US" dirty="0" smtClean="0">
                    <a:cs typeface="Arial" charset="0"/>
                  </a:rPr>
                  <a:t>   to each element of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𝑨</m:t>
                    </m:r>
                  </m:oMath>
                </a14:m>
                <a:r>
                  <a:rPr lang="en-US" i="1" dirty="0" smtClean="0">
                    <a:cs typeface="Arial" charset="0"/>
                  </a:rPr>
                  <a:t>. </a:t>
                </a:r>
              </a:p>
              <a:p>
                <a:pPr lvl="1" eaLnBrk="1" hangingPunct="1">
                  <a:buFont typeface="Arial" charset="0"/>
                  <a:buChar char="•"/>
                </a:pPr>
                <a:r>
                  <a:rPr lang="en-US" dirty="0" smtClean="0">
                    <a:cs typeface="Arial" charset="0"/>
                  </a:rPr>
                  <a:t>We write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𝒇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 :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𝑨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𝑩</m:t>
                    </m:r>
                  </m:oMath>
                </a14:m>
                <a:r>
                  <a:rPr lang="en-US" i="1" dirty="0" smtClean="0">
                    <a:cs typeface="Arial" charset="0"/>
                  </a:rPr>
                  <a:t>.</a:t>
                </a:r>
              </a:p>
              <a:p>
                <a:pPr lvl="1" eaLnBrk="1" hangingPunct="1">
                  <a:buFont typeface="Arial" charset="0"/>
                  <a:buChar char="•"/>
                </a:pPr>
                <a:r>
                  <a:rPr lang="en-US" dirty="0" smtClean="0">
                    <a:cs typeface="Arial" charset="0"/>
                  </a:rPr>
                  <a:t>“Image of</a:t>
                </a:r>
                <a:r>
                  <a:rPr lang="en-US" i="1" dirty="0" smtClean="0">
                    <a:cs typeface="Arial" charset="0"/>
                  </a:rPr>
                  <a:t> a” =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𝒇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(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𝒂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)</m:t>
                    </m:r>
                  </m:oMath>
                </a14:m>
                <a:endParaRPr lang="en-US" b="1" i="1" dirty="0" smtClean="0">
                  <a:solidFill>
                    <a:srgbClr val="C00000"/>
                  </a:solidFill>
                  <a:cs typeface="Arial" charset="0"/>
                </a:endParaRPr>
              </a:p>
              <a:p>
                <a:pPr lvl="1" eaLnBrk="1" hangingPunct="1">
                  <a:buFont typeface="Arial" charset="0"/>
                  <a:buChar char="•"/>
                </a:pPr>
                <a:endParaRPr lang="en-US" b="1" i="1" dirty="0" smtClean="0">
                  <a:cs typeface="Arial" charset="0"/>
                </a:endParaRPr>
              </a:p>
              <a:p>
                <a:r>
                  <a:rPr lang="en-US" sz="2800" i="1" dirty="0" smtClean="0">
                    <a:cs typeface="Arial" charset="0"/>
                  </a:rPr>
                  <a:t>Domain </a:t>
                </a:r>
                <a:r>
                  <a:rPr lang="en-US" sz="2800" dirty="0" smtClean="0">
                    <a:cs typeface="Arial" charset="0"/>
                  </a:rPr>
                  <a:t>of</a:t>
                </a:r>
                <a:r>
                  <a:rPr lang="en-US" sz="2800" i="1" dirty="0" smtClean="0"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𝒇</m:t>
                    </m:r>
                  </m:oMath>
                </a14:m>
                <a:r>
                  <a:rPr lang="en-US" sz="2800" dirty="0" smtClean="0">
                    <a:cs typeface="Arial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 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𝑨</m:t>
                    </m:r>
                  </m:oMath>
                </a14:m>
                <a:endParaRPr lang="en-US" sz="2800" dirty="0" smtClean="0">
                  <a:cs typeface="Arial" charset="0"/>
                </a:endParaRPr>
              </a:p>
              <a:p>
                <a:endParaRPr lang="en-US" sz="2800" dirty="0" smtClean="0">
                  <a:cs typeface="Arial" charset="0"/>
                </a:endParaRPr>
              </a:p>
              <a:p>
                <a:r>
                  <a:rPr lang="en-US" sz="2800" i="1" dirty="0" smtClean="0">
                    <a:cs typeface="Arial" charset="0"/>
                  </a:rPr>
                  <a:t>Range</a:t>
                </a:r>
                <a:r>
                  <a:rPr lang="en-US" sz="2800" dirty="0" smtClean="0">
                    <a:cs typeface="Arial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𝒇</m:t>
                    </m:r>
                  </m:oMath>
                </a14:m>
                <a:r>
                  <a:rPr lang="en-US" sz="2800" dirty="0" smtClean="0">
                    <a:cs typeface="Arial" charset="0"/>
                  </a:rPr>
                  <a:t> = set of all images of elements of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C00000"/>
                        </a:solidFill>
                        <a:latin typeface="Cambria Math"/>
                        <a:cs typeface="Arial" charset="0"/>
                      </a:rPr>
                      <m:t>𝑨</m:t>
                    </m:r>
                  </m:oMath>
                </a14:m>
                <a:endParaRPr lang="en-US" sz="2800" dirty="0" smtClean="0">
                  <a:cs typeface="Arial" charset="0"/>
                </a:endParaRPr>
              </a:p>
              <a:p>
                <a:pPr eaLnBrk="1" hangingPunct="1"/>
                <a:endParaRPr lang="en-US" sz="2800" dirty="0" smtClean="0"/>
              </a:p>
            </p:txBody>
          </p:sp>
        </mc:Choice>
        <mc:Fallback xmlns="">
          <p:sp>
            <p:nvSpPr>
              <p:cNvPr id="2048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4"/>
                </p:custDataLst>
              </p:nvPr>
            </p:nvSpPr>
            <p:spPr>
              <a:xfrm>
                <a:off x="468488" y="1168398"/>
                <a:ext cx="8833555" cy="4690535"/>
              </a:xfrm>
              <a:blipFill rotWithShape="1">
                <a:blip r:embed="rId5"/>
                <a:stretch>
                  <a:fillRect l="-1242" t="-1170" b="-2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68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announcements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42535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Reading assignment</a:t>
            </a:r>
          </a:p>
          <a:p>
            <a:pPr marL="0" indent="0" eaLnBrk="1" hangingPunct="1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	Set theory</a:t>
            </a:r>
            <a:endParaRPr lang="en-US" sz="2800" dirty="0">
              <a:solidFill>
                <a:srgbClr val="C00000"/>
              </a:solidFill>
            </a:endParaRPr>
          </a:p>
          <a:p>
            <a:pPr lvl="2"/>
            <a:r>
              <a:rPr lang="en-US" dirty="0" smtClean="0"/>
              <a:t>2.1-2.3 (both editions)</a:t>
            </a:r>
          </a:p>
        </p:txBody>
      </p:sp>
    </p:spTree>
    <p:extLst>
      <p:ext uri="{BB962C8B-B14F-4D97-AF65-F5344CB8AC3E}">
        <p14:creationId xmlns:p14="http://schemas.microsoft.com/office/powerpoint/2010/main" val="36776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image, </a:t>
            </a:r>
            <a:r>
              <a:rPr lang="en-US" dirty="0" err="1" smtClean="0">
                <a:cs typeface="Arial" charset="0"/>
              </a:rPr>
              <a:t>preimage</a:t>
            </a:r>
            <a:endParaRPr lang="en-US" dirty="0" smtClean="0"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7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457200" y="1357050"/>
                <a:ext cx="8229600" cy="5140800"/>
              </a:xfrm>
            </p:spPr>
            <p:txBody>
              <a:bodyPr/>
              <a:lstStyle/>
              <a:p>
                <a:pPr eaLnBrk="1" hangingPunct="1">
                  <a:buFont typeface="Arial" charset="0"/>
                  <a:buNone/>
                </a:pPr>
                <a:r>
                  <a:rPr lang="en-US" b="0" dirty="0" smtClean="0">
                    <a:cs typeface="Arial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Arial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Arial" charset="0"/>
                      </a:rPr>
                      <m:t>                      </m:t>
                    </m:r>
                    <m:r>
                      <a:rPr lang="en-US" b="0" i="1" smtClean="0">
                        <a:latin typeface="Cambria Math"/>
                        <a:cs typeface="Arial" charset="0"/>
                      </a:rPr>
                      <m:t>𝐵</m:t>
                    </m:r>
                  </m:oMath>
                </a14:m>
                <a:endParaRPr lang="en-US" dirty="0" smtClean="0"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50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8"/>
                </p:custDataLst>
              </p:nvPr>
            </p:nvSpPr>
            <p:spPr>
              <a:xfrm>
                <a:off x="457200" y="1357050"/>
                <a:ext cx="8229600" cy="5140800"/>
              </a:xfr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1066800" y="2624667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Oval 6"/>
          <p:cNvSpPr/>
          <p:nvPr>
            <p:custDataLst>
              <p:tags r:id="rId4"/>
            </p:custDataLst>
          </p:nvPr>
        </p:nvSpPr>
        <p:spPr>
          <a:xfrm>
            <a:off x="1066800" y="3234267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1066800" y="3843867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9" name="Oval 8"/>
          <p:cNvSpPr/>
          <p:nvPr>
            <p:custDataLst>
              <p:tags r:id="rId6"/>
            </p:custDataLst>
          </p:nvPr>
        </p:nvSpPr>
        <p:spPr>
          <a:xfrm>
            <a:off x="1066800" y="4529667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Oval 9"/>
          <p:cNvSpPr/>
          <p:nvPr>
            <p:custDataLst>
              <p:tags r:id="rId7"/>
            </p:custDataLst>
          </p:nvPr>
        </p:nvSpPr>
        <p:spPr>
          <a:xfrm>
            <a:off x="1066800" y="5215467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3352800" y="2548467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Rectangle 13"/>
          <p:cNvSpPr/>
          <p:nvPr>
            <p:custDataLst>
              <p:tags r:id="rId9"/>
            </p:custDataLst>
          </p:nvPr>
        </p:nvSpPr>
        <p:spPr>
          <a:xfrm>
            <a:off x="3352800" y="3234267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/>
          <p:cNvSpPr/>
          <p:nvPr>
            <p:custDataLst>
              <p:tags r:id="rId10"/>
            </p:custDataLst>
          </p:nvPr>
        </p:nvSpPr>
        <p:spPr>
          <a:xfrm>
            <a:off x="3352800" y="3920067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" name="Rectangle 15"/>
          <p:cNvSpPr/>
          <p:nvPr>
            <p:custDataLst>
              <p:tags r:id="rId11"/>
            </p:custDataLst>
          </p:nvPr>
        </p:nvSpPr>
        <p:spPr>
          <a:xfrm>
            <a:off x="3352800" y="4605867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9" name="Straight Arrow Connector 18"/>
          <p:cNvCxnSpPr>
            <a:endCxn id="14" idx="1"/>
          </p:cNvCxnSpPr>
          <p:nvPr>
            <p:custDataLst>
              <p:tags r:id="rId12"/>
            </p:custDataLst>
          </p:nvPr>
        </p:nvCxnSpPr>
        <p:spPr>
          <a:xfrm>
            <a:off x="1447800" y="2777067"/>
            <a:ext cx="19050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1" idx="1"/>
          </p:cNvCxnSpPr>
          <p:nvPr>
            <p:custDataLst>
              <p:tags r:id="rId13"/>
            </p:custDataLst>
          </p:nvPr>
        </p:nvCxnSpPr>
        <p:spPr>
          <a:xfrm flipV="1">
            <a:off x="1447800" y="2662767"/>
            <a:ext cx="1905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>
            <p:custDataLst>
              <p:tags r:id="rId14"/>
            </p:custDataLst>
          </p:nvPr>
        </p:nvCxnSpPr>
        <p:spPr>
          <a:xfrm flipV="1">
            <a:off x="1447800" y="3386667"/>
            <a:ext cx="1828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5"/>
            <a:endCxn id="16" idx="1"/>
          </p:cNvCxnSpPr>
          <p:nvPr>
            <p:custDataLst>
              <p:tags r:id="rId15"/>
            </p:custDataLst>
          </p:nvPr>
        </p:nvCxnSpPr>
        <p:spPr>
          <a:xfrm rot="5400000" flipH="1" flipV="1">
            <a:off x="2305050" y="3742267"/>
            <a:ext cx="69850" cy="202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6"/>
          </p:cNvCxnSpPr>
          <p:nvPr>
            <p:custDataLst>
              <p:tags r:id="rId16"/>
            </p:custDataLst>
          </p:nvPr>
        </p:nvCxnSpPr>
        <p:spPr>
          <a:xfrm flipV="1">
            <a:off x="1371600" y="3386667"/>
            <a:ext cx="19050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87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228600"/>
            <a:ext cx="84582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Franklin Gothic Medium" panose="020B0603020102020204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Franklin Gothic Medium" panose="020B0603020102020204" pitchFamily="34" charset="0"/>
                <a:cs typeface="Arial" pitchFamily="34" charset="0"/>
              </a:rPr>
              <a:t>s this a function? one-to-one?</a:t>
            </a:r>
            <a:r>
              <a:rPr lang="en-US" dirty="0">
                <a:latin typeface="Franklin Gothic Medium" panose="020B0603020102020204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Franklin Gothic Medium" panose="020B0603020102020204" pitchFamily="34" charset="0"/>
                <a:cs typeface="Arial" pitchFamily="34" charset="0"/>
              </a:rPr>
              <a:t>onto?</a:t>
            </a:r>
          </a:p>
        </p:txBody>
      </p:sp>
      <p:sp>
        <p:nvSpPr>
          <p:cNvPr id="5" name="Oval 4"/>
          <p:cNvSpPr/>
          <p:nvPr>
            <p:custDataLst>
              <p:tags r:id="rId2"/>
            </p:custDataLst>
          </p:nvPr>
        </p:nvSpPr>
        <p:spPr>
          <a:xfrm>
            <a:off x="1111956" y="2003772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" name="Oval 5"/>
          <p:cNvSpPr/>
          <p:nvPr>
            <p:custDataLst>
              <p:tags r:id="rId3"/>
            </p:custDataLst>
          </p:nvPr>
        </p:nvSpPr>
        <p:spPr>
          <a:xfrm>
            <a:off x="1111956" y="2613372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Oval 6"/>
          <p:cNvSpPr/>
          <p:nvPr>
            <p:custDataLst>
              <p:tags r:id="rId4"/>
            </p:custDataLst>
          </p:nvPr>
        </p:nvSpPr>
        <p:spPr>
          <a:xfrm>
            <a:off x="1111956" y="3222972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1111956" y="3908772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" name="Oval 8"/>
          <p:cNvSpPr/>
          <p:nvPr>
            <p:custDataLst>
              <p:tags r:id="rId6"/>
            </p:custDataLst>
          </p:nvPr>
        </p:nvSpPr>
        <p:spPr>
          <a:xfrm>
            <a:off x="1111956" y="4594572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3397956" y="19275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3397956" y="26133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3397956" y="32991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3397956" y="39849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4" name="Straight Arrow Connector 13"/>
          <p:cNvCxnSpPr>
            <a:endCxn id="12" idx="1"/>
          </p:cNvCxnSpPr>
          <p:nvPr>
            <p:custDataLst>
              <p:tags r:id="rId11"/>
            </p:custDataLst>
          </p:nvPr>
        </p:nvCxnSpPr>
        <p:spPr>
          <a:xfrm>
            <a:off x="1492956" y="2156172"/>
            <a:ext cx="1905000" cy="1257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1"/>
          </p:cNvCxnSpPr>
          <p:nvPr>
            <p:custDataLst>
              <p:tags r:id="rId12"/>
            </p:custDataLst>
          </p:nvPr>
        </p:nvCxnSpPr>
        <p:spPr>
          <a:xfrm flipV="1">
            <a:off x="1492956" y="2041872"/>
            <a:ext cx="1905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5"/>
            <a:endCxn id="13" idx="1"/>
          </p:cNvCxnSpPr>
          <p:nvPr>
            <p:custDataLst>
              <p:tags r:id="rId13"/>
            </p:custDataLst>
          </p:nvPr>
        </p:nvCxnSpPr>
        <p:spPr>
          <a:xfrm rot="5400000" flipH="1" flipV="1">
            <a:off x="2350206" y="3121372"/>
            <a:ext cx="69850" cy="202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6"/>
          </p:cNvCxnSpPr>
          <p:nvPr>
            <p:custDataLst>
              <p:tags r:id="rId14"/>
            </p:custDataLst>
          </p:nvPr>
        </p:nvCxnSpPr>
        <p:spPr>
          <a:xfrm flipV="1">
            <a:off x="1416756" y="2765772"/>
            <a:ext cx="190500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>
            <p:custDataLst>
              <p:tags r:id="rId15"/>
            </p:custDataLst>
          </p:nvPr>
        </p:nvSpPr>
        <p:spPr>
          <a:xfrm>
            <a:off x="3397956" y="45945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Rectangle 32"/>
          <p:cNvSpPr/>
          <p:nvPr>
            <p:custDataLst>
              <p:tags r:id="rId16"/>
            </p:custDataLst>
          </p:nvPr>
        </p:nvSpPr>
        <p:spPr>
          <a:xfrm>
            <a:off x="3397956" y="5204172"/>
            <a:ext cx="2286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35" name="Straight Arrow Connector 34"/>
          <p:cNvCxnSpPr>
            <a:stCxn id="7" idx="6"/>
            <a:endCxn id="33" idx="1"/>
          </p:cNvCxnSpPr>
          <p:nvPr>
            <p:custDataLst>
              <p:tags r:id="rId17"/>
            </p:custDataLst>
          </p:nvPr>
        </p:nvCxnSpPr>
        <p:spPr>
          <a:xfrm>
            <a:off x="1416756" y="3375372"/>
            <a:ext cx="19812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24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set theory</a:t>
            </a:r>
            <a:endParaRPr lang="en-US" dirty="0">
              <a:latin typeface="Franklin Gothic Medium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800" dirty="0">
                <a:latin typeface="Franklin Gothic Medium" pitchFamily="34" charset="0"/>
              </a:rPr>
              <a:t>Formal treatment dates from late 19</a:t>
            </a:r>
            <a:r>
              <a:rPr lang="en-US" sz="2800" baseline="30000" dirty="0">
                <a:latin typeface="Franklin Gothic Medium" pitchFamily="34" charset="0"/>
              </a:rPr>
              <a:t>th</a:t>
            </a:r>
            <a:r>
              <a:rPr lang="en-US" sz="2800" dirty="0">
                <a:latin typeface="Franklin Gothic Medium" pitchFamily="34" charset="0"/>
              </a:rPr>
              <a:t> century</a:t>
            </a:r>
          </a:p>
          <a:p>
            <a:r>
              <a:rPr lang="en-US" sz="2800" dirty="0">
                <a:latin typeface="Franklin Gothic Medium" pitchFamily="34" charset="0"/>
              </a:rPr>
              <a:t>Direct ties between set theory and logic</a:t>
            </a:r>
          </a:p>
          <a:p>
            <a:r>
              <a:rPr lang="en-US" sz="2800" dirty="0">
                <a:latin typeface="Franklin Gothic Medium" pitchFamily="34" charset="0"/>
              </a:rPr>
              <a:t>Important foundational language</a:t>
            </a:r>
          </a:p>
          <a:p>
            <a:endParaRPr lang="en-US" sz="2800" dirty="0">
              <a:latin typeface="Franklin Gothic Medium" pitchFamily="34" charset="0"/>
            </a:endParaRPr>
          </a:p>
        </p:txBody>
      </p:sp>
      <p:pic>
        <p:nvPicPr>
          <p:cNvPr id="2050" name="Picture 2" descr="http://upload.wikimedia.org/wikipedia/commons/thumb/6/6d/Venn_A_intersect_B.svg/350px-Venn_A_intersect_B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487" y="3011309"/>
            <a:ext cx="4913136" cy="350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78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53661"/>
            <a:ext cx="8229600" cy="606642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Franklin Gothic Medium" pitchFamily="34" charset="0"/>
              </a:rPr>
              <a:t>definition</a:t>
            </a:r>
            <a:r>
              <a:rPr lang="en-US" sz="2600" dirty="0">
                <a:latin typeface="Franklin Gothic Medium" pitchFamily="34" charset="0"/>
              </a:rPr>
              <a:t>: </a:t>
            </a:r>
            <a:r>
              <a:rPr lang="en-US" sz="2600" dirty="0" smtClean="0">
                <a:latin typeface="Franklin Gothic Medium" pitchFamily="34" charset="0"/>
              </a:rPr>
              <a:t>a </a:t>
            </a:r>
            <a:r>
              <a:rPr lang="en-US" sz="2600" dirty="0">
                <a:latin typeface="Franklin Gothic Medium" pitchFamily="34" charset="0"/>
              </a:rPr>
              <a:t>set is an unordered collection of objects</a:t>
            </a:r>
          </a:p>
        </p:txBody>
      </p:sp>
      <p:sp>
        <p:nvSpPr>
          <p:cNvPr id="6147" name="TextBox 3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8600" y="4495800"/>
            <a:ext cx="2403475" cy="175418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Arial" charset="0"/>
              </a:rPr>
              <a:t>Give some examples:</a:t>
            </a:r>
          </a:p>
          <a:p>
            <a:pPr eaLnBrk="1" hangingPunct="1"/>
            <a:r>
              <a:rPr lang="en-US">
                <a:cs typeface="Arial" charset="0"/>
              </a:rPr>
              <a:t>Finite sets, </a:t>
            </a:r>
          </a:p>
          <a:p>
            <a:pPr eaLnBrk="1" hangingPunct="1"/>
            <a:r>
              <a:rPr lang="en-US">
                <a:cs typeface="Arial" charset="0"/>
              </a:rPr>
              <a:t>Multiple domains</a:t>
            </a:r>
          </a:p>
          <a:p>
            <a:pPr eaLnBrk="1" hangingPunct="1"/>
            <a:r>
              <a:rPr lang="en-US">
                <a:cs typeface="Arial" charset="0"/>
              </a:rPr>
              <a:t>N, Z, Q, R</a:t>
            </a:r>
          </a:p>
          <a:p>
            <a:pPr eaLnBrk="1" hangingPunct="1"/>
            <a:r>
              <a:rPr lang="en-US">
                <a:cs typeface="Arial" charset="0"/>
              </a:rPr>
              <a:t>Emptyset</a:t>
            </a:r>
          </a:p>
          <a:p>
            <a:pPr eaLnBrk="1" hangingPunct="1"/>
            <a:r>
              <a:rPr lang="en-US">
                <a:cs typeface="Arial" charset="0"/>
              </a:rPr>
              <a:t>Sets containing sets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1436511" y="1411111"/>
                <a:ext cx="6107185" cy="206210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∈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𝐴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Franklin Gothic Medium" pitchFamily="34" charset="0"/>
                  </a:rPr>
                  <a:t>:    	</a:t>
                </a:r>
                <a:r>
                  <a:rPr lang="ja-JP" altLang="en-US" sz="3200" dirty="0" smtClean="0">
                    <a:latin typeface="Franklin Gothic Medium" pitchFamily="34" charset="0"/>
                    <a:cs typeface="Cambria Math" charset="0"/>
                  </a:rPr>
                  <a:t>“</a:t>
                </a:r>
                <a:r>
                  <a:rPr lang="en-US" sz="3200" i="1" dirty="0">
                    <a:latin typeface="Franklin Gothic Medium" pitchFamily="34" charset="0"/>
                    <a:cs typeface="Cambria Math" charset="0"/>
                  </a:rPr>
                  <a:t>x</a:t>
                </a:r>
                <a:r>
                  <a:rPr lang="en-US" sz="3200" dirty="0">
                    <a:latin typeface="Franklin Gothic Medium" pitchFamily="34" charset="0"/>
                    <a:cs typeface="Cambria Math" charset="0"/>
                  </a:rPr>
                  <a:t> is an element of A</a:t>
                </a:r>
                <a:r>
                  <a:rPr lang="ja-JP" altLang="en-US" sz="3200" dirty="0">
                    <a:latin typeface="Franklin Gothic Medium" pitchFamily="34" charset="0"/>
                    <a:cs typeface="Cambria Math" charset="0"/>
                  </a:rPr>
                  <a:t>”</a:t>
                </a:r>
                <a:endParaRPr lang="en-US" sz="3200" dirty="0">
                  <a:latin typeface="Franklin Gothic Medium" pitchFamily="34" charset="0"/>
                  <a:cs typeface="Cambria Math" charset="0"/>
                </a:endParaRPr>
              </a:p>
              <a:p>
                <a:pPr eaLnBrk="1" hangingPunct="1"/>
                <a:r>
                  <a:rPr lang="en-US" sz="3200" dirty="0">
                    <a:latin typeface="Franklin Gothic Medium" pitchFamily="34" charset="0"/>
                    <a:cs typeface="Cambria Math" charset="0"/>
                  </a:rPr>
                  <a:t>             </a:t>
                </a:r>
                <a:r>
                  <a:rPr lang="en-US" sz="3200" dirty="0" smtClean="0">
                    <a:latin typeface="Franklin Gothic Medium" pitchFamily="34" charset="0"/>
                    <a:cs typeface="Cambria Math" charset="0"/>
                  </a:rPr>
                  <a:t>		</a:t>
                </a:r>
                <a:r>
                  <a:rPr lang="ja-JP" altLang="en-US" sz="3200" dirty="0" smtClean="0">
                    <a:latin typeface="Franklin Gothic Medium" pitchFamily="34" charset="0"/>
                    <a:cs typeface="Cambria Math" charset="0"/>
                  </a:rPr>
                  <a:t>“</a:t>
                </a:r>
                <a:r>
                  <a:rPr lang="en-US" sz="3200" i="1" dirty="0">
                    <a:latin typeface="Franklin Gothic Medium" pitchFamily="34" charset="0"/>
                    <a:cs typeface="Cambria Math" charset="0"/>
                  </a:rPr>
                  <a:t>x</a:t>
                </a:r>
                <a:r>
                  <a:rPr lang="en-US" sz="3200" dirty="0">
                    <a:latin typeface="Franklin Gothic Medium" pitchFamily="34" charset="0"/>
                    <a:cs typeface="Cambria Math" charset="0"/>
                  </a:rPr>
                  <a:t> is a member of A</a:t>
                </a:r>
                <a:r>
                  <a:rPr lang="ja-JP" altLang="en-US" sz="3200" dirty="0">
                    <a:latin typeface="Franklin Gothic Medium" pitchFamily="34" charset="0"/>
                    <a:cs typeface="Cambria Math" charset="0"/>
                  </a:rPr>
                  <a:t>”</a:t>
                </a:r>
                <a:endParaRPr lang="en-US" sz="3200" dirty="0">
                  <a:latin typeface="Franklin Gothic Medium" pitchFamily="34" charset="0"/>
                  <a:cs typeface="Cambria Math" charset="0"/>
                </a:endParaRPr>
              </a:p>
              <a:p>
                <a:pPr eaLnBrk="1" hangingPunct="1"/>
                <a:r>
                  <a:rPr lang="en-US" sz="3200" dirty="0">
                    <a:latin typeface="Franklin Gothic Medium" pitchFamily="34" charset="0"/>
                  </a:rPr>
                  <a:t>              </a:t>
                </a:r>
                <a:r>
                  <a:rPr lang="en-US" sz="3200" dirty="0" smtClean="0">
                    <a:latin typeface="Franklin Gothic Medium" pitchFamily="34" charset="0"/>
                  </a:rPr>
                  <a:t>	</a:t>
                </a:r>
                <a:r>
                  <a:rPr lang="ja-JP" altLang="en-US" sz="3200" dirty="0" smtClean="0">
                    <a:latin typeface="Franklin Gothic Medium" pitchFamily="34" charset="0"/>
                    <a:cs typeface="Cambria Math" charset="0"/>
                  </a:rPr>
                  <a:t>“</a:t>
                </a:r>
                <a:r>
                  <a:rPr lang="en-US" sz="3200" i="1" dirty="0">
                    <a:latin typeface="Franklin Gothic Medium" pitchFamily="34" charset="0"/>
                    <a:cs typeface="Cambria Math" charset="0"/>
                  </a:rPr>
                  <a:t>x</a:t>
                </a:r>
                <a:r>
                  <a:rPr lang="en-US" sz="3200" dirty="0">
                    <a:latin typeface="Franklin Gothic Medium" pitchFamily="34" charset="0"/>
                    <a:cs typeface="Cambria Math" charset="0"/>
                  </a:rPr>
                  <a:t> is in A</a:t>
                </a:r>
                <a:r>
                  <a:rPr lang="ja-JP" altLang="en-US" sz="3200" dirty="0">
                    <a:latin typeface="Franklin Gothic Medium" pitchFamily="34" charset="0"/>
                    <a:cs typeface="Cambria Math" charset="0"/>
                  </a:rPr>
                  <a:t>”</a:t>
                </a:r>
                <a:endParaRPr lang="en-US" sz="3200" dirty="0">
                  <a:latin typeface="Franklin Gothic Medium" pitchFamily="34" charset="0"/>
                  <a:cs typeface="Cambria Math" charset="0"/>
                </a:endParaRP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∉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3200" dirty="0" smtClean="0">
                    <a:solidFill>
                      <a:srgbClr val="C00000"/>
                    </a:solidFill>
                    <a:latin typeface="Franklin Gothic Medium" pitchFamily="34" charset="0"/>
                  </a:rPr>
                  <a:t> </a:t>
                </a:r>
                <a:r>
                  <a:rPr lang="en-US" sz="3200" dirty="0">
                    <a:latin typeface="Franklin Gothic Medium" pitchFamily="34" charset="0"/>
                  </a:rPr>
                  <a:t>:    </a:t>
                </a:r>
                <a:r>
                  <a:rPr lang="en-US" sz="3200" dirty="0" smtClean="0">
                    <a:latin typeface="Franklin Gothic Medium" pitchFamily="34" charset="0"/>
                  </a:rPr>
                  <a:t>	</a:t>
                </a:r>
                <a:r>
                  <a:rPr lang="en-US" sz="3200" dirty="0" smtClean="0">
                    <a:latin typeface="Franklin Gothic Medium" pitchFamily="34" charset="0"/>
                    <a:sym typeface="Symbol" charset="0"/>
                  </a:rPr>
                  <a:t> (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  <a:sym typeface="Symbol" charset="0"/>
                      </a:rPr>
                      <m:t>𝑥</m:t>
                    </m:r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3200" b="0" i="1" smtClean="0">
                        <a:latin typeface="Cambria Math"/>
                        <a:sym typeface="Symbol" charset="0"/>
                      </a:rPr>
                      <m:t>𝐴</m:t>
                    </m:r>
                  </m:oMath>
                </a14:m>
                <a:r>
                  <a:rPr lang="en-US" sz="3200" dirty="0" smtClean="0">
                    <a:latin typeface="Franklin Gothic Medium" pitchFamily="34" charset="0"/>
                  </a:rPr>
                  <a:t>)</a:t>
                </a:r>
                <a:endParaRPr lang="en-US" sz="3200" dirty="0">
                  <a:latin typeface="Franklin Gothic Medium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>
              <a:xfrm>
                <a:off x="1436511" y="1411111"/>
                <a:ext cx="6107185" cy="2062103"/>
              </a:xfrm>
              <a:prstGeom prst="rect">
                <a:avLst/>
              </a:prstGeom>
              <a:blipFill rotWithShape="1">
                <a:blip r:embed="rId5"/>
                <a:stretch>
                  <a:fillRect t="-4692" b="-8504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16573" y="3947430"/>
                <a:ext cx="45023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𝐴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= </m:t>
                      </m:r>
                      <m:r>
                        <m:rPr>
                          <m:lit/>
                        </m:rPr>
                        <a:rPr lang="en-US" sz="2800" b="0" i="1" smtClean="0">
                          <a:latin typeface="Cambria Math"/>
                          <a:cs typeface="Franklin Gothic Medium"/>
                        </a:rPr>
                        <m:t>{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 1, 2, 7,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cs typeface="Franklin Gothic Medium"/>
                        </a:rPr>
                        <m:t>cat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cs typeface="Franklin Gothic Medium"/>
                        </a:rPr>
                        <m:t>dog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, 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𝜑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, 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𝛼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 }</m:t>
                      </m:r>
                    </m:oMath>
                  </m:oMathPara>
                </a14:m>
                <a:endParaRPr lang="en-US" sz="2800" dirty="0" smtClean="0">
                  <a:latin typeface="Franklin Gothic Medium"/>
                  <a:cs typeface="Franklin Gothic Medium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573" y="3947430"/>
                <a:ext cx="4502386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857" y="4645627"/>
                <a:ext cx="44233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cs typeface="Franklin Gothic Medium"/>
                        </a:rPr>
                        <m:t>cat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∈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𝐴</m:t>
                      </m:r>
                    </m:oMath>
                  </m:oMathPara>
                </a14:m>
                <a:endParaRPr lang="en-US" sz="2800" dirty="0" smtClean="0">
                  <a:latin typeface="Franklin Gothic Medium"/>
                  <a:cs typeface="Franklin Gothic Medium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7" y="4645627"/>
                <a:ext cx="442336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0" y="5155212"/>
                <a:ext cx="44233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  <a:cs typeface="Franklin Gothic Medium"/>
                        </a:rPr>
                        <m:t>fish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∉</m:t>
                      </m:r>
                      <m:r>
                        <a:rPr lang="en-US" sz="2800" b="0" i="1" smtClean="0">
                          <a:latin typeface="Cambria Math"/>
                          <a:cs typeface="Franklin Gothic Medium"/>
                        </a:rPr>
                        <m:t>𝐴</m:t>
                      </m:r>
                    </m:oMath>
                  </m:oMathPara>
                </a14:m>
                <a:endParaRPr lang="en-US" sz="2800" dirty="0" smtClean="0">
                  <a:latin typeface="Franklin Gothic Medium"/>
                  <a:cs typeface="Franklin Gothic Medium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" y="5155212"/>
                <a:ext cx="442336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definitions</a:t>
            </a:r>
            <a:endParaRPr lang="en-US" dirty="0">
              <a:latin typeface="Franklin Gothic Medium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800" dirty="0">
                <a:latin typeface="Franklin Gothic Medium" pitchFamily="34" charset="0"/>
              </a:rPr>
              <a:t>A and B are </a:t>
            </a:r>
            <a:r>
              <a:rPr lang="en-US" sz="2800" i="1" dirty="0">
                <a:latin typeface="Franklin Gothic Medium" pitchFamily="34" charset="0"/>
              </a:rPr>
              <a:t>equal</a:t>
            </a:r>
            <a:r>
              <a:rPr lang="en-US" sz="2800" dirty="0">
                <a:latin typeface="Franklin Gothic Medium" pitchFamily="34" charset="0"/>
              </a:rPr>
              <a:t> if they have the same elements</a:t>
            </a:r>
          </a:p>
          <a:p>
            <a:endParaRPr lang="en-US" dirty="0">
              <a:latin typeface="Calibri" charset="0"/>
            </a:endParaRPr>
          </a:p>
          <a:p>
            <a:endParaRPr lang="en-US" dirty="0" smtClean="0">
              <a:latin typeface="Calibri" charset="0"/>
            </a:endParaRPr>
          </a:p>
          <a:p>
            <a:pPr marL="0" indent="0">
              <a:buNone/>
            </a:pPr>
            <a:endParaRPr lang="en-US" dirty="0" smtClean="0">
              <a:latin typeface="Calibri" charset="0"/>
            </a:endParaRPr>
          </a:p>
          <a:p>
            <a:r>
              <a:rPr lang="en-US" sz="2800" dirty="0" smtClean="0">
                <a:latin typeface="Franklin Gothic Medium" pitchFamily="34" charset="0"/>
              </a:rPr>
              <a:t>A is a </a:t>
            </a:r>
            <a:r>
              <a:rPr lang="en-US" sz="2800" i="1" dirty="0" smtClean="0">
                <a:latin typeface="Franklin Gothic Medium" pitchFamily="34" charset="0"/>
              </a:rPr>
              <a:t>subset</a:t>
            </a:r>
            <a:r>
              <a:rPr lang="en-US" sz="2800" dirty="0" smtClean="0">
                <a:latin typeface="Franklin Gothic Medium" pitchFamily="34" charset="0"/>
              </a:rPr>
              <a:t> of B if every element of A is also in B</a:t>
            </a:r>
            <a:endParaRPr lang="en-US" sz="2800" dirty="0">
              <a:latin typeface="Franklin Gothic Medium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198562" y="2020709"/>
            <a:ext cx="5354638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a typeface="ＭＳ Ｐゴシック" pitchFamily="-111" charset="-128"/>
                <a:cs typeface="+mn-cs"/>
              </a:rPr>
              <a:t>A = B 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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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(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</a:t>
            </a:r>
            <a:r>
              <a:rPr lang="en-US" sz="3200" dirty="0">
                <a:ea typeface="ＭＳ Ｐゴシック" pitchFamily="-111" charset="-128"/>
                <a:cs typeface="+mn-cs"/>
              </a:rPr>
              <a:t> A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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</a:t>
            </a:r>
            <a:r>
              <a:rPr lang="en-US" sz="3200" dirty="0">
                <a:ea typeface="ＭＳ Ｐゴシック" pitchFamily="-111" charset="-128"/>
                <a:cs typeface="+mn-cs"/>
              </a:rPr>
              <a:t> B)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1198562" y="4385740"/>
            <a:ext cx="5272088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a typeface="ＭＳ Ｐゴシック" pitchFamily="-111" charset="-128"/>
                <a:cs typeface="+mn-cs"/>
              </a:rPr>
              <a:t>A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</a:t>
            </a:r>
            <a:r>
              <a:rPr lang="en-US" sz="3200" dirty="0">
                <a:ea typeface="ＭＳ Ｐゴシック" pitchFamily="-111" charset="-128"/>
                <a:cs typeface="+mn-cs"/>
              </a:rPr>
              <a:t> B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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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(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</a:t>
            </a:r>
            <a:r>
              <a:rPr lang="en-US" sz="3200" dirty="0">
                <a:ea typeface="ＭＳ Ｐゴシック" pitchFamily="-111" charset="-128"/>
                <a:cs typeface="+mn-cs"/>
              </a:rPr>
              <a:t> A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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i="1" dirty="0">
                <a:ea typeface="ＭＳ Ｐゴシック" pitchFamily="-111" charset="-128"/>
                <a:cs typeface="+mn-cs"/>
              </a:rPr>
              <a:t>x</a:t>
            </a:r>
            <a:r>
              <a:rPr lang="en-US" sz="3200" dirty="0">
                <a:ea typeface="ＭＳ Ｐゴシック" pitchFamily="-111" charset="-128"/>
                <a:cs typeface="+mn-cs"/>
              </a:rPr>
              <a:t> </a:t>
            </a:r>
            <a:r>
              <a:rPr lang="en-US" sz="3200" dirty="0">
                <a:latin typeface="Symbol"/>
                <a:ea typeface="ＭＳ Ｐゴシック" pitchFamily="-111" charset="-128"/>
                <a:cs typeface="+mn-cs"/>
                <a:sym typeface="Symbol"/>
              </a:rPr>
              <a:t></a:t>
            </a:r>
            <a:r>
              <a:rPr lang="en-US" sz="3200" dirty="0">
                <a:ea typeface="ＭＳ Ｐゴシック" pitchFamily="-111" charset="-128"/>
                <a:cs typeface="+mn-cs"/>
              </a:rPr>
              <a:t> B)</a:t>
            </a:r>
          </a:p>
        </p:txBody>
      </p:sp>
      <p:sp>
        <p:nvSpPr>
          <p:cNvPr id="7174" name="TextBox 5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52400" y="6324600"/>
            <a:ext cx="781050" cy="36988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Arial" charset="0"/>
              </a:rPr>
              <a:t>A </a:t>
            </a:r>
            <a:r>
              <a:rPr lang="en-US">
                <a:latin typeface="Symbol" charset="0"/>
                <a:cs typeface="Arial" charset="0"/>
                <a:sym typeface="Symbol" charset="0"/>
              </a:rPr>
              <a:t></a:t>
            </a:r>
            <a:r>
              <a:rPr lang="en-US">
                <a:cs typeface="Arial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8354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empty set and power set</a:t>
            </a:r>
            <a:endParaRPr lang="en-US" dirty="0">
              <a:latin typeface="Franklin Gothic Medium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6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>
                    <a:latin typeface="Franklin Gothic Medium" pitchFamily="34" charset="0"/>
                  </a:rPr>
                  <a:t>Empty set </a:t>
                </a:r>
                <a:r>
                  <a:rPr lang="en-US" sz="2800" dirty="0">
                    <a:latin typeface="Franklin Gothic Medium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∅</m:t>
                    </m:r>
                  </m:oMath>
                </a14:m>
                <a:r>
                  <a:rPr lang="en-US" sz="2800" dirty="0" smtClean="0">
                    <a:latin typeface="Franklin Gothic Medium" pitchFamily="34" charset="0"/>
                  </a:rPr>
                  <a:t>   </a:t>
                </a:r>
                <a:r>
                  <a:rPr lang="en-US" sz="2800" dirty="0">
                    <a:latin typeface="Franklin Gothic Medium" pitchFamily="34" charset="0"/>
                  </a:rPr>
                  <a:t>does not contain any elements</a:t>
                </a:r>
              </a:p>
              <a:p>
                <a:pPr marL="0" indent="0">
                  <a:buNone/>
                </a:pPr>
                <a:endParaRPr lang="en-US" dirty="0">
                  <a:latin typeface="Calibri" charset="0"/>
                </a:endParaRPr>
              </a:p>
              <a:p>
                <a:r>
                  <a:rPr lang="en-US" sz="2800" dirty="0">
                    <a:latin typeface="Franklin Gothic Medium" pitchFamily="34" charset="0"/>
                  </a:rPr>
                  <a:t>Power set of a set A = set of all subsets of A</a:t>
                </a:r>
              </a:p>
            </p:txBody>
          </p:sp>
        </mc:Choice>
        <mc:Fallback xmlns="">
          <p:sp>
            <p:nvSpPr>
              <p:cNvPr id="8196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259" t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1371600" y="3195879"/>
                <a:ext cx="3956724" cy="58477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11" charset="-128"/>
                  </a:defRPr>
                </a:lvl9pPr>
              </a:lstStyle>
              <a:p>
                <a:pPr eaLnBrk="1" hangingPunct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𝒫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cs typeface="+mn-cs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={ 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 :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⊆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  <a:cs typeface="+mn-cs"/>
                        </a:rPr>
                        <m:t> }</m:t>
                      </m:r>
                    </m:oMath>
                  </m:oMathPara>
                </a14:m>
                <a:endParaRPr lang="en-US" sz="3200" dirty="0" smtClean="0"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"/>
                </p:custDataLst>
              </p:nvPr>
            </p:nvSpPr>
            <p:spPr>
              <a:xfrm>
                <a:off x="1371600" y="3195879"/>
                <a:ext cx="3956724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0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err="1" smtClean="0">
                <a:latin typeface="Franklin Gothic Medium" pitchFamily="34" charset="0"/>
              </a:rPr>
              <a:t>cartesian</a:t>
            </a:r>
            <a:r>
              <a:rPr lang="en-US" dirty="0" smtClean="0">
                <a:latin typeface="Franklin Gothic Medium" pitchFamily="34" charset="0"/>
              </a:rPr>
              <a:t> product</a:t>
            </a:r>
            <a:endParaRPr lang="en-US" dirty="0">
              <a:latin typeface="Franklin Gothic Medium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979311" y="1273175"/>
                <a:ext cx="7315200" cy="70802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×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={ </m:t>
                      </m:r>
                      <m:d>
                        <m:dPr>
                          <m:ctrlPr>
                            <a:rPr lang="en-US" sz="40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𝑎</m:t>
                          </m:r>
                          <m:r>
                            <a:rPr lang="en-US" sz="40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𝑏</m:t>
                          </m:r>
                        </m:e>
                      </m:d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: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𝑎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∈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, 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𝑏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∈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40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 }</m:t>
                      </m:r>
                    </m:oMath>
                  </m:oMathPara>
                </a14:m>
                <a:endParaRPr lang="en-US" sz="40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"/>
                </p:custDataLst>
              </p:nvPr>
            </p:nvSpPr>
            <p:spPr>
              <a:xfrm>
                <a:off x="979311" y="1273175"/>
                <a:ext cx="7315200" cy="70802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41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set operations</a:t>
            </a:r>
            <a:endParaRPr lang="en-US" dirty="0">
              <a:latin typeface="Franklin Gothic Medium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553152" y="1351842"/>
                <a:ext cx="6054478" cy="58477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∪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={ 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 :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∨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m:rPr>
                              <m:lit/>
                            </m:r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}</m:t>
                      </m:r>
                    </m:oMath>
                  </m:oMathPara>
                </a14:m>
                <a:endParaRPr lang="en-US" sz="32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8"/>
                </p:custDataLst>
              </p:nvPr>
            </p:nvSpPr>
            <p:spPr>
              <a:xfrm>
                <a:off x="553152" y="1351842"/>
                <a:ext cx="6054478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553152" y="2266242"/>
                <a:ext cx="5887381" cy="58477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∩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={ 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 :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∧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}</m:t>
                      </m:r>
                    </m:oMath>
                  </m:oMathPara>
                </a14:m>
                <a:endParaRPr lang="en-US" sz="32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553152" y="2266242"/>
                <a:ext cx="5887381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553152" y="4095042"/>
                <a:ext cx="6183937" cy="58477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⊕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={ 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 :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⊕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}</m:t>
                      </m:r>
                    </m:oMath>
                  </m:oMathPara>
                </a14:m>
                <a:endParaRPr lang="en-US" sz="32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2"/>
                </p:custDataLst>
              </p:nvPr>
            </p:nvSpPr>
            <p:spPr>
              <a:xfrm>
                <a:off x="553152" y="4095042"/>
                <a:ext cx="6183937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553152" y="3180642"/>
                <a:ext cx="5921044" cy="58477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𝐴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−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𝐵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={ 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𝑥</m:t>
                      </m:r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 :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∈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∧</m:t>
                      </m:r>
                      <m:d>
                        <m:dPr>
                          <m:ctrlP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∉</m:t>
                          </m:r>
                          <m:r>
                            <a:rPr lang="en-US" sz="3200" b="0" i="1" smtClean="0">
                              <a:latin typeface="Cambria Math"/>
                              <a:ea typeface="ＭＳ Ｐゴシック" pitchFamily="-111" charset="-128"/>
                              <a:cs typeface="+mn-cs"/>
                            </a:rPr>
                            <m:t>𝐵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ＭＳ Ｐゴシック" pitchFamily="-111" charset="-128"/>
                          <a:cs typeface="+mn-cs"/>
                        </a:rPr>
                        <m:t>}</m:t>
                      </m:r>
                    </m:oMath>
                  </m:oMathPara>
                </a14:m>
                <a:endParaRPr lang="en-US" sz="3200" dirty="0">
                  <a:ea typeface="ＭＳ Ｐゴシック" pitchFamily="-111" charset="-128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4"/>
                </p:custDataLst>
              </p:nvPr>
            </p:nvSpPr>
            <p:spPr>
              <a:xfrm>
                <a:off x="553152" y="3180642"/>
                <a:ext cx="5921044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553152" y="5009442"/>
                <a:ext cx="5700892" cy="95526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3200" b="0" dirty="0" smtClean="0">
                    <a:ea typeface="ＭＳ Ｐゴシック" pitchFamily="-111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𝐴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 </m:t>
                        </m:r>
                      </m:e>
                    </m:acc>
                    <m:r>
                      <a:rPr lang="en-US" sz="3200" b="0" i="1" smtClean="0">
                        <a:latin typeface="Cambria Math"/>
                        <a:ea typeface="ＭＳ Ｐゴシック" pitchFamily="-111" charset="-128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 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 :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∉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𝐴</m:t>
                        </m:r>
                        <m:r>
                          <a:rPr lang="en-US" sz="3200" b="0" i="1" smtClean="0">
                            <a:latin typeface="Cambria Math"/>
                            <a:ea typeface="ＭＳ Ｐゴシック" pitchFamily="-111" charset="-128"/>
                            <a:cs typeface="+mn-cs"/>
                          </a:rPr>
                          <m:t> </m:t>
                        </m:r>
                      </m:e>
                    </m:d>
                  </m:oMath>
                </a14:m>
                <a:endParaRPr lang="en-US" sz="3200" b="0" dirty="0" smtClean="0">
                  <a:ea typeface="ＭＳ Ｐゴシック" pitchFamily="-111" charset="-128"/>
                  <a:cs typeface="+mn-cs"/>
                </a:endParaRPr>
              </a:p>
              <a:p>
                <a:pPr>
                  <a:defRPr/>
                </a:pPr>
                <a:r>
                  <a:rPr lang="en-US" sz="2400" dirty="0">
                    <a:latin typeface="Franklin Gothic Medium" pitchFamily="34" charset="0"/>
                    <a:ea typeface="ＭＳ Ｐゴシック" pitchFamily="-111" charset="-128"/>
                  </a:rPr>
                  <a:t> </a:t>
                </a:r>
                <a:r>
                  <a:rPr lang="en-US" sz="2400" dirty="0" smtClean="0">
                    <a:latin typeface="Franklin Gothic Medium" pitchFamily="34" charset="0"/>
                    <a:ea typeface="ＭＳ Ｐゴシック" pitchFamily="-111" charset="-128"/>
                  </a:rPr>
                  <a:t>                         (</a:t>
                </a:r>
                <a:r>
                  <a:rPr lang="en-US" sz="2400" dirty="0">
                    <a:latin typeface="Franklin Gothic Medium" pitchFamily="34" charset="0"/>
                    <a:ea typeface="ＭＳ Ｐゴシック" pitchFamily="-111" charset="-128"/>
                  </a:rPr>
                  <a:t>with respect to universe </a:t>
                </a:r>
                <a:r>
                  <a:rPr lang="en-US" sz="2400" dirty="0" smtClean="0">
                    <a:latin typeface="Franklin Gothic Medium" pitchFamily="34" charset="0"/>
                    <a:ea typeface="ＭＳ Ｐゴシック" pitchFamily="-111" charset="-128"/>
                  </a:rPr>
                  <a:t>U)                   </a:t>
                </a:r>
                <a:endParaRPr lang="en-US" sz="2400" dirty="0">
                  <a:latin typeface="Franklin Gothic Medium" pitchFamily="34" charset="0"/>
                  <a:ea typeface="ＭＳ Ｐゴシック" pitchFamily="-111" charset="-128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6"/>
                </p:custDataLst>
              </p:nvPr>
            </p:nvSpPr>
            <p:spPr>
              <a:xfrm>
                <a:off x="553152" y="5009442"/>
                <a:ext cx="5700892" cy="955262"/>
              </a:xfrm>
              <a:prstGeom prst="rect">
                <a:avLst/>
              </a:prstGeom>
              <a:blipFill rotWithShape="1">
                <a:blip r:embed="rId17"/>
                <a:stretch>
                  <a:fillRect r="-26788" b="-13924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086600" y="1393908"/>
            <a:ext cx="104387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union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3569" y="2339086"/>
            <a:ext cx="199214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intersection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2021" y="3219619"/>
            <a:ext cx="229524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set difference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5177" y="3987798"/>
            <a:ext cx="1830886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symmetric</a:t>
            </a:r>
          </a:p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 difference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92068" y="5334000"/>
            <a:ext cx="213231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Franklin Gothic Medium" pitchFamily="34" charset="0"/>
                <a:ea typeface="ＭＳ Ｐゴシック" pitchFamily="-111" charset="-128"/>
              </a:rPr>
              <a:t>complement</a:t>
            </a:r>
          </a:p>
        </p:txBody>
      </p:sp>
    </p:spTree>
    <p:extLst>
      <p:ext uri="{BB962C8B-B14F-4D97-AF65-F5344CB8AC3E}">
        <p14:creationId xmlns:p14="http://schemas.microsoft.com/office/powerpoint/2010/main" val="400417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Medium" pitchFamily="34" charset="0"/>
              </a:rPr>
              <a:t>it’s Boolean algebra again</a:t>
            </a:r>
            <a:endParaRPr lang="en-US" dirty="0">
              <a:latin typeface="Franklin Gothic Medium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Franklin Gothic Medium" pitchFamily="34" charset="0"/>
              </a:rPr>
              <a:t>Definition for </a:t>
            </a:r>
            <a:r>
              <a:rPr lang="en-US" sz="2800" b="1" dirty="0">
                <a:latin typeface="Franklin Gothic Medium" pitchFamily="34" charset="0"/>
                <a:sym typeface="Symbol" charset="0"/>
              </a:rPr>
              <a:t></a:t>
            </a:r>
            <a:r>
              <a:rPr lang="en-US" sz="2800" dirty="0">
                <a:latin typeface="Franklin Gothic Medium" pitchFamily="34" charset="0"/>
                <a:sym typeface="Symbol" charset="0"/>
              </a:rPr>
              <a:t> based on </a:t>
            </a:r>
            <a:r>
              <a:rPr lang="en-US" sz="2800" b="1" dirty="0" smtClean="0">
                <a:latin typeface="Franklin Gothic Medium" pitchFamily="34" charset="0"/>
                <a:sym typeface="Symbol" charset="0"/>
              </a:rPr>
              <a:t></a:t>
            </a:r>
          </a:p>
          <a:p>
            <a:endParaRPr lang="en-US" sz="2800" b="1" dirty="0" smtClean="0">
              <a:latin typeface="Franklin Gothic Medium" pitchFamily="34" charset="0"/>
              <a:sym typeface="Symbol" charset="0"/>
            </a:endParaRPr>
          </a:p>
          <a:p>
            <a:endParaRPr lang="en-US" sz="2800" dirty="0">
              <a:latin typeface="Franklin Gothic Medium" pitchFamily="34" charset="0"/>
              <a:sym typeface="Symbol" charset="0"/>
            </a:endParaRPr>
          </a:p>
          <a:p>
            <a:r>
              <a:rPr lang="en-US" sz="2800" dirty="0">
                <a:latin typeface="Franklin Gothic Medium" pitchFamily="34" charset="0"/>
              </a:rPr>
              <a:t>Definition for </a:t>
            </a:r>
            <a:r>
              <a:rPr lang="en-US" sz="2800" b="1" dirty="0">
                <a:latin typeface="Franklin Gothic Medium" pitchFamily="34" charset="0"/>
                <a:sym typeface="Symbol" charset="0"/>
              </a:rPr>
              <a:t></a:t>
            </a:r>
            <a:r>
              <a:rPr lang="en-US" sz="2800" dirty="0">
                <a:latin typeface="Franklin Gothic Medium" pitchFamily="34" charset="0"/>
                <a:sym typeface="Symbol" charset="0"/>
              </a:rPr>
              <a:t> based on </a:t>
            </a:r>
            <a:r>
              <a:rPr lang="en-US" sz="2800" b="1" dirty="0" smtClean="0">
                <a:latin typeface="Franklin Gothic Medium" pitchFamily="34" charset="0"/>
                <a:sym typeface="Symbol" charset="0"/>
              </a:rPr>
              <a:t></a:t>
            </a:r>
          </a:p>
          <a:p>
            <a:endParaRPr lang="en-US" sz="2800" b="1" dirty="0" smtClean="0">
              <a:latin typeface="Franklin Gothic Medium" pitchFamily="34" charset="0"/>
              <a:sym typeface="Symbol" charset="0"/>
            </a:endParaRPr>
          </a:p>
          <a:p>
            <a:endParaRPr lang="en-US" sz="2800" dirty="0">
              <a:latin typeface="Franklin Gothic Medium" pitchFamily="34" charset="0"/>
              <a:sym typeface="Symbol" charset="0"/>
            </a:endParaRPr>
          </a:p>
          <a:p>
            <a:r>
              <a:rPr lang="en-US" sz="2800" dirty="0">
                <a:latin typeface="Franklin Gothic Medium" pitchFamily="34" charset="0"/>
                <a:sym typeface="Symbol" charset="0"/>
              </a:rPr>
              <a:t>Complement works like </a:t>
            </a:r>
          </a:p>
        </p:txBody>
      </p:sp>
    </p:spTree>
    <p:extLst>
      <p:ext uri="{BB962C8B-B14F-4D97-AF65-F5344CB8AC3E}">
        <p14:creationId xmlns:p14="http://schemas.microsoft.com/office/powerpoint/2010/main" val="31084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</TotalTime>
  <Words>755</Words>
  <Application>Microsoft Office PowerPoint</Application>
  <PresentationFormat>On-screen Show (4:3)</PresentationFormat>
  <Paragraphs>157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CSE 311: Foundations of Computing</vt:lpstr>
      <vt:lpstr>announcements</vt:lpstr>
      <vt:lpstr>set theory</vt:lpstr>
      <vt:lpstr>definition: a set is an unordered collection of objects</vt:lpstr>
      <vt:lpstr>definitions</vt:lpstr>
      <vt:lpstr>empty set and power set</vt:lpstr>
      <vt:lpstr>cartesian product</vt:lpstr>
      <vt:lpstr>set operations</vt:lpstr>
      <vt:lpstr>it’s Boolean algebra again</vt:lpstr>
      <vt:lpstr>De Morgan’s Laws</vt:lpstr>
      <vt:lpstr>distributive laws</vt:lpstr>
      <vt:lpstr>representing sets using bits</vt:lpstr>
      <vt:lpstr>bitwise operations on vectors</vt:lpstr>
      <vt:lpstr>a simple identity</vt:lpstr>
      <vt:lpstr>private key cryptography</vt:lpstr>
      <vt:lpstr>one-time pad</vt:lpstr>
      <vt:lpstr>unix/linux file permissions</vt:lpstr>
      <vt:lpstr>russell’s paradox</vt:lpstr>
      <vt:lpstr>functions review</vt:lpstr>
      <vt:lpstr>image, preimage</vt:lpstr>
      <vt:lpstr>is this a function? one-to-one? onto?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 (Fall 13)</dc:title>
  <dc:creator>James;R. Lee</dc:creator>
  <cp:lastModifiedBy>CSE</cp:lastModifiedBy>
  <cp:revision>363</cp:revision>
  <cp:lastPrinted>2013-10-03T23:44:12Z</cp:lastPrinted>
  <dcterms:created xsi:type="dcterms:W3CDTF">2013-01-07T07:20:47Z</dcterms:created>
  <dcterms:modified xsi:type="dcterms:W3CDTF">2013-10-14T19:31:19Z</dcterms:modified>
</cp:coreProperties>
</file>